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7"/>
  </p:notesMasterIdLst>
  <p:sldIdLst>
    <p:sldId id="256" r:id="rId2"/>
    <p:sldId id="258" r:id="rId3"/>
    <p:sldId id="261" r:id="rId4"/>
    <p:sldId id="262" r:id="rId5"/>
    <p:sldId id="263" r:id="rId6"/>
    <p:sldId id="264" r:id="rId7"/>
    <p:sldId id="260" r:id="rId8"/>
    <p:sldId id="265" r:id="rId9"/>
    <p:sldId id="266" r:id="rId10"/>
    <p:sldId id="267" r:id="rId11"/>
    <p:sldId id="268" r:id="rId12"/>
    <p:sldId id="269" r:id="rId13"/>
    <p:sldId id="270" r:id="rId14"/>
    <p:sldId id="259" r:id="rId15"/>
    <p:sldId id="257" r:id="rId16"/>
  </p:sldIdLst>
  <p:sldSz cx="12192000" cy="6858000"/>
  <p:notesSz cx="9144000" cy="6858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677" autoAdjust="0"/>
  </p:normalViewPr>
  <p:slideViewPr>
    <p:cSldViewPr snapToGrid="0" showGuides="1">
      <p:cViewPr varScale="1">
        <p:scale>
          <a:sx n="65" d="100"/>
          <a:sy n="65" d="100"/>
        </p:scale>
        <p:origin x="1286" y="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4BDD2AE-7403-46BE-B4E0-36DC6553EB85}" type="datetimeFigureOut">
              <a:rPr lang="hu-HU" smtClean="0"/>
              <a:t>2024. 04. 10.</a:t>
            </a:fld>
            <a:endParaRPr lang="hu-HU"/>
          </a:p>
        </p:txBody>
      </p:sp>
      <p:sp>
        <p:nvSpPr>
          <p:cNvPr id="4" name="Diakép helye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C9EED016-0350-46ED-8C8B-DCD9A1C2F2F6}" type="slidenum">
              <a:rPr lang="hu-HU" smtClean="0"/>
              <a:t>‹#›</a:t>
            </a:fld>
            <a:endParaRPr lang="hu-HU"/>
          </a:p>
        </p:txBody>
      </p:sp>
    </p:spTree>
    <p:extLst>
      <p:ext uri="{BB962C8B-B14F-4D97-AF65-F5344CB8AC3E}">
        <p14:creationId xmlns:p14="http://schemas.microsoft.com/office/powerpoint/2010/main" val="4168804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hu.wikipedia.org/wiki/K%C3%B6z%C3%A9pkor"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hu.wikipedia.org/wiki/Baltikum" TargetMode="External"/><Relationship Id="rId4" Type="http://schemas.openxmlformats.org/officeDocument/2006/relationships/hyperlink" Target="https://hu.wikipedia.org/wiki/%C3%89szak-Eur%C3%B3pa"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800" kern="100" dirty="0">
                <a:effectLst/>
                <a:latin typeface="Aptos" panose="020B0004020202020204" pitchFamily="34" charset="0"/>
                <a:ea typeface="Aptos" panose="020B0004020202020204" pitchFamily="34" charset="0"/>
                <a:cs typeface="Times New Roman" panose="02020603050405020304" pitchFamily="18" charset="0"/>
              </a:rPr>
              <a:t>Üdvözlök mindenkit, Garamvölgyi Judit vagyok a Magyar Agrár és Élettudományi Egyetem adjunktusa, fő kutatási területem a kultúra és a kulturális intelligencia és felkérést kaptam a Projektmenedzsment fórum szervezőitől, hogy mutassam be a kulturális intelligenciát mint az egyik humán intelligenciát, amely meghatározó a mai munkahelyi környezetben.</a:t>
            </a:r>
          </a:p>
          <a:p>
            <a:endParaRPr lang="hu-HU" dirty="0"/>
          </a:p>
        </p:txBody>
      </p:sp>
      <p:sp>
        <p:nvSpPr>
          <p:cNvPr id="4" name="Dia számának helye 3"/>
          <p:cNvSpPr>
            <a:spLocks noGrp="1"/>
          </p:cNvSpPr>
          <p:nvPr>
            <p:ph type="sldNum" sz="quarter" idx="5"/>
          </p:nvPr>
        </p:nvSpPr>
        <p:spPr/>
        <p:txBody>
          <a:bodyPr/>
          <a:lstStyle/>
          <a:p>
            <a:fld id="{C9EED016-0350-46ED-8C8B-DCD9A1C2F2F6}" type="slidenum">
              <a:rPr lang="hu-HU" smtClean="0"/>
              <a:t>1</a:t>
            </a:fld>
            <a:endParaRPr lang="hu-HU"/>
          </a:p>
        </p:txBody>
      </p:sp>
    </p:spTree>
    <p:extLst>
      <p:ext uri="{BB962C8B-B14F-4D97-AF65-F5344CB8AC3E}">
        <p14:creationId xmlns:p14="http://schemas.microsoft.com/office/powerpoint/2010/main" val="886085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800" dirty="0">
                <a:effectLst/>
                <a:latin typeface="Calibri" panose="020F0502020204030204" pitchFamily="34" charset="0"/>
                <a:ea typeface="Aptos" panose="020B0004020202020204" pitchFamily="34" charset="0"/>
                <a:cs typeface="Times New Roman" panose="02020603050405020304" pitchFamily="18" charset="0"/>
              </a:rPr>
              <a:t>Soon Ang és Lynne Van Dyne 4 képességkör ösztönzés, tudás, stratégia, akció. MOT: Figyelem és energia szentelése, hogy megismerjük és megtanuljuk, hogyan kell viselkedni olyan helyzetekben, </a:t>
            </a:r>
            <a:r>
              <a:rPr lang="hu-HU" dirty="0"/>
              <a:t>COG: </a:t>
            </a:r>
            <a:r>
              <a:rPr lang="hu-HU" sz="1800" dirty="0">
                <a:effectLst/>
                <a:latin typeface="Calibri" panose="020F0502020204030204" pitchFamily="34" charset="0"/>
                <a:ea typeface="Aptos" panose="020B0004020202020204" pitchFamily="34" charset="0"/>
                <a:cs typeface="Times New Roman" panose="02020603050405020304" pitchFamily="18" charset="0"/>
              </a:rPr>
              <a:t>Más és saját kultúrák normáinak, szokásainak, konvencióinak ismerete,. </a:t>
            </a:r>
            <a:r>
              <a:rPr lang="hu-HU" sz="1800" dirty="0">
                <a:effectLst/>
                <a:latin typeface="Calibri" panose="020F0502020204030204" pitchFamily="34" charset="0"/>
                <a:cs typeface="Times New Roman" panose="02020603050405020304" pitchFamily="18" charset="0"/>
              </a:rPr>
              <a:t>MC: Folyamatos ellenőrzés</a:t>
            </a:r>
            <a:r>
              <a:rPr lang="hu-HU" sz="1800" dirty="0">
                <a:effectLst/>
                <a:latin typeface="Calibri" panose="020F0502020204030204" pitchFamily="34" charset="0"/>
                <a:ea typeface="Aptos" panose="020B0004020202020204" pitchFamily="34" charset="0"/>
                <a:cs typeface="Times New Roman" panose="02020603050405020304" pitchFamily="18" charset="0"/>
              </a:rPr>
              <a:t>. </a:t>
            </a:r>
          </a:p>
          <a:p>
            <a:r>
              <a:rPr lang="hu-HU" sz="1800" dirty="0">
                <a:effectLst/>
                <a:latin typeface="Calibri" panose="020F0502020204030204" pitchFamily="34" charset="0"/>
                <a:cs typeface="Times New Roman" panose="02020603050405020304" pitchFamily="18" charset="0"/>
              </a:rPr>
              <a:t>BEH: </a:t>
            </a:r>
            <a:r>
              <a:rPr lang="hu-HU" sz="1800" dirty="0">
                <a:effectLst/>
                <a:latin typeface="Calibri" panose="020F0502020204030204" pitchFamily="34" charset="0"/>
                <a:ea typeface="Aptos" panose="020B0004020202020204" pitchFamily="34" charset="0"/>
                <a:cs typeface="Times New Roman" panose="02020603050405020304" pitchFamily="18" charset="0"/>
              </a:rPr>
              <a:t>Képesség arra, hogy megfelelő verbális és nem-verbális eszközöket használjunk más kultúrából származó emberekkel való találkozáskor. a verbális és nem verbális viselkedés az egyik legjobban megfigyelhető</a:t>
            </a:r>
            <a:endParaRPr lang="hu-HU" dirty="0"/>
          </a:p>
        </p:txBody>
      </p:sp>
      <p:sp>
        <p:nvSpPr>
          <p:cNvPr id="4" name="Dia számának helye 3"/>
          <p:cNvSpPr>
            <a:spLocks noGrp="1"/>
          </p:cNvSpPr>
          <p:nvPr>
            <p:ph type="sldNum" sz="quarter" idx="5"/>
          </p:nvPr>
        </p:nvSpPr>
        <p:spPr/>
        <p:txBody>
          <a:bodyPr/>
          <a:lstStyle/>
          <a:p>
            <a:fld id="{C9EED016-0350-46ED-8C8B-DCD9A1C2F2F6}" type="slidenum">
              <a:rPr lang="hu-HU" smtClean="0"/>
              <a:t>10</a:t>
            </a:fld>
            <a:endParaRPr lang="hu-HU"/>
          </a:p>
        </p:txBody>
      </p:sp>
    </p:spTree>
    <p:extLst>
      <p:ext uri="{BB962C8B-B14F-4D97-AF65-F5344CB8AC3E}">
        <p14:creationId xmlns:p14="http://schemas.microsoft.com/office/powerpoint/2010/main" val="517566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800" dirty="0">
                <a:effectLst/>
                <a:latin typeface="Calibri" panose="020F0502020204030204" pitchFamily="34" charset="0"/>
                <a:ea typeface="Aptos" panose="020B0004020202020204" pitchFamily="34" charset="0"/>
                <a:cs typeface="Times New Roman" panose="02020603050405020304" pitchFamily="18" charset="0"/>
              </a:rPr>
              <a:t>The Cultural Intelligence Center  rendelkezik az első tudományosan validált eszközzel a kulturális intelligencia mérésére </a:t>
            </a:r>
          </a:p>
          <a:p>
            <a:r>
              <a:rPr lang="hu-HU" sz="1800" dirty="0">
                <a:effectLst/>
                <a:latin typeface="Calibri" panose="020F0502020204030204" pitchFamily="34" charset="0"/>
                <a:cs typeface="Times New Roman" panose="02020603050405020304" pitchFamily="18" charset="0"/>
              </a:rPr>
              <a:t>MOT: </a:t>
            </a:r>
            <a:r>
              <a:rPr lang="hu-HU" sz="1800" dirty="0">
                <a:effectLst/>
                <a:latin typeface="Calibri" panose="020F0502020204030204" pitchFamily="34" charset="0"/>
                <a:ea typeface="Aptos" panose="020B0004020202020204" pitchFamily="34" charset="0"/>
                <a:cs typeface="Times New Roman" panose="02020603050405020304" pitchFamily="18" charset="0"/>
              </a:rPr>
              <a:t>belső érdeklődés, külső érdeklődés, hatékony beilleszkedés </a:t>
            </a:r>
          </a:p>
          <a:p>
            <a:r>
              <a:rPr lang="hu-HU" sz="1800" dirty="0">
                <a:effectLst/>
                <a:latin typeface="Calibri" panose="020F0502020204030204" pitchFamily="34" charset="0"/>
                <a:cs typeface="Times New Roman" panose="02020603050405020304" pitchFamily="18" charset="0"/>
              </a:rPr>
              <a:t>COG: </a:t>
            </a:r>
            <a:r>
              <a:rPr lang="hu-HU" sz="1800" dirty="0">
                <a:effectLst/>
                <a:latin typeface="Calibri" panose="020F0502020204030204" pitchFamily="34" charset="0"/>
                <a:ea typeface="Aptos" panose="020B0004020202020204" pitchFamily="34" charset="0"/>
                <a:cs typeface="Times New Roman" panose="02020603050405020304" pitchFamily="18" charset="0"/>
              </a:rPr>
              <a:t>általános kulturális tudás, specifikus kulturális tudás </a:t>
            </a:r>
          </a:p>
          <a:p>
            <a:r>
              <a:rPr lang="hu-HU" sz="1800" dirty="0">
                <a:effectLst/>
                <a:latin typeface="Calibri" panose="020F0502020204030204" pitchFamily="34" charset="0"/>
                <a:cs typeface="Times New Roman" panose="02020603050405020304" pitchFamily="18" charset="0"/>
              </a:rPr>
              <a:t>MC: </a:t>
            </a:r>
            <a:r>
              <a:rPr lang="hu-HU" sz="1800" dirty="0">
                <a:effectLst/>
                <a:latin typeface="Calibri" panose="020F0502020204030204" pitchFamily="34" charset="0"/>
                <a:ea typeface="Aptos" panose="020B0004020202020204" pitchFamily="34" charset="0"/>
                <a:cs typeface="Times New Roman" panose="02020603050405020304" pitchFamily="18" charset="0"/>
              </a:rPr>
              <a:t>tervezés, tudatosság, ellenőrzés</a:t>
            </a:r>
          </a:p>
          <a:p>
            <a:r>
              <a:rPr lang="hu-HU" sz="1800" dirty="0">
                <a:effectLst/>
                <a:latin typeface="Calibri" panose="020F0502020204030204" pitchFamily="34" charset="0"/>
                <a:cs typeface="Times New Roman" panose="02020603050405020304" pitchFamily="18" charset="0"/>
              </a:rPr>
              <a:t>BEH: </a:t>
            </a:r>
            <a:r>
              <a:rPr lang="hu-HU" sz="1800" dirty="0">
                <a:effectLst/>
                <a:latin typeface="Calibri" panose="020F0502020204030204" pitchFamily="34" charset="0"/>
                <a:ea typeface="Aptos" panose="020B0004020202020204" pitchFamily="34" charset="0"/>
                <a:cs typeface="Times New Roman" panose="02020603050405020304" pitchFamily="18" charset="0"/>
              </a:rPr>
              <a:t>Verbális viselkedés, nem-verbális viselkedés, beszédmód </a:t>
            </a:r>
            <a:endParaRPr lang="hu-HU" dirty="0"/>
          </a:p>
        </p:txBody>
      </p:sp>
      <p:sp>
        <p:nvSpPr>
          <p:cNvPr id="4" name="Dia számának helye 3"/>
          <p:cNvSpPr>
            <a:spLocks noGrp="1"/>
          </p:cNvSpPr>
          <p:nvPr>
            <p:ph type="sldNum" sz="quarter" idx="5"/>
          </p:nvPr>
        </p:nvSpPr>
        <p:spPr/>
        <p:txBody>
          <a:bodyPr/>
          <a:lstStyle/>
          <a:p>
            <a:fld id="{C9EED016-0350-46ED-8C8B-DCD9A1C2F2F6}" type="slidenum">
              <a:rPr lang="hu-HU" smtClean="0"/>
              <a:t>11</a:t>
            </a:fld>
            <a:endParaRPr lang="hu-HU"/>
          </a:p>
        </p:txBody>
      </p:sp>
    </p:spTree>
    <p:extLst>
      <p:ext uri="{BB962C8B-B14F-4D97-AF65-F5344CB8AC3E}">
        <p14:creationId xmlns:p14="http://schemas.microsoft.com/office/powerpoint/2010/main" val="2811058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800" kern="100" dirty="0">
                <a:effectLst/>
                <a:latin typeface="Calibri" panose="020F0502020204030204" pitchFamily="34" charset="0"/>
                <a:ea typeface="Aptos" panose="020B0004020202020204" pitchFamily="34" charset="0"/>
                <a:cs typeface="Times New Roman" panose="02020603050405020304" pitchFamily="18" charset="0"/>
              </a:rPr>
              <a:t>A kulturális intelligencia az általános intelligenciától eltérően nem velünk született, hanem fejleszthető és fejleszteni is kell ahhoz, hogy hatékonyan tudjunk együttműködni más kultúrából származó emberekkel, akár a munkahelyen, akár azon kívül is.</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800" kern="100" dirty="0">
                <a:effectLst/>
                <a:latin typeface="Calibri" panose="020F0502020204030204" pitchFamily="34" charset="0"/>
                <a:cs typeface="Times New Roman" panose="02020603050405020304" pitchFamily="18" charset="0"/>
              </a:rPr>
              <a:t>Iteratív folyamat. Fokozatai:</a:t>
            </a:r>
            <a:endParaRPr lang="hu-HU" dirty="0"/>
          </a:p>
        </p:txBody>
      </p:sp>
      <p:sp>
        <p:nvSpPr>
          <p:cNvPr id="4" name="Dia számának helye 3"/>
          <p:cNvSpPr>
            <a:spLocks noGrp="1"/>
          </p:cNvSpPr>
          <p:nvPr>
            <p:ph type="sldNum" sz="quarter" idx="5"/>
          </p:nvPr>
        </p:nvSpPr>
        <p:spPr/>
        <p:txBody>
          <a:bodyPr/>
          <a:lstStyle/>
          <a:p>
            <a:fld id="{C9EED016-0350-46ED-8C8B-DCD9A1C2F2F6}" type="slidenum">
              <a:rPr lang="hu-HU" smtClean="0"/>
              <a:t>12</a:t>
            </a:fld>
            <a:endParaRPr lang="hu-HU"/>
          </a:p>
        </p:txBody>
      </p:sp>
    </p:spTree>
    <p:extLst>
      <p:ext uri="{BB962C8B-B14F-4D97-AF65-F5344CB8AC3E}">
        <p14:creationId xmlns:p14="http://schemas.microsoft.com/office/powerpoint/2010/main" val="1713047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800" dirty="0">
                <a:effectLst/>
                <a:latin typeface="Calibri" panose="020F0502020204030204" pitchFamily="34" charset="0"/>
                <a:ea typeface="Aptos" panose="020B0004020202020204" pitchFamily="34" charset="0"/>
                <a:cs typeface="Times New Roman" panose="02020603050405020304" pitchFamily="18" charset="0"/>
              </a:rPr>
              <a:t>Fejlesztés: 350 személy CQ szint és </a:t>
            </a:r>
            <a:r>
              <a:rPr lang="hu-HU" sz="1800" dirty="0" err="1">
                <a:effectLst/>
                <a:latin typeface="Calibri" panose="020F0502020204030204" pitchFamily="34" charset="0"/>
                <a:ea typeface="Aptos" panose="020B0004020202020204" pitchFamily="34" charset="0"/>
                <a:cs typeface="Times New Roman" panose="02020603050405020304" pitchFamily="18" charset="0"/>
              </a:rPr>
              <a:t>demográfia+multikulturális</a:t>
            </a:r>
            <a:r>
              <a:rPr lang="hu-HU" sz="1800" dirty="0">
                <a:effectLst/>
                <a:latin typeface="Calibri" panose="020F0502020204030204" pitchFamily="34" charset="0"/>
                <a:ea typeface="Aptos" panose="020B0004020202020204" pitchFamily="34" charset="0"/>
                <a:cs typeface="Times New Roman" panose="02020603050405020304" pitchFamily="18" charset="0"/>
              </a:rPr>
              <a:t> tapasztalatok, mi hat leginkább a CQ szintre. </a:t>
            </a:r>
          </a:p>
          <a:p>
            <a:r>
              <a:rPr lang="hu-HU" sz="1800" dirty="0">
                <a:effectLst/>
                <a:latin typeface="Calibri" panose="020F0502020204030204" pitchFamily="34" charset="0"/>
                <a:cs typeface="Times New Roman" panose="02020603050405020304" pitchFamily="18" charset="0"/>
              </a:rPr>
              <a:t>VK: 100 vezetőre adott értékelés VK-CQ és más faktorok összevetése</a:t>
            </a:r>
          </a:p>
          <a:p>
            <a:r>
              <a:rPr lang="hu-HU" sz="1800" dirty="0">
                <a:effectLst/>
                <a:latin typeface="Calibri" panose="020F0502020204030204" pitchFamily="34" charset="0"/>
                <a:cs typeface="Times New Roman" panose="02020603050405020304" pitchFamily="18" charset="0"/>
              </a:rPr>
              <a:t>Középiskolások: 230 tanuló önbevallás</a:t>
            </a:r>
            <a:endParaRPr lang="hu-HU" dirty="0"/>
          </a:p>
        </p:txBody>
      </p:sp>
      <p:sp>
        <p:nvSpPr>
          <p:cNvPr id="4" name="Dia számának helye 3"/>
          <p:cNvSpPr>
            <a:spLocks noGrp="1"/>
          </p:cNvSpPr>
          <p:nvPr>
            <p:ph type="sldNum" sz="quarter" idx="5"/>
          </p:nvPr>
        </p:nvSpPr>
        <p:spPr/>
        <p:txBody>
          <a:bodyPr/>
          <a:lstStyle/>
          <a:p>
            <a:fld id="{C9EED016-0350-46ED-8C8B-DCD9A1C2F2F6}" type="slidenum">
              <a:rPr lang="hu-HU" smtClean="0"/>
              <a:t>13</a:t>
            </a:fld>
            <a:endParaRPr lang="hu-HU"/>
          </a:p>
        </p:txBody>
      </p:sp>
    </p:spTree>
    <p:extLst>
      <p:ext uri="{BB962C8B-B14F-4D97-AF65-F5344CB8AC3E}">
        <p14:creationId xmlns:p14="http://schemas.microsoft.com/office/powerpoint/2010/main" val="1370992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lnSpc>
                <a:spcPct val="107000"/>
              </a:lnSpc>
              <a:spcAft>
                <a:spcPts val="800"/>
              </a:spcAft>
            </a:pPr>
            <a:r>
              <a:rPr lang="hu-HU" sz="1800" dirty="0">
                <a:effectLst/>
                <a:latin typeface="Calibri" panose="020F0502020204030204" pitchFamily="34" charset="0"/>
                <a:ea typeface="Aptos" panose="020B0004020202020204" pitchFamily="34" charset="0"/>
                <a:cs typeface="Times New Roman" panose="02020603050405020304" pitchFamily="18" charset="0"/>
              </a:rPr>
              <a:t>Hofstede </a:t>
            </a:r>
            <a:r>
              <a:rPr lang="hu-HU" sz="1800" dirty="0" err="1">
                <a:effectLst/>
                <a:latin typeface="Calibri" panose="020F0502020204030204" pitchFamily="34" charset="0"/>
                <a:ea typeface="Aptos" panose="020B0004020202020204" pitchFamily="34" charset="0"/>
                <a:cs typeface="Times New Roman" panose="02020603050405020304" pitchFamily="18" charset="0"/>
              </a:rPr>
              <a:t>Insights</a:t>
            </a:r>
            <a:r>
              <a:rPr lang="hu-HU" sz="1800" dirty="0">
                <a:effectLst/>
                <a:latin typeface="Calibri" panose="020F0502020204030204" pitchFamily="34" charset="0"/>
                <a:ea typeface="Aptos" panose="020B0004020202020204" pitchFamily="34" charset="0"/>
                <a:cs typeface="Times New Roman" panose="02020603050405020304" pitchFamily="18" charset="0"/>
              </a:rPr>
              <a:t> csoport egyesült államokbeli, indiai, finn, osztrák, kanadai, német, nigériai és egyesült arab </a:t>
            </a:r>
            <a:r>
              <a:rPr lang="hu-HU" sz="1800" dirty="0" err="1">
                <a:effectLst/>
                <a:latin typeface="Calibri" panose="020F0502020204030204" pitchFamily="34" charset="0"/>
                <a:ea typeface="Aptos" panose="020B0004020202020204" pitchFamily="34" charset="0"/>
                <a:cs typeface="Times New Roman" panose="02020603050405020304" pitchFamily="18" charset="0"/>
              </a:rPr>
              <a:t>emírségbeli</a:t>
            </a:r>
            <a:r>
              <a:rPr lang="hu-HU" sz="1800" dirty="0">
                <a:effectLst/>
                <a:latin typeface="Calibri" panose="020F0502020204030204" pitchFamily="34" charset="0"/>
                <a:ea typeface="Aptos" panose="020B0004020202020204" pitchFamily="34" charset="0"/>
                <a:cs typeface="Times New Roman" panose="02020603050405020304" pitchFamily="18" charset="0"/>
              </a:rPr>
              <a:t>. </a:t>
            </a:r>
            <a:r>
              <a:rPr lang="hu-HU" sz="1800" kern="100" dirty="0">
                <a:effectLst/>
                <a:latin typeface="Calibri" panose="020F0502020204030204" pitchFamily="34" charset="0"/>
                <a:ea typeface="Aptos" panose="020B0004020202020204" pitchFamily="34" charset="0"/>
                <a:cs typeface="Times New Roman" panose="02020603050405020304" pitchFamily="18" charset="0"/>
              </a:rPr>
              <a:t>A kísérletet a </a:t>
            </a:r>
            <a:r>
              <a:rPr lang="hu-HU" sz="1800" kern="100" dirty="0" err="1">
                <a:effectLst/>
                <a:latin typeface="Calibri" panose="020F0502020204030204" pitchFamily="34" charset="0"/>
                <a:ea typeface="Aptos" panose="020B0004020202020204" pitchFamily="34" charset="0"/>
                <a:cs typeface="Times New Roman" panose="02020603050405020304" pitchFamily="18" charset="0"/>
              </a:rPr>
              <a:t>ChatGPT</a:t>
            </a:r>
            <a:r>
              <a:rPr lang="hu-HU" sz="1800" kern="100" dirty="0">
                <a:effectLst/>
                <a:latin typeface="Calibri" panose="020F0502020204030204" pitchFamily="34" charset="0"/>
                <a:ea typeface="Aptos" panose="020B0004020202020204" pitchFamily="34" charset="0"/>
                <a:cs typeface="Times New Roman" panose="02020603050405020304" pitchFamily="18" charset="0"/>
              </a:rPr>
              <a:t> kulturális alkalmazkodóképességének felmérésére végezték, különböző nemzetű személyiségek hozzárendelésével és az eredmények elemzésével, a nemzeti kultúra 6-D modelljén alapuló Kultúra Iránytű segítségével. A kísérlet számos kihívást tárt fel, többek között azt, hogy a </a:t>
            </a:r>
            <a:r>
              <a:rPr lang="hu-HU" sz="1800" kern="100" dirty="0" err="1">
                <a:effectLst/>
                <a:latin typeface="Calibri" panose="020F0502020204030204" pitchFamily="34" charset="0"/>
                <a:ea typeface="Aptos" panose="020B0004020202020204" pitchFamily="34" charset="0"/>
                <a:cs typeface="Times New Roman" panose="02020603050405020304" pitchFamily="18" charset="0"/>
              </a:rPr>
              <a:t>ChatGPT</a:t>
            </a:r>
            <a:r>
              <a:rPr lang="hu-HU" sz="1800" kern="100" dirty="0">
                <a:effectLst/>
                <a:latin typeface="Calibri" panose="020F0502020204030204" pitchFamily="34" charset="0"/>
                <a:ea typeface="Aptos" panose="020B0004020202020204" pitchFamily="34" charset="0"/>
                <a:cs typeface="Times New Roman" panose="02020603050405020304" pitchFamily="18" charset="0"/>
              </a:rPr>
              <a:t> </a:t>
            </a:r>
            <a:r>
              <a:rPr lang="hu-HU" sz="1800" b="1" kern="100" dirty="0">
                <a:effectLst/>
                <a:latin typeface="Calibri" panose="020F0502020204030204" pitchFamily="34" charset="0"/>
                <a:ea typeface="Aptos" panose="020B0004020202020204" pitchFamily="34" charset="0"/>
                <a:cs typeface="Times New Roman" panose="02020603050405020304" pitchFamily="18" charset="0"/>
              </a:rPr>
              <a:t>nem képes pontosan ábrázolni a kulturális identitásokat</a:t>
            </a:r>
            <a:r>
              <a:rPr lang="hu-HU" sz="1800" kern="100" dirty="0">
                <a:effectLst/>
                <a:latin typeface="Calibri" panose="020F0502020204030204" pitchFamily="34" charset="0"/>
                <a:ea typeface="Aptos" panose="020B0004020202020204" pitchFamily="34" charset="0"/>
                <a:cs typeface="Times New Roman" panose="02020603050405020304" pitchFamily="18" charset="0"/>
              </a:rPr>
              <a:t>, és hajlamos bizonyos </a:t>
            </a:r>
            <a:r>
              <a:rPr lang="hu-HU" sz="1800" b="1" kern="100" dirty="0">
                <a:effectLst/>
                <a:latin typeface="Calibri" panose="020F0502020204030204" pitchFamily="34" charset="0"/>
                <a:ea typeface="Aptos" panose="020B0004020202020204" pitchFamily="34" charset="0"/>
                <a:cs typeface="Times New Roman" panose="02020603050405020304" pitchFamily="18" charset="0"/>
              </a:rPr>
              <a:t>kulturális előítéletek felé hajlani</a:t>
            </a:r>
            <a:r>
              <a:rPr lang="hu-HU" sz="1800" kern="100" dirty="0">
                <a:effectLst/>
                <a:latin typeface="Calibri" panose="020F0502020204030204" pitchFamily="34" charset="0"/>
                <a:ea typeface="Aptos" panose="020B0004020202020204" pitchFamily="34" charset="0"/>
                <a:cs typeface="Times New Roman" panose="02020603050405020304" pitchFamily="18" charset="0"/>
              </a:rPr>
              <a:t>. A kulturális dimenziókkal kapcsolatos részletes információk nyújtására tett erőfeszítések ellenére a </a:t>
            </a:r>
            <a:r>
              <a:rPr lang="hu-HU" sz="1800" kern="100" dirty="0" err="1">
                <a:effectLst/>
                <a:latin typeface="Calibri" panose="020F0502020204030204" pitchFamily="34" charset="0"/>
                <a:ea typeface="Aptos" panose="020B0004020202020204" pitchFamily="34" charset="0"/>
                <a:cs typeface="Times New Roman" panose="02020603050405020304" pitchFamily="18" charset="0"/>
              </a:rPr>
              <a:t>ChatGPT</a:t>
            </a:r>
            <a:r>
              <a:rPr lang="hu-HU" sz="1800" kern="100" dirty="0">
                <a:effectLst/>
                <a:latin typeface="Calibri" panose="020F0502020204030204" pitchFamily="34" charset="0"/>
                <a:ea typeface="Aptos" panose="020B0004020202020204" pitchFamily="34" charset="0"/>
                <a:cs typeface="Times New Roman" panose="02020603050405020304" pitchFamily="18" charset="0"/>
              </a:rPr>
              <a:t> ábrázolásai továbbra is pontatlanok maradtak.</a:t>
            </a:r>
          </a:p>
          <a:p>
            <a:r>
              <a:rPr lang="hu-HU" sz="1800" dirty="0">
                <a:effectLst/>
                <a:latin typeface="Calibri" panose="020F0502020204030204" pitchFamily="34" charset="0"/>
                <a:ea typeface="Aptos" panose="020B0004020202020204" pitchFamily="34" charset="0"/>
                <a:cs typeface="Times New Roman" panose="02020603050405020304" pitchFamily="18" charset="0"/>
              </a:rPr>
              <a:t>Az egyes variációk ellenére a </a:t>
            </a:r>
            <a:r>
              <a:rPr lang="hu-HU" sz="1800" dirty="0" err="1">
                <a:effectLst/>
                <a:latin typeface="Calibri" panose="020F0502020204030204" pitchFamily="34" charset="0"/>
                <a:ea typeface="Aptos" panose="020B0004020202020204" pitchFamily="34" charset="0"/>
                <a:cs typeface="Times New Roman" panose="02020603050405020304" pitchFamily="18" charset="0"/>
              </a:rPr>
              <a:t>ChatGPT</a:t>
            </a:r>
            <a:r>
              <a:rPr lang="hu-HU" sz="1800" dirty="0">
                <a:effectLst/>
                <a:latin typeface="Calibri" panose="020F0502020204030204" pitchFamily="34" charset="0"/>
                <a:ea typeface="Aptos" panose="020B0004020202020204" pitchFamily="34" charset="0"/>
                <a:cs typeface="Times New Roman" panose="02020603050405020304" pitchFamily="18" charset="0"/>
              </a:rPr>
              <a:t> válaszai nem igazodtak szorosan egyetlen ország kulturális normáihoz sem</a:t>
            </a:r>
            <a:endParaRPr lang="hu-HU" dirty="0"/>
          </a:p>
        </p:txBody>
      </p:sp>
      <p:sp>
        <p:nvSpPr>
          <p:cNvPr id="4" name="Dia számának helye 3"/>
          <p:cNvSpPr>
            <a:spLocks noGrp="1"/>
          </p:cNvSpPr>
          <p:nvPr>
            <p:ph type="sldNum" sz="quarter" idx="5"/>
          </p:nvPr>
        </p:nvSpPr>
        <p:spPr/>
        <p:txBody>
          <a:bodyPr/>
          <a:lstStyle/>
          <a:p>
            <a:fld id="{C9EED016-0350-46ED-8C8B-DCD9A1C2F2F6}" type="slidenum">
              <a:rPr lang="hu-HU" smtClean="0"/>
              <a:t>14</a:t>
            </a:fld>
            <a:endParaRPr lang="hu-HU"/>
          </a:p>
        </p:txBody>
      </p:sp>
    </p:spTree>
    <p:extLst>
      <p:ext uri="{BB962C8B-B14F-4D97-AF65-F5344CB8AC3E}">
        <p14:creationId xmlns:p14="http://schemas.microsoft.com/office/powerpoint/2010/main" val="3244109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C9EED016-0350-46ED-8C8B-DCD9A1C2F2F6}" type="slidenum">
              <a:rPr lang="hu-HU" smtClean="0"/>
              <a:t>15</a:t>
            </a:fld>
            <a:endParaRPr lang="hu-HU"/>
          </a:p>
        </p:txBody>
      </p:sp>
    </p:spTree>
    <p:extLst>
      <p:ext uri="{BB962C8B-B14F-4D97-AF65-F5344CB8AC3E}">
        <p14:creationId xmlns:p14="http://schemas.microsoft.com/office/powerpoint/2010/main" val="2921187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lnSpc>
                <a:spcPct val="107000"/>
              </a:lnSpc>
              <a:spcAft>
                <a:spcPts val="800"/>
              </a:spcAft>
            </a:pPr>
            <a:endParaRPr lang="hu-HU" sz="2000" b="0" i="0" dirty="0">
              <a:solidFill>
                <a:srgbClr val="202122"/>
              </a:solidFill>
              <a:effectLst/>
              <a:highlight>
                <a:srgbClr val="FFFFFF"/>
              </a:highlight>
              <a:latin typeface="Arial" panose="020B0604020202020204" pitchFamily="34" charset="0"/>
            </a:endParaRPr>
          </a:p>
          <a:p>
            <a:pPr algn="just">
              <a:lnSpc>
                <a:spcPct val="107000"/>
              </a:lnSpc>
              <a:spcAft>
                <a:spcPts val="800"/>
              </a:spcAft>
            </a:pPr>
            <a:r>
              <a:rPr lang="hu-HU" sz="2000" kern="100" dirty="0">
                <a:effectLst/>
                <a:latin typeface="Calibri" panose="020F0502020204030204" pitchFamily="34" charset="0"/>
                <a:ea typeface="Aptos" panose="020B0004020202020204" pitchFamily="34" charset="0"/>
                <a:cs typeface="Times New Roman" panose="02020603050405020304" pitchFamily="18" charset="0"/>
              </a:rPr>
              <a:t>Lassan közhelynek hangzik a sokat emlegetett globalizáció, nemzetköziesedés, de ez a jelenség egyre több ember életére van hatással a mindennapokban is. </a:t>
            </a:r>
            <a:r>
              <a:rPr lang="hu-HU" sz="2000" b="0" i="0" dirty="0">
                <a:solidFill>
                  <a:srgbClr val="202122"/>
                </a:solidFill>
                <a:effectLst/>
                <a:highlight>
                  <a:srgbClr val="FFFFFF"/>
                </a:highlight>
                <a:latin typeface="Arial" panose="020B0604020202020204" pitchFamily="34" charset="0"/>
              </a:rPr>
              <a:t>Céhlegények, kereskedővárosok szövetsége volt a </a:t>
            </a:r>
            <a:r>
              <a:rPr lang="hu-HU" sz="2000" b="0" i="0" u="none" strike="noStrike" dirty="0">
                <a:solidFill>
                  <a:srgbClr val="3366CC"/>
                </a:solidFill>
                <a:effectLst/>
                <a:highlight>
                  <a:srgbClr val="FFFFFF"/>
                </a:highlight>
                <a:latin typeface="Arial" panose="020B0604020202020204" pitchFamily="34" charset="0"/>
                <a:hlinkClick r:id="rId3" tooltip="Középkor"/>
              </a:rPr>
              <a:t>középkorban</a:t>
            </a:r>
            <a:r>
              <a:rPr lang="hu-HU" sz="2000" b="0" i="0" dirty="0">
                <a:solidFill>
                  <a:srgbClr val="202122"/>
                </a:solidFill>
                <a:effectLst/>
                <a:highlight>
                  <a:srgbClr val="FFFFFF"/>
                </a:highlight>
                <a:latin typeface="Arial" panose="020B0604020202020204" pitchFamily="34" charset="0"/>
              </a:rPr>
              <a:t>,  </a:t>
            </a:r>
            <a:r>
              <a:rPr lang="hu-HU" sz="2000" b="0" i="0" u="none" strike="noStrike" dirty="0">
                <a:solidFill>
                  <a:srgbClr val="3366CC"/>
                </a:solidFill>
                <a:effectLst/>
                <a:highlight>
                  <a:srgbClr val="FFFFFF"/>
                </a:highlight>
                <a:latin typeface="Arial" panose="020B0604020202020204" pitchFamily="34" charset="0"/>
                <a:hlinkClick r:id="rId4" tooltip="Észak-Európa"/>
              </a:rPr>
              <a:t>Észak-Európában</a:t>
            </a:r>
            <a:r>
              <a:rPr lang="hu-HU" sz="2000" b="0" i="0" dirty="0">
                <a:solidFill>
                  <a:srgbClr val="202122"/>
                </a:solidFill>
                <a:effectLst/>
                <a:highlight>
                  <a:srgbClr val="FFFFFF"/>
                </a:highlight>
                <a:latin typeface="Arial" panose="020B0604020202020204" pitchFamily="34" charset="0"/>
              </a:rPr>
              <a:t> és a </a:t>
            </a:r>
            <a:r>
              <a:rPr lang="hu-HU" sz="2000" b="0" i="0" u="none" strike="noStrike" dirty="0">
                <a:solidFill>
                  <a:srgbClr val="3366CC"/>
                </a:solidFill>
                <a:effectLst/>
                <a:highlight>
                  <a:srgbClr val="FFFFFF"/>
                </a:highlight>
                <a:latin typeface="Arial" panose="020B0604020202020204" pitchFamily="34" charset="0"/>
                <a:hlinkClick r:id="rId5" tooltip="Baltikum"/>
              </a:rPr>
              <a:t>Balti-térségben</a:t>
            </a:r>
            <a:r>
              <a:rPr lang="hu-HU" sz="2000" b="0" i="0" dirty="0">
                <a:solidFill>
                  <a:srgbClr val="202122"/>
                </a:solidFill>
                <a:effectLst/>
                <a:highlight>
                  <a:srgbClr val="FFFFFF"/>
                </a:highlight>
                <a:latin typeface="Arial" panose="020B0604020202020204" pitchFamily="34" charset="0"/>
              </a:rPr>
              <a:t>. </a:t>
            </a:r>
            <a:r>
              <a:rPr lang="hu-HU" sz="2000" kern="100" dirty="0">
                <a:effectLst/>
                <a:latin typeface="Calibri" panose="020F0502020204030204" pitchFamily="34" charset="0"/>
                <a:ea typeface="Aptos" panose="020B0004020202020204" pitchFamily="34" charset="0"/>
                <a:cs typeface="Times New Roman" panose="02020603050405020304" pitchFamily="18" charset="0"/>
              </a:rPr>
              <a:t>A XX. században kezdődött el a nagy vállalatok külföldön való nagy mértékű terjeszkedése, leányvállalatok nyitása idegen országban. Ekkor jellemzően még a vezetőséget az anyavállalat emberi alkották a leányvállalatoknál. </a:t>
            </a:r>
          </a:p>
          <a:p>
            <a:pPr algn="just">
              <a:lnSpc>
                <a:spcPct val="107000"/>
              </a:lnSpc>
              <a:spcAft>
                <a:spcPts val="800"/>
              </a:spcAft>
            </a:pPr>
            <a:r>
              <a:rPr lang="hu-HU" sz="2000" kern="100" dirty="0">
                <a:effectLst/>
                <a:latin typeface="Calibri" panose="020F0502020204030204" pitchFamily="34" charset="0"/>
                <a:ea typeface="Aptos" panose="020B0004020202020204" pitchFamily="34" charset="0"/>
                <a:cs typeface="Times New Roman" panose="02020603050405020304" pitchFamily="18" charset="0"/>
              </a:rPr>
              <a:t>Mára egyre több ember vállal munkát hosszabb-rövidebb időre a saját országán kívül, egyre több olyan munkahely van, ahol különböző kultúrájú emberek dolgoznak együtt. Régebben ez akkor fordult elő, ha valaki kifejezetten „multihoz” ment el dolgozni, de mostanában lényegesen elterjedtebb minden országban.</a:t>
            </a:r>
          </a:p>
          <a:p>
            <a:endParaRPr lang="hu-HU" dirty="0"/>
          </a:p>
        </p:txBody>
      </p:sp>
      <p:sp>
        <p:nvSpPr>
          <p:cNvPr id="4" name="Dia számának helye 3"/>
          <p:cNvSpPr>
            <a:spLocks noGrp="1"/>
          </p:cNvSpPr>
          <p:nvPr>
            <p:ph type="sldNum" sz="quarter" idx="5"/>
          </p:nvPr>
        </p:nvSpPr>
        <p:spPr/>
        <p:txBody>
          <a:bodyPr/>
          <a:lstStyle/>
          <a:p>
            <a:fld id="{C9EED016-0350-46ED-8C8B-DCD9A1C2F2F6}" type="slidenum">
              <a:rPr lang="hu-HU" smtClean="0"/>
              <a:t>2</a:t>
            </a:fld>
            <a:endParaRPr lang="hu-HU"/>
          </a:p>
        </p:txBody>
      </p:sp>
    </p:spTree>
    <p:extLst>
      <p:ext uri="{BB962C8B-B14F-4D97-AF65-F5344CB8AC3E}">
        <p14:creationId xmlns:p14="http://schemas.microsoft.com/office/powerpoint/2010/main" val="3362600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800" b="1" dirty="0">
                <a:effectLst/>
                <a:latin typeface="Calibri" panose="020F0502020204030204" pitchFamily="34" charset="0"/>
                <a:ea typeface="Aptos" panose="020B0004020202020204" pitchFamily="34" charset="0"/>
                <a:cs typeface="Times New Roman" panose="02020603050405020304" pitchFamily="18" charset="0"/>
              </a:rPr>
              <a:t>Kultúra: egy csoport által közösen vallott értékek, normák, szabályok, hiedelmek, szokások. </a:t>
            </a:r>
            <a:r>
              <a:rPr lang="hu-HU" sz="1800" dirty="0">
                <a:effectLst/>
                <a:latin typeface="Calibri" panose="020F0502020204030204" pitchFamily="34" charset="0"/>
                <a:ea typeface="Aptos" panose="020B0004020202020204" pitchFamily="34" charset="0"/>
                <a:cs typeface="Times New Roman" panose="02020603050405020304" pitchFamily="18" charset="0"/>
              </a:rPr>
              <a:t>Csoportok lehetnek: </a:t>
            </a:r>
          </a:p>
          <a:p>
            <a:r>
              <a:rPr lang="hu-HU" sz="1800" dirty="0">
                <a:effectLst/>
                <a:latin typeface="Calibri" panose="020F0502020204030204" pitchFamily="34" charset="0"/>
                <a:ea typeface="Aptos" panose="020B0004020202020204" pitchFamily="34" charset="0"/>
                <a:cs typeface="Times New Roman" panose="02020603050405020304" pitchFamily="18" charset="0"/>
              </a:rPr>
              <a:t>Hall - </a:t>
            </a:r>
            <a:r>
              <a:rPr lang="hu-HU" sz="2800" b="0" i="0" dirty="0">
                <a:solidFill>
                  <a:srgbClr val="4D5156"/>
                </a:solidFill>
                <a:effectLst/>
                <a:highlight>
                  <a:srgbClr val="FFFFFF"/>
                </a:highlight>
                <a:latin typeface="arial" panose="020B0604020202020204" pitchFamily="34" charset="0"/>
              </a:rPr>
              <a:t>amerikai antropológus és kultúraközi kutató. 1950-es évektől, Foreign Service Institute, k</a:t>
            </a:r>
            <a:r>
              <a:rPr lang="hu-HU" sz="1800" dirty="0">
                <a:effectLst/>
                <a:latin typeface="Calibri" panose="020F0502020204030204" pitchFamily="34" charset="0"/>
                <a:ea typeface="Aptos" panose="020B0004020202020204" pitchFamily="34" charset="0"/>
                <a:cs typeface="Times New Roman" panose="02020603050405020304" pitchFamily="18" charset="0"/>
              </a:rPr>
              <a:t>ommunikáció oldaláról hasonlította össze a kultúrákat, model</a:t>
            </a:r>
            <a:r>
              <a:rPr lang="hu-HU" sz="1800" spc="5" dirty="0">
                <a:effectLst/>
                <a:latin typeface="Calibri" panose="020F0502020204030204" pitchFamily="34" charset="0"/>
                <a:ea typeface="Aptos" panose="020B0004020202020204" pitchFamily="34" charset="0"/>
                <a:cs typeface="Times New Roman" panose="02020603050405020304" pitchFamily="18" charset="0"/>
              </a:rPr>
              <a:t>l</a:t>
            </a:r>
            <a:r>
              <a:rPr lang="hu-HU" sz="1800" dirty="0">
                <a:effectLst/>
                <a:latin typeface="Calibri" panose="020F0502020204030204" pitchFamily="34" charset="0"/>
                <a:ea typeface="Aptos" panose="020B0004020202020204" pitchFamily="34" charset="0"/>
                <a:cs typeface="Times New Roman" panose="02020603050405020304" pitchFamily="18" charset="0"/>
              </a:rPr>
              <a:t>jének alaptétele,</a:t>
            </a:r>
            <a:r>
              <a:rPr lang="hu-HU" sz="1800" spc="15" dirty="0">
                <a:effectLst/>
                <a:latin typeface="Calibri" panose="020F0502020204030204" pitchFamily="34" charset="0"/>
                <a:ea typeface="Aptos" panose="020B0004020202020204" pitchFamily="34" charset="0"/>
                <a:cs typeface="Times New Roman" panose="02020603050405020304" pitchFamily="18" charset="0"/>
              </a:rPr>
              <a:t> </a:t>
            </a:r>
            <a:r>
              <a:rPr lang="hu-HU" sz="1800" dirty="0">
                <a:effectLst/>
                <a:latin typeface="Calibri" panose="020F0502020204030204" pitchFamily="34" charset="0"/>
                <a:ea typeface="Aptos" panose="020B0004020202020204" pitchFamily="34" charset="0"/>
                <a:cs typeface="Times New Roman" panose="02020603050405020304" pitchFamily="18" charset="0"/>
              </a:rPr>
              <a:t>h</a:t>
            </a:r>
            <a:r>
              <a:rPr lang="hu-HU" sz="1800" spc="15" dirty="0">
                <a:effectLst/>
                <a:latin typeface="Calibri" panose="020F0502020204030204" pitchFamily="34" charset="0"/>
                <a:ea typeface="Aptos" panose="020B0004020202020204" pitchFamily="34" charset="0"/>
                <a:cs typeface="Times New Roman" panose="02020603050405020304" pitchFamily="18" charset="0"/>
              </a:rPr>
              <a:t>o</a:t>
            </a:r>
            <a:r>
              <a:rPr lang="hu-HU" sz="1800" spc="10" dirty="0">
                <a:effectLst/>
                <a:latin typeface="Calibri" panose="020F0502020204030204" pitchFamily="34" charset="0"/>
                <a:ea typeface="Aptos" panose="020B0004020202020204" pitchFamily="34" charset="0"/>
                <a:cs typeface="Times New Roman" panose="02020603050405020304" pitchFamily="18" charset="0"/>
              </a:rPr>
              <a:t>g</a:t>
            </a:r>
            <a:r>
              <a:rPr lang="hu-HU" sz="1800" dirty="0">
                <a:effectLst/>
                <a:latin typeface="Calibri" panose="020F0502020204030204" pitchFamily="34" charset="0"/>
                <a:ea typeface="Aptos" panose="020B0004020202020204" pitchFamily="34" charset="0"/>
                <a:cs typeface="Times New Roman" panose="02020603050405020304" pitchFamily="18" charset="0"/>
              </a:rPr>
              <a:t>y</a:t>
            </a:r>
            <a:r>
              <a:rPr lang="hu-HU" sz="1800" spc="10" dirty="0">
                <a:effectLst/>
                <a:latin typeface="Calibri" panose="020F0502020204030204" pitchFamily="34" charset="0"/>
                <a:ea typeface="Aptos" panose="020B0004020202020204" pitchFamily="34" charset="0"/>
                <a:cs typeface="Times New Roman" panose="02020603050405020304" pitchFamily="18" charset="0"/>
              </a:rPr>
              <a:t> </a:t>
            </a:r>
            <a:r>
              <a:rPr lang="hu-HU" sz="1800" dirty="0">
                <a:effectLst/>
                <a:latin typeface="Calibri" panose="020F0502020204030204" pitchFamily="34" charset="0"/>
                <a:ea typeface="Aptos" panose="020B0004020202020204" pitchFamily="34" charset="0"/>
                <a:cs typeface="Times New Roman" panose="02020603050405020304" pitchFamily="18" charset="0"/>
              </a:rPr>
              <a:t>az</a:t>
            </a:r>
            <a:r>
              <a:rPr lang="hu-HU" sz="1800" spc="25" dirty="0">
                <a:effectLst/>
                <a:latin typeface="Calibri" panose="020F0502020204030204" pitchFamily="34" charset="0"/>
                <a:ea typeface="Aptos" panose="020B0004020202020204" pitchFamily="34" charset="0"/>
                <a:cs typeface="Times New Roman" panose="02020603050405020304" pitchFamily="18" charset="0"/>
              </a:rPr>
              <a:t> </a:t>
            </a:r>
            <a:r>
              <a:rPr lang="hu-HU" sz="1800" dirty="0">
                <a:effectLst/>
                <a:latin typeface="Calibri" panose="020F0502020204030204" pitchFamily="34" charset="0"/>
                <a:ea typeface="Aptos" panose="020B0004020202020204" pitchFamily="34" charset="0"/>
                <a:cs typeface="Times New Roman" panose="02020603050405020304" pitchFamily="18" charset="0"/>
              </a:rPr>
              <a:t>emb</a:t>
            </a:r>
            <a:r>
              <a:rPr lang="hu-HU" sz="1800" spc="5" dirty="0">
                <a:effectLst/>
                <a:latin typeface="Calibri" panose="020F0502020204030204" pitchFamily="34" charset="0"/>
                <a:ea typeface="Aptos" panose="020B0004020202020204" pitchFamily="34" charset="0"/>
                <a:cs typeface="Times New Roman" panose="02020603050405020304" pitchFamily="18" charset="0"/>
              </a:rPr>
              <a:t>e</a:t>
            </a:r>
            <a:r>
              <a:rPr lang="hu-HU" sz="1800" dirty="0">
                <a:effectLst/>
                <a:latin typeface="Calibri" panose="020F0502020204030204" pitchFamily="34" charset="0"/>
                <a:ea typeface="Aptos" panose="020B0004020202020204" pitchFamily="34" charset="0"/>
                <a:cs typeface="Times New Roman" panose="02020603050405020304" pitchFamily="18" charset="0"/>
              </a:rPr>
              <a:t>rek</a:t>
            </a:r>
            <a:r>
              <a:rPr lang="hu-HU" sz="1800" spc="20" dirty="0">
                <a:effectLst/>
                <a:latin typeface="Calibri" panose="020F0502020204030204" pitchFamily="34" charset="0"/>
                <a:ea typeface="Aptos" panose="020B0004020202020204" pitchFamily="34" charset="0"/>
                <a:cs typeface="Times New Roman" panose="02020603050405020304" pitchFamily="18" charset="0"/>
              </a:rPr>
              <a:t> </a:t>
            </a:r>
            <a:r>
              <a:rPr lang="hu-HU" sz="1800" dirty="0">
                <a:effectLst/>
                <a:latin typeface="Calibri" panose="020F0502020204030204" pitchFamily="34" charset="0"/>
                <a:ea typeface="Aptos" panose="020B0004020202020204" pitchFamily="34" charset="0"/>
                <a:cs typeface="Times New Roman" panose="02020603050405020304" pitchFamily="18" charset="0"/>
              </a:rPr>
              <a:t>a</a:t>
            </a:r>
            <a:r>
              <a:rPr lang="hu-HU" sz="1800" spc="20" dirty="0">
                <a:effectLst/>
                <a:latin typeface="Calibri" panose="020F0502020204030204" pitchFamily="34" charset="0"/>
                <a:ea typeface="Aptos" panose="020B0004020202020204" pitchFamily="34" charset="0"/>
                <a:cs typeface="Times New Roman" panose="02020603050405020304" pitchFamily="18" charset="0"/>
              </a:rPr>
              <a:t> </a:t>
            </a:r>
            <a:r>
              <a:rPr lang="hu-HU" sz="1800" dirty="0">
                <a:effectLst/>
                <a:latin typeface="Calibri" panose="020F0502020204030204" pitchFamily="34" charset="0"/>
                <a:ea typeface="Aptos" panose="020B0004020202020204" pitchFamily="34" charset="0"/>
                <a:cs typeface="Times New Roman" panose="02020603050405020304" pitchFamily="18" charset="0"/>
              </a:rPr>
              <a:t>ü</a:t>
            </a:r>
            <a:r>
              <a:rPr lang="hu-HU" sz="1800" spc="5" dirty="0">
                <a:effectLst/>
                <a:latin typeface="Calibri" panose="020F0502020204030204" pitchFamily="34" charset="0"/>
                <a:ea typeface="Aptos" panose="020B0004020202020204" pitchFamily="34" charset="0"/>
                <a:cs typeface="Times New Roman" panose="02020603050405020304" pitchFamily="18" charset="0"/>
              </a:rPr>
              <a:t>z</a:t>
            </a:r>
            <a:r>
              <a:rPr lang="hu-HU" sz="1800" dirty="0">
                <a:effectLst/>
                <a:latin typeface="Calibri" panose="020F0502020204030204" pitchFamily="34" charset="0"/>
                <a:ea typeface="Aptos" panose="020B0004020202020204" pitchFamily="34" charset="0"/>
                <a:cs typeface="Times New Roman" panose="02020603050405020304" pitchFamily="18" charset="0"/>
              </a:rPr>
              <a:t>e</a:t>
            </a:r>
            <a:r>
              <a:rPr lang="hu-HU" sz="1800" spc="10" dirty="0">
                <a:effectLst/>
                <a:latin typeface="Calibri" panose="020F0502020204030204" pitchFamily="34" charset="0"/>
                <a:ea typeface="Aptos" panose="020B0004020202020204" pitchFamily="34" charset="0"/>
                <a:cs typeface="Times New Roman" panose="02020603050405020304" pitchFamily="18" charset="0"/>
              </a:rPr>
              <a:t>n</a:t>
            </a:r>
            <a:r>
              <a:rPr lang="hu-HU" sz="1800" dirty="0">
                <a:effectLst/>
                <a:latin typeface="Calibri" panose="020F0502020204030204" pitchFamily="34" charset="0"/>
                <a:ea typeface="Aptos" panose="020B0004020202020204" pitchFamily="34" charset="0"/>
                <a:cs typeface="Times New Roman" panose="02020603050405020304" pitchFamily="18" charset="0"/>
              </a:rPr>
              <a:t>etek</a:t>
            </a:r>
            <a:r>
              <a:rPr lang="hu-HU" sz="1800" spc="-5" dirty="0">
                <a:effectLst/>
                <a:latin typeface="Calibri" panose="020F0502020204030204" pitchFamily="34" charset="0"/>
                <a:ea typeface="Aptos" panose="020B0004020202020204" pitchFamily="34" charset="0"/>
                <a:cs typeface="Times New Roman" panose="02020603050405020304" pitchFamily="18" charset="0"/>
              </a:rPr>
              <a:t>e</a:t>
            </a:r>
            <a:r>
              <a:rPr lang="hu-HU" sz="1800" dirty="0">
                <a:effectLst/>
                <a:latin typeface="Calibri" panose="020F0502020204030204" pitchFamily="34" charset="0"/>
                <a:ea typeface="Aptos" panose="020B0004020202020204" pitchFamily="34" charset="0"/>
                <a:cs typeface="Times New Roman" panose="02020603050405020304" pitchFamily="18" charset="0"/>
              </a:rPr>
              <a:t>t közös</a:t>
            </a:r>
            <a:r>
              <a:rPr lang="hu-HU" sz="1800" spc="60" dirty="0">
                <a:effectLst/>
                <a:latin typeface="Calibri" panose="020F0502020204030204" pitchFamily="34" charset="0"/>
                <a:ea typeface="Aptos" panose="020B0004020202020204" pitchFamily="34" charset="0"/>
                <a:cs typeface="Times New Roman" panose="02020603050405020304" pitchFamily="18" charset="0"/>
              </a:rPr>
              <a:t> </a:t>
            </a:r>
            <a:r>
              <a:rPr lang="hu-HU" sz="1800" dirty="0">
                <a:effectLst/>
                <a:latin typeface="Calibri" panose="020F0502020204030204" pitchFamily="34" charset="0"/>
                <a:ea typeface="Aptos" panose="020B0004020202020204" pitchFamily="34" charset="0"/>
                <a:cs typeface="Times New Roman" panose="02020603050405020304" pitchFamily="18" charset="0"/>
              </a:rPr>
              <a:t>tudás</a:t>
            </a:r>
            <a:r>
              <a:rPr lang="hu-HU" sz="1800" spc="5" dirty="0">
                <a:effectLst/>
                <a:latin typeface="Calibri" panose="020F0502020204030204" pitchFamily="34" charset="0"/>
                <a:ea typeface="Aptos" panose="020B0004020202020204" pitchFamily="34" charset="0"/>
                <a:cs typeface="Times New Roman" panose="02020603050405020304" pitchFamily="18" charset="0"/>
              </a:rPr>
              <a:t>u</a:t>
            </a:r>
            <a:r>
              <a:rPr lang="hu-HU" sz="1800" dirty="0">
                <a:effectLst/>
                <a:latin typeface="Calibri" panose="020F0502020204030204" pitchFamily="34" charset="0"/>
                <a:ea typeface="Aptos" panose="020B0004020202020204" pitchFamily="34" charset="0"/>
                <a:cs typeface="Times New Roman" panose="02020603050405020304" pitchFamily="18" charset="0"/>
              </a:rPr>
              <a:t>k</a:t>
            </a:r>
            <a:r>
              <a:rPr lang="hu-HU" sz="1800" spc="65" dirty="0">
                <a:effectLst/>
                <a:latin typeface="Calibri" panose="020F0502020204030204" pitchFamily="34" charset="0"/>
                <a:ea typeface="Aptos" panose="020B0004020202020204" pitchFamily="34" charset="0"/>
                <a:cs typeface="Times New Roman" panose="02020603050405020304" pitchFamily="18" charset="0"/>
              </a:rPr>
              <a:t> </a:t>
            </a:r>
            <a:r>
              <a:rPr lang="hu-HU" sz="1800" dirty="0">
                <a:effectLst/>
                <a:latin typeface="Calibri" panose="020F0502020204030204" pitchFamily="34" charset="0"/>
                <a:ea typeface="Aptos" panose="020B0004020202020204" pitchFamily="34" charset="0"/>
                <a:cs typeface="Times New Roman" panose="02020603050405020304" pitchFamily="18" charset="0"/>
              </a:rPr>
              <a:t>ala</a:t>
            </a:r>
            <a:r>
              <a:rPr lang="hu-HU" sz="1800" spc="5" dirty="0">
                <a:effectLst/>
                <a:latin typeface="Calibri" panose="020F0502020204030204" pitchFamily="34" charset="0"/>
                <a:ea typeface="Aptos" panose="020B0004020202020204" pitchFamily="34" charset="0"/>
                <a:cs typeface="Times New Roman" panose="02020603050405020304" pitchFamily="18" charset="0"/>
              </a:rPr>
              <a:t>p</a:t>
            </a:r>
            <a:r>
              <a:rPr lang="hu-HU" sz="1800" dirty="0">
                <a:effectLst/>
                <a:latin typeface="Calibri" panose="020F0502020204030204" pitchFamily="34" charset="0"/>
                <a:ea typeface="Aptos" panose="020B0004020202020204" pitchFamily="34" charset="0"/>
                <a:cs typeface="Times New Roman" panose="02020603050405020304" pitchFamily="18" charset="0"/>
              </a:rPr>
              <a:t>ján</a:t>
            </a:r>
            <a:r>
              <a:rPr lang="hu-HU" sz="1800" spc="50" dirty="0">
                <a:effectLst/>
                <a:latin typeface="Calibri" panose="020F0502020204030204" pitchFamily="34" charset="0"/>
                <a:ea typeface="Aptos" panose="020B0004020202020204" pitchFamily="34" charset="0"/>
                <a:cs typeface="Times New Roman" panose="02020603050405020304" pitchFamily="18" charset="0"/>
              </a:rPr>
              <a:t> </a:t>
            </a:r>
            <a:r>
              <a:rPr lang="hu-HU" sz="1800" dirty="0">
                <a:effectLst/>
                <a:latin typeface="Calibri" panose="020F0502020204030204" pitchFamily="34" charset="0"/>
                <a:ea typeface="Aptos" panose="020B0004020202020204" pitchFamily="34" charset="0"/>
                <a:cs typeface="Times New Roman" panose="02020603050405020304" pitchFamily="18" charset="0"/>
              </a:rPr>
              <a:t>é</a:t>
            </a:r>
            <a:r>
              <a:rPr lang="hu-HU" sz="1800" spc="-5" dirty="0">
                <a:effectLst/>
                <a:latin typeface="Calibri" panose="020F0502020204030204" pitchFamily="34" charset="0"/>
                <a:ea typeface="Aptos" panose="020B0004020202020204" pitchFamily="34" charset="0"/>
                <a:cs typeface="Times New Roman" panose="02020603050405020304" pitchFamily="18" charset="0"/>
              </a:rPr>
              <a:t>r</a:t>
            </a:r>
            <a:r>
              <a:rPr lang="hu-HU" sz="1800" dirty="0">
                <a:effectLst/>
                <a:latin typeface="Calibri" panose="020F0502020204030204" pitchFamily="34" charset="0"/>
                <a:ea typeface="Aptos" panose="020B0004020202020204" pitchFamily="34" charset="0"/>
                <a:cs typeface="Times New Roman" panose="02020603050405020304" pitchFamily="18" charset="0"/>
              </a:rPr>
              <a:t>t</a:t>
            </a:r>
            <a:r>
              <a:rPr lang="hu-HU" sz="1800" spc="-5" dirty="0">
                <a:effectLst/>
                <a:latin typeface="Calibri" panose="020F0502020204030204" pitchFamily="34" charset="0"/>
                <a:ea typeface="Aptos" panose="020B0004020202020204" pitchFamily="34" charset="0"/>
                <a:cs typeface="Times New Roman" panose="02020603050405020304" pitchFamily="18" charset="0"/>
              </a:rPr>
              <a:t>e</a:t>
            </a:r>
            <a:r>
              <a:rPr lang="hu-HU" sz="1800" spc="10" dirty="0">
                <a:effectLst/>
                <a:latin typeface="Calibri" panose="020F0502020204030204" pitchFamily="34" charset="0"/>
                <a:ea typeface="Aptos" panose="020B0004020202020204" pitchFamily="34" charset="0"/>
                <a:cs typeface="Times New Roman" panose="02020603050405020304" pitchFamily="18" charset="0"/>
              </a:rPr>
              <a:t>l</a:t>
            </a:r>
            <a:r>
              <a:rPr lang="hu-HU" sz="1800" dirty="0">
                <a:effectLst/>
                <a:latin typeface="Calibri" panose="020F0502020204030204" pitchFamily="34" charset="0"/>
                <a:ea typeface="Aptos" panose="020B0004020202020204" pitchFamily="34" charset="0"/>
                <a:cs typeface="Times New Roman" panose="02020603050405020304" pitchFamily="18" charset="0"/>
              </a:rPr>
              <a:t>m</a:t>
            </a:r>
            <a:r>
              <a:rPr lang="hu-HU" sz="1800" spc="-5" dirty="0">
                <a:effectLst/>
                <a:latin typeface="Calibri" panose="020F0502020204030204" pitchFamily="34" charset="0"/>
                <a:ea typeface="Aptos" panose="020B0004020202020204" pitchFamily="34" charset="0"/>
                <a:cs typeface="Times New Roman" panose="02020603050405020304" pitchFamily="18" charset="0"/>
              </a:rPr>
              <a:t>e</a:t>
            </a:r>
            <a:r>
              <a:rPr lang="hu-HU" sz="1800" dirty="0">
                <a:effectLst/>
                <a:latin typeface="Calibri" panose="020F0502020204030204" pitchFamily="34" charset="0"/>
                <a:ea typeface="Aptos" panose="020B0004020202020204" pitchFamily="34" charset="0"/>
                <a:cs typeface="Times New Roman" panose="02020603050405020304" pitchFamily="18" charset="0"/>
              </a:rPr>
              <a:t>zi</a:t>
            </a:r>
            <a:r>
              <a:rPr lang="hu-HU" sz="1800" spc="15" dirty="0">
                <a:effectLst/>
                <a:latin typeface="Calibri" panose="020F0502020204030204" pitchFamily="34" charset="0"/>
                <a:ea typeface="Aptos" panose="020B0004020202020204" pitchFamily="34" charset="0"/>
                <a:cs typeface="Times New Roman" panose="02020603050405020304" pitchFamily="18" charset="0"/>
              </a:rPr>
              <a:t>k</a:t>
            </a:r>
            <a:r>
              <a:rPr lang="hu-HU" sz="1800" dirty="0">
                <a:effectLst/>
                <a:latin typeface="Calibri" panose="020F0502020204030204" pitchFamily="34" charset="0"/>
                <a:ea typeface="Aptos" panose="020B0004020202020204" pitchFamily="34" charset="0"/>
                <a:cs typeface="Times New Roman" panose="02020603050405020304" pitchFamily="18" charset="0"/>
              </a:rPr>
              <a:t>,</a:t>
            </a:r>
            <a:r>
              <a:rPr lang="hu-HU" sz="1800" spc="60" dirty="0">
                <a:effectLst/>
                <a:latin typeface="Calibri" panose="020F0502020204030204" pitchFamily="34" charset="0"/>
                <a:ea typeface="Aptos" panose="020B0004020202020204" pitchFamily="34" charset="0"/>
                <a:cs typeface="Times New Roman" panose="02020603050405020304" pitchFamily="18" charset="0"/>
              </a:rPr>
              <a:t> </a:t>
            </a:r>
            <a:r>
              <a:rPr lang="hu-HU" sz="1800" dirty="0">
                <a:effectLst/>
                <a:latin typeface="Calibri" panose="020F0502020204030204" pitchFamily="34" charset="0"/>
                <a:ea typeface="Aptos" panose="020B0004020202020204" pitchFamily="34" charset="0"/>
                <a:cs typeface="Times New Roman" panose="02020603050405020304" pitchFamily="18" charset="0"/>
              </a:rPr>
              <a:t>a</a:t>
            </a:r>
            <a:r>
              <a:rPr lang="hu-HU" sz="1800" spc="10" dirty="0">
                <a:effectLst/>
                <a:latin typeface="Calibri" panose="020F0502020204030204" pitchFamily="34" charset="0"/>
                <a:ea typeface="Aptos" panose="020B0004020202020204" pitchFamily="34" charset="0"/>
                <a:cs typeface="Times New Roman" panose="02020603050405020304" pitchFamily="18" charset="0"/>
              </a:rPr>
              <a:t>m</a:t>
            </a:r>
            <a:r>
              <a:rPr lang="hu-HU" sz="1800" dirty="0">
                <a:effectLst/>
                <a:latin typeface="Calibri" panose="020F0502020204030204" pitchFamily="34" charset="0"/>
                <a:ea typeface="Aptos" panose="020B0004020202020204" pitchFamily="34" charset="0"/>
                <a:cs typeface="Times New Roman" panose="02020603050405020304" pitchFamily="18" charset="0"/>
              </a:rPr>
              <a:t>e</a:t>
            </a:r>
            <a:r>
              <a:rPr lang="hu-HU" sz="1800" spc="10" dirty="0">
                <a:effectLst/>
                <a:latin typeface="Calibri" panose="020F0502020204030204" pitchFamily="34" charset="0"/>
                <a:ea typeface="Aptos" panose="020B0004020202020204" pitchFamily="34" charset="0"/>
                <a:cs typeface="Times New Roman" panose="02020603050405020304" pitchFamily="18" charset="0"/>
              </a:rPr>
              <a:t>l</a:t>
            </a:r>
            <a:r>
              <a:rPr lang="hu-HU" sz="1800" spc="-20" dirty="0">
                <a:effectLst/>
                <a:latin typeface="Calibri" panose="020F0502020204030204" pitchFamily="34" charset="0"/>
                <a:ea typeface="Aptos" panose="020B0004020202020204" pitchFamily="34" charset="0"/>
                <a:cs typeface="Times New Roman" panose="02020603050405020304" pitchFamily="18" charset="0"/>
              </a:rPr>
              <a:t>y</a:t>
            </a:r>
            <a:r>
              <a:rPr lang="hu-HU" sz="1800" spc="10" dirty="0">
                <a:effectLst/>
                <a:latin typeface="Calibri" panose="020F0502020204030204" pitchFamily="34" charset="0"/>
                <a:ea typeface="Aptos" panose="020B0004020202020204" pitchFamily="34" charset="0"/>
                <a:cs typeface="Times New Roman" panose="02020603050405020304" pitchFamily="18" charset="0"/>
              </a:rPr>
              <a:t>n</a:t>
            </a:r>
            <a:r>
              <a:rPr lang="hu-HU" sz="1800" dirty="0">
                <a:effectLst/>
                <a:latin typeface="Calibri" panose="020F0502020204030204" pitchFamily="34" charset="0"/>
                <a:ea typeface="Aptos" panose="020B0004020202020204" pitchFamily="34" charset="0"/>
                <a:cs typeface="Times New Roman" panose="02020603050405020304" pitchFamily="18" charset="0"/>
              </a:rPr>
              <a:t>ek</a:t>
            </a:r>
            <a:r>
              <a:rPr lang="hu-HU" sz="1800" spc="55" dirty="0">
                <a:effectLst/>
                <a:latin typeface="Calibri" panose="020F0502020204030204" pitchFamily="34" charset="0"/>
                <a:ea typeface="Aptos" panose="020B0004020202020204" pitchFamily="34" charset="0"/>
                <a:cs typeface="Times New Roman" panose="02020603050405020304" pitchFamily="18" charset="0"/>
              </a:rPr>
              <a:t> </a:t>
            </a:r>
            <a:r>
              <a:rPr lang="hu-HU" sz="1800" dirty="0">
                <a:effectLst/>
                <a:latin typeface="Calibri" panose="020F0502020204030204" pitchFamily="34" charset="0"/>
                <a:ea typeface="Aptos" panose="020B0004020202020204" pitchFamily="34" charset="0"/>
                <a:cs typeface="Times New Roman" panose="02020603050405020304" pitchFamily="18" charset="0"/>
              </a:rPr>
              <a:t>s</a:t>
            </a:r>
            <a:r>
              <a:rPr lang="hu-HU" sz="1800" spc="5" dirty="0">
                <a:effectLst/>
                <a:latin typeface="Calibri" panose="020F0502020204030204" pitchFamily="34" charset="0"/>
                <a:ea typeface="Aptos" panose="020B0004020202020204" pitchFamily="34" charset="0"/>
                <a:cs typeface="Times New Roman" panose="02020603050405020304" pitchFamily="18" charset="0"/>
              </a:rPr>
              <a:t>z</a:t>
            </a:r>
            <a:r>
              <a:rPr lang="hu-HU" sz="1800" dirty="0">
                <a:effectLst/>
                <a:latin typeface="Calibri" panose="020F0502020204030204" pitchFamily="34" charset="0"/>
                <a:ea typeface="Aptos" panose="020B0004020202020204" pitchFamily="34" charset="0"/>
                <a:cs typeface="Times New Roman" panose="02020603050405020304" pitchFamily="18" charset="0"/>
              </a:rPr>
              <a:t>erv</a:t>
            </a:r>
            <a:r>
              <a:rPr lang="hu-HU" sz="1800" spc="-5" dirty="0">
                <a:effectLst/>
                <a:latin typeface="Calibri" panose="020F0502020204030204" pitchFamily="34" charset="0"/>
                <a:ea typeface="Aptos" panose="020B0004020202020204" pitchFamily="34" charset="0"/>
                <a:cs typeface="Times New Roman" panose="02020603050405020304" pitchFamily="18" charset="0"/>
              </a:rPr>
              <a:t>e</a:t>
            </a:r>
            <a:r>
              <a:rPr lang="hu-HU" sz="1800" dirty="0">
                <a:effectLst/>
                <a:latin typeface="Calibri" panose="020F0502020204030204" pitchFamily="34" charset="0"/>
                <a:ea typeface="Aptos" panose="020B0004020202020204" pitchFamily="34" charset="0"/>
                <a:cs typeface="Times New Roman" panose="02020603050405020304" pitchFamily="18" charset="0"/>
              </a:rPr>
              <a:t>s</a:t>
            </a:r>
            <a:r>
              <a:rPr lang="hu-HU" sz="1800" spc="70" dirty="0">
                <a:effectLst/>
                <a:latin typeface="Calibri" panose="020F0502020204030204" pitchFamily="34" charset="0"/>
                <a:ea typeface="Aptos" panose="020B0004020202020204" pitchFamily="34" charset="0"/>
                <a:cs typeface="Times New Roman" panose="02020603050405020304" pitchFamily="18" charset="0"/>
              </a:rPr>
              <a:t> </a:t>
            </a:r>
            <a:r>
              <a:rPr lang="hu-HU" sz="1800" dirty="0">
                <a:effectLst/>
                <a:latin typeface="Calibri" panose="020F0502020204030204" pitchFamily="34" charset="0"/>
                <a:ea typeface="Aptos" panose="020B0004020202020204" pitchFamily="34" charset="0"/>
                <a:cs typeface="Times New Roman" panose="02020603050405020304" pitchFamily="18" charset="0"/>
              </a:rPr>
              <a:t>r</a:t>
            </a:r>
            <a:r>
              <a:rPr lang="hu-HU" sz="1800" spc="-5" dirty="0">
                <a:effectLst/>
                <a:latin typeface="Calibri" panose="020F0502020204030204" pitchFamily="34" charset="0"/>
                <a:ea typeface="Aptos" panose="020B0004020202020204" pitchFamily="34" charset="0"/>
                <a:cs typeface="Times New Roman" panose="02020603050405020304" pitchFamily="18" charset="0"/>
              </a:rPr>
              <a:t>é</a:t>
            </a:r>
            <a:r>
              <a:rPr lang="hu-HU" sz="1800" dirty="0">
                <a:effectLst/>
                <a:latin typeface="Calibri" panose="020F0502020204030204" pitchFamily="34" charset="0"/>
                <a:ea typeface="Aptos" panose="020B0004020202020204" pitchFamily="34" charset="0"/>
                <a:cs typeface="Times New Roman" panose="02020603050405020304" pitchFamily="18" charset="0"/>
              </a:rPr>
              <a:t>s</a:t>
            </a:r>
            <a:r>
              <a:rPr lang="hu-HU" sz="1800" spc="5" dirty="0">
                <a:effectLst/>
                <a:latin typeface="Calibri" panose="020F0502020204030204" pitchFamily="34" charset="0"/>
                <a:ea typeface="Aptos" panose="020B0004020202020204" pitchFamily="34" charset="0"/>
                <a:cs typeface="Times New Roman" panose="02020603050405020304" pitchFamily="18" charset="0"/>
              </a:rPr>
              <a:t>z</a:t>
            </a:r>
            <a:r>
              <a:rPr lang="hu-HU" sz="1800" dirty="0">
                <a:effectLst/>
                <a:latin typeface="Calibri" panose="020F0502020204030204" pitchFamily="34" charset="0"/>
                <a:ea typeface="Aptos" panose="020B0004020202020204" pitchFamily="34" charset="0"/>
                <a:cs typeface="Times New Roman" panose="02020603050405020304" pitchFamily="18" charset="0"/>
              </a:rPr>
              <a:t>ét</a:t>
            </a:r>
            <a:r>
              <a:rPr lang="hu-HU" sz="1800" spc="60" dirty="0">
                <a:effectLst/>
                <a:latin typeface="Calibri" panose="020F0502020204030204" pitchFamily="34" charset="0"/>
                <a:ea typeface="Aptos" panose="020B0004020202020204" pitchFamily="34" charset="0"/>
                <a:cs typeface="Times New Roman" panose="02020603050405020304" pitchFamily="18" charset="0"/>
              </a:rPr>
              <a:t> </a:t>
            </a:r>
            <a:r>
              <a:rPr lang="hu-HU" sz="1800" dirty="0">
                <a:effectLst/>
                <a:latin typeface="Calibri" panose="020F0502020204030204" pitchFamily="34" charset="0"/>
                <a:ea typeface="Aptos" panose="020B0004020202020204" pitchFamily="34" charset="0"/>
                <a:cs typeface="Times New Roman" panose="02020603050405020304" pitchFamily="18" charset="0"/>
              </a:rPr>
              <a:t>alkotják</a:t>
            </a:r>
            <a:r>
              <a:rPr lang="hu-HU" sz="1800" spc="70" dirty="0">
                <a:effectLst/>
                <a:latin typeface="Calibri" panose="020F0502020204030204" pitchFamily="34" charset="0"/>
                <a:ea typeface="Aptos" panose="020B0004020202020204" pitchFamily="34" charset="0"/>
                <a:cs typeface="Times New Roman" panose="02020603050405020304" pitchFamily="18" charset="0"/>
              </a:rPr>
              <a:t> </a:t>
            </a:r>
            <a:r>
              <a:rPr lang="hu-HU" sz="1800" dirty="0">
                <a:effectLst/>
                <a:latin typeface="Calibri" panose="020F0502020204030204" pitchFamily="34" charset="0"/>
                <a:ea typeface="Aptos" panose="020B0004020202020204" pitchFamily="34" charset="0"/>
                <a:cs typeface="Times New Roman" panose="02020603050405020304" pitchFamily="18" charset="0"/>
              </a:rPr>
              <a:t>a</a:t>
            </a:r>
            <a:r>
              <a:rPr lang="hu-HU" sz="1800" spc="55" dirty="0">
                <a:effectLst/>
                <a:latin typeface="Calibri" panose="020F0502020204030204" pitchFamily="34" charset="0"/>
                <a:ea typeface="Aptos" panose="020B0004020202020204" pitchFamily="34" charset="0"/>
                <a:cs typeface="Times New Roman" panose="02020603050405020304" pitchFamily="18" charset="0"/>
              </a:rPr>
              <a:t> </a:t>
            </a:r>
            <a:r>
              <a:rPr lang="hu-HU" sz="1800" spc="10" dirty="0">
                <a:effectLst/>
                <a:latin typeface="Calibri" panose="020F0502020204030204" pitchFamily="34" charset="0"/>
                <a:ea typeface="Aptos" panose="020B0004020202020204" pitchFamily="34" charset="0"/>
                <a:cs typeface="Times New Roman" panose="02020603050405020304" pitchFamily="18" charset="0"/>
              </a:rPr>
              <a:t>k</a:t>
            </a:r>
            <a:r>
              <a:rPr lang="hu-HU" sz="1800" dirty="0">
                <a:effectLst/>
                <a:latin typeface="Calibri" panose="020F0502020204030204" pitchFamily="34" charset="0"/>
                <a:ea typeface="Aptos" panose="020B0004020202020204" pitchFamily="34" charset="0"/>
                <a:cs typeface="Times New Roman" panose="02020603050405020304" pitchFamily="18" charset="0"/>
              </a:rPr>
              <a:t>ultúra</a:t>
            </a:r>
            <a:r>
              <a:rPr lang="hu-HU" sz="1800" spc="50" dirty="0">
                <a:effectLst/>
                <a:latin typeface="Calibri" panose="020F0502020204030204" pitchFamily="34" charset="0"/>
                <a:ea typeface="Aptos" panose="020B0004020202020204" pitchFamily="34" charset="0"/>
                <a:cs typeface="Times New Roman" panose="02020603050405020304" pitchFamily="18" charset="0"/>
              </a:rPr>
              <a:t> </a:t>
            </a:r>
            <a:r>
              <a:rPr lang="hu-HU" sz="1800" dirty="0" err="1">
                <a:effectLst/>
                <a:latin typeface="Calibri" panose="020F0502020204030204" pitchFamily="34" charset="0"/>
                <a:ea typeface="Aptos" panose="020B0004020202020204" pitchFamily="34" charset="0"/>
                <a:cs typeface="Times New Roman" panose="02020603050405020304" pitchFamily="18" charset="0"/>
              </a:rPr>
              <a:t>beállítódásai</a:t>
            </a:r>
            <a:r>
              <a:rPr lang="hu-HU" sz="1800" dirty="0">
                <a:effectLst/>
                <a:latin typeface="Calibri" panose="020F0502020204030204" pitchFamily="34" charset="0"/>
                <a:ea typeface="Aptos" panose="020B0004020202020204" pitchFamily="34" charset="0"/>
                <a:cs typeface="Times New Roman" panose="02020603050405020304" pitchFamily="18" charset="0"/>
              </a:rPr>
              <a:t>, ért</a:t>
            </a:r>
            <a:r>
              <a:rPr lang="hu-HU" sz="1800" spc="-5" dirty="0">
                <a:effectLst/>
                <a:latin typeface="Calibri" panose="020F0502020204030204" pitchFamily="34" charset="0"/>
                <a:ea typeface="Aptos" panose="020B0004020202020204" pitchFamily="34" charset="0"/>
                <a:cs typeface="Times New Roman" panose="02020603050405020304" pitchFamily="18" charset="0"/>
              </a:rPr>
              <a:t>é</a:t>
            </a:r>
            <a:r>
              <a:rPr lang="hu-HU" sz="1800" dirty="0">
                <a:effectLst/>
                <a:latin typeface="Calibri" panose="020F0502020204030204" pitchFamily="34" charset="0"/>
                <a:ea typeface="Aptos" panose="020B0004020202020204" pitchFamily="34" charset="0"/>
                <a:cs typeface="Times New Roman" panose="02020603050405020304" pitchFamily="18" charset="0"/>
              </a:rPr>
              <a:t>k</a:t>
            </a:r>
            <a:r>
              <a:rPr lang="hu-HU" sz="1800" spc="-5" dirty="0">
                <a:effectLst/>
                <a:latin typeface="Calibri" panose="020F0502020204030204" pitchFamily="34" charset="0"/>
                <a:ea typeface="Aptos" panose="020B0004020202020204" pitchFamily="34" charset="0"/>
                <a:cs typeface="Times New Roman" panose="02020603050405020304" pitchFamily="18" charset="0"/>
              </a:rPr>
              <a:t>e</a:t>
            </a:r>
            <a:r>
              <a:rPr lang="hu-HU" sz="1800" dirty="0">
                <a:effectLst/>
                <a:latin typeface="Calibri" panose="020F0502020204030204" pitchFamily="34" charset="0"/>
                <a:ea typeface="Aptos" panose="020B0004020202020204" pitchFamily="34" charset="0"/>
                <a:cs typeface="Times New Roman" panose="02020603050405020304" pitchFamily="18" charset="0"/>
              </a:rPr>
              <a:t>i</a:t>
            </a:r>
            <a:r>
              <a:rPr lang="hu-HU" sz="1800" spc="70" dirty="0">
                <a:effectLst/>
                <a:latin typeface="Calibri" panose="020F0502020204030204" pitchFamily="34" charset="0"/>
                <a:ea typeface="Aptos" panose="020B0004020202020204" pitchFamily="34" charset="0"/>
                <a:cs typeface="Times New Roman" panose="02020603050405020304" pitchFamily="18" charset="0"/>
              </a:rPr>
              <a:t> </a:t>
            </a:r>
            <a:r>
              <a:rPr lang="hu-HU" sz="1800" dirty="0">
                <a:effectLst/>
                <a:latin typeface="Calibri" panose="020F0502020204030204" pitchFamily="34" charset="0"/>
                <a:ea typeface="Aptos" panose="020B0004020202020204" pitchFamily="34" charset="0"/>
                <a:cs typeface="Times New Roman" panose="02020603050405020304" pitchFamily="18" charset="0"/>
              </a:rPr>
              <a:t>és</a:t>
            </a:r>
            <a:r>
              <a:rPr lang="hu-HU" sz="1800" spc="80" dirty="0">
                <a:effectLst/>
                <a:latin typeface="Calibri" panose="020F0502020204030204" pitchFamily="34" charset="0"/>
                <a:ea typeface="Aptos" panose="020B0004020202020204" pitchFamily="34" charset="0"/>
                <a:cs typeface="Times New Roman" panose="02020603050405020304" pitchFamily="18" charset="0"/>
              </a:rPr>
              <a:t> </a:t>
            </a:r>
            <a:r>
              <a:rPr lang="hu-HU" sz="1800" spc="-5" dirty="0">
                <a:effectLst/>
                <a:latin typeface="Calibri" panose="020F0502020204030204" pitchFamily="34" charset="0"/>
                <a:ea typeface="Aptos" panose="020B0004020202020204" pitchFamily="34" charset="0"/>
                <a:cs typeface="Times New Roman" panose="02020603050405020304" pitchFamily="18" charset="0"/>
              </a:rPr>
              <a:t>g</a:t>
            </a:r>
            <a:r>
              <a:rPr lang="hu-HU" sz="1800" dirty="0">
                <a:effectLst/>
                <a:latin typeface="Calibri" panose="020F0502020204030204" pitchFamily="34" charset="0"/>
                <a:ea typeface="Aptos" panose="020B0004020202020204" pitchFamily="34" charset="0"/>
                <a:cs typeface="Times New Roman" panose="02020603050405020304" pitchFamily="18" charset="0"/>
              </a:rPr>
              <a:t>ondolkodás</a:t>
            </a:r>
            <a:r>
              <a:rPr lang="hu-HU" sz="1800" spc="10" dirty="0">
                <a:effectLst/>
                <a:latin typeface="Calibri" panose="020F0502020204030204" pitchFamily="34" charset="0"/>
                <a:ea typeface="Aptos" panose="020B0004020202020204" pitchFamily="34" charset="0"/>
                <a:cs typeface="Times New Roman" panose="02020603050405020304" pitchFamily="18" charset="0"/>
              </a:rPr>
              <a:t>m</a:t>
            </a:r>
            <a:r>
              <a:rPr lang="hu-HU" sz="1800" dirty="0">
                <a:effectLst/>
                <a:latin typeface="Calibri" panose="020F0502020204030204" pitchFamily="34" charset="0"/>
                <a:ea typeface="Aptos" panose="020B0004020202020204" pitchFamily="34" charset="0"/>
                <a:cs typeface="Times New Roman" panose="02020603050405020304" pitchFamily="18" charset="0"/>
              </a:rPr>
              <a:t>in</a:t>
            </a:r>
            <a:r>
              <a:rPr lang="hu-HU" sz="1800" spc="5" dirty="0">
                <a:effectLst/>
                <a:latin typeface="Calibri" panose="020F0502020204030204" pitchFamily="34" charset="0"/>
                <a:ea typeface="Aptos" panose="020B0004020202020204" pitchFamily="34" charset="0"/>
                <a:cs typeface="Times New Roman" panose="02020603050405020304" pitchFamily="18" charset="0"/>
              </a:rPr>
              <a:t>t</a:t>
            </a:r>
            <a:r>
              <a:rPr lang="hu-HU" sz="1800" dirty="0">
                <a:effectLst/>
                <a:latin typeface="Calibri" panose="020F0502020204030204" pitchFamily="34" charset="0"/>
                <a:ea typeface="Aptos" panose="020B0004020202020204" pitchFamily="34" charset="0"/>
                <a:cs typeface="Times New Roman" panose="02020603050405020304" pitchFamily="18" charset="0"/>
              </a:rPr>
              <a:t>ái. Közös kódrendszer, jelentéstartalmi háttér</a:t>
            </a:r>
          </a:p>
          <a:p>
            <a:r>
              <a:rPr lang="hu-HU" sz="1800" dirty="0">
                <a:effectLst/>
                <a:latin typeface="Calibri" panose="020F0502020204030204" pitchFamily="34" charset="0"/>
                <a:cs typeface="Times New Roman" panose="02020603050405020304" pitchFamily="18" charset="0"/>
              </a:rPr>
              <a:t>Magas: támaszkodik a közös tudásra, nem ismétli meg</a:t>
            </a:r>
            <a:endParaRPr lang="hu-HU" dirty="0"/>
          </a:p>
        </p:txBody>
      </p:sp>
      <p:sp>
        <p:nvSpPr>
          <p:cNvPr id="4" name="Dia számának helye 3"/>
          <p:cNvSpPr>
            <a:spLocks noGrp="1"/>
          </p:cNvSpPr>
          <p:nvPr>
            <p:ph type="sldNum" sz="quarter" idx="5"/>
          </p:nvPr>
        </p:nvSpPr>
        <p:spPr/>
        <p:txBody>
          <a:bodyPr/>
          <a:lstStyle/>
          <a:p>
            <a:fld id="{C9EED016-0350-46ED-8C8B-DCD9A1C2F2F6}" type="slidenum">
              <a:rPr lang="hu-HU" smtClean="0"/>
              <a:t>3</a:t>
            </a:fld>
            <a:endParaRPr lang="hu-HU"/>
          </a:p>
        </p:txBody>
      </p:sp>
    </p:spTree>
    <p:extLst>
      <p:ext uri="{BB962C8B-B14F-4D97-AF65-F5344CB8AC3E}">
        <p14:creationId xmlns:p14="http://schemas.microsoft.com/office/powerpoint/2010/main" val="3424377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800" dirty="0">
                <a:effectLst/>
                <a:latin typeface="Calibri" panose="020F0502020204030204" pitchFamily="34" charset="0"/>
                <a:ea typeface="Aptos" panose="020B0004020202020204" pitchFamily="34" charset="0"/>
                <a:cs typeface="Times New Roman" panose="02020603050405020304" pitchFamily="18" charset="0"/>
              </a:rPr>
              <a:t>Nyelviskolák </a:t>
            </a:r>
            <a:r>
              <a:rPr lang="hu-HU" sz="1800" dirty="0" err="1">
                <a:effectLst/>
                <a:latin typeface="Calibri" panose="020F0502020204030204" pitchFamily="34" charset="0"/>
                <a:ea typeface="Aptos" panose="020B0004020202020204" pitchFamily="34" charset="0"/>
                <a:cs typeface="Times New Roman" panose="02020603050405020304" pitchFamily="18" charset="0"/>
              </a:rPr>
              <a:t>Berlitz</a:t>
            </a:r>
            <a:r>
              <a:rPr lang="hu-HU" sz="1800" dirty="0">
                <a:effectLst/>
                <a:latin typeface="Calibri" panose="020F0502020204030204" pitchFamily="34" charset="0"/>
                <a:ea typeface="Aptos" panose="020B0004020202020204" pitchFamily="34" charset="0"/>
                <a:cs typeface="Times New Roman" panose="02020603050405020304" pitchFamily="18" charset="0"/>
              </a:rPr>
              <a:t>. </a:t>
            </a:r>
            <a:r>
              <a:rPr lang="hu-HU" sz="2800" b="0" i="0" dirty="0" err="1">
                <a:solidFill>
                  <a:srgbClr val="202122"/>
                </a:solidFill>
                <a:effectLst/>
                <a:highlight>
                  <a:srgbClr val="FFFFFF"/>
                </a:highlight>
                <a:latin typeface="Arial" panose="020B0604020202020204" pitchFamily="34" charset="0"/>
              </a:rPr>
              <a:t>When</a:t>
            </a:r>
            <a:r>
              <a:rPr lang="hu-HU" sz="2800" b="0" i="0" dirty="0">
                <a:solidFill>
                  <a:srgbClr val="202122"/>
                </a:solidFill>
                <a:effectLst/>
                <a:highlight>
                  <a:srgbClr val="FFFFFF"/>
                </a:highlight>
                <a:latin typeface="Arial" panose="020B0604020202020204" pitchFamily="34" charset="0"/>
              </a:rPr>
              <a:t> </a:t>
            </a:r>
            <a:r>
              <a:rPr lang="hu-HU" sz="2800" b="0" i="0" dirty="0" err="1">
                <a:solidFill>
                  <a:srgbClr val="202122"/>
                </a:solidFill>
                <a:effectLst/>
                <a:highlight>
                  <a:srgbClr val="FFFFFF"/>
                </a:highlight>
                <a:latin typeface="Arial" panose="020B0604020202020204" pitchFamily="34" charset="0"/>
              </a:rPr>
              <a:t>Cultures</a:t>
            </a:r>
            <a:r>
              <a:rPr lang="hu-HU" sz="2800" b="0" i="0" dirty="0">
                <a:solidFill>
                  <a:srgbClr val="202122"/>
                </a:solidFill>
                <a:effectLst/>
                <a:highlight>
                  <a:srgbClr val="FFFFFF"/>
                </a:highlight>
                <a:latin typeface="Arial" panose="020B0604020202020204" pitchFamily="34" charset="0"/>
              </a:rPr>
              <a:t> </a:t>
            </a:r>
            <a:r>
              <a:rPr lang="hu-HU" sz="2800" b="0" i="0" dirty="0" err="1">
                <a:solidFill>
                  <a:srgbClr val="202122"/>
                </a:solidFill>
                <a:effectLst/>
                <a:highlight>
                  <a:srgbClr val="FFFFFF"/>
                </a:highlight>
                <a:latin typeface="Arial" panose="020B0604020202020204" pitchFamily="34" charset="0"/>
              </a:rPr>
              <a:t>Collide</a:t>
            </a:r>
            <a:r>
              <a:rPr lang="hu-HU" sz="2800" b="0" i="0" dirty="0">
                <a:solidFill>
                  <a:srgbClr val="202122"/>
                </a:solidFill>
                <a:effectLst/>
                <a:highlight>
                  <a:srgbClr val="FFFFFF"/>
                </a:highlight>
                <a:latin typeface="Arial" panose="020B0604020202020204" pitchFamily="34" charset="0"/>
              </a:rPr>
              <a:t> 1996 </a:t>
            </a:r>
            <a:r>
              <a:rPr lang="hu-HU" sz="1800" dirty="0">
                <a:effectLst/>
                <a:latin typeface="Calibri" panose="020F0502020204030204" pitchFamily="34" charset="0"/>
                <a:ea typeface="Aptos" panose="020B0004020202020204" pitchFamily="34" charset="0"/>
                <a:cs typeface="Times New Roman" panose="02020603050405020304" pitchFamily="18" charset="0"/>
              </a:rPr>
              <a:t>Lewis modellben kommunikációs stílus alapján hasonlítja össze a kultúrákat.  Lewis, miután 135 országot meglátogatott és több mint 20 országban dolgozott, arra a következtetésre jutott, hogy az embereket nem nemzetiség vagy vallás, hanem Viselkedés alapján 3 egyértelmű kategóriába lehet sorolni. Tipológiáit lineáris-aktívnak, multiaktívnak és reaktívnak nevezte el. A Lewis-modell 50 000, tanfolyamon részt vevő vezető és több mint 150 000, 68 különböző nemzetiségű kérdőív válaszadó adatait veszi alapul, és az alábbi három részből álló összehasonlítást eredményezte országonként </a:t>
            </a:r>
            <a:endParaRPr lang="hu-HU" dirty="0"/>
          </a:p>
        </p:txBody>
      </p:sp>
      <p:sp>
        <p:nvSpPr>
          <p:cNvPr id="4" name="Dia számának helye 3"/>
          <p:cNvSpPr>
            <a:spLocks noGrp="1"/>
          </p:cNvSpPr>
          <p:nvPr>
            <p:ph type="sldNum" sz="quarter" idx="5"/>
          </p:nvPr>
        </p:nvSpPr>
        <p:spPr/>
        <p:txBody>
          <a:bodyPr/>
          <a:lstStyle/>
          <a:p>
            <a:fld id="{C9EED016-0350-46ED-8C8B-DCD9A1C2F2F6}" type="slidenum">
              <a:rPr lang="hu-HU" smtClean="0"/>
              <a:t>4</a:t>
            </a:fld>
            <a:endParaRPr lang="hu-HU"/>
          </a:p>
        </p:txBody>
      </p:sp>
    </p:spTree>
    <p:extLst>
      <p:ext uri="{BB962C8B-B14F-4D97-AF65-F5344CB8AC3E}">
        <p14:creationId xmlns:p14="http://schemas.microsoft.com/office/powerpoint/2010/main" val="23981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800" dirty="0">
                <a:effectLst/>
                <a:latin typeface="Calibri" panose="020F0502020204030204" pitchFamily="34" charset="0"/>
                <a:ea typeface="Aptos" panose="020B0004020202020204" pitchFamily="34" charset="0"/>
                <a:cs typeface="Times New Roman" panose="02020603050405020304" pitchFamily="18" charset="0"/>
              </a:rPr>
              <a:t>egységes kultúraelemzési rendszer megalkotása, 1970-es évek IBM, Michael Bond kanadai Michael, Minkov bolgár nyelvész (</a:t>
            </a:r>
            <a:r>
              <a:rPr lang="hu-HU" sz="1800" dirty="0" err="1">
                <a:effectLst/>
                <a:latin typeface="Calibri" panose="020F0502020204030204" pitchFamily="34" charset="0"/>
                <a:ea typeface="Aptos" panose="020B0004020202020204" pitchFamily="34" charset="0"/>
                <a:cs typeface="Times New Roman" panose="02020603050405020304" pitchFamily="18" charset="0"/>
              </a:rPr>
              <a:t>monumentalizmus</a:t>
            </a:r>
            <a:r>
              <a:rPr lang="hu-HU" sz="1800" dirty="0">
                <a:effectLst/>
                <a:latin typeface="Calibri" panose="020F0502020204030204" pitchFamily="34" charset="0"/>
                <a:ea typeface="Aptos" panose="020B0004020202020204" pitchFamily="34" charset="0"/>
                <a:cs typeface="Times New Roman" panose="02020603050405020304" pitchFamily="18" charset="0"/>
              </a:rPr>
              <a:t>- hosszú távú orientáció) 2010 </a:t>
            </a:r>
            <a:r>
              <a:rPr lang="hu-HU" sz="1800" dirty="0" err="1">
                <a:effectLst/>
                <a:latin typeface="Calibri" panose="020F0502020204030204" pitchFamily="34" charset="0"/>
                <a:ea typeface="Aptos" panose="020B0004020202020204" pitchFamily="34" charset="0"/>
                <a:cs typeface="Times New Roman" panose="02020603050405020304" pitchFamily="18" charset="0"/>
              </a:rPr>
              <a:t>Cultures</a:t>
            </a:r>
            <a:r>
              <a:rPr lang="hu-HU" sz="1800" dirty="0">
                <a:effectLst/>
                <a:latin typeface="Calibri" panose="020F0502020204030204" pitchFamily="34" charset="0"/>
                <a:ea typeface="Aptos" panose="020B0004020202020204" pitchFamily="34" charset="0"/>
                <a:cs typeface="Times New Roman" panose="02020603050405020304" pitchFamily="18" charset="0"/>
              </a:rPr>
              <a:t> and </a:t>
            </a:r>
            <a:r>
              <a:rPr lang="hu-HU" sz="1800" dirty="0" err="1">
                <a:effectLst/>
                <a:latin typeface="Calibri" panose="020F0502020204030204" pitchFamily="34" charset="0"/>
                <a:ea typeface="Aptos" panose="020B0004020202020204" pitchFamily="34" charset="0"/>
                <a:cs typeface="Times New Roman" panose="02020603050405020304" pitchFamily="18" charset="0"/>
              </a:rPr>
              <a:t>Cultures</a:t>
            </a:r>
            <a:r>
              <a:rPr lang="hu-HU" sz="1800" dirty="0">
                <a:effectLst/>
                <a:latin typeface="Calibri" panose="020F0502020204030204" pitchFamily="34" charset="0"/>
                <a:ea typeface="Aptos" panose="020B0004020202020204" pitchFamily="34" charset="0"/>
                <a:cs typeface="Times New Roman" panose="02020603050405020304" pitchFamily="18" charset="0"/>
              </a:rPr>
              <a:t>: Software of </a:t>
            </a:r>
            <a:r>
              <a:rPr lang="hu-HU" sz="1800" dirty="0" err="1">
                <a:effectLst/>
                <a:latin typeface="Calibri" panose="020F0502020204030204" pitchFamily="34" charset="0"/>
                <a:ea typeface="Aptos" panose="020B0004020202020204" pitchFamily="34" charset="0"/>
                <a:cs typeface="Times New Roman" panose="02020603050405020304" pitchFamily="18" charset="0"/>
              </a:rPr>
              <a:t>the</a:t>
            </a:r>
            <a:r>
              <a:rPr lang="hu-HU" sz="1800" dirty="0">
                <a:effectLst/>
                <a:latin typeface="Calibri" panose="020F0502020204030204" pitchFamily="34" charset="0"/>
                <a:ea typeface="Aptos" panose="020B0004020202020204" pitchFamily="34" charset="0"/>
                <a:cs typeface="Times New Roman" panose="02020603050405020304" pitchFamily="18" charset="0"/>
              </a:rPr>
              <a:t> Mind</a:t>
            </a:r>
          </a:p>
        </p:txBody>
      </p:sp>
      <p:sp>
        <p:nvSpPr>
          <p:cNvPr id="4" name="Dia számának helye 3"/>
          <p:cNvSpPr>
            <a:spLocks noGrp="1"/>
          </p:cNvSpPr>
          <p:nvPr>
            <p:ph type="sldNum" sz="quarter" idx="5"/>
          </p:nvPr>
        </p:nvSpPr>
        <p:spPr/>
        <p:txBody>
          <a:bodyPr/>
          <a:lstStyle/>
          <a:p>
            <a:fld id="{C9EED016-0350-46ED-8C8B-DCD9A1C2F2F6}" type="slidenum">
              <a:rPr lang="hu-HU" smtClean="0"/>
              <a:t>5</a:t>
            </a:fld>
            <a:endParaRPr lang="hu-HU"/>
          </a:p>
        </p:txBody>
      </p:sp>
    </p:spTree>
    <p:extLst>
      <p:ext uri="{BB962C8B-B14F-4D97-AF65-F5344CB8AC3E}">
        <p14:creationId xmlns:p14="http://schemas.microsoft.com/office/powerpoint/2010/main" val="1578757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800" kern="100" dirty="0">
                <a:effectLst/>
                <a:latin typeface="Calibri" panose="020F0502020204030204" pitchFamily="34" charset="0"/>
                <a:ea typeface="Aptos" panose="020B0004020202020204" pitchFamily="34" charset="0"/>
                <a:cs typeface="Times New Roman" panose="02020603050405020304" pitchFamily="18" charset="0"/>
              </a:rPr>
              <a:t>1981 EVS, 7 hullám, 8. 2024-26, ország&gt;100, </a:t>
            </a:r>
            <a:r>
              <a:rPr lang="hu-HU" sz="1800" dirty="0">
                <a:effectLst/>
                <a:latin typeface="Calibri" panose="020F0502020204030204" pitchFamily="34" charset="0"/>
                <a:ea typeface="Aptos" panose="020B0004020202020204" pitchFamily="34" charset="0"/>
                <a:cs typeface="Times New Roman" panose="02020603050405020304" pitchFamily="18" charset="0"/>
              </a:rPr>
              <a:t>360 zárt, ökológia, gazdaság, oktatás, érzelmek, család, nemek és szexualitás, kormányzat és politika, boldogság, egészség, szabadidő és barátok, erkölcs, vallás, társadalom és nemzet, valamint munka; teljesen elérhető; Hofstede is ezt használná. 1.Tradicionális-világi racionális 2. Túlélés - önmegvalósítás</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800" dirty="0">
                <a:effectLst/>
                <a:latin typeface="Calibri" panose="020F0502020204030204" pitchFamily="34" charset="0"/>
                <a:ea typeface="Aptos" panose="020B0004020202020204" pitchFamily="34" charset="0"/>
                <a:cs typeface="Times New Roman" panose="02020603050405020304" pitchFamily="18" charset="0"/>
              </a:rPr>
              <a:t>Ronald </a:t>
            </a:r>
            <a:r>
              <a:rPr lang="hu-HU" sz="1800" dirty="0" err="1">
                <a:effectLst/>
                <a:latin typeface="Calibri" panose="020F0502020204030204" pitchFamily="34" charset="0"/>
                <a:ea typeface="Aptos" panose="020B0004020202020204" pitchFamily="34" charset="0"/>
                <a:cs typeface="Times New Roman" panose="02020603050405020304" pitchFamily="18" charset="0"/>
              </a:rPr>
              <a:t>Inglehart</a:t>
            </a:r>
            <a:r>
              <a:rPr lang="hu-HU" sz="1800" dirty="0">
                <a:effectLst/>
                <a:latin typeface="Calibri" panose="020F0502020204030204" pitchFamily="34" charset="0"/>
                <a:ea typeface="Aptos" panose="020B0004020202020204" pitchFamily="34" charset="0"/>
                <a:cs typeface="Times New Roman" panose="02020603050405020304" pitchFamily="18" charset="0"/>
              </a:rPr>
              <a:t> és Christian </a:t>
            </a:r>
            <a:r>
              <a:rPr lang="hu-HU" sz="1800" dirty="0" err="1">
                <a:effectLst/>
                <a:latin typeface="Calibri" panose="020F0502020204030204" pitchFamily="34" charset="0"/>
                <a:ea typeface="Aptos" panose="020B0004020202020204" pitchFamily="34" charset="0"/>
                <a:cs typeface="Times New Roman" panose="02020603050405020304" pitchFamily="18" charset="0"/>
              </a:rPr>
              <a:t>Welzel</a:t>
            </a:r>
            <a:r>
              <a:rPr lang="hu-HU" sz="1800" dirty="0">
                <a:effectLst/>
                <a:latin typeface="Calibri" panose="020F0502020204030204" pitchFamily="34" charset="0"/>
                <a:ea typeface="Aptos" panose="020B0004020202020204" pitchFamily="34" charset="0"/>
                <a:cs typeface="Times New Roman" panose="02020603050405020304" pitchFamily="18" charset="0"/>
              </a:rPr>
              <a:t> politológusok 1. a vallás, a sz-</a:t>
            </a:r>
            <a:r>
              <a:rPr lang="hu-HU" sz="1800" dirty="0" err="1">
                <a:effectLst/>
                <a:latin typeface="Calibri" panose="020F0502020204030204" pitchFamily="34" charset="0"/>
                <a:ea typeface="Aptos" panose="020B0004020202020204" pitchFamily="34" charset="0"/>
                <a:cs typeface="Times New Roman" panose="02020603050405020304" pitchFamily="18" charset="0"/>
              </a:rPr>
              <a:t>gy</a:t>
            </a:r>
            <a:r>
              <a:rPr lang="hu-HU" sz="1800" dirty="0">
                <a:effectLst/>
                <a:latin typeface="Calibri" panose="020F0502020204030204" pitchFamily="34" charset="0"/>
                <a:ea typeface="Aptos" panose="020B0004020202020204" pitchFamily="34" charset="0"/>
                <a:cs typeface="Times New Roman" panose="02020603050405020304" pitchFamily="18" charset="0"/>
              </a:rPr>
              <a:t> kapcsolatok, a tekintély tisztelet és a hagyományos értékek , elutasítják a válást, az abortuszt, az eutanáziát és az öngyilkosságot 2. gazdasági és fizikai biztonságra, etnocentrikus, </a:t>
            </a:r>
            <a:r>
              <a:rPr lang="hu-HU" sz="1800" dirty="0" err="1">
                <a:effectLst/>
                <a:latin typeface="Calibri" panose="020F0502020204030204" pitchFamily="34" charset="0"/>
                <a:ea typeface="Aptos" panose="020B0004020202020204" pitchFamily="34" charset="0"/>
                <a:cs typeface="Times New Roman" panose="02020603050405020304" pitchFamily="18" charset="0"/>
              </a:rPr>
              <a:t>bizalom,tolerancia</a:t>
            </a:r>
            <a:r>
              <a:rPr lang="hu-HU" sz="1800" dirty="0">
                <a:effectLst/>
                <a:latin typeface="Calibri" panose="020F0502020204030204" pitchFamily="34" charset="0"/>
                <a:ea typeface="Aptos" panose="020B0004020202020204" pitchFamily="34" charset="0"/>
                <a:cs typeface="Times New Roman" panose="02020603050405020304" pitchFamily="18" charset="0"/>
              </a:rPr>
              <a:t> alacsony &lt;-&gt; környezetvédelem, tolerancia, egyenlőség, részvétel</a:t>
            </a:r>
            <a:endParaRPr lang="hu-HU"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800" kern="100" dirty="0">
                <a:effectLst/>
                <a:latin typeface="Calibri" panose="020F0502020204030204" pitchFamily="34" charset="0"/>
                <a:ea typeface="Aptos" panose="020B0004020202020204" pitchFamily="34" charset="0"/>
                <a:cs typeface="Times New Roman" panose="02020603050405020304" pitchFamily="18" charset="0"/>
              </a:rPr>
              <a:t>A World Value Survey (WVS) az eredetileg az Európai Közösség tíz tagországában, 1981-ben megkezdett European Values Survey (EVS) nemzetközi (Európán kívüli országokra is kiterjedő) adatfelvétele, bár a két kutatást mind a mai napig különböző kutatócsoportok vezetik, az adatfelvétel pedig harmonizált, de nem teljesen azonos kérdéssor alapján történik. A kutatásnak eddig hét befejezett hulláma készült el: 1981–1984; 1989–1993; 1994–1999; 1999–2004; 2005-2008, 2010-2014, 2017-2021. A nyolcadik hullámot 2024-2026 </a:t>
            </a:r>
            <a:r>
              <a:rPr lang="hu-HU" sz="1800" kern="100" dirty="0" err="1">
                <a:effectLst/>
                <a:latin typeface="Calibri" panose="020F0502020204030204" pitchFamily="34" charset="0"/>
                <a:ea typeface="Aptos" panose="020B0004020202020204" pitchFamily="34" charset="0"/>
                <a:cs typeface="Times New Roman" panose="02020603050405020304" pitchFamily="18" charset="0"/>
              </a:rPr>
              <a:t>közöttre</a:t>
            </a:r>
            <a:r>
              <a:rPr lang="hu-HU" sz="1800" kern="100" dirty="0">
                <a:effectLst/>
                <a:latin typeface="Calibri" panose="020F0502020204030204" pitchFamily="34" charset="0"/>
                <a:ea typeface="Aptos" panose="020B0004020202020204" pitchFamily="34" charset="0"/>
                <a:cs typeface="Times New Roman" panose="02020603050405020304" pitchFamily="18" charset="0"/>
              </a:rPr>
              <a:t> tervezik. További hullámokat minden 5 évben terveznek megvalósítani </a:t>
            </a:r>
            <a:r>
              <a:rPr lang="hu-HU" sz="1800" kern="100" dirty="0">
                <a:effectLst/>
                <a:latin typeface="Calibri" panose="020F0502020204030204" pitchFamily="34" charset="0"/>
                <a:ea typeface="Aptos" panose="020B0004020202020204" pitchFamily="34" charset="0"/>
                <a:cs typeface="Calibri" panose="020F0502020204030204" pitchFamily="34" charset="0"/>
              </a:rPr>
              <a:t>(WVS, 2023)</a:t>
            </a:r>
            <a:r>
              <a:rPr lang="hu-HU" sz="1800" kern="100" dirty="0">
                <a:effectLst/>
                <a:latin typeface="Calibri" panose="020F0502020204030204" pitchFamily="34" charset="0"/>
                <a:ea typeface="Aptos" panose="020B0004020202020204" pitchFamily="34" charset="0"/>
                <a:cs typeface="Times New Roman" panose="02020603050405020304" pitchFamily="18" charset="0"/>
              </a:rPr>
              <a:t>. A kutatás nemzetközi és kultúraközi értékrendszerbeli változások monitorozását tűzte ki célul. A WVS adatai alapján Ronald </a:t>
            </a:r>
            <a:r>
              <a:rPr lang="hu-HU" sz="1800" kern="100" dirty="0" err="1">
                <a:effectLst/>
                <a:latin typeface="Calibri" panose="020F0502020204030204" pitchFamily="34" charset="0"/>
                <a:ea typeface="Aptos" panose="020B0004020202020204" pitchFamily="34" charset="0"/>
                <a:cs typeface="Times New Roman" panose="02020603050405020304" pitchFamily="18" charset="0"/>
              </a:rPr>
              <a:t>Inglehart</a:t>
            </a:r>
            <a:r>
              <a:rPr lang="hu-HU" sz="1800" kern="100" dirty="0">
                <a:effectLst/>
                <a:latin typeface="Calibri" panose="020F0502020204030204" pitchFamily="34" charset="0"/>
                <a:ea typeface="Aptos" panose="020B0004020202020204" pitchFamily="34" charset="0"/>
                <a:cs typeface="Times New Roman" panose="02020603050405020304" pitchFamily="18" charset="0"/>
              </a:rPr>
              <a:t> dolgozta az értékrendszerbeli változások átfogó elméletet. Az eddigi kutatásokban több mint 100 országról vannak adatok. Magyarország a régió egyetlen olyan országa, amely a kutatás minden hullámában szerepelt.</a:t>
            </a:r>
          </a:p>
          <a:p>
            <a:endParaRPr lang="hu-HU" dirty="0"/>
          </a:p>
        </p:txBody>
      </p:sp>
      <p:sp>
        <p:nvSpPr>
          <p:cNvPr id="4" name="Dia számának helye 3"/>
          <p:cNvSpPr>
            <a:spLocks noGrp="1"/>
          </p:cNvSpPr>
          <p:nvPr>
            <p:ph type="sldNum" sz="quarter" idx="5"/>
          </p:nvPr>
        </p:nvSpPr>
        <p:spPr/>
        <p:txBody>
          <a:bodyPr/>
          <a:lstStyle/>
          <a:p>
            <a:fld id="{C9EED016-0350-46ED-8C8B-DCD9A1C2F2F6}" type="slidenum">
              <a:rPr lang="hu-HU" smtClean="0"/>
              <a:t>6</a:t>
            </a:fld>
            <a:endParaRPr lang="hu-HU"/>
          </a:p>
        </p:txBody>
      </p:sp>
    </p:spTree>
    <p:extLst>
      <p:ext uri="{BB962C8B-B14F-4D97-AF65-F5344CB8AC3E}">
        <p14:creationId xmlns:p14="http://schemas.microsoft.com/office/powerpoint/2010/main" val="4002475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800" dirty="0">
                <a:effectLst/>
                <a:latin typeface="Calibri" panose="020F0502020204030204" pitchFamily="34" charset="0"/>
                <a:ea typeface="Aptos" panose="020B0004020202020204" pitchFamily="34" charset="0"/>
                <a:cs typeface="Times New Roman" panose="02020603050405020304" pitchFamily="18" charset="0"/>
              </a:rPr>
              <a:t>A kulturális intelligencia kutatás úttörője Soon ANG volt, aki 1997-ben figyelt fel arra, hogy a Y2K problémára felvett különböző nemzetiségű programozók, akik bár a munkájukhoz értettek és a saját területükön a legjobbnak számítottak, nem voltak képesek hatékonyan együtt dolgozni. </a:t>
            </a:r>
            <a:r>
              <a:rPr lang="hu-HU" sz="1800" b="1" dirty="0">
                <a:effectLst/>
                <a:latin typeface="Calibri" panose="020F0502020204030204" pitchFamily="34" charset="0"/>
                <a:ea typeface="Aptos" panose="020B0004020202020204" pitchFamily="34" charset="0"/>
                <a:cs typeface="Times New Roman" panose="02020603050405020304" pitchFamily="18" charset="0"/>
              </a:rPr>
              <a:t>Különbségek</a:t>
            </a:r>
            <a:r>
              <a:rPr lang="hu-HU" sz="1800" dirty="0">
                <a:effectLst/>
                <a:latin typeface="Calibri" panose="020F0502020204030204" pitchFamily="34" charset="0"/>
                <a:ea typeface="Aptos" panose="020B0004020202020204" pitchFamily="34" charset="0"/>
                <a:cs typeface="Times New Roman" panose="02020603050405020304" pitchFamily="18" charset="0"/>
              </a:rPr>
              <a:t> a </a:t>
            </a:r>
            <a:r>
              <a:rPr lang="hu-HU" sz="1800" b="1" dirty="0">
                <a:effectLst/>
                <a:latin typeface="Calibri" panose="020F0502020204030204" pitchFamily="34" charset="0"/>
                <a:ea typeface="Aptos" panose="020B0004020202020204" pitchFamily="34" charset="0"/>
                <a:cs typeface="Times New Roman" panose="02020603050405020304" pitchFamily="18" charset="0"/>
              </a:rPr>
              <a:t>munkamódszerekben</a:t>
            </a:r>
            <a:r>
              <a:rPr lang="hu-HU" sz="1800" dirty="0">
                <a:effectLst/>
                <a:latin typeface="Calibri" panose="020F0502020204030204" pitchFamily="34" charset="0"/>
                <a:ea typeface="Aptos" panose="020B0004020202020204" pitchFamily="34" charset="0"/>
                <a:cs typeface="Times New Roman" panose="02020603050405020304" pitchFamily="18" charset="0"/>
              </a:rPr>
              <a:t> és </a:t>
            </a:r>
            <a:r>
              <a:rPr lang="hu-HU" sz="1800" b="1" dirty="0">
                <a:effectLst/>
                <a:latin typeface="Calibri" panose="020F0502020204030204" pitchFamily="34" charset="0"/>
                <a:ea typeface="Aptos" panose="020B0004020202020204" pitchFamily="34" charset="0"/>
                <a:cs typeface="Times New Roman" panose="02020603050405020304" pitchFamily="18" charset="0"/>
              </a:rPr>
              <a:t>szokásokban</a:t>
            </a:r>
            <a:r>
              <a:rPr lang="hu-HU" sz="1800" dirty="0">
                <a:effectLst/>
                <a:latin typeface="Calibri" panose="020F0502020204030204" pitchFamily="34" charset="0"/>
                <a:ea typeface="Aptos" panose="020B0004020202020204" pitchFamily="34" charset="0"/>
                <a:cs typeface="Times New Roman" panose="02020603050405020304" pitchFamily="18" charset="0"/>
              </a:rPr>
              <a:t> hatalmas konfliktusokat okoztak a helyi vezetés és a programozók között, valamint a különböző kultúrákból származó programozók között. Ang figyelme ekkor fordult a probléma felé és kezdett el dolgozni Christopher EARLEY-vel egy új munkahelyi képesség kutatásán, amelynek eredménye lett a CQ. Ang és Earley 2003-ban jelentették meg kutatásaik eredményeit bemutató könyvüket Kulturális intelligencia címmel. Azóta számos más kutató is foglalkozott a témával, köztük David C. Thomas, David Livermore, Linn Van Dyne, Kerr Inkson, Thomas Rockstuhl, Elaine Mosakowski</a:t>
            </a:r>
            <a:endParaRPr lang="hu-HU" dirty="0"/>
          </a:p>
        </p:txBody>
      </p:sp>
      <p:sp>
        <p:nvSpPr>
          <p:cNvPr id="4" name="Dia számának helye 3"/>
          <p:cNvSpPr>
            <a:spLocks noGrp="1"/>
          </p:cNvSpPr>
          <p:nvPr>
            <p:ph type="sldNum" sz="quarter" idx="5"/>
          </p:nvPr>
        </p:nvSpPr>
        <p:spPr/>
        <p:txBody>
          <a:bodyPr/>
          <a:lstStyle/>
          <a:p>
            <a:fld id="{C9EED016-0350-46ED-8C8B-DCD9A1C2F2F6}" type="slidenum">
              <a:rPr lang="hu-HU" smtClean="0"/>
              <a:t>7</a:t>
            </a:fld>
            <a:endParaRPr lang="hu-HU"/>
          </a:p>
        </p:txBody>
      </p:sp>
    </p:spTree>
    <p:extLst>
      <p:ext uri="{BB962C8B-B14F-4D97-AF65-F5344CB8AC3E}">
        <p14:creationId xmlns:p14="http://schemas.microsoft.com/office/powerpoint/2010/main" val="1458510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just">
              <a:lnSpc>
                <a:spcPct val="107000"/>
              </a:lnSpc>
              <a:spcAft>
                <a:spcPts val="800"/>
              </a:spcAft>
            </a:pPr>
            <a:r>
              <a:rPr lang="hu-HU" sz="1800" kern="100" dirty="0">
                <a:effectLst/>
                <a:latin typeface="Calibri" panose="020F0502020204030204" pitchFamily="34" charset="0"/>
                <a:ea typeface="Aptos" panose="020B0004020202020204" pitchFamily="34" charset="0"/>
                <a:cs typeface="Times New Roman" panose="02020603050405020304" pitchFamily="18" charset="0"/>
              </a:rPr>
              <a:t>A kulturális intelligencia kapcsolatban áll az érzelmi intelligenciával, ott kezdődik, ahol az véget ér. Az EQ megbízható </a:t>
            </a:r>
            <a:r>
              <a:rPr lang="hu-HU" sz="1800" kern="100" dirty="0" err="1">
                <a:effectLst/>
                <a:latin typeface="Calibri" panose="020F0502020204030204" pitchFamily="34" charset="0"/>
                <a:ea typeface="Aptos" panose="020B0004020202020204" pitchFamily="34" charset="0"/>
                <a:cs typeface="Times New Roman" panose="02020603050405020304" pitchFamily="18" charset="0"/>
              </a:rPr>
              <a:t>előrejelzője</a:t>
            </a:r>
            <a:r>
              <a:rPr lang="hu-HU" sz="1800" kern="100" dirty="0">
                <a:effectLst/>
                <a:latin typeface="Calibri" panose="020F0502020204030204" pitchFamily="34" charset="0"/>
                <a:ea typeface="Aptos" panose="020B0004020202020204" pitchFamily="34" charset="0"/>
                <a:cs typeface="Times New Roman" panose="02020603050405020304" pitchFamily="18" charset="0"/>
              </a:rPr>
              <a:t> annak, hogy mennyire sikeresen tudunk majd együttműködni olyan személyekkel, akik ugyanabból a kultúrából származnak, mint mi. Az érzések értelmezése, kifejezése és kezelése kultúránként eltér, ezért egy adott kultúrában magas érzelmi intelligenciával rendelkező személy, nem biztos, hogy ugyanolyan magas érzelmi intelligenciával rendelkezik egy másik kultúrában. </a:t>
            </a:r>
          </a:p>
          <a:p>
            <a:pPr algn="just">
              <a:lnSpc>
                <a:spcPct val="107000"/>
              </a:lnSpc>
              <a:spcAft>
                <a:spcPts val="800"/>
              </a:spcAft>
            </a:pPr>
            <a:r>
              <a:rPr lang="hu-HU" sz="1800" kern="100" dirty="0" err="1">
                <a:effectLst/>
                <a:latin typeface="Calibri" panose="020F0502020204030204" pitchFamily="34" charset="0"/>
                <a:ea typeface="Aptos" panose="020B0004020202020204" pitchFamily="34" charset="0"/>
                <a:cs typeface="Times New Roman" panose="02020603050405020304" pitchFamily="18" charset="0"/>
              </a:rPr>
              <a:t>Slideszöveg</a:t>
            </a:r>
            <a:r>
              <a:rPr lang="hu-HU" sz="1800" kern="100" dirty="0">
                <a:effectLst/>
                <a:latin typeface="Calibri" panose="020F0502020204030204" pitchFamily="34" charset="0"/>
                <a:ea typeface="Aptos" panose="020B0004020202020204" pitchFamily="34" charset="0"/>
                <a:cs typeface="Times New Roman" panose="02020603050405020304" pitchFamily="18" charset="0"/>
              </a:rPr>
              <a:t>. A kultúrákra vonatkozó adatok és jellemzők ismerete csak egy része a kulturális intelligenciának, nem egyenlő azzal.</a:t>
            </a:r>
          </a:p>
          <a:p>
            <a:endParaRPr lang="hu-HU" dirty="0"/>
          </a:p>
        </p:txBody>
      </p:sp>
      <p:sp>
        <p:nvSpPr>
          <p:cNvPr id="4" name="Dia számának helye 3"/>
          <p:cNvSpPr>
            <a:spLocks noGrp="1"/>
          </p:cNvSpPr>
          <p:nvPr>
            <p:ph type="sldNum" sz="quarter" idx="5"/>
          </p:nvPr>
        </p:nvSpPr>
        <p:spPr/>
        <p:txBody>
          <a:bodyPr/>
          <a:lstStyle/>
          <a:p>
            <a:fld id="{C9EED016-0350-46ED-8C8B-DCD9A1C2F2F6}" type="slidenum">
              <a:rPr lang="hu-HU" smtClean="0"/>
              <a:t>8</a:t>
            </a:fld>
            <a:endParaRPr lang="hu-HU"/>
          </a:p>
        </p:txBody>
      </p:sp>
    </p:spTree>
    <p:extLst>
      <p:ext uri="{BB962C8B-B14F-4D97-AF65-F5344CB8AC3E}">
        <p14:creationId xmlns:p14="http://schemas.microsoft.com/office/powerpoint/2010/main" val="2483650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800" dirty="0">
                <a:effectLst/>
                <a:latin typeface="Calibri" panose="020F0502020204030204" pitchFamily="34" charset="0"/>
                <a:ea typeface="Aptos" panose="020B0004020202020204" pitchFamily="34" charset="0"/>
                <a:cs typeface="Times New Roman" panose="02020603050405020304" pitchFamily="18" charset="0"/>
              </a:rPr>
              <a:t>Saját kultúránkban ROBOTPILÓTA. A kulturális intelligencia összetevői közül elsődlegesen az odafigyelés (mindfulness) szükséges ahhoz, hogy felhagyjunk a robotpilótánk használatával, ez kapcsolja össze a tudást készségek alkalmazásával </a:t>
            </a:r>
            <a:endParaRPr lang="hu-HU" dirty="0"/>
          </a:p>
        </p:txBody>
      </p:sp>
      <p:sp>
        <p:nvSpPr>
          <p:cNvPr id="4" name="Dia számának helye 3"/>
          <p:cNvSpPr>
            <a:spLocks noGrp="1"/>
          </p:cNvSpPr>
          <p:nvPr>
            <p:ph type="sldNum" sz="quarter" idx="5"/>
          </p:nvPr>
        </p:nvSpPr>
        <p:spPr/>
        <p:txBody>
          <a:bodyPr/>
          <a:lstStyle/>
          <a:p>
            <a:fld id="{C9EED016-0350-46ED-8C8B-DCD9A1C2F2F6}" type="slidenum">
              <a:rPr lang="hu-HU" smtClean="0"/>
              <a:t>9</a:t>
            </a:fld>
            <a:endParaRPr lang="hu-HU"/>
          </a:p>
        </p:txBody>
      </p:sp>
    </p:spTree>
    <p:extLst>
      <p:ext uri="{BB962C8B-B14F-4D97-AF65-F5344CB8AC3E}">
        <p14:creationId xmlns:p14="http://schemas.microsoft.com/office/powerpoint/2010/main" val="4099583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3D70-91AA-429A-BD57-1CB6792B30EE}"/>
              </a:ext>
            </a:extLst>
          </p:cNvPr>
          <p:cNvSpPr>
            <a:spLocks noGrp="1"/>
          </p:cNvSpPr>
          <p:nvPr>
            <p:ph type="ctrTitle"/>
          </p:nvPr>
        </p:nvSpPr>
        <p:spPr>
          <a:xfrm>
            <a:off x="1088136" y="1078030"/>
            <a:ext cx="9288096" cy="2956718"/>
          </a:xfrm>
        </p:spPr>
        <p:txBody>
          <a:bodyPr anchor="t">
            <a:noAutofit/>
          </a:bodyPr>
          <a:lstStyle>
            <a:lvl1pPr algn="l">
              <a:defRPr sz="6600" cap="all" baseline="0"/>
            </a:lvl1pPr>
          </a:lstStyle>
          <a:p>
            <a:r>
              <a:rPr lang="en-US" dirty="0"/>
              <a:t>Click to edit Master title style</a:t>
            </a:r>
          </a:p>
        </p:txBody>
      </p:sp>
      <p:sp>
        <p:nvSpPr>
          <p:cNvPr id="3" name="Subtitle 2">
            <a:extLst>
              <a:ext uri="{FF2B5EF4-FFF2-40B4-BE49-F238E27FC236}">
                <a16:creationId xmlns:a16="http://schemas.microsoft.com/office/drawing/2014/main" id="{F065D245-B564-481D-A323-F73C5BCA8461}"/>
              </a:ext>
            </a:extLst>
          </p:cNvPr>
          <p:cNvSpPr>
            <a:spLocks noGrp="1"/>
          </p:cNvSpPr>
          <p:nvPr>
            <p:ph type="subTitle" idx="1"/>
          </p:nvPr>
        </p:nvSpPr>
        <p:spPr>
          <a:xfrm>
            <a:off x="1088136" y="4455621"/>
            <a:ext cx="9288096" cy="1435331"/>
          </a:xfrm>
        </p:spPr>
        <p:txBody>
          <a:bodyPr>
            <a:normAutofit/>
          </a:bodyPr>
          <a:lstStyle>
            <a:lvl1pPr marL="0" indent="0" algn="l">
              <a:lnSpc>
                <a:spcPct val="12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8E072EE-51B3-4C0C-A460-4684AB079301}"/>
              </a:ext>
            </a:extLst>
          </p:cNvPr>
          <p:cNvSpPr>
            <a:spLocks noGrp="1"/>
          </p:cNvSpPr>
          <p:nvPr>
            <p:ph type="dt" sz="half" idx="10"/>
          </p:nvPr>
        </p:nvSpPr>
        <p:spPr/>
        <p:txBody>
          <a:bodyPr/>
          <a:lstStyle/>
          <a:p>
            <a:fld id="{A1E45834-53BD-4C8F-B791-CD5378F4150E}" type="datetimeFigureOut">
              <a:rPr lang="en-US" smtClean="0"/>
              <a:t>4/10/2024</a:t>
            </a:fld>
            <a:endParaRPr lang="en-US"/>
          </a:p>
        </p:txBody>
      </p:sp>
      <p:sp>
        <p:nvSpPr>
          <p:cNvPr id="5" name="Footer Placeholder 4">
            <a:extLst>
              <a:ext uri="{FF2B5EF4-FFF2-40B4-BE49-F238E27FC236}">
                <a16:creationId xmlns:a16="http://schemas.microsoft.com/office/drawing/2014/main" id="{011422A5-3076-413B-84CB-ED3BA4171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67C68-40D5-477E-9DBC-C28FD4B1142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6223241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C900-05BC-4021-B69F-2DAF974B7EF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3F26E227-253A-44A0-9404-1CFD8CE41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F5A02-0FC4-41C8-A13C-4C929B28846B}"/>
              </a:ext>
            </a:extLst>
          </p:cNvPr>
          <p:cNvSpPr>
            <a:spLocks noGrp="1"/>
          </p:cNvSpPr>
          <p:nvPr>
            <p:ph type="dt" sz="half" idx="10"/>
          </p:nvPr>
        </p:nvSpPr>
        <p:spPr/>
        <p:txBody>
          <a:bodyPr/>
          <a:lstStyle/>
          <a:p>
            <a:fld id="{A1E45834-53BD-4C8F-B791-CD5378F4150E}" type="datetimeFigureOut">
              <a:rPr lang="en-US" smtClean="0"/>
              <a:t>4/10/2024</a:t>
            </a:fld>
            <a:endParaRPr lang="en-US"/>
          </a:p>
        </p:txBody>
      </p:sp>
      <p:sp>
        <p:nvSpPr>
          <p:cNvPr id="5" name="Footer Placeholder 4">
            <a:extLst>
              <a:ext uri="{FF2B5EF4-FFF2-40B4-BE49-F238E27FC236}">
                <a16:creationId xmlns:a16="http://schemas.microsoft.com/office/drawing/2014/main" id="{80459378-C430-49DB-B2D6-E32FBBCD4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9D57D-CB8E-4E67-AE2D-2790E2AA60CB}"/>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85336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2CF945-D70F-49C1-8CE5-5758C1166014}"/>
              </a:ext>
            </a:extLst>
          </p:cNvPr>
          <p:cNvSpPr>
            <a:spLocks noGrp="1"/>
          </p:cNvSpPr>
          <p:nvPr>
            <p:ph type="title" orient="vert"/>
          </p:nvPr>
        </p:nvSpPr>
        <p:spPr>
          <a:xfrm>
            <a:off x="9182100" y="1091381"/>
            <a:ext cx="2171700" cy="4953369"/>
          </a:xfrm>
        </p:spPr>
        <p:txBody>
          <a:bodyPr vert="eaVert"/>
          <a:lstStyle>
            <a:lvl1pPr>
              <a:defRPr>
                <a:solidFill>
                  <a:srgbClr val="002060"/>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C2FDB721-04AA-4330-8045-3F2D9BB4BC66}"/>
              </a:ext>
            </a:extLst>
          </p:cNvPr>
          <p:cNvSpPr>
            <a:spLocks noGrp="1"/>
          </p:cNvSpPr>
          <p:nvPr>
            <p:ph type="body" orient="vert" idx="1"/>
          </p:nvPr>
        </p:nvSpPr>
        <p:spPr>
          <a:xfrm>
            <a:off x="838200" y="1091381"/>
            <a:ext cx="8265340" cy="495336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F418C15-991C-4C71-8DCD-DB3B3888831F}"/>
              </a:ext>
            </a:extLst>
          </p:cNvPr>
          <p:cNvSpPr>
            <a:spLocks noGrp="1"/>
          </p:cNvSpPr>
          <p:nvPr>
            <p:ph type="dt" sz="half" idx="10"/>
          </p:nvPr>
        </p:nvSpPr>
        <p:spPr/>
        <p:txBody>
          <a:bodyPr/>
          <a:lstStyle/>
          <a:p>
            <a:fld id="{A1E45834-53BD-4C8F-B791-CD5378F4150E}" type="datetimeFigureOut">
              <a:rPr lang="en-US" smtClean="0"/>
              <a:t>4/10/2024</a:t>
            </a:fld>
            <a:endParaRPr lang="en-US"/>
          </a:p>
        </p:txBody>
      </p:sp>
      <p:sp>
        <p:nvSpPr>
          <p:cNvPr id="5" name="Footer Placeholder 4">
            <a:extLst>
              <a:ext uri="{FF2B5EF4-FFF2-40B4-BE49-F238E27FC236}">
                <a16:creationId xmlns:a16="http://schemas.microsoft.com/office/drawing/2014/main" id="{F7728CC3-5830-4EFA-B28E-1648904DE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A91B6-E419-4483-9B66-3C758788BC48}"/>
              </a:ext>
            </a:extLst>
          </p:cNvPr>
          <p:cNvSpPr>
            <a:spLocks noGrp="1"/>
          </p:cNvSpPr>
          <p:nvPr>
            <p:ph type="sldNum" sz="quarter" idx="12"/>
          </p:nvPr>
        </p:nvSpPr>
        <p:spPr/>
        <p:txBody>
          <a:bodyPr/>
          <a:lstStyle/>
          <a:p>
            <a:fld id="{719D7796-F675-488F-AC46-C88938C80352}" type="slidenum">
              <a:rPr lang="en-US" smtClean="0"/>
              <a:t>‹#›</a:t>
            </a:fld>
            <a:endParaRPr lang="en-US"/>
          </a:p>
        </p:txBody>
      </p:sp>
      <p:cxnSp>
        <p:nvCxnSpPr>
          <p:cNvPr id="7" name="Straight Connector 6">
            <a:extLst>
              <a:ext uri="{FF2B5EF4-FFF2-40B4-BE49-F238E27FC236}">
                <a16:creationId xmlns:a16="http://schemas.microsoft.com/office/drawing/2014/main" id="{DE447C6A-78C3-4687-9A71-A05DBF6700DE}"/>
              </a:ext>
            </a:extLst>
          </p:cNvPr>
          <p:cNvCxnSpPr>
            <a:cxnSpLocks/>
          </p:cNvCxnSpPr>
          <p:nvPr/>
        </p:nvCxnSpPr>
        <p:spPr>
          <a:xfrm>
            <a:off x="11387805"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424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E2F5-9D3C-4BE7-9AD5-335B31CF2CB5}"/>
              </a:ext>
            </a:extLst>
          </p:cNvPr>
          <p:cNvSpPr>
            <a:spLocks noGrp="1"/>
          </p:cNvSpPr>
          <p:nvPr>
            <p:ph type="title"/>
          </p:nvPr>
        </p:nvSpPr>
        <p:spPr/>
        <p:txBody>
          <a:bodyPr/>
          <a:lstStyle>
            <a:lvl1pPr>
              <a:defRPr>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5F98C4F-4BF6-47CF-ABEE-2B12748C4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39070-70D2-4DD1-A439-155343FE262E}"/>
              </a:ext>
            </a:extLst>
          </p:cNvPr>
          <p:cNvSpPr>
            <a:spLocks noGrp="1"/>
          </p:cNvSpPr>
          <p:nvPr>
            <p:ph type="dt" sz="half" idx="10"/>
          </p:nvPr>
        </p:nvSpPr>
        <p:spPr/>
        <p:txBody>
          <a:bodyPr/>
          <a:lstStyle/>
          <a:p>
            <a:fld id="{A1E45834-53BD-4C8F-B791-CD5378F4150E}" type="datetimeFigureOut">
              <a:rPr lang="en-US" smtClean="0"/>
              <a:t>4/10/2024</a:t>
            </a:fld>
            <a:endParaRPr lang="en-US"/>
          </a:p>
        </p:txBody>
      </p:sp>
      <p:sp>
        <p:nvSpPr>
          <p:cNvPr id="5" name="Footer Placeholder 4">
            <a:extLst>
              <a:ext uri="{FF2B5EF4-FFF2-40B4-BE49-F238E27FC236}">
                <a16:creationId xmlns:a16="http://schemas.microsoft.com/office/drawing/2014/main" id="{6151AB30-CD74-471D-9FA6-ADC0C901E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137C4-F19E-4521-8DCB-4E0CF9CA319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8960613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007D-9B1D-4E2C-B38F-29C6820996DF}"/>
              </a:ext>
            </a:extLst>
          </p:cNvPr>
          <p:cNvSpPr>
            <a:spLocks noGrp="1"/>
          </p:cNvSpPr>
          <p:nvPr>
            <p:ph type="title"/>
          </p:nvPr>
        </p:nvSpPr>
        <p:spPr>
          <a:xfrm>
            <a:off x="1090940" y="1099127"/>
            <a:ext cx="9272260" cy="3472874"/>
          </a:xfrm>
        </p:spPr>
        <p:txBody>
          <a:bodyPr anchor="t">
            <a:normAutofit/>
          </a:bodyPr>
          <a:lstStyle>
            <a:lvl1pPr>
              <a:defRPr sz="4000" cap="all" baseline="0">
                <a:solidFill>
                  <a:srgbClr val="002060"/>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960C51B-B525-4032-9D08-2978D7367BFF}"/>
              </a:ext>
            </a:extLst>
          </p:cNvPr>
          <p:cNvSpPr>
            <a:spLocks noGrp="1"/>
          </p:cNvSpPr>
          <p:nvPr>
            <p:ph type="body" idx="1"/>
          </p:nvPr>
        </p:nvSpPr>
        <p:spPr>
          <a:xfrm>
            <a:off x="1090939" y="4572000"/>
            <a:ext cx="9272262" cy="1320801"/>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408851-4DCC-447C-828A-5F7E66F7623D}"/>
              </a:ext>
            </a:extLst>
          </p:cNvPr>
          <p:cNvSpPr>
            <a:spLocks noGrp="1"/>
          </p:cNvSpPr>
          <p:nvPr>
            <p:ph type="dt" sz="half" idx="10"/>
          </p:nvPr>
        </p:nvSpPr>
        <p:spPr/>
        <p:txBody>
          <a:bodyPr/>
          <a:lstStyle/>
          <a:p>
            <a:fld id="{A1E45834-53BD-4C8F-B791-CD5378F4150E}" type="datetimeFigureOut">
              <a:rPr lang="en-US" smtClean="0"/>
              <a:t>4/10/2024</a:t>
            </a:fld>
            <a:endParaRPr lang="en-US"/>
          </a:p>
        </p:txBody>
      </p:sp>
      <p:sp>
        <p:nvSpPr>
          <p:cNvPr id="5" name="Footer Placeholder 4">
            <a:extLst>
              <a:ext uri="{FF2B5EF4-FFF2-40B4-BE49-F238E27FC236}">
                <a16:creationId xmlns:a16="http://schemas.microsoft.com/office/drawing/2014/main" id="{4C094542-CAEF-4D6C-BE6A-BC100F059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BDE40-8468-4051-9703-B751608AAF9D}"/>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62368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F7AE-3892-4896-8C15-7A35A41EFD9C}"/>
              </a:ext>
            </a:extLst>
          </p:cNvPr>
          <p:cNvSpPr>
            <a:spLocks noGrp="1"/>
          </p:cNvSpPr>
          <p:nvPr>
            <p:ph type="title"/>
          </p:nvPr>
        </p:nvSpPr>
        <p:spPr>
          <a:xfrm>
            <a:off x="1082185" y="319651"/>
            <a:ext cx="9890066" cy="1294228"/>
          </a:xfrm>
        </p:spPr>
        <p:txBody>
          <a:bodyPr/>
          <a:lstStyle>
            <a:lvl1pPr>
              <a:defRPr>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2FD9A26-86F1-4817-B243-4DE63B4F182F}"/>
              </a:ext>
            </a:extLst>
          </p:cNvPr>
          <p:cNvSpPr>
            <a:spLocks noGrp="1"/>
          </p:cNvSpPr>
          <p:nvPr>
            <p:ph sz="half" idx="1"/>
          </p:nvPr>
        </p:nvSpPr>
        <p:spPr>
          <a:xfrm>
            <a:off x="1082185" y="2440568"/>
            <a:ext cx="4841505" cy="38012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454BF9B-EA16-48C8-96B9-7A66051BE768}"/>
              </a:ext>
            </a:extLst>
          </p:cNvPr>
          <p:cNvSpPr>
            <a:spLocks noGrp="1"/>
          </p:cNvSpPr>
          <p:nvPr>
            <p:ph sz="half" idx="2"/>
          </p:nvPr>
        </p:nvSpPr>
        <p:spPr>
          <a:xfrm>
            <a:off x="6172200" y="2440568"/>
            <a:ext cx="4806002" cy="3801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6E2D9F-1FCE-4A1C-996E-DB05777A8994}"/>
              </a:ext>
            </a:extLst>
          </p:cNvPr>
          <p:cNvSpPr>
            <a:spLocks noGrp="1"/>
          </p:cNvSpPr>
          <p:nvPr>
            <p:ph type="dt" sz="half" idx="10"/>
          </p:nvPr>
        </p:nvSpPr>
        <p:spPr/>
        <p:txBody>
          <a:bodyPr/>
          <a:lstStyle/>
          <a:p>
            <a:fld id="{A1E45834-53BD-4C8F-B791-CD5378F4150E}" type="datetimeFigureOut">
              <a:rPr lang="en-US" smtClean="0"/>
              <a:t>4/10/2024</a:t>
            </a:fld>
            <a:endParaRPr lang="en-US"/>
          </a:p>
        </p:txBody>
      </p:sp>
      <p:sp>
        <p:nvSpPr>
          <p:cNvPr id="6" name="Footer Placeholder 5">
            <a:extLst>
              <a:ext uri="{FF2B5EF4-FFF2-40B4-BE49-F238E27FC236}">
                <a16:creationId xmlns:a16="http://schemas.microsoft.com/office/drawing/2014/main" id="{40629E05-3F6C-40BF-9324-118588B6C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BE013-C5C0-4CBD-982E-36F037F7366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722080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ED885-5FE5-4407-BE4D-FAD01C40A905}"/>
              </a:ext>
            </a:extLst>
          </p:cNvPr>
          <p:cNvSpPr>
            <a:spLocks noGrp="1"/>
          </p:cNvSpPr>
          <p:nvPr>
            <p:ph type="title"/>
          </p:nvPr>
        </p:nvSpPr>
        <p:spPr>
          <a:xfrm>
            <a:off x="1090940" y="1084333"/>
            <a:ext cx="9949455" cy="838856"/>
          </a:xfrm>
        </p:spPr>
        <p:txBody>
          <a:bodyPr/>
          <a:lstStyle>
            <a:lvl1pPr>
              <a:defRPr>
                <a:solidFill>
                  <a:srgbClr val="002060"/>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E322A77-C134-4857-83E5-51217D3C29FB}"/>
              </a:ext>
            </a:extLst>
          </p:cNvPr>
          <p:cNvSpPr>
            <a:spLocks noGrp="1"/>
          </p:cNvSpPr>
          <p:nvPr>
            <p:ph type="body" idx="1"/>
          </p:nvPr>
        </p:nvSpPr>
        <p:spPr>
          <a:xfrm>
            <a:off x="1092088" y="1923190"/>
            <a:ext cx="4816475"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A4ECBFE-C62C-471B-BFE4-1272EAC3479D}"/>
              </a:ext>
            </a:extLst>
          </p:cNvPr>
          <p:cNvSpPr>
            <a:spLocks noGrp="1"/>
          </p:cNvSpPr>
          <p:nvPr>
            <p:ph sz="half" idx="2"/>
          </p:nvPr>
        </p:nvSpPr>
        <p:spPr>
          <a:xfrm>
            <a:off x="1092088" y="2825791"/>
            <a:ext cx="4816475" cy="3363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710AFC6-F407-4F35-BD37-B32F9B4036D0}"/>
              </a:ext>
            </a:extLst>
          </p:cNvPr>
          <p:cNvSpPr>
            <a:spLocks noGrp="1"/>
          </p:cNvSpPr>
          <p:nvPr>
            <p:ph type="body" sz="quarter" idx="3"/>
          </p:nvPr>
        </p:nvSpPr>
        <p:spPr>
          <a:xfrm>
            <a:off x="6215482" y="1923190"/>
            <a:ext cx="4824913"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8D60D5-0F83-46CB-92F3-849FC08E6E92}"/>
              </a:ext>
            </a:extLst>
          </p:cNvPr>
          <p:cNvSpPr>
            <a:spLocks noGrp="1"/>
          </p:cNvSpPr>
          <p:nvPr>
            <p:ph sz="quarter" idx="4"/>
          </p:nvPr>
        </p:nvSpPr>
        <p:spPr>
          <a:xfrm>
            <a:off x="6215482" y="2825791"/>
            <a:ext cx="4824913" cy="3363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5AE694-5CA0-48DA-90D3-EC42BD1D86C1}"/>
              </a:ext>
            </a:extLst>
          </p:cNvPr>
          <p:cNvSpPr>
            <a:spLocks noGrp="1"/>
          </p:cNvSpPr>
          <p:nvPr>
            <p:ph type="dt" sz="half" idx="10"/>
          </p:nvPr>
        </p:nvSpPr>
        <p:spPr/>
        <p:txBody>
          <a:bodyPr/>
          <a:lstStyle/>
          <a:p>
            <a:fld id="{A1E45834-53BD-4C8F-B791-CD5378F4150E}" type="datetimeFigureOut">
              <a:rPr lang="en-US" smtClean="0"/>
              <a:t>4/10/2024</a:t>
            </a:fld>
            <a:endParaRPr lang="en-US"/>
          </a:p>
        </p:txBody>
      </p:sp>
      <p:sp>
        <p:nvSpPr>
          <p:cNvPr id="8" name="Footer Placeholder 7">
            <a:extLst>
              <a:ext uri="{FF2B5EF4-FFF2-40B4-BE49-F238E27FC236}">
                <a16:creationId xmlns:a16="http://schemas.microsoft.com/office/drawing/2014/main" id="{F340A80D-4CCB-4899-9E1D-A5967F4E64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753A9D-469A-4ED9-99A1-7E4B115F893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402018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7C91E-0A11-4E5D-9B8D-5316E73A2D58}"/>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Date Placeholder 2">
            <a:extLst>
              <a:ext uri="{FF2B5EF4-FFF2-40B4-BE49-F238E27FC236}">
                <a16:creationId xmlns:a16="http://schemas.microsoft.com/office/drawing/2014/main" id="{A1B8A8D1-71AD-4F9F-B393-9EED83FEF003}"/>
              </a:ext>
            </a:extLst>
          </p:cNvPr>
          <p:cNvSpPr>
            <a:spLocks noGrp="1"/>
          </p:cNvSpPr>
          <p:nvPr>
            <p:ph type="dt" sz="half" idx="10"/>
          </p:nvPr>
        </p:nvSpPr>
        <p:spPr/>
        <p:txBody>
          <a:bodyPr/>
          <a:lstStyle/>
          <a:p>
            <a:fld id="{A1E45834-53BD-4C8F-B791-CD5378F4150E}" type="datetimeFigureOut">
              <a:rPr lang="en-US" smtClean="0"/>
              <a:t>4/10/2024</a:t>
            </a:fld>
            <a:endParaRPr lang="en-US"/>
          </a:p>
        </p:txBody>
      </p:sp>
      <p:sp>
        <p:nvSpPr>
          <p:cNvPr id="4" name="Footer Placeholder 3">
            <a:extLst>
              <a:ext uri="{FF2B5EF4-FFF2-40B4-BE49-F238E27FC236}">
                <a16:creationId xmlns:a16="http://schemas.microsoft.com/office/drawing/2014/main" id="{D7E36922-9A4C-453D-9B70-0C3A70281C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5AAEF2-65DC-4E28-9AA4-5115ACB074CC}"/>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315251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48B02B-A32A-4383-BBC7-0C383390A96F}"/>
              </a:ext>
            </a:extLst>
          </p:cNvPr>
          <p:cNvSpPr>
            <a:spLocks noGrp="1"/>
          </p:cNvSpPr>
          <p:nvPr>
            <p:ph type="dt" sz="half" idx="10"/>
          </p:nvPr>
        </p:nvSpPr>
        <p:spPr/>
        <p:txBody>
          <a:bodyPr/>
          <a:lstStyle/>
          <a:p>
            <a:fld id="{A1E45834-53BD-4C8F-B791-CD5378F4150E}" type="datetimeFigureOut">
              <a:rPr lang="en-US" smtClean="0"/>
              <a:t>4/10/2024</a:t>
            </a:fld>
            <a:endParaRPr lang="en-US"/>
          </a:p>
        </p:txBody>
      </p:sp>
      <p:sp>
        <p:nvSpPr>
          <p:cNvPr id="3" name="Footer Placeholder 2">
            <a:extLst>
              <a:ext uri="{FF2B5EF4-FFF2-40B4-BE49-F238E27FC236}">
                <a16:creationId xmlns:a16="http://schemas.microsoft.com/office/drawing/2014/main" id="{FCFF7E77-47E0-4F9E-9148-8D0C59C0CF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8005A2-ECF0-4759-A17B-FDECE80683F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2539396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DD4B-5676-477E-8C52-4C1CF160FCDE}"/>
              </a:ext>
            </a:extLst>
          </p:cNvPr>
          <p:cNvSpPr>
            <a:spLocks noGrp="1"/>
          </p:cNvSpPr>
          <p:nvPr>
            <p:ph type="title"/>
          </p:nvPr>
        </p:nvSpPr>
        <p:spPr>
          <a:xfrm>
            <a:off x="1090940" y="1094448"/>
            <a:ext cx="3785860" cy="1554362"/>
          </a:xfrm>
        </p:spPr>
        <p:txBody>
          <a:bodyPr anchor="t">
            <a:normAutofit/>
          </a:bodyPr>
          <a:lstStyle>
            <a:lvl1pPr>
              <a:defRPr sz="2800" cap="all" baseline="0">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B5A3E63-EB15-4D82-BF2B-36BB030C430D}"/>
              </a:ext>
            </a:extLst>
          </p:cNvPr>
          <p:cNvSpPr>
            <a:spLocks noGrp="1"/>
          </p:cNvSpPr>
          <p:nvPr>
            <p:ph idx="1"/>
          </p:nvPr>
        </p:nvSpPr>
        <p:spPr>
          <a:xfrm>
            <a:off x="5524500" y="922689"/>
            <a:ext cx="548600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CBE994E-BAB7-43DC-A0E4-C779CF2A33D5}"/>
              </a:ext>
            </a:extLst>
          </p:cNvPr>
          <p:cNvSpPr>
            <a:spLocks noGrp="1"/>
          </p:cNvSpPr>
          <p:nvPr>
            <p:ph type="body" sz="half" idx="2"/>
          </p:nvPr>
        </p:nvSpPr>
        <p:spPr>
          <a:xfrm>
            <a:off x="1090940" y="2701254"/>
            <a:ext cx="3785860" cy="31677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DEFAAA-1B70-42AA-ADCC-F49B58132654}"/>
              </a:ext>
            </a:extLst>
          </p:cNvPr>
          <p:cNvSpPr>
            <a:spLocks noGrp="1"/>
          </p:cNvSpPr>
          <p:nvPr>
            <p:ph type="dt" sz="half" idx="10"/>
          </p:nvPr>
        </p:nvSpPr>
        <p:spPr/>
        <p:txBody>
          <a:bodyPr/>
          <a:lstStyle/>
          <a:p>
            <a:fld id="{A1E45834-53BD-4C8F-B791-CD5378F4150E}" type="datetimeFigureOut">
              <a:rPr lang="en-US" smtClean="0"/>
              <a:t>4/10/2024</a:t>
            </a:fld>
            <a:endParaRPr lang="en-US"/>
          </a:p>
        </p:txBody>
      </p:sp>
      <p:sp>
        <p:nvSpPr>
          <p:cNvPr id="6" name="Footer Placeholder 5">
            <a:extLst>
              <a:ext uri="{FF2B5EF4-FFF2-40B4-BE49-F238E27FC236}">
                <a16:creationId xmlns:a16="http://schemas.microsoft.com/office/drawing/2014/main" id="{E4C7B6CC-1C13-4F34-AC86-CCD442C8C3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F1B638-9061-41AD-AF47-73A4AF8B781A}"/>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488746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F3C43-1676-4A29-83F9-D788ED2E71E9}"/>
              </a:ext>
            </a:extLst>
          </p:cNvPr>
          <p:cNvSpPr>
            <a:spLocks noGrp="1"/>
          </p:cNvSpPr>
          <p:nvPr>
            <p:ph type="title"/>
          </p:nvPr>
        </p:nvSpPr>
        <p:spPr>
          <a:xfrm>
            <a:off x="1090940" y="1097280"/>
            <a:ext cx="3785860" cy="1559740"/>
          </a:xfrm>
        </p:spPr>
        <p:txBody>
          <a:bodyPr anchor="t">
            <a:normAutofit/>
          </a:bodyPr>
          <a:lstStyle>
            <a:lvl1pPr>
              <a:defRPr sz="2800" cap="all"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214A903-97C7-4349-B8CE-1BBED1942E3B}"/>
              </a:ext>
            </a:extLst>
          </p:cNvPr>
          <p:cNvSpPr>
            <a:spLocks noGrp="1"/>
          </p:cNvSpPr>
          <p:nvPr>
            <p:ph type="pic" idx="1"/>
          </p:nvPr>
        </p:nvSpPr>
        <p:spPr>
          <a:xfrm>
            <a:off x="5524500" y="1143000"/>
            <a:ext cx="5486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F0A9F58-4AEB-4286-98F7-3C77AA913BE8}"/>
              </a:ext>
            </a:extLst>
          </p:cNvPr>
          <p:cNvSpPr>
            <a:spLocks noGrp="1"/>
          </p:cNvSpPr>
          <p:nvPr>
            <p:ph type="body" sz="half" idx="2"/>
          </p:nvPr>
        </p:nvSpPr>
        <p:spPr>
          <a:xfrm>
            <a:off x="1090940" y="2697480"/>
            <a:ext cx="3785860" cy="30934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F55A58-F085-4500-AF61-045B12C8F41E}"/>
              </a:ext>
            </a:extLst>
          </p:cNvPr>
          <p:cNvSpPr>
            <a:spLocks noGrp="1"/>
          </p:cNvSpPr>
          <p:nvPr>
            <p:ph type="dt" sz="half" idx="10"/>
          </p:nvPr>
        </p:nvSpPr>
        <p:spPr/>
        <p:txBody>
          <a:bodyPr/>
          <a:lstStyle/>
          <a:p>
            <a:fld id="{A1E45834-53BD-4C8F-B791-CD5378F4150E}" type="datetimeFigureOut">
              <a:rPr lang="en-US" smtClean="0"/>
              <a:t>4/10/2024</a:t>
            </a:fld>
            <a:endParaRPr lang="en-US"/>
          </a:p>
        </p:txBody>
      </p:sp>
      <p:sp>
        <p:nvSpPr>
          <p:cNvPr id="6" name="Footer Placeholder 5">
            <a:extLst>
              <a:ext uri="{FF2B5EF4-FFF2-40B4-BE49-F238E27FC236}">
                <a16:creationId xmlns:a16="http://schemas.microsoft.com/office/drawing/2014/main" id="{E9936470-561D-49AE-AC84-B79D483FD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EF2BE2-DF21-4683-9D5F-849A525FD5C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943526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4438DC-3CEE-4170-9B1C-BAC05CD8C3B5}"/>
              </a:ext>
            </a:extLst>
          </p:cNvPr>
          <p:cNvSpPr>
            <a:spLocks noGrp="1"/>
          </p:cNvSpPr>
          <p:nvPr>
            <p:ph type="title"/>
          </p:nvPr>
        </p:nvSpPr>
        <p:spPr>
          <a:xfrm>
            <a:off x="1060426" y="316158"/>
            <a:ext cx="9922764" cy="129422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C19D24-DCBE-47F9-8B85-8A118B02B3C9}"/>
              </a:ext>
            </a:extLst>
          </p:cNvPr>
          <p:cNvSpPr>
            <a:spLocks noGrp="1"/>
          </p:cNvSpPr>
          <p:nvPr>
            <p:ph type="body" idx="1"/>
          </p:nvPr>
        </p:nvSpPr>
        <p:spPr>
          <a:xfrm>
            <a:off x="1068680" y="1610386"/>
            <a:ext cx="9922764" cy="46761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4F5788-BDCE-49E2-80AE-31C739C6A0CE}"/>
              </a:ext>
            </a:extLst>
          </p:cNvPr>
          <p:cNvSpPr>
            <a:spLocks noGrp="1"/>
          </p:cNvSpPr>
          <p:nvPr>
            <p:ph type="dt" sz="half" idx="2"/>
          </p:nvPr>
        </p:nvSpPr>
        <p:spPr>
          <a:xfrm>
            <a:off x="7315200" y="6389688"/>
            <a:ext cx="3695302" cy="365125"/>
          </a:xfrm>
          <a:prstGeom prst="rect">
            <a:avLst/>
          </a:prstGeom>
        </p:spPr>
        <p:txBody>
          <a:bodyPr vert="horz" lIns="91440" tIns="45720" rIns="91440" bIns="45720" rtlCol="0" anchor="ctr"/>
          <a:lstStyle>
            <a:lvl1pPr algn="l">
              <a:defRPr sz="900">
                <a:solidFill>
                  <a:schemeClr val="tx1"/>
                </a:solidFill>
              </a:defRPr>
            </a:lvl1pPr>
          </a:lstStyle>
          <a:p>
            <a:fld id="{A1E45834-53BD-4C8F-B791-CD5378F4150E}" type="datetimeFigureOut">
              <a:rPr lang="en-US" smtClean="0"/>
              <a:t>4/10/2024</a:t>
            </a:fld>
            <a:endParaRPr lang="en-US"/>
          </a:p>
        </p:txBody>
      </p:sp>
      <p:sp>
        <p:nvSpPr>
          <p:cNvPr id="5" name="Footer Placeholder 4">
            <a:extLst>
              <a:ext uri="{FF2B5EF4-FFF2-40B4-BE49-F238E27FC236}">
                <a16:creationId xmlns:a16="http://schemas.microsoft.com/office/drawing/2014/main" id="{FD1D5844-8163-4D82-BEFC-BC2D8D511B7E}"/>
              </a:ext>
            </a:extLst>
          </p:cNvPr>
          <p:cNvSpPr>
            <a:spLocks noGrp="1"/>
          </p:cNvSpPr>
          <p:nvPr>
            <p:ph type="ftr" sz="quarter" idx="3"/>
          </p:nvPr>
        </p:nvSpPr>
        <p:spPr>
          <a:xfrm>
            <a:off x="1090940" y="6389688"/>
            <a:ext cx="443356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22698A50-C435-4220-82C6-C8D62A7C9EB0}"/>
              </a:ext>
            </a:extLst>
          </p:cNvPr>
          <p:cNvSpPr>
            <a:spLocks noGrp="1"/>
          </p:cNvSpPr>
          <p:nvPr>
            <p:ph type="sldNum" sz="quarter" idx="4"/>
          </p:nvPr>
        </p:nvSpPr>
        <p:spPr>
          <a:xfrm>
            <a:off x="10983190" y="6389688"/>
            <a:ext cx="940296" cy="365125"/>
          </a:xfrm>
          <a:prstGeom prst="rect">
            <a:avLst/>
          </a:prstGeom>
        </p:spPr>
        <p:txBody>
          <a:bodyPr vert="horz" lIns="91440" tIns="45720" rIns="91440" bIns="45720" rtlCol="0" anchor="ctr"/>
          <a:lstStyle>
            <a:lvl1pPr algn="r">
              <a:defRPr sz="900">
                <a:solidFill>
                  <a:schemeClr val="tx1"/>
                </a:solidFill>
              </a:defRPr>
            </a:lvl1pPr>
          </a:lstStyle>
          <a:p>
            <a:fld id="{719D7796-F675-488F-AC46-C88938C80352}" type="slidenum">
              <a:rPr lang="en-US" smtClean="0"/>
              <a:t>‹#›</a:t>
            </a:fld>
            <a:endParaRPr lang="en-US"/>
          </a:p>
        </p:txBody>
      </p:sp>
      <p:cxnSp>
        <p:nvCxnSpPr>
          <p:cNvPr id="28" name="Straight Connector 27">
            <a:extLst>
              <a:ext uri="{FF2B5EF4-FFF2-40B4-BE49-F238E27FC236}">
                <a16:creationId xmlns:a16="http://schemas.microsoft.com/office/drawing/2014/main" id="{D8689CE0-64D2-447C-9C1F-872D111D8AC3}"/>
              </a:ext>
            </a:extLst>
          </p:cNvPr>
          <p:cNvCxnSpPr>
            <a:cxnSpLocks/>
          </p:cNvCxnSpPr>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Kép 8" descr="A képen szöveg, képernyőkép látható&#10;&#10;Automatikusan generált leírás">
            <a:extLst>
              <a:ext uri="{FF2B5EF4-FFF2-40B4-BE49-F238E27FC236}">
                <a16:creationId xmlns:a16="http://schemas.microsoft.com/office/drawing/2014/main" id="{144A9A11-10F2-32A1-8701-9FB41DC0E06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002779" y="6009132"/>
            <a:ext cx="5189220" cy="848868"/>
          </a:xfrm>
          <a:prstGeom prst="rect">
            <a:avLst/>
          </a:prstGeom>
        </p:spPr>
      </p:pic>
      <p:pic>
        <p:nvPicPr>
          <p:cNvPr id="10" name="Kép 9">
            <a:extLst>
              <a:ext uri="{FF2B5EF4-FFF2-40B4-BE49-F238E27FC236}">
                <a16:creationId xmlns:a16="http://schemas.microsoft.com/office/drawing/2014/main" id="{C7EA404F-3F0C-D085-2567-954884E4788C}"/>
              </a:ext>
            </a:extLst>
          </p:cNvPr>
          <p:cNvPicPr>
            <a:picLocks noChangeAspect="1"/>
          </p:cNvPicPr>
          <p:nvPr userDrawn="1"/>
        </p:nvPicPr>
        <p:blipFill>
          <a:blip r:embed="rId14"/>
          <a:stretch>
            <a:fillRect/>
          </a:stretch>
        </p:blipFill>
        <p:spPr>
          <a:xfrm>
            <a:off x="-226119" y="5756983"/>
            <a:ext cx="2060627" cy="1310754"/>
          </a:xfrm>
          <a:prstGeom prst="rect">
            <a:avLst/>
          </a:prstGeom>
        </p:spPr>
      </p:pic>
    </p:spTree>
    <p:extLst>
      <p:ext uri="{BB962C8B-B14F-4D97-AF65-F5344CB8AC3E}">
        <p14:creationId xmlns:p14="http://schemas.microsoft.com/office/powerpoint/2010/main" val="44834442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85000"/>
        </a:lnSpc>
        <a:spcBef>
          <a:spcPct val="0"/>
        </a:spcBef>
        <a:buNone/>
        <a:defRPr sz="4400" b="1" kern="1200" cap="none"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package" Target="../embeddings/Microsoft_Word_Document.docx"/><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243D86-12F0-453D-A6EB-74BDD2269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71226E57-58DF-4CCA-DA98-860F1254E90F}"/>
              </a:ext>
            </a:extLst>
          </p:cNvPr>
          <p:cNvSpPr>
            <a:spLocks noGrp="1"/>
          </p:cNvSpPr>
          <p:nvPr>
            <p:ph type="ctrTitle"/>
          </p:nvPr>
        </p:nvSpPr>
        <p:spPr>
          <a:xfrm>
            <a:off x="1052146" y="3437792"/>
            <a:ext cx="9958754" cy="1601389"/>
          </a:xfrm>
        </p:spPr>
        <p:txBody>
          <a:bodyPr anchor="t">
            <a:normAutofit/>
          </a:bodyPr>
          <a:lstStyle/>
          <a:p>
            <a:r>
              <a:rPr lang="hu-HU" sz="5600" dirty="0">
                <a:solidFill>
                  <a:srgbClr val="002060"/>
                </a:solidFill>
              </a:rPr>
              <a:t>Kulturális intelligencia</a:t>
            </a:r>
          </a:p>
        </p:txBody>
      </p:sp>
      <p:sp>
        <p:nvSpPr>
          <p:cNvPr id="3" name="Alcím 2">
            <a:extLst>
              <a:ext uri="{FF2B5EF4-FFF2-40B4-BE49-F238E27FC236}">
                <a16:creationId xmlns:a16="http://schemas.microsoft.com/office/drawing/2014/main" id="{32D45F3A-ADC1-08C1-A2B3-4D221EDCCAFF}"/>
              </a:ext>
            </a:extLst>
          </p:cNvPr>
          <p:cNvSpPr>
            <a:spLocks noGrp="1"/>
          </p:cNvSpPr>
          <p:nvPr>
            <p:ph type="subTitle" idx="1"/>
          </p:nvPr>
        </p:nvSpPr>
        <p:spPr>
          <a:xfrm>
            <a:off x="1097280" y="4572000"/>
            <a:ext cx="10591306" cy="1017659"/>
          </a:xfrm>
        </p:spPr>
        <p:txBody>
          <a:bodyPr anchor="b">
            <a:normAutofit/>
          </a:bodyPr>
          <a:lstStyle/>
          <a:p>
            <a:r>
              <a:rPr lang="hu-HU" sz="2200" dirty="0">
                <a:latin typeface="Calibri" panose="020F0502020204030204" pitchFamily="34" charset="0"/>
                <a:ea typeface="Calibri" panose="020F0502020204030204" pitchFamily="34" charset="0"/>
                <a:cs typeface="Calibri" panose="020F0502020204030204" pitchFamily="34" charset="0"/>
              </a:rPr>
              <a:t>Dr.  Garamvölgyi Judit</a:t>
            </a:r>
          </a:p>
        </p:txBody>
      </p:sp>
      <p:pic>
        <p:nvPicPr>
          <p:cNvPr id="4" name="Picture 3">
            <a:extLst>
              <a:ext uri="{FF2B5EF4-FFF2-40B4-BE49-F238E27FC236}">
                <a16:creationId xmlns:a16="http://schemas.microsoft.com/office/drawing/2014/main" id="{9688C1C0-0C85-2FA2-7951-20DD0C3BF19F}"/>
              </a:ext>
            </a:extLst>
          </p:cNvPr>
          <p:cNvPicPr>
            <a:picLocks noChangeAspect="1"/>
          </p:cNvPicPr>
          <p:nvPr/>
        </p:nvPicPr>
        <p:blipFill rotWithShape="1">
          <a:blip r:embed="rId3">
            <a:alphaModFix/>
          </a:blip>
          <a:srcRect t="52210" b="12989"/>
          <a:stretch/>
        </p:blipFill>
        <p:spPr>
          <a:xfrm>
            <a:off x="20" y="-32761"/>
            <a:ext cx="12191979" cy="2938188"/>
          </a:xfrm>
          <a:prstGeom prst="rect">
            <a:avLst/>
          </a:prstGeom>
        </p:spPr>
      </p:pic>
      <p:cxnSp>
        <p:nvCxnSpPr>
          <p:cNvPr id="11" name="Straight Connector 10">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37612"/>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Kép 5" descr="A képen szöveg, képernyőkép látható&#10;&#10;Automatikusan generált leírás">
            <a:extLst>
              <a:ext uri="{FF2B5EF4-FFF2-40B4-BE49-F238E27FC236}">
                <a16:creationId xmlns:a16="http://schemas.microsoft.com/office/drawing/2014/main" id="{886EC969-2464-2626-8EB5-DD1EFF2EA9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779" y="6009132"/>
            <a:ext cx="5189220" cy="848868"/>
          </a:xfrm>
          <a:prstGeom prst="rect">
            <a:avLst/>
          </a:prstGeom>
        </p:spPr>
      </p:pic>
      <p:pic>
        <p:nvPicPr>
          <p:cNvPr id="8" name="Kép 7">
            <a:extLst>
              <a:ext uri="{FF2B5EF4-FFF2-40B4-BE49-F238E27FC236}">
                <a16:creationId xmlns:a16="http://schemas.microsoft.com/office/drawing/2014/main" id="{19EDBF27-104A-00D1-87D8-9BEE40A365BB}"/>
              </a:ext>
            </a:extLst>
          </p:cNvPr>
          <p:cNvPicPr>
            <a:picLocks noChangeAspect="1"/>
          </p:cNvPicPr>
          <p:nvPr/>
        </p:nvPicPr>
        <p:blipFill>
          <a:blip r:embed="rId5"/>
          <a:stretch>
            <a:fillRect/>
          </a:stretch>
        </p:blipFill>
        <p:spPr>
          <a:xfrm>
            <a:off x="-226119" y="5756983"/>
            <a:ext cx="2060627" cy="1310754"/>
          </a:xfrm>
          <a:prstGeom prst="rect">
            <a:avLst/>
          </a:prstGeom>
        </p:spPr>
      </p:pic>
    </p:spTree>
    <p:extLst>
      <p:ext uri="{BB962C8B-B14F-4D97-AF65-F5344CB8AC3E}">
        <p14:creationId xmlns:p14="http://schemas.microsoft.com/office/powerpoint/2010/main" val="2942678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1AB4844-A00F-539A-93CB-A418BE83272B}"/>
              </a:ext>
            </a:extLst>
          </p:cNvPr>
          <p:cNvSpPr>
            <a:spLocks noGrp="1"/>
          </p:cNvSpPr>
          <p:nvPr>
            <p:ph type="title"/>
          </p:nvPr>
        </p:nvSpPr>
        <p:spPr/>
        <p:txBody>
          <a:bodyPr/>
          <a:lstStyle/>
          <a:p>
            <a:r>
              <a:rPr lang="hu-HU" dirty="0"/>
              <a:t>Kulturális intelligencia - dimenziói</a:t>
            </a:r>
          </a:p>
        </p:txBody>
      </p:sp>
      <p:pic>
        <p:nvPicPr>
          <p:cNvPr id="6" name="Kép 5" descr="A képen szöveg, képernyőkép látható&#10;&#10;Automatikusan generált leírás">
            <a:extLst>
              <a:ext uri="{FF2B5EF4-FFF2-40B4-BE49-F238E27FC236}">
                <a16:creationId xmlns:a16="http://schemas.microsoft.com/office/drawing/2014/main" id="{4C69AD2A-3444-3ACE-1D2B-C90243C8F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779" y="6009132"/>
            <a:ext cx="5189220" cy="848868"/>
          </a:xfrm>
          <a:prstGeom prst="rect">
            <a:avLst/>
          </a:prstGeom>
        </p:spPr>
      </p:pic>
      <p:pic>
        <p:nvPicPr>
          <p:cNvPr id="7" name="Kép 6">
            <a:extLst>
              <a:ext uri="{FF2B5EF4-FFF2-40B4-BE49-F238E27FC236}">
                <a16:creationId xmlns:a16="http://schemas.microsoft.com/office/drawing/2014/main" id="{15A81B37-B8BC-20E2-3673-6684D76D3DA0}"/>
              </a:ext>
            </a:extLst>
          </p:cNvPr>
          <p:cNvPicPr>
            <a:picLocks noChangeAspect="1"/>
          </p:cNvPicPr>
          <p:nvPr/>
        </p:nvPicPr>
        <p:blipFill>
          <a:blip r:embed="rId4"/>
          <a:stretch>
            <a:fillRect/>
          </a:stretch>
        </p:blipFill>
        <p:spPr>
          <a:xfrm>
            <a:off x="-226119" y="5756983"/>
            <a:ext cx="2060627" cy="1310754"/>
          </a:xfrm>
          <a:prstGeom prst="rect">
            <a:avLst/>
          </a:prstGeom>
        </p:spPr>
      </p:pic>
      <p:graphicFrame>
        <p:nvGraphicFramePr>
          <p:cNvPr id="5" name="Objektum 4">
            <a:extLst>
              <a:ext uri="{FF2B5EF4-FFF2-40B4-BE49-F238E27FC236}">
                <a16:creationId xmlns:a16="http://schemas.microsoft.com/office/drawing/2014/main" id="{6491886A-D011-844C-2E82-BEF6B01F9F79}"/>
              </a:ext>
            </a:extLst>
          </p:cNvPr>
          <p:cNvGraphicFramePr>
            <a:graphicFrameLocks noChangeAspect="1"/>
          </p:cNvGraphicFramePr>
          <p:nvPr>
            <p:extLst>
              <p:ext uri="{D42A27DB-BD31-4B8C-83A1-F6EECF244321}">
                <p14:modId xmlns:p14="http://schemas.microsoft.com/office/powerpoint/2010/main" val="3541441622"/>
              </p:ext>
            </p:extLst>
          </p:nvPr>
        </p:nvGraphicFramePr>
        <p:xfrm>
          <a:off x="711200" y="1379415"/>
          <a:ext cx="11150600" cy="5753100"/>
        </p:xfrm>
        <a:graphic>
          <a:graphicData uri="http://schemas.openxmlformats.org/presentationml/2006/ole">
            <mc:AlternateContent xmlns:mc="http://schemas.openxmlformats.org/markup-compatibility/2006">
              <mc:Choice xmlns:v="urn:schemas-microsoft-com:vml" Requires="v">
                <p:oleObj name="Document" r:id="rId5" imgW="7046517" imgH="3636702" progId="Word.Document.12">
                  <p:embed/>
                </p:oleObj>
              </mc:Choice>
              <mc:Fallback>
                <p:oleObj name="Document" r:id="rId5" imgW="7046517" imgH="3636702" progId="Word.Document.12">
                  <p:embed/>
                  <p:pic>
                    <p:nvPicPr>
                      <p:cNvPr id="0" name=""/>
                      <p:cNvPicPr/>
                      <p:nvPr/>
                    </p:nvPicPr>
                    <p:blipFill>
                      <a:blip r:embed="rId6"/>
                      <a:stretch>
                        <a:fillRect/>
                      </a:stretch>
                    </p:blipFill>
                    <p:spPr>
                      <a:xfrm>
                        <a:off x="711200" y="1379415"/>
                        <a:ext cx="11150600" cy="5753100"/>
                      </a:xfrm>
                      <a:prstGeom prst="rect">
                        <a:avLst/>
                      </a:prstGeom>
                    </p:spPr>
                  </p:pic>
                </p:oleObj>
              </mc:Fallback>
            </mc:AlternateContent>
          </a:graphicData>
        </a:graphic>
      </p:graphicFrame>
    </p:spTree>
    <p:extLst>
      <p:ext uri="{BB962C8B-B14F-4D97-AF65-F5344CB8AC3E}">
        <p14:creationId xmlns:p14="http://schemas.microsoft.com/office/powerpoint/2010/main" val="1293380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1AB4844-A00F-539A-93CB-A418BE83272B}"/>
              </a:ext>
            </a:extLst>
          </p:cNvPr>
          <p:cNvSpPr>
            <a:spLocks noGrp="1"/>
          </p:cNvSpPr>
          <p:nvPr>
            <p:ph type="title"/>
          </p:nvPr>
        </p:nvSpPr>
        <p:spPr/>
        <p:txBody>
          <a:bodyPr/>
          <a:lstStyle/>
          <a:p>
            <a:r>
              <a:rPr lang="hu-HU" dirty="0"/>
              <a:t>Kulturális intelligencia - mérése</a:t>
            </a:r>
          </a:p>
        </p:txBody>
      </p:sp>
      <p:sp>
        <p:nvSpPr>
          <p:cNvPr id="3" name="Tartalom helye 2">
            <a:extLst>
              <a:ext uri="{FF2B5EF4-FFF2-40B4-BE49-F238E27FC236}">
                <a16:creationId xmlns:a16="http://schemas.microsoft.com/office/drawing/2014/main" id="{6E2579C5-A060-AC6D-1666-3EABA7E675EF}"/>
              </a:ext>
            </a:extLst>
          </p:cNvPr>
          <p:cNvSpPr>
            <a:spLocks noGrp="1"/>
          </p:cNvSpPr>
          <p:nvPr>
            <p:ph idx="1"/>
          </p:nvPr>
        </p:nvSpPr>
        <p:spPr/>
        <p:txBody>
          <a:bodyPr>
            <a:normAutofit/>
          </a:bodyPr>
          <a:lstStyle/>
          <a:p>
            <a:r>
              <a:rPr lang="hu-HU" sz="2000" dirty="0">
                <a:effectLst/>
                <a:latin typeface="Calibri" panose="020F0502020204030204" pitchFamily="34" charset="0"/>
                <a:ea typeface="Aptos" panose="020B0004020202020204" pitchFamily="34" charset="0"/>
                <a:cs typeface="Times New Roman" panose="02020603050405020304" pitchFamily="18" charset="0"/>
              </a:rPr>
              <a:t>A kulturális intelligencia skála (CQS) - The Cultural Intelligence Center, Dr. Linn Van Dyne és Dr. David Livermore</a:t>
            </a:r>
          </a:p>
          <a:p>
            <a:pPr marL="274320" lvl="1" indent="0">
              <a:buNone/>
            </a:pPr>
            <a:r>
              <a:rPr lang="hu-HU" sz="2000" dirty="0">
                <a:latin typeface="Calibri" panose="020F0502020204030204" pitchFamily="34" charset="0"/>
                <a:ea typeface="Aptos" panose="020B0004020202020204" pitchFamily="34" charset="0"/>
                <a:cs typeface="Times New Roman" panose="02020603050405020304" pitchFamily="18" charset="0"/>
              </a:rPr>
              <a:t>A négy faktornak megfelelő csoportok-</a:t>
            </a:r>
            <a:br>
              <a:rPr lang="hu-HU" sz="2000" dirty="0">
                <a:latin typeface="Calibri" panose="020F0502020204030204" pitchFamily="34" charset="0"/>
                <a:ea typeface="Aptos" panose="020B0004020202020204" pitchFamily="34" charset="0"/>
                <a:cs typeface="Times New Roman" panose="02020603050405020304" pitchFamily="18" charset="0"/>
              </a:rPr>
            </a:br>
            <a:r>
              <a:rPr lang="hu-HU" sz="2000" dirty="0" err="1">
                <a:latin typeface="Calibri" panose="020F0502020204030204" pitchFamily="34" charset="0"/>
                <a:ea typeface="Aptos" panose="020B0004020202020204" pitchFamily="34" charset="0"/>
                <a:cs typeface="Times New Roman" panose="02020603050405020304" pitchFamily="18" charset="0"/>
              </a:rPr>
              <a:t>ban</a:t>
            </a:r>
            <a:r>
              <a:rPr lang="hu-HU" sz="2000" dirty="0">
                <a:latin typeface="Calibri" panose="020F0502020204030204" pitchFamily="34" charset="0"/>
                <a:ea typeface="Aptos" panose="020B0004020202020204" pitchFamily="34" charset="0"/>
                <a:cs typeface="Times New Roman" panose="02020603050405020304" pitchFamily="18" charset="0"/>
              </a:rPr>
              <a:t> 20 kérdés hetes skálán. </a:t>
            </a:r>
            <a:endParaRPr lang="hu-HU" sz="2000" dirty="0">
              <a:effectLst/>
              <a:latin typeface="Calibri" panose="020F0502020204030204" pitchFamily="34" charset="0"/>
              <a:ea typeface="Aptos" panose="020B0004020202020204" pitchFamily="34" charset="0"/>
              <a:cs typeface="Times New Roman" panose="02020603050405020304" pitchFamily="18" charset="0"/>
            </a:endParaRPr>
          </a:p>
          <a:p>
            <a:r>
              <a:rPr lang="hu-HU" sz="2000" dirty="0">
                <a:latin typeface="Calibri" panose="020F0502020204030204" pitchFamily="34" charset="0"/>
                <a:ea typeface="Aptos" panose="020B0004020202020204" pitchFamily="34" charset="0"/>
                <a:cs typeface="Times New Roman" panose="02020603050405020304" pitchFamily="18" charset="0"/>
              </a:rPr>
              <a:t>K</a:t>
            </a:r>
            <a:r>
              <a:rPr lang="hu-HU" sz="2000" dirty="0">
                <a:effectLst/>
                <a:latin typeface="Calibri" panose="020F0502020204030204" pitchFamily="34" charset="0"/>
                <a:ea typeface="Aptos" panose="020B0004020202020204" pitchFamily="34" charset="0"/>
                <a:cs typeface="Times New Roman" panose="02020603050405020304" pitchFamily="18" charset="0"/>
              </a:rPr>
              <a:t>ibővített kulturális intelligencia skála </a:t>
            </a:r>
            <a:br>
              <a:rPr lang="hu-HU" sz="2000" dirty="0">
                <a:effectLst/>
                <a:latin typeface="Calibri" panose="020F0502020204030204" pitchFamily="34" charset="0"/>
                <a:ea typeface="Aptos" panose="020B0004020202020204" pitchFamily="34" charset="0"/>
                <a:cs typeface="Times New Roman" panose="02020603050405020304" pitchFamily="18" charset="0"/>
              </a:rPr>
            </a:br>
            <a:r>
              <a:rPr lang="hu-HU" sz="2000" dirty="0">
                <a:effectLst/>
                <a:latin typeface="Calibri" panose="020F0502020204030204" pitchFamily="34" charset="0"/>
                <a:ea typeface="Aptos" panose="020B0004020202020204" pitchFamily="34" charset="0"/>
                <a:cs typeface="Times New Roman" panose="02020603050405020304" pitchFamily="18" charset="0"/>
              </a:rPr>
              <a:t>(E-CQS) </a:t>
            </a:r>
            <a:r>
              <a:rPr lang="hu-HU" sz="2000" dirty="0">
                <a:latin typeface="Calibri" panose="020F0502020204030204" pitchFamily="34" charset="0"/>
                <a:ea typeface="Aptos" panose="020B0004020202020204" pitchFamily="34" charset="0"/>
                <a:cs typeface="Times New Roman" panose="02020603050405020304" pitchFamily="18" charset="0"/>
              </a:rPr>
              <a:t>A négy faktornak és aldimenziók-</a:t>
            </a:r>
            <a:br>
              <a:rPr lang="hu-HU" sz="2000" dirty="0">
                <a:latin typeface="Calibri" panose="020F0502020204030204" pitchFamily="34" charset="0"/>
                <a:ea typeface="Aptos" panose="020B0004020202020204" pitchFamily="34" charset="0"/>
                <a:cs typeface="Times New Roman" panose="02020603050405020304" pitchFamily="18" charset="0"/>
              </a:rPr>
            </a:br>
            <a:r>
              <a:rPr lang="hu-HU" sz="2000" dirty="0" err="1">
                <a:latin typeface="Calibri" panose="020F0502020204030204" pitchFamily="34" charset="0"/>
                <a:ea typeface="Aptos" panose="020B0004020202020204" pitchFamily="34" charset="0"/>
                <a:cs typeface="Times New Roman" panose="02020603050405020304" pitchFamily="18" charset="0"/>
              </a:rPr>
              <a:t>nak</a:t>
            </a:r>
            <a:r>
              <a:rPr lang="hu-HU" sz="2000" dirty="0">
                <a:latin typeface="Calibri" panose="020F0502020204030204" pitchFamily="34" charset="0"/>
                <a:ea typeface="Aptos" panose="020B0004020202020204" pitchFamily="34" charset="0"/>
                <a:cs typeface="Times New Roman" panose="02020603050405020304" pitchFamily="18" charset="0"/>
              </a:rPr>
              <a:t> megfelelő csoportokban 37 kérdés </a:t>
            </a:r>
            <a:br>
              <a:rPr lang="hu-HU" sz="2000" dirty="0">
                <a:latin typeface="Calibri" panose="020F0502020204030204" pitchFamily="34" charset="0"/>
                <a:ea typeface="Aptos" panose="020B0004020202020204" pitchFamily="34" charset="0"/>
                <a:cs typeface="Times New Roman" panose="02020603050405020304" pitchFamily="18" charset="0"/>
              </a:rPr>
            </a:br>
            <a:r>
              <a:rPr lang="hu-HU" sz="2000" dirty="0">
                <a:latin typeface="Calibri" panose="020F0502020204030204" pitchFamily="34" charset="0"/>
                <a:ea typeface="Aptos" panose="020B0004020202020204" pitchFamily="34" charset="0"/>
                <a:cs typeface="Times New Roman" panose="02020603050405020304" pitchFamily="18" charset="0"/>
              </a:rPr>
              <a:t>hetes skálán.</a:t>
            </a:r>
            <a:r>
              <a:rPr lang="hu-HU" sz="2000" dirty="0">
                <a:effectLst/>
                <a:latin typeface="Calibri" panose="020F0502020204030204" pitchFamily="34" charset="0"/>
                <a:ea typeface="Aptos" panose="020B0004020202020204" pitchFamily="34" charset="0"/>
                <a:cs typeface="Times New Roman" panose="02020603050405020304" pitchFamily="18" charset="0"/>
              </a:rPr>
              <a:t> </a:t>
            </a:r>
            <a:endParaRPr lang="hu-HU" sz="2000" dirty="0"/>
          </a:p>
        </p:txBody>
      </p:sp>
      <p:pic>
        <p:nvPicPr>
          <p:cNvPr id="6" name="Kép 5" descr="A képen szöveg, képernyőkép látható&#10;&#10;Automatikusan generált leírás">
            <a:extLst>
              <a:ext uri="{FF2B5EF4-FFF2-40B4-BE49-F238E27FC236}">
                <a16:creationId xmlns:a16="http://schemas.microsoft.com/office/drawing/2014/main" id="{4C69AD2A-3444-3ACE-1D2B-C90243C8F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779" y="6009132"/>
            <a:ext cx="5189220" cy="848868"/>
          </a:xfrm>
          <a:prstGeom prst="rect">
            <a:avLst/>
          </a:prstGeom>
        </p:spPr>
      </p:pic>
      <p:pic>
        <p:nvPicPr>
          <p:cNvPr id="7" name="Kép 6">
            <a:extLst>
              <a:ext uri="{FF2B5EF4-FFF2-40B4-BE49-F238E27FC236}">
                <a16:creationId xmlns:a16="http://schemas.microsoft.com/office/drawing/2014/main" id="{15A81B37-B8BC-20E2-3673-6684D76D3DA0}"/>
              </a:ext>
            </a:extLst>
          </p:cNvPr>
          <p:cNvPicPr>
            <a:picLocks noChangeAspect="1"/>
          </p:cNvPicPr>
          <p:nvPr/>
        </p:nvPicPr>
        <p:blipFill>
          <a:blip r:embed="rId4"/>
          <a:stretch>
            <a:fillRect/>
          </a:stretch>
        </p:blipFill>
        <p:spPr>
          <a:xfrm>
            <a:off x="-226119" y="5756983"/>
            <a:ext cx="2060627" cy="1310754"/>
          </a:xfrm>
          <a:prstGeom prst="rect">
            <a:avLst/>
          </a:prstGeom>
        </p:spPr>
      </p:pic>
      <p:pic>
        <p:nvPicPr>
          <p:cNvPr id="5" name="Kép 4">
            <a:extLst>
              <a:ext uri="{FF2B5EF4-FFF2-40B4-BE49-F238E27FC236}">
                <a16:creationId xmlns:a16="http://schemas.microsoft.com/office/drawing/2014/main" id="{ABF00BC0-9250-09C6-5E55-38A36ECD21B3}"/>
              </a:ext>
            </a:extLst>
          </p:cNvPr>
          <p:cNvPicPr>
            <a:picLocks noChangeAspect="1"/>
          </p:cNvPicPr>
          <p:nvPr/>
        </p:nvPicPr>
        <p:blipFill>
          <a:blip r:embed="rId5"/>
          <a:stretch>
            <a:fillRect/>
          </a:stretch>
        </p:blipFill>
        <p:spPr>
          <a:xfrm>
            <a:off x="5685692" y="2313938"/>
            <a:ext cx="5820631" cy="2739493"/>
          </a:xfrm>
          <a:prstGeom prst="rect">
            <a:avLst/>
          </a:prstGeom>
        </p:spPr>
      </p:pic>
    </p:spTree>
    <p:extLst>
      <p:ext uri="{BB962C8B-B14F-4D97-AF65-F5344CB8AC3E}">
        <p14:creationId xmlns:p14="http://schemas.microsoft.com/office/powerpoint/2010/main" val="4162230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1AB4844-A00F-539A-93CB-A418BE83272B}"/>
              </a:ext>
            </a:extLst>
          </p:cNvPr>
          <p:cNvSpPr>
            <a:spLocks noGrp="1"/>
          </p:cNvSpPr>
          <p:nvPr>
            <p:ph type="title"/>
          </p:nvPr>
        </p:nvSpPr>
        <p:spPr/>
        <p:txBody>
          <a:bodyPr/>
          <a:lstStyle/>
          <a:p>
            <a:r>
              <a:rPr lang="hu-HU" dirty="0"/>
              <a:t>Kulturális intelligencia - fejlesztése</a:t>
            </a:r>
          </a:p>
        </p:txBody>
      </p:sp>
      <p:sp>
        <p:nvSpPr>
          <p:cNvPr id="3" name="Tartalom helye 2">
            <a:extLst>
              <a:ext uri="{FF2B5EF4-FFF2-40B4-BE49-F238E27FC236}">
                <a16:creationId xmlns:a16="http://schemas.microsoft.com/office/drawing/2014/main" id="{6E2579C5-A060-AC6D-1666-3EABA7E675EF}"/>
              </a:ext>
            </a:extLst>
          </p:cNvPr>
          <p:cNvSpPr>
            <a:spLocks noGrp="1"/>
          </p:cNvSpPr>
          <p:nvPr>
            <p:ph idx="1"/>
          </p:nvPr>
        </p:nvSpPr>
        <p:spPr/>
        <p:txBody>
          <a:bodyPr>
            <a:normAutofit/>
          </a:bodyPr>
          <a:lstStyle/>
          <a:p>
            <a:pPr marL="0" indent="0">
              <a:lnSpc>
                <a:spcPct val="100000"/>
              </a:lnSpc>
              <a:buNone/>
            </a:pPr>
            <a:r>
              <a:rPr lang="hu-HU" sz="2000" dirty="0">
                <a:latin typeface="Calibri" panose="020F0502020204030204" pitchFamily="34" charset="0"/>
                <a:ea typeface="Calibri" panose="020F0502020204030204" pitchFamily="34" charset="0"/>
                <a:cs typeface="Calibri" panose="020F0502020204030204" pitchFamily="34" charset="0"/>
              </a:rPr>
              <a:t>Nem velünk született, folyamatos és időigényes</a:t>
            </a:r>
          </a:p>
          <a:p>
            <a:pPr marL="342900" lvl="0" indent="-342900">
              <a:lnSpc>
                <a:spcPct val="100000"/>
              </a:lnSpc>
              <a:buFont typeface="+mj-lt"/>
              <a:buAutoNum type="arabicPeriod"/>
              <a:tabLst>
                <a:tab pos="457200" algn="l"/>
              </a:tabLst>
            </a:pPr>
            <a:r>
              <a:rPr lang="hu-HU" sz="2000" b="1" i="1" kern="100" dirty="0">
                <a:effectLst/>
                <a:latin typeface="Calibri" panose="020F0502020204030204" pitchFamily="34" charset="0"/>
                <a:ea typeface="Calibri" panose="020F0502020204030204" pitchFamily="34" charset="0"/>
                <a:cs typeface="Calibri" panose="020F0502020204030204" pitchFamily="34" charset="0"/>
              </a:rPr>
              <a:t>Reagálás</a:t>
            </a:r>
            <a:r>
              <a:rPr lang="hu-HU" sz="2000" kern="100" dirty="0">
                <a:effectLst/>
                <a:latin typeface="Calibri" panose="020F0502020204030204" pitchFamily="34" charset="0"/>
                <a:ea typeface="Calibri" panose="020F0502020204030204" pitchFamily="34" charset="0"/>
                <a:cs typeface="Calibri" panose="020F0502020204030204" pitchFamily="34" charset="0"/>
              </a:rPr>
              <a:t> külső ingerekre – kiindulópont: ragaszkodunk </a:t>
            </a:r>
            <a:br>
              <a:rPr lang="hu-HU" sz="2000" kern="100" dirty="0">
                <a:effectLst/>
                <a:latin typeface="Calibri" panose="020F0502020204030204" pitchFamily="34" charset="0"/>
                <a:ea typeface="Calibri" panose="020F0502020204030204" pitchFamily="34" charset="0"/>
                <a:cs typeface="Calibri" panose="020F0502020204030204" pitchFamily="34" charset="0"/>
              </a:rPr>
            </a:br>
            <a:r>
              <a:rPr lang="hu-HU" sz="2000" kern="100" dirty="0">
                <a:effectLst/>
                <a:latin typeface="Calibri" panose="020F0502020204030204" pitchFamily="34" charset="0"/>
                <a:ea typeface="Calibri" panose="020F0502020204030204" pitchFamily="34" charset="0"/>
                <a:cs typeface="Calibri" panose="020F0502020204030204" pitchFamily="34" charset="0"/>
              </a:rPr>
              <a:t>a saját kulturális normáinkhoz, azokhoz képest ítélkezünk. </a:t>
            </a:r>
          </a:p>
          <a:p>
            <a:pPr marL="342900" lvl="0" indent="-342900" algn="just">
              <a:lnSpc>
                <a:spcPct val="100000"/>
              </a:lnSpc>
              <a:buFont typeface="+mj-lt"/>
              <a:buAutoNum type="arabicPeriod"/>
              <a:tabLst>
                <a:tab pos="457200" algn="l"/>
              </a:tabLst>
            </a:pPr>
            <a:r>
              <a:rPr lang="hu-HU" sz="2000" kern="100" dirty="0">
                <a:effectLst/>
                <a:latin typeface="Calibri" panose="020F0502020204030204" pitchFamily="34" charset="0"/>
                <a:ea typeface="Calibri" panose="020F0502020204030204" pitchFamily="34" charset="0"/>
                <a:cs typeface="Calibri" panose="020F0502020204030204" pitchFamily="34" charset="0"/>
              </a:rPr>
              <a:t>Mások kulturális szabályainak és normáinak </a:t>
            </a:r>
            <a:r>
              <a:rPr lang="hu-HU" sz="2000" b="1" i="1" kern="100" dirty="0">
                <a:effectLst/>
                <a:latin typeface="Calibri" panose="020F0502020204030204" pitchFamily="34" charset="0"/>
                <a:ea typeface="Calibri" panose="020F0502020204030204" pitchFamily="34" charset="0"/>
                <a:cs typeface="Calibri" panose="020F0502020204030204" pitchFamily="34" charset="0"/>
              </a:rPr>
              <a:t>felismerése</a:t>
            </a:r>
            <a:r>
              <a:rPr lang="hu-HU" sz="2000" i="1" kern="100" dirty="0">
                <a:effectLst/>
                <a:latin typeface="Calibri" panose="020F0502020204030204" pitchFamily="34" charset="0"/>
                <a:ea typeface="Calibri" panose="020F0502020204030204" pitchFamily="34" charset="0"/>
                <a:cs typeface="Calibri" panose="020F0502020204030204" pitchFamily="34" charset="0"/>
              </a:rPr>
              <a:t>.</a:t>
            </a:r>
            <a:endParaRPr lang="hu-HU" sz="20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0000"/>
              </a:lnSpc>
              <a:buFont typeface="+mj-lt"/>
              <a:buAutoNum type="arabicPeriod"/>
              <a:tabLst>
                <a:tab pos="457200" algn="l"/>
              </a:tabLst>
            </a:pPr>
            <a:r>
              <a:rPr lang="hu-HU" sz="2000" kern="100" dirty="0">
                <a:effectLst/>
                <a:latin typeface="Calibri" panose="020F0502020204030204" pitchFamily="34" charset="0"/>
                <a:ea typeface="Calibri" panose="020F0502020204030204" pitchFamily="34" charset="0"/>
                <a:cs typeface="Calibri" panose="020F0502020204030204" pitchFamily="34" charset="0"/>
              </a:rPr>
              <a:t>Mások kulturális szabályainak és normáinak </a:t>
            </a:r>
            <a:r>
              <a:rPr lang="hu-HU" sz="2000" b="1" i="1" kern="100" dirty="0">
                <a:effectLst/>
                <a:latin typeface="Calibri" panose="020F0502020204030204" pitchFamily="34" charset="0"/>
                <a:ea typeface="Calibri" panose="020F0502020204030204" pitchFamily="34" charset="0"/>
                <a:cs typeface="Calibri" panose="020F0502020204030204" pitchFamily="34" charset="0"/>
              </a:rPr>
              <a:t>befogadása</a:t>
            </a:r>
            <a:r>
              <a:rPr lang="hu-HU" sz="2000" i="1" kern="100" dirty="0">
                <a:effectLst/>
                <a:latin typeface="Calibri" panose="020F0502020204030204" pitchFamily="34" charset="0"/>
                <a:ea typeface="Calibri" panose="020F0502020204030204" pitchFamily="34" charset="0"/>
                <a:cs typeface="Calibri" panose="020F0502020204030204" pitchFamily="34" charset="0"/>
              </a:rPr>
              <a:t>.</a:t>
            </a:r>
            <a:endParaRPr lang="hu-HU" sz="20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0000"/>
              </a:lnSpc>
              <a:spcAft>
                <a:spcPts val="800"/>
              </a:spcAft>
              <a:buFont typeface="+mj-lt"/>
              <a:buAutoNum type="arabicPeriod"/>
              <a:tabLst>
                <a:tab pos="457200" algn="l"/>
              </a:tabLst>
            </a:pPr>
            <a:r>
              <a:rPr lang="hu-HU" sz="2000" kern="100" dirty="0">
                <a:effectLst/>
                <a:latin typeface="Calibri" panose="020F0502020204030204" pitchFamily="34" charset="0"/>
                <a:ea typeface="Calibri" panose="020F0502020204030204" pitchFamily="34" charset="0"/>
                <a:cs typeface="Calibri" panose="020F0502020204030204" pitchFamily="34" charset="0"/>
              </a:rPr>
              <a:t>Az eltérő kulturális normák </a:t>
            </a:r>
            <a:r>
              <a:rPr lang="hu-HU" sz="2000" b="1" i="1" kern="100" dirty="0">
                <a:effectLst/>
                <a:latin typeface="Calibri" panose="020F0502020204030204" pitchFamily="34" charset="0"/>
                <a:ea typeface="Calibri" panose="020F0502020204030204" pitchFamily="34" charset="0"/>
                <a:cs typeface="Calibri" panose="020F0502020204030204" pitchFamily="34" charset="0"/>
              </a:rPr>
              <a:t>asszimilációja</a:t>
            </a:r>
            <a:r>
              <a:rPr lang="hu-HU" sz="2000" kern="100" dirty="0">
                <a:effectLst/>
                <a:latin typeface="Calibri" panose="020F0502020204030204" pitchFamily="34" charset="0"/>
                <a:ea typeface="Calibri" panose="020F0502020204030204" pitchFamily="34" charset="0"/>
                <a:cs typeface="Calibri" panose="020F0502020204030204" pitchFamily="34" charset="0"/>
              </a:rPr>
              <a:t> alternatív </a:t>
            </a:r>
            <a:br>
              <a:rPr lang="hu-HU" sz="2000" kern="100" dirty="0">
                <a:effectLst/>
                <a:latin typeface="Calibri" panose="020F0502020204030204" pitchFamily="34" charset="0"/>
                <a:ea typeface="Calibri" panose="020F0502020204030204" pitchFamily="34" charset="0"/>
                <a:cs typeface="Calibri" panose="020F0502020204030204" pitchFamily="34" charset="0"/>
              </a:rPr>
            </a:br>
            <a:r>
              <a:rPr lang="hu-HU" sz="2000" kern="100" dirty="0">
                <a:effectLst/>
                <a:latin typeface="Calibri" panose="020F0502020204030204" pitchFamily="34" charset="0"/>
                <a:ea typeface="Calibri" panose="020F0502020204030204" pitchFamily="34" charset="0"/>
                <a:cs typeface="Calibri" panose="020F0502020204030204" pitchFamily="34" charset="0"/>
              </a:rPr>
              <a:t>viselkedési formákba. </a:t>
            </a:r>
          </a:p>
          <a:p>
            <a:pPr marL="342900" indent="-342900">
              <a:lnSpc>
                <a:spcPct val="100000"/>
              </a:lnSpc>
              <a:buFont typeface="+mj-lt"/>
              <a:buAutoNum type="arabicPeriod"/>
            </a:pPr>
            <a:r>
              <a:rPr lang="hu-HU" sz="2000" b="1" i="1" dirty="0">
                <a:effectLst/>
                <a:latin typeface="Calibri" panose="020F0502020204030204" pitchFamily="34" charset="0"/>
                <a:ea typeface="Calibri" panose="020F0502020204030204" pitchFamily="34" charset="0"/>
                <a:cs typeface="Calibri" panose="020F0502020204030204" pitchFamily="34" charset="0"/>
              </a:rPr>
              <a:t>Proaktivitás</a:t>
            </a:r>
            <a:r>
              <a:rPr lang="hu-HU" sz="2000" dirty="0">
                <a:effectLst/>
                <a:latin typeface="Calibri" panose="020F0502020204030204" pitchFamily="34" charset="0"/>
                <a:ea typeface="Calibri" panose="020F0502020204030204" pitchFamily="34" charset="0"/>
                <a:cs typeface="Calibri" panose="020F0502020204030204" pitchFamily="34" charset="0"/>
              </a:rPr>
              <a:t> a kulturális viselkedés során, automatikus reagálás</a:t>
            </a:r>
          </a:p>
          <a:p>
            <a:pPr marL="0" indent="0">
              <a:lnSpc>
                <a:spcPct val="100000"/>
              </a:lnSpc>
              <a:buNone/>
            </a:pPr>
            <a:r>
              <a:rPr lang="hu-HU" sz="2000" dirty="0">
                <a:latin typeface="Calibri" panose="020F0502020204030204" pitchFamily="34" charset="0"/>
                <a:ea typeface="Calibri" panose="020F0502020204030204" pitchFamily="34" charset="0"/>
                <a:cs typeface="Calibri" panose="020F0502020204030204" pitchFamily="34" charset="0"/>
              </a:rPr>
              <a:t>Lehetőségek: nyelvtanulás, utazás, tréning, barátkozás, szomszédok, munkakörnyezet, külföldön élés</a:t>
            </a:r>
          </a:p>
        </p:txBody>
      </p:sp>
      <p:pic>
        <p:nvPicPr>
          <p:cNvPr id="6" name="Kép 5" descr="A képen szöveg, képernyőkép látható&#10;&#10;Automatikusan generált leírás">
            <a:extLst>
              <a:ext uri="{FF2B5EF4-FFF2-40B4-BE49-F238E27FC236}">
                <a16:creationId xmlns:a16="http://schemas.microsoft.com/office/drawing/2014/main" id="{4C69AD2A-3444-3ACE-1D2B-C90243C8F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779" y="6009132"/>
            <a:ext cx="5189220" cy="848868"/>
          </a:xfrm>
          <a:prstGeom prst="rect">
            <a:avLst/>
          </a:prstGeom>
        </p:spPr>
      </p:pic>
      <p:pic>
        <p:nvPicPr>
          <p:cNvPr id="7" name="Kép 6">
            <a:extLst>
              <a:ext uri="{FF2B5EF4-FFF2-40B4-BE49-F238E27FC236}">
                <a16:creationId xmlns:a16="http://schemas.microsoft.com/office/drawing/2014/main" id="{15A81B37-B8BC-20E2-3673-6684D76D3DA0}"/>
              </a:ext>
            </a:extLst>
          </p:cNvPr>
          <p:cNvPicPr>
            <a:picLocks noChangeAspect="1"/>
          </p:cNvPicPr>
          <p:nvPr/>
        </p:nvPicPr>
        <p:blipFill>
          <a:blip r:embed="rId4"/>
          <a:stretch>
            <a:fillRect/>
          </a:stretch>
        </p:blipFill>
        <p:spPr>
          <a:xfrm>
            <a:off x="-226119" y="5756983"/>
            <a:ext cx="2060627" cy="1310754"/>
          </a:xfrm>
          <a:prstGeom prst="rect">
            <a:avLst/>
          </a:prstGeom>
        </p:spPr>
      </p:pic>
      <p:pic>
        <p:nvPicPr>
          <p:cNvPr id="4" name="Kép 3" descr="A képen szöveg, képernyőkép, Betűtípus, diagram látható&#10;&#10;Automatikusan generált leírás">
            <a:extLst>
              <a:ext uri="{FF2B5EF4-FFF2-40B4-BE49-F238E27FC236}">
                <a16:creationId xmlns:a16="http://schemas.microsoft.com/office/drawing/2014/main" id="{D017F830-28CE-0F54-651D-B37DC293D824}"/>
              </a:ext>
            </a:extLst>
          </p:cNvPr>
          <p:cNvPicPr>
            <a:picLocks noChangeAspect="1"/>
          </p:cNvPicPr>
          <p:nvPr/>
        </p:nvPicPr>
        <p:blipFill>
          <a:blip r:embed="rId5"/>
          <a:stretch>
            <a:fillRect/>
          </a:stretch>
        </p:blipFill>
        <p:spPr>
          <a:xfrm>
            <a:off x="7562648" y="1294679"/>
            <a:ext cx="4020820" cy="3005455"/>
          </a:xfrm>
          <a:prstGeom prst="rect">
            <a:avLst/>
          </a:prstGeom>
        </p:spPr>
      </p:pic>
    </p:spTree>
    <p:extLst>
      <p:ext uri="{BB962C8B-B14F-4D97-AF65-F5344CB8AC3E}">
        <p14:creationId xmlns:p14="http://schemas.microsoft.com/office/powerpoint/2010/main" val="1778042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1AB4844-A00F-539A-93CB-A418BE83272B}"/>
              </a:ext>
            </a:extLst>
          </p:cNvPr>
          <p:cNvSpPr>
            <a:spLocks noGrp="1"/>
          </p:cNvSpPr>
          <p:nvPr>
            <p:ph type="title"/>
          </p:nvPr>
        </p:nvSpPr>
        <p:spPr/>
        <p:txBody>
          <a:bodyPr/>
          <a:lstStyle/>
          <a:p>
            <a:r>
              <a:rPr lang="hu-HU" dirty="0"/>
              <a:t>Kulturális intelligencia - kutatások</a:t>
            </a:r>
          </a:p>
        </p:txBody>
      </p:sp>
      <p:sp>
        <p:nvSpPr>
          <p:cNvPr id="3" name="Tartalom helye 2">
            <a:extLst>
              <a:ext uri="{FF2B5EF4-FFF2-40B4-BE49-F238E27FC236}">
                <a16:creationId xmlns:a16="http://schemas.microsoft.com/office/drawing/2014/main" id="{6E2579C5-A060-AC6D-1666-3EABA7E675EF}"/>
              </a:ext>
            </a:extLst>
          </p:cNvPr>
          <p:cNvSpPr>
            <a:spLocks noGrp="1"/>
          </p:cNvSpPr>
          <p:nvPr>
            <p:ph idx="1"/>
          </p:nvPr>
        </p:nvSpPr>
        <p:spPr/>
        <p:txBody>
          <a:bodyPr>
            <a:normAutofit/>
          </a:bodyPr>
          <a:lstStyle/>
          <a:p>
            <a:pPr marL="0" indent="0">
              <a:buNone/>
            </a:pPr>
            <a:r>
              <a:rPr lang="hu-HU" sz="2000" dirty="0">
                <a:latin typeface="Calibri" panose="020F0502020204030204" pitchFamily="34" charset="0"/>
                <a:ea typeface="Calibri" panose="020F0502020204030204" pitchFamily="34" charset="0"/>
                <a:cs typeface="Calibri" panose="020F0502020204030204" pitchFamily="34" charset="0"/>
              </a:rPr>
              <a:t>Számos kutatás született a kulturális intelligenciával kapcsolatban</a:t>
            </a:r>
          </a:p>
          <a:p>
            <a:r>
              <a:rPr lang="hu-HU" sz="2000" dirty="0">
                <a:latin typeface="Calibri" panose="020F0502020204030204" pitchFamily="34" charset="0"/>
                <a:ea typeface="Calibri" panose="020F0502020204030204" pitchFamily="34" charset="0"/>
                <a:cs typeface="Calibri" panose="020F0502020204030204" pitchFamily="34" charset="0"/>
              </a:rPr>
              <a:t>Alap kutatások: tulajdonságai, mérhetősége, fontossága</a:t>
            </a:r>
          </a:p>
          <a:p>
            <a:r>
              <a:rPr lang="hu-HU" sz="2000" dirty="0">
                <a:latin typeface="Calibri" panose="020F0502020204030204" pitchFamily="34" charset="0"/>
                <a:ea typeface="Calibri" panose="020F0502020204030204" pitchFamily="34" charset="0"/>
                <a:cs typeface="Calibri" panose="020F0502020204030204" pitchFamily="34" charset="0"/>
              </a:rPr>
              <a:t>Kapcsolata más intelligenciákkal, kompetenciákkal</a:t>
            </a:r>
          </a:p>
          <a:p>
            <a:r>
              <a:rPr lang="hu-HU" sz="2000" dirty="0">
                <a:latin typeface="Calibri" panose="020F0502020204030204" pitchFamily="34" charset="0"/>
                <a:ea typeface="Calibri" panose="020F0502020204030204" pitchFamily="34" charset="0"/>
                <a:cs typeface="Calibri" panose="020F0502020204030204" pitchFamily="34" charset="0"/>
              </a:rPr>
              <a:t>CQ hatása: </a:t>
            </a:r>
            <a:r>
              <a:rPr lang="hu-HU" sz="2000" dirty="0">
                <a:effectLst/>
                <a:latin typeface="Calibri" panose="020F0502020204030204" pitchFamily="34" charset="0"/>
                <a:ea typeface="Aptos" panose="020B0004020202020204" pitchFamily="34" charset="0"/>
                <a:cs typeface="Times New Roman" panose="02020603050405020304" pitchFamily="18" charset="0"/>
              </a:rPr>
              <a:t>beilleszkedés sikeressége, munkahelyi konfliktusok, munkahelyi hatékonyság, munkahelyi elégedettség</a:t>
            </a:r>
            <a:endParaRPr lang="hu-HU" sz="20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hu-HU" sz="2000" dirty="0">
                <a:latin typeface="Calibri" panose="020F0502020204030204" pitchFamily="34" charset="0"/>
                <a:ea typeface="Calibri" panose="020F0502020204030204" pitchFamily="34" charset="0"/>
                <a:cs typeface="Calibri" panose="020F0502020204030204" pitchFamily="34" charset="0"/>
              </a:rPr>
              <a:t>Saját kutatások</a:t>
            </a:r>
          </a:p>
          <a:p>
            <a:r>
              <a:rPr lang="hu-HU" sz="2000" dirty="0">
                <a:effectLst/>
                <a:latin typeface="Calibri" panose="020F0502020204030204" pitchFamily="34" charset="0"/>
                <a:ea typeface="Calibri" panose="020F0502020204030204" pitchFamily="34" charset="0"/>
                <a:cs typeface="Calibri" panose="020F0502020204030204" pitchFamily="34" charset="0"/>
              </a:rPr>
              <a:t>Kulturális intelligencia fejlesztése </a:t>
            </a:r>
            <a:endParaRPr lang="hu-HU" sz="2000" dirty="0">
              <a:latin typeface="Calibri" panose="020F0502020204030204" pitchFamily="34" charset="0"/>
              <a:ea typeface="Calibri" panose="020F0502020204030204" pitchFamily="34" charset="0"/>
              <a:cs typeface="Calibri" panose="020F0502020204030204" pitchFamily="34" charset="0"/>
            </a:endParaRPr>
          </a:p>
          <a:p>
            <a:r>
              <a:rPr lang="hu-HU" sz="2000" dirty="0">
                <a:effectLst/>
                <a:latin typeface="Calibri" panose="020F0502020204030204" pitchFamily="34" charset="0"/>
                <a:ea typeface="Calibri" panose="020F0502020204030204" pitchFamily="34" charset="0"/>
                <a:cs typeface="Calibri" panose="020F0502020204030204" pitchFamily="34" charset="0"/>
              </a:rPr>
              <a:t>Kulturális intelligencia és a vezetői kompetenciák / vezetők megítélése</a:t>
            </a:r>
          </a:p>
          <a:p>
            <a:r>
              <a:rPr lang="hu-HU" sz="2000" dirty="0">
                <a:latin typeface="Calibri" panose="020F0502020204030204" pitchFamily="34" charset="0"/>
                <a:ea typeface="Calibri" panose="020F0502020204030204" pitchFamily="34" charset="0"/>
                <a:cs typeface="Calibri" panose="020F0502020204030204" pitchFamily="34" charset="0"/>
              </a:rPr>
              <a:t>Középiskolások kulturális intelligenciája</a:t>
            </a:r>
          </a:p>
        </p:txBody>
      </p:sp>
      <p:pic>
        <p:nvPicPr>
          <p:cNvPr id="6" name="Kép 5" descr="A képen szöveg, képernyőkép látható&#10;&#10;Automatikusan generált leírás">
            <a:extLst>
              <a:ext uri="{FF2B5EF4-FFF2-40B4-BE49-F238E27FC236}">
                <a16:creationId xmlns:a16="http://schemas.microsoft.com/office/drawing/2014/main" id="{4C69AD2A-3444-3ACE-1D2B-C90243C8F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779" y="6009132"/>
            <a:ext cx="5189220" cy="848868"/>
          </a:xfrm>
          <a:prstGeom prst="rect">
            <a:avLst/>
          </a:prstGeom>
        </p:spPr>
      </p:pic>
      <p:pic>
        <p:nvPicPr>
          <p:cNvPr id="7" name="Kép 6">
            <a:extLst>
              <a:ext uri="{FF2B5EF4-FFF2-40B4-BE49-F238E27FC236}">
                <a16:creationId xmlns:a16="http://schemas.microsoft.com/office/drawing/2014/main" id="{15A81B37-B8BC-20E2-3673-6684D76D3DA0}"/>
              </a:ext>
            </a:extLst>
          </p:cNvPr>
          <p:cNvPicPr>
            <a:picLocks noChangeAspect="1"/>
          </p:cNvPicPr>
          <p:nvPr/>
        </p:nvPicPr>
        <p:blipFill>
          <a:blip r:embed="rId4"/>
          <a:stretch>
            <a:fillRect/>
          </a:stretch>
        </p:blipFill>
        <p:spPr>
          <a:xfrm>
            <a:off x="-226119" y="5756983"/>
            <a:ext cx="2060627" cy="1310754"/>
          </a:xfrm>
          <a:prstGeom prst="rect">
            <a:avLst/>
          </a:prstGeom>
        </p:spPr>
      </p:pic>
    </p:spTree>
    <p:extLst>
      <p:ext uri="{BB962C8B-B14F-4D97-AF65-F5344CB8AC3E}">
        <p14:creationId xmlns:p14="http://schemas.microsoft.com/office/powerpoint/2010/main" val="4251503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D269FA3-8B60-6E08-927E-4CFF12B70CF8}"/>
              </a:ext>
            </a:extLst>
          </p:cNvPr>
          <p:cNvSpPr>
            <a:spLocks noGrp="1"/>
          </p:cNvSpPr>
          <p:nvPr>
            <p:ph type="title"/>
          </p:nvPr>
        </p:nvSpPr>
        <p:spPr/>
        <p:txBody>
          <a:bodyPr/>
          <a:lstStyle/>
          <a:p>
            <a:r>
              <a:rPr lang="hu-HU" dirty="0"/>
              <a:t>AI és a kultúra</a:t>
            </a:r>
          </a:p>
        </p:txBody>
      </p:sp>
      <p:sp>
        <p:nvSpPr>
          <p:cNvPr id="3" name="Tartalom helye 2">
            <a:extLst>
              <a:ext uri="{FF2B5EF4-FFF2-40B4-BE49-F238E27FC236}">
                <a16:creationId xmlns:a16="http://schemas.microsoft.com/office/drawing/2014/main" id="{5AF5AE74-2F5E-826C-BFBF-044E7B4C0B41}"/>
              </a:ext>
            </a:extLst>
          </p:cNvPr>
          <p:cNvSpPr>
            <a:spLocks noGrp="1"/>
          </p:cNvSpPr>
          <p:nvPr>
            <p:ph idx="1"/>
          </p:nvPr>
        </p:nvSpPr>
        <p:spPr>
          <a:xfrm>
            <a:off x="1060426" y="1305586"/>
            <a:ext cx="9922764" cy="4676114"/>
          </a:xfrm>
        </p:spPr>
        <p:txBody>
          <a:bodyPr>
            <a:normAutofit fontScale="92500" lnSpcReduction="10000"/>
          </a:bodyPr>
          <a:lstStyle/>
          <a:p>
            <a:pPr algn="just">
              <a:lnSpc>
                <a:spcPct val="107000"/>
              </a:lnSpc>
              <a:spcAft>
                <a:spcPts val="800"/>
              </a:spcAft>
            </a:pPr>
            <a:r>
              <a:rPr lang="hu-HU" sz="2000" kern="100" dirty="0">
                <a:effectLst/>
                <a:latin typeface="Calibri" panose="020F0502020204030204" pitchFamily="34" charset="0"/>
                <a:ea typeface="Calibri" panose="020F0502020204030204" pitchFamily="34" charset="0"/>
                <a:cs typeface="Calibri" panose="020F0502020204030204" pitchFamily="34" charset="0"/>
              </a:rPr>
              <a:t>A kísérlet: A </a:t>
            </a:r>
            <a:r>
              <a:rPr lang="hu-HU" sz="2000" dirty="0">
                <a:effectLst/>
                <a:latin typeface="Calibri" panose="020F0502020204030204" pitchFamily="34" charset="0"/>
                <a:ea typeface="Aptos" panose="020B0004020202020204" pitchFamily="34" charset="0"/>
                <a:cs typeface="Times New Roman" panose="02020603050405020304" pitchFamily="18" charset="0"/>
              </a:rPr>
              <a:t>Hofstede </a:t>
            </a:r>
            <a:r>
              <a:rPr lang="hu-HU" sz="2000" dirty="0" err="1">
                <a:effectLst/>
                <a:latin typeface="Calibri" panose="020F0502020204030204" pitchFamily="34" charset="0"/>
                <a:ea typeface="Aptos" panose="020B0004020202020204" pitchFamily="34" charset="0"/>
                <a:cs typeface="Times New Roman" panose="02020603050405020304" pitchFamily="18" charset="0"/>
              </a:rPr>
              <a:t>Insights</a:t>
            </a:r>
            <a:r>
              <a:rPr lang="hu-HU" sz="2000" dirty="0">
                <a:effectLst/>
                <a:latin typeface="Calibri" panose="020F0502020204030204" pitchFamily="34" charset="0"/>
                <a:ea typeface="Aptos" panose="020B0004020202020204" pitchFamily="34" charset="0"/>
                <a:cs typeface="Times New Roman" panose="02020603050405020304" pitchFamily="18" charset="0"/>
              </a:rPr>
              <a:t> </a:t>
            </a:r>
            <a:r>
              <a:rPr lang="hu-HU" sz="2000" kern="100" dirty="0">
                <a:effectLst/>
                <a:latin typeface="Calibri" panose="020F0502020204030204" pitchFamily="34" charset="0"/>
                <a:ea typeface="Calibri" panose="020F0502020204030204" pitchFamily="34" charset="0"/>
                <a:cs typeface="Calibri" panose="020F0502020204030204" pitchFamily="34" charset="0"/>
              </a:rPr>
              <a:t>kutatói egy kulturális értékelő eszköz (</a:t>
            </a:r>
            <a:r>
              <a:rPr lang="hu-HU" sz="2000" kern="100" dirty="0" err="1">
                <a:effectLst/>
                <a:latin typeface="Calibri" panose="020F0502020204030204" pitchFamily="34" charset="0"/>
                <a:ea typeface="Calibri" panose="020F0502020204030204" pitchFamily="34" charset="0"/>
                <a:cs typeface="Calibri" panose="020F0502020204030204" pitchFamily="34" charset="0"/>
              </a:rPr>
              <a:t>Culture</a:t>
            </a:r>
            <a:r>
              <a:rPr lang="hu-HU" sz="2000" kern="100" dirty="0">
                <a:effectLst/>
                <a:latin typeface="Calibri" panose="020F0502020204030204" pitchFamily="34" charset="0"/>
                <a:ea typeface="Calibri" panose="020F0502020204030204" pitchFamily="34" charset="0"/>
                <a:cs typeface="Calibri" panose="020F0502020204030204" pitchFamily="34" charset="0"/>
              </a:rPr>
              <a:t> </a:t>
            </a:r>
            <a:r>
              <a:rPr lang="hu-HU" sz="2000" kern="100" dirty="0" err="1">
                <a:effectLst/>
                <a:latin typeface="Calibri" panose="020F0502020204030204" pitchFamily="34" charset="0"/>
                <a:ea typeface="Calibri" panose="020F0502020204030204" pitchFamily="34" charset="0"/>
                <a:cs typeface="Calibri" panose="020F0502020204030204" pitchFamily="34" charset="0"/>
              </a:rPr>
              <a:t>Compass</a:t>
            </a:r>
            <a:r>
              <a:rPr lang="hu-HU" sz="2000" kern="100" dirty="0">
                <a:effectLst/>
                <a:latin typeface="Calibri" panose="020F0502020204030204" pitchFamily="34" charset="0"/>
                <a:ea typeface="Calibri" panose="020F0502020204030204" pitchFamily="34" charset="0"/>
                <a:cs typeface="Calibri" panose="020F0502020204030204" pitchFamily="34" charset="0"/>
              </a:rPr>
              <a:t>) segítségével tesztelték a </a:t>
            </a:r>
            <a:r>
              <a:rPr lang="hu-HU" sz="2000" kern="100" dirty="0" err="1">
                <a:effectLst/>
                <a:latin typeface="Calibri" panose="020F0502020204030204" pitchFamily="34" charset="0"/>
                <a:ea typeface="Calibri" panose="020F0502020204030204" pitchFamily="34" charset="0"/>
                <a:cs typeface="Calibri" panose="020F0502020204030204" pitchFamily="34" charset="0"/>
              </a:rPr>
              <a:t>ChatGPT</a:t>
            </a:r>
            <a:r>
              <a:rPr lang="hu-HU" sz="2000" kern="100" dirty="0">
                <a:effectLst/>
                <a:latin typeface="Calibri" panose="020F0502020204030204" pitchFamily="34" charset="0"/>
                <a:ea typeface="Calibri" panose="020F0502020204030204" pitchFamily="34" charset="0"/>
                <a:cs typeface="Calibri" panose="020F0502020204030204" pitchFamily="34" charset="0"/>
              </a:rPr>
              <a:t> </a:t>
            </a:r>
            <a:r>
              <a:rPr lang="hu-HU" sz="2000" kern="100" dirty="0">
                <a:effectLst/>
                <a:latin typeface="Calibri" panose="020F0502020204030204" pitchFamily="34" charset="0"/>
                <a:ea typeface="Aptos" panose="020B0004020202020204" pitchFamily="34" charset="0"/>
                <a:cs typeface="Times New Roman" panose="02020603050405020304" pitchFamily="18" charset="0"/>
              </a:rPr>
              <a:t>kulturális alkalmazkodóképességét</a:t>
            </a:r>
            <a:r>
              <a:rPr lang="hu-HU" sz="2000" kern="100" dirty="0">
                <a:effectLst/>
                <a:latin typeface="Calibri" panose="020F0502020204030204" pitchFamily="34" charset="0"/>
                <a:ea typeface="Calibri" panose="020F0502020204030204" pitchFamily="34" charset="0"/>
                <a:cs typeface="Calibri" panose="020F0502020204030204" pitchFamily="34" charset="0"/>
              </a:rPr>
              <a:t>.</a:t>
            </a:r>
          </a:p>
          <a:p>
            <a:pPr algn="just">
              <a:lnSpc>
                <a:spcPct val="107000"/>
              </a:lnSpc>
              <a:spcAft>
                <a:spcPts val="800"/>
              </a:spcAft>
            </a:pPr>
            <a:r>
              <a:rPr lang="hu-HU" sz="2000" kern="100" dirty="0">
                <a:effectLst/>
                <a:latin typeface="Calibri" panose="020F0502020204030204" pitchFamily="34" charset="0"/>
                <a:ea typeface="Calibri" panose="020F0502020204030204" pitchFamily="34" charset="0"/>
                <a:cs typeface="Calibri" panose="020F0502020204030204" pitchFamily="34" charset="0"/>
              </a:rPr>
              <a:t>Az eredmények: A </a:t>
            </a:r>
            <a:r>
              <a:rPr lang="hu-HU" sz="2000" kern="100" dirty="0" err="1">
                <a:effectLst/>
                <a:latin typeface="Calibri" panose="020F0502020204030204" pitchFamily="34" charset="0"/>
                <a:ea typeface="Calibri" panose="020F0502020204030204" pitchFamily="34" charset="0"/>
                <a:cs typeface="Calibri" panose="020F0502020204030204" pitchFamily="34" charset="0"/>
              </a:rPr>
              <a:t>ChatGPT</a:t>
            </a:r>
            <a:r>
              <a:rPr lang="hu-HU" sz="2000" kern="100" dirty="0">
                <a:effectLst/>
                <a:latin typeface="Calibri" panose="020F0502020204030204" pitchFamily="34" charset="0"/>
                <a:ea typeface="Calibri" panose="020F0502020204030204" pitchFamily="34" charset="0"/>
                <a:cs typeface="Calibri" panose="020F0502020204030204" pitchFamily="34" charset="0"/>
              </a:rPr>
              <a:t> jelentős nehézségekkel küzdött. A kulturális ábrázolásai pontatlanok és előítéletesek voltak és nem voltak következetesek. </a:t>
            </a:r>
            <a:r>
              <a:rPr lang="hu-HU" sz="2000" dirty="0">
                <a:effectLst/>
                <a:latin typeface="Calibri" panose="020F0502020204030204" pitchFamily="34" charset="0"/>
                <a:ea typeface="Aptos" panose="020B0004020202020204" pitchFamily="34" charset="0"/>
                <a:cs typeface="Times New Roman" panose="02020603050405020304" pitchFamily="18" charset="0"/>
              </a:rPr>
              <a:t>A </a:t>
            </a:r>
            <a:r>
              <a:rPr lang="hu-HU" sz="2000" dirty="0" err="1">
                <a:effectLst/>
                <a:latin typeface="Calibri" panose="020F0502020204030204" pitchFamily="34" charset="0"/>
                <a:ea typeface="Aptos" panose="020B0004020202020204" pitchFamily="34" charset="0"/>
                <a:cs typeface="Times New Roman" panose="02020603050405020304" pitchFamily="18" charset="0"/>
              </a:rPr>
              <a:t>ChatGPT</a:t>
            </a:r>
            <a:r>
              <a:rPr lang="hu-HU" sz="2000" dirty="0">
                <a:effectLst/>
                <a:latin typeface="Calibri" panose="020F0502020204030204" pitchFamily="34" charset="0"/>
                <a:ea typeface="Aptos" panose="020B0004020202020204" pitchFamily="34" charset="0"/>
                <a:cs typeface="Times New Roman" panose="02020603050405020304" pitchFamily="18" charset="0"/>
              </a:rPr>
              <a:t> válaszai nem igazodtak szorosan egyetlen ország kulturális </a:t>
            </a:r>
            <a:r>
              <a:rPr lang="hu-HU" sz="2000">
                <a:effectLst/>
                <a:latin typeface="Calibri" panose="020F0502020204030204" pitchFamily="34" charset="0"/>
                <a:ea typeface="Aptos" panose="020B0004020202020204" pitchFamily="34" charset="0"/>
                <a:cs typeface="Times New Roman" panose="02020603050405020304" pitchFamily="18" charset="0"/>
              </a:rPr>
              <a:t>normáihoz sem, </a:t>
            </a:r>
            <a:r>
              <a:rPr lang="hu-HU" sz="2000" kern="100" dirty="0">
                <a:latin typeface="Calibri" panose="020F0502020204030204" pitchFamily="34" charset="0"/>
                <a:ea typeface="Calibri" panose="020F0502020204030204" pitchFamily="34" charset="0"/>
                <a:cs typeface="Calibri" panose="020F0502020204030204" pitchFamily="34" charset="0"/>
              </a:rPr>
              <a:t>m</a:t>
            </a:r>
            <a:r>
              <a:rPr lang="hu-HU" sz="2000" kern="100">
                <a:effectLst/>
                <a:latin typeface="Calibri" panose="020F0502020204030204" pitchFamily="34" charset="0"/>
                <a:ea typeface="Calibri" panose="020F0502020204030204" pitchFamily="34" charset="0"/>
                <a:cs typeface="Calibri" panose="020F0502020204030204" pitchFamily="34" charset="0"/>
              </a:rPr>
              <a:t>ég </a:t>
            </a:r>
            <a:r>
              <a:rPr lang="hu-HU" sz="2000" kern="100" dirty="0">
                <a:effectLst/>
                <a:latin typeface="Calibri" panose="020F0502020204030204" pitchFamily="34" charset="0"/>
                <a:ea typeface="Calibri" panose="020F0502020204030204" pitchFamily="34" charset="0"/>
                <a:cs typeface="Calibri" panose="020F0502020204030204" pitchFamily="34" charset="0"/>
              </a:rPr>
              <a:t>a részletes kulturális információk sem javítottak az eredményeken.</a:t>
            </a:r>
          </a:p>
          <a:p>
            <a:pPr algn="just">
              <a:lnSpc>
                <a:spcPct val="107000"/>
              </a:lnSpc>
              <a:spcAft>
                <a:spcPts val="800"/>
              </a:spcAft>
            </a:pPr>
            <a:r>
              <a:rPr lang="hu-HU" sz="2000" kern="100" dirty="0">
                <a:effectLst/>
                <a:latin typeface="Calibri" panose="020F0502020204030204" pitchFamily="34" charset="0"/>
                <a:ea typeface="Calibri" panose="020F0502020204030204" pitchFamily="34" charset="0"/>
                <a:cs typeface="Calibri" panose="020F0502020204030204" pitchFamily="34" charset="0"/>
              </a:rPr>
              <a:t>A tanulság: A mesterséges intelligencia jelenleg nincs felkészülve a kulturális összetettségekben való eligazodására. Az AI-t globálisan használó vállalkozásoknak tisztában kell lenniük ezekkel a korlátokkal, </a:t>
            </a:r>
            <a:r>
              <a:rPr lang="hu-HU" sz="2000" dirty="0">
                <a:effectLst/>
                <a:latin typeface="Calibri" panose="020F0502020204030204" pitchFamily="34" charset="0"/>
                <a:ea typeface="Aptos" panose="020B0004020202020204" pitchFamily="34" charset="0"/>
                <a:cs typeface="Times New Roman" panose="02020603050405020304" pitchFamily="18" charset="0"/>
              </a:rPr>
              <a:t>éberen figyeljék azokat a területeket, ahol a mesterséges intelligencia nem elégséges, különösen kulturális kontextusban, az üzleti vezetők kritikusan értékeljék a globális alkalmazásokra szánt mesterséges intelligencia-eszközöket</a:t>
            </a:r>
            <a:r>
              <a:rPr lang="hu-HU" sz="2000" kern="100" dirty="0">
                <a:effectLst/>
                <a:latin typeface="Calibri" panose="020F0502020204030204" pitchFamily="34" charset="0"/>
                <a:ea typeface="Calibri" panose="020F0502020204030204" pitchFamily="34" charset="0"/>
                <a:cs typeface="Calibri" panose="020F0502020204030204" pitchFamily="34" charset="0"/>
              </a:rPr>
              <a:t>.</a:t>
            </a:r>
          </a:p>
          <a:p>
            <a:pPr algn="just">
              <a:lnSpc>
                <a:spcPct val="107000"/>
              </a:lnSpc>
              <a:spcAft>
                <a:spcPts val="800"/>
              </a:spcAft>
            </a:pPr>
            <a:r>
              <a:rPr lang="hu-HU" sz="2000" kern="100" dirty="0">
                <a:effectLst/>
                <a:latin typeface="Calibri" panose="020F0502020204030204" pitchFamily="34" charset="0"/>
                <a:ea typeface="Calibri" panose="020F0502020204030204" pitchFamily="34" charset="0"/>
                <a:cs typeface="Calibri" panose="020F0502020204030204" pitchFamily="34" charset="0"/>
              </a:rPr>
              <a:t>A cikk hangsúlyozza a kulturális megértés fontosságát az AI fejlesztésében, és további kutatásokat javasol ezen a területen.</a:t>
            </a:r>
          </a:p>
        </p:txBody>
      </p:sp>
    </p:spTree>
    <p:extLst>
      <p:ext uri="{BB962C8B-B14F-4D97-AF65-F5344CB8AC3E}">
        <p14:creationId xmlns:p14="http://schemas.microsoft.com/office/powerpoint/2010/main" val="2789067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51D45AB-726F-0CFA-19F4-1E38BF1C2B0E}"/>
              </a:ext>
            </a:extLst>
          </p:cNvPr>
          <p:cNvSpPr>
            <a:spLocks noGrp="1"/>
          </p:cNvSpPr>
          <p:nvPr>
            <p:ph type="title"/>
          </p:nvPr>
        </p:nvSpPr>
        <p:spPr>
          <a:xfrm>
            <a:off x="1099449" y="2658539"/>
            <a:ext cx="9922764" cy="1294228"/>
          </a:xfrm>
        </p:spPr>
        <p:txBody>
          <a:bodyPr/>
          <a:lstStyle/>
          <a:p>
            <a:pPr algn="ctr"/>
            <a:r>
              <a:rPr lang="hu-HU" dirty="0"/>
              <a:t>Köszönöm a figyelmet!</a:t>
            </a:r>
          </a:p>
        </p:txBody>
      </p:sp>
    </p:spTree>
    <p:extLst>
      <p:ext uri="{BB962C8B-B14F-4D97-AF65-F5344CB8AC3E}">
        <p14:creationId xmlns:p14="http://schemas.microsoft.com/office/powerpoint/2010/main" val="268919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1AB4844-A00F-539A-93CB-A418BE83272B}"/>
              </a:ext>
            </a:extLst>
          </p:cNvPr>
          <p:cNvSpPr>
            <a:spLocks noGrp="1"/>
          </p:cNvSpPr>
          <p:nvPr>
            <p:ph type="title"/>
          </p:nvPr>
        </p:nvSpPr>
        <p:spPr/>
        <p:txBody>
          <a:bodyPr/>
          <a:lstStyle/>
          <a:p>
            <a:r>
              <a:rPr lang="hu-HU" dirty="0"/>
              <a:t>Nemzetköziesedés</a:t>
            </a:r>
          </a:p>
        </p:txBody>
      </p:sp>
      <p:sp>
        <p:nvSpPr>
          <p:cNvPr id="3" name="Tartalom helye 2">
            <a:extLst>
              <a:ext uri="{FF2B5EF4-FFF2-40B4-BE49-F238E27FC236}">
                <a16:creationId xmlns:a16="http://schemas.microsoft.com/office/drawing/2014/main" id="{6E2579C5-A060-AC6D-1666-3EABA7E675EF}"/>
              </a:ext>
            </a:extLst>
          </p:cNvPr>
          <p:cNvSpPr>
            <a:spLocks noGrp="1"/>
          </p:cNvSpPr>
          <p:nvPr>
            <p:ph idx="1"/>
          </p:nvPr>
        </p:nvSpPr>
        <p:spPr/>
        <p:txBody>
          <a:bodyPr>
            <a:normAutofit/>
          </a:bodyPr>
          <a:lstStyle/>
          <a:p>
            <a:r>
              <a:rPr lang="hu-HU" sz="2000" dirty="0">
                <a:latin typeface="Calibri" panose="020F0502020204030204" pitchFamily="34" charset="0"/>
                <a:ea typeface="Calibri" panose="020F0502020204030204" pitchFamily="34" charset="0"/>
                <a:cs typeface="Calibri" panose="020F0502020204030204" pitchFamily="34" charset="0"/>
              </a:rPr>
              <a:t>Régi kultúrája van a munkaerő vándorlásnak</a:t>
            </a:r>
          </a:p>
          <a:p>
            <a:r>
              <a:rPr lang="hu-HU" sz="2000" dirty="0">
                <a:latin typeface="Calibri" panose="020F0502020204030204" pitchFamily="34" charset="0"/>
                <a:ea typeface="Calibri" panose="020F0502020204030204" pitchFamily="34" charset="0"/>
                <a:cs typeface="Calibri" panose="020F0502020204030204" pitchFamily="34" charset="0"/>
              </a:rPr>
              <a:t>Globalizáció kezdete XIII. sz. </a:t>
            </a:r>
            <a:r>
              <a:rPr lang="hu-HU" sz="2000" dirty="0" err="1">
                <a:latin typeface="Calibri" panose="020F0502020204030204" pitchFamily="34" charset="0"/>
                <a:ea typeface="Calibri" panose="020F0502020204030204" pitchFamily="34" charset="0"/>
                <a:cs typeface="Calibri" panose="020F0502020204030204" pitchFamily="34" charset="0"/>
              </a:rPr>
              <a:t>Hanza</a:t>
            </a:r>
            <a:r>
              <a:rPr lang="hu-HU" sz="2000" dirty="0">
                <a:latin typeface="Calibri" panose="020F0502020204030204" pitchFamily="34" charset="0"/>
                <a:ea typeface="Calibri" panose="020F0502020204030204" pitchFamily="34" charset="0"/>
                <a:cs typeface="Calibri" panose="020F0502020204030204" pitchFamily="34" charset="0"/>
              </a:rPr>
              <a:t> szövetség</a:t>
            </a:r>
          </a:p>
          <a:p>
            <a:r>
              <a:rPr lang="hu-HU" sz="2000" dirty="0">
                <a:latin typeface="Calibri" panose="020F0502020204030204" pitchFamily="34" charset="0"/>
                <a:ea typeface="Calibri" panose="020F0502020204030204" pitchFamily="34" charset="0"/>
                <a:cs typeface="Calibri" panose="020F0502020204030204" pitchFamily="34" charset="0"/>
              </a:rPr>
              <a:t>XVI. sz. felfedezések és gyarmatosítás</a:t>
            </a:r>
          </a:p>
          <a:p>
            <a:r>
              <a:rPr lang="hu-HU" sz="2000" dirty="0">
                <a:latin typeface="Calibri" panose="020F0502020204030204" pitchFamily="34" charset="0"/>
                <a:ea typeface="Calibri" panose="020F0502020204030204" pitchFamily="34" charset="0"/>
                <a:cs typeface="Calibri" panose="020F0502020204030204" pitchFamily="34" charset="0"/>
              </a:rPr>
              <a:t>XX. század nagyvállalatok külföldi terjeszkedése</a:t>
            </a:r>
          </a:p>
          <a:p>
            <a:r>
              <a:rPr lang="hu-HU" sz="2000" dirty="0">
                <a:latin typeface="Calibri" panose="020F0502020204030204" pitchFamily="34" charset="0"/>
                <a:ea typeface="Calibri" panose="020F0502020204030204" pitchFamily="34" charset="0"/>
                <a:cs typeface="Calibri" panose="020F0502020204030204" pitchFamily="34" charset="0"/>
              </a:rPr>
              <a:t>Multikulturális  vállalatok </a:t>
            </a:r>
            <a:r>
              <a:rPr lang="hu-HU" sz="20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Multikulturális munkahelyek</a:t>
            </a:r>
          </a:p>
          <a:p>
            <a:r>
              <a:rPr lang="hu-HU" sz="20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XXI. sz. EU, migráció, technikai fejlődés </a:t>
            </a:r>
            <a:endParaRPr lang="hu-HU" sz="2000" dirty="0">
              <a:latin typeface="Calibri" panose="020F0502020204030204" pitchFamily="34" charset="0"/>
              <a:ea typeface="Calibri" panose="020F0502020204030204" pitchFamily="34" charset="0"/>
              <a:cs typeface="Calibri" panose="020F0502020204030204" pitchFamily="34" charset="0"/>
            </a:endParaRPr>
          </a:p>
        </p:txBody>
      </p:sp>
      <p:pic>
        <p:nvPicPr>
          <p:cNvPr id="6" name="Kép 5" descr="A képen szöveg, képernyőkép látható&#10;&#10;Automatikusan generált leírás">
            <a:extLst>
              <a:ext uri="{FF2B5EF4-FFF2-40B4-BE49-F238E27FC236}">
                <a16:creationId xmlns:a16="http://schemas.microsoft.com/office/drawing/2014/main" id="{4C69AD2A-3444-3ACE-1D2B-C90243C8F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779" y="6009132"/>
            <a:ext cx="5189220" cy="848868"/>
          </a:xfrm>
          <a:prstGeom prst="rect">
            <a:avLst/>
          </a:prstGeom>
        </p:spPr>
      </p:pic>
      <p:pic>
        <p:nvPicPr>
          <p:cNvPr id="7" name="Kép 6">
            <a:extLst>
              <a:ext uri="{FF2B5EF4-FFF2-40B4-BE49-F238E27FC236}">
                <a16:creationId xmlns:a16="http://schemas.microsoft.com/office/drawing/2014/main" id="{15A81B37-B8BC-20E2-3673-6684D76D3DA0}"/>
              </a:ext>
            </a:extLst>
          </p:cNvPr>
          <p:cNvPicPr>
            <a:picLocks noChangeAspect="1"/>
          </p:cNvPicPr>
          <p:nvPr/>
        </p:nvPicPr>
        <p:blipFill>
          <a:blip r:embed="rId4"/>
          <a:stretch>
            <a:fillRect/>
          </a:stretch>
        </p:blipFill>
        <p:spPr>
          <a:xfrm>
            <a:off x="-226119" y="5756983"/>
            <a:ext cx="2060627" cy="1310754"/>
          </a:xfrm>
          <a:prstGeom prst="rect">
            <a:avLst/>
          </a:prstGeom>
        </p:spPr>
      </p:pic>
      <p:pic>
        <p:nvPicPr>
          <p:cNvPr id="1028" name="Picture 4">
            <a:extLst>
              <a:ext uri="{FF2B5EF4-FFF2-40B4-BE49-F238E27FC236}">
                <a16:creationId xmlns:a16="http://schemas.microsoft.com/office/drawing/2014/main" id="{7DE7929E-9E1E-785D-1652-2845F3CE93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2676" y="663994"/>
            <a:ext cx="3743202" cy="2464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009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46AFFFF-62F5-8F80-7E1B-22E5E51EEFF5}"/>
              </a:ext>
            </a:extLst>
          </p:cNvPr>
          <p:cNvSpPr>
            <a:spLocks noGrp="1"/>
          </p:cNvSpPr>
          <p:nvPr>
            <p:ph type="title"/>
          </p:nvPr>
        </p:nvSpPr>
        <p:spPr/>
        <p:txBody>
          <a:bodyPr/>
          <a:lstStyle/>
          <a:p>
            <a:r>
              <a:rPr lang="hu-HU" dirty="0"/>
              <a:t>Kultúrakutatások - Hall</a:t>
            </a:r>
          </a:p>
        </p:txBody>
      </p:sp>
      <p:sp>
        <p:nvSpPr>
          <p:cNvPr id="3" name="Tartalom helye 2">
            <a:extLst>
              <a:ext uri="{FF2B5EF4-FFF2-40B4-BE49-F238E27FC236}">
                <a16:creationId xmlns:a16="http://schemas.microsoft.com/office/drawing/2014/main" id="{C0287D12-08B9-9023-5756-E87A7DB3E1DF}"/>
              </a:ext>
            </a:extLst>
          </p:cNvPr>
          <p:cNvSpPr>
            <a:spLocks noGrp="1"/>
          </p:cNvSpPr>
          <p:nvPr>
            <p:ph idx="1"/>
          </p:nvPr>
        </p:nvSpPr>
        <p:spPr>
          <a:xfrm>
            <a:off x="218053" y="1315140"/>
            <a:ext cx="5760719" cy="1756365"/>
          </a:xfrm>
        </p:spPr>
        <p:txBody>
          <a:bodyPr>
            <a:noAutofit/>
          </a:bodyPr>
          <a:lstStyle/>
          <a:p>
            <a:pPr marL="0" indent="0">
              <a:lnSpc>
                <a:spcPct val="100000"/>
              </a:lnSpc>
              <a:buNone/>
            </a:pPr>
            <a:r>
              <a:rPr lang="hu-HU" sz="2000" dirty="0">
                <a:effectLst/>
                <a:latin typeface="Calibri" panose="020F0502020204030204" pitchFamily="34" charset="0"/>
                <a:ea typeface="Aptos" panose="020B0004020202020204" pitchFamily="34" charset="0"/>
                <a:cs typeface="Times New Roman" panose="02020603050405020304" pitchFamily="18" charset="0"/>
              </a:rPr>
              <a:t>Kultúra: egy csoport által közösen vallott értékek, normák, szabályok, hiedelmek, szokások összessége.  </a:t>
            </a:r>
          </a:p>
          <a:p>
            <a:pPr marL="0" indent="0">
              <a:lnSpc>
                <a:spcPct val="100000"/>
              </a:lnSpc>
              <a:buNone/>
            </a:pPr>
            <a:endParaRPr lang="hu-HU" sz="20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hu-HU" sz="2000" dirty="0">
                <a:latin typeface="Calibri" panose="020F0502020204030204" pitchFamily="34" charset="0"/>
                <a:ea typeface="Calibri" panose="020F0502020204030204" pitchFamily="34" charset="0"/>
                <a:cs typeface="Calibri" panose="020F0502020204030204" pitchFamily="34" charset="0"/>
              </a:rPr>
              <a:t>Összehasonlítás a kommunikáció oldaláról</a:t>
            </a:r>
          </a:p>
          <a:p>
            <a:r>
              <a:rPr lang="hu-HU" sz="2000" dirty="0">
                <a:latin typeface="Calibri" panose="020F0502020204030204" pitchFamily="34" charset="0"/>
                <a:ea typeface="Calibri" panose="020F0502020204030204" pitchFamily="34" charset="0"/>
                <a:cs typeface="Calibri" panose="020F0502020204030204" pitchFamily="34" charset="0"/>
              </a:rPr>
              <a:t>Magas – alacsony kontextus</a:t>
            </a:r>
          </a:p>
        </p:txBody>
      </p:sp>
      <p:sp>
        <p:nvSpPr>
          <p:cNvPr id="8" name="Tartalom helye 2">
            <a:extLst>
              <a:ext uri="{FF2B5EF4-FFF2-40B4-BE49-F238E27FC236}">
                <a16:creationId xmlns:a16="http://schemas.microsoft.com/office/drawing/2014/main" id="{CB0979EC-7D40-928E-A526-9A2975A2A179}"/>
              </a:ext>
            </a:extLst>
          </p:cNvPr>
          <p:cNvSpPr txBox="1">
            <a:spLocks/>
          </p:cNvSpPr>
          <p:nvPr/>
        </p:nvSpPr>
        <p:spPr>
          <a:xfrm>
            <a:off x="6288861" y="4479757"/>
            <a:ext cx="5226613" cy="1162688"/>
          </a:xfrm>
          <a:prstGeom prst="rect">
            <a:avLst/>
          </a:prstGeom>
        </p:spPr>
        <p:txBody>
          <a:bodyPr vert="horz" lIns="91440" tIns="45720" rIns="91440" bIns="45720" rtlCol="0">
            <a:normAutofit/>
          </a:bodyPr>
          <a:lst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2000" dirty="0">
                <a:latin typeface="Calibri" panose="020F0502020204030204" pitchFamily="34" charset="0"/>
                <a:ea typeface="Calibri" panose="020F0502020204030204" pitchFamily="34" charset="0"/>
                <a:cs typeface="Calibri" panose="020F0502020204030204" pitchFamily="34" charset="0"/>
              </a:rPr>
              <a:t>Összehasonlítása idő és munkatempó oldaláról </a:t>
            </a:r>
          </a:p>
          <a:p>
            <a:r>
              <a:rPr lang="hu-HU" sz="2000" dirty="0" err="1">
                <a:latin typeface="Calibri" panose="020F0502020204030204" pitchFamily="34" charset="0"/>
                <a:ea typeface="Calibri" panose="020F0502020204030204" pitchFamily="34" charset="0"/>
                <a:cs typeface="Calibri" panose="020F0502020204030204" pitchFamily="34" charset="0"/>
              </a:rPr>
              <a:t>Monokronikus</a:t>
            </a:r>
            <a:r>
              <a:rPr lang="hu-HU" sz="2000" dirty="0">
                <a:latin typeface="Calibri" panose="020F0502020204030204" pitchFamily="34" charset="0"/>
                <a:ea typeface="Calibri" panose="020F0502020204030204" pitchFamily="34" charset="0"/>
                <a:cs typeface="Calibri" panose="020F0502020204030204" pitchFamily="34" charset="0"/>
              </a:rPr>
              <a:t> – </a:t>
            </a:r>
            <a:r>
              <a:rPr lang="hu-HU" sz="2000" dirty="0" err="1">
                <a:latin typeface="Calibri" panose="020F0502020204030204" pitchFamily="34" charset="0"/>
                <a:ea typeface="Calibri" panose="020F0502020204030204" pitchFamily="34" charset="0"/>
                <a:cs typeface="Calibri" panose="020F0502020204030204" pitchFamily="34" charset="0"/>
              </a:rPr>
              <a:t>polikronikus</a:t>
            </a:r>
            <a:r>
              <a:rPr lang="hu-HU" sz="2000" dirty="0">
                <a:latin typeface="Calibri" panose="020F0502020204030204" pitchFamily="34" charset="0"/>
                <a:ea typeface="Calibri" panose="020F0502020204030204" pitchFamily="34" charset="0"/>
                <a:cs typeface="Calibri" panose="020F0502020204030204" pitchFamily="34" charset="0"/>
              </a:rPr>
              <a:t> </a:t>
            </a:r>
          </a:p>
        </p:txBody>
      </p:sp>
      <p:pic>
        <p:nvPicPr>
          <p:cNvPr id="9" name="Kép 8" descr="A képen térkép, atlasz, szöveg látható&#10;&#10;Automatikusan generált leírás">
            <a:extLst>
              <a:ext uri="{FF2B5EF4-FFF2-40B4-BE49-F238E27FC236}">
                <a16:creationId xmlns:a16="http://schemas.microsoft.com/office/drawing/2014/main" id="{25B32503-831B-FF2B-455F-AC4A3F1D4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0495" y="969134"/>
            <a:ext cx="5760720" cy="3034665"/>
          </a:xfrm>
          <a:prstGeom prst="rect">
            <a:avLst/>
          </a:prstGeom>
        </p:spPr>
      </p:pic>
      <p:pic>
        <p:nvPicPr>
          <p:cNvPr id="10" name="Kép 9" descr="A képen térkép, atlasz, szöveg látható&#10;&#10;Automatikusan generált leírás">
            <a:extLst>
              <a:ext uri="{FF2B5EF4-FFF2-40B4-BE49-F238E27FC236}">
                <a16:creationId xmlns:a16="http://schemas.microsoft.com/office/drawing/2014/main" id="{A1A765A1-364E-6C88-95A7-027BD5D945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96" y="3786495"/>
            <a:ext cx="5760720" cy="3034665"/>
          </a:xfrm>
          <a:prstGeom prst="rect">
            <a:avLst/>
          </a:prstGeom>
        </p:spPr>
      </p:pic>
    </p:spTree>
    <p:extLst>
      <p:ext uri="{BB962C8B-B14F-4D97-AF65-F5344CB8AC3E}">
        <p14:creationId xmlns:p14="http://schemas.microsoft.com/office/powerpoint/2010/main" val="380931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46AFFFF-62F5-8F80-7E1B-22E5E51EEFF5}"/>
              </a:ext>
            </a:extLst>
          </p:cNvPr>
          <p:cNvSpPr>
            <a:spLocks noGrp="1"/>
          </p:cNvSpPr>
          <p:nvPr>
            <p:ph type="title"/>
          </p:nvPr>
        </p:nvSpPr>
        <p:spPr/>
        <p:txBody>
          <a:bodyPr/>
          <a:lstStyle/>
          <a:p>
            <a:r>
              <a:rPr lang="hu-HU" dirty="0"/>
              <a:t>Kultúrakutatások - Lewis</a:t>
            </a:r>
          </a:p>
        </p:txBody>
      </p:sp>
      <p:sp>
        <p:nvSpPr>
          <p:cNvPr id="3" name="Tartalom helye 2">
            <a:extLst>
              <a:ext uri="{FF2B5EF4-FFF2-40B4-BE49-F238E27FC236}">
                <a16:creationId xmlns:a16="http://schemas.microsoft.com/office/drawing/2014/main" id="{C0287D12-08B9-9023-5756-E87A7DB3E1DF}"/>
              </a:ext>
            </a:extLst>
          </p:cNvPr>
          <p:cNvSpPr>
            <a:spLocks noGrp="1"/>
          </p:cNvSpPr>
          <p:nvPr>
            <p:ph idx="1"/>
          </p:nvPr>
        </p:nvSpPr>
        <p:spPr/>
        <p:txBody>
          <a:bodyPr/>
          <a:lstStyle/>
          <a:p>
            <a:endParaRPr lang="hu-HU"/>
          </a:p>
        </p:txBody>
      </p:sp>
      <p:pic>
        <p:nvPicPr>
          <p:cNvPr id="4" name="Kép 3">
            <a:extLst>
              <a:ext uri="{FF2B5EF4-FFF2-40B4-BE49-F238E27FC236}">
                <a16:creationId xmlns:a16="http://schemas.microsoft.com/office/drawing/2014/main" id="{81211863-8E94-A097-596F-61BD1B5C860A}"/>
              </a:ext>
            </a:extLst>
          </p:cNvPr>
          <p:cNvPicPr/>
          <p:nvPr/>
        </p:nvPicPr>
        <p:blipFill rotWithShape="1">
          <a:blip r:embed="rId3">
            <a:extLst>
              <a:ext uri="{28A0092B-C50C-407E-A947-70E740481C1C}">
                <a14:useLocalDpi xmlns:a14="http://schemas.microsoft.com/office/drawing/2010/main" val="0"/>
              </a:ext>
            </a:extLst>
          </a:blip>
          <a:srcRect r="-1" b="1712"/>
          <a:stretch/>
        </p:blipFill>
        <p:spPr bwMode="auto">
          <a:xfrm>
            <a:off x="1138472" y="963271"/>
            <a:ext cx="9914510" cy="4992051"/>
          </a:xfrm>
          <a:prstGeom prst="rect">
            <a:avLst/>
          </a:prstGeom>
          <a:noFill/>
        </p:spPr>
      </p:pic>
    </p:spTree>
    <p:extLst>
      <p:ext uri="{BB962C8B-B14F-4D97-AF65-F5344CB8AC3E}">
        <p14:creationId xmlns:p14="http://schemas.microsoft.com/office/powerpoint/2010/main" val="106627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46AFFFF-62F5-8F80-7E1B-22E5E51EEFF5}"/>
              </a:ext>
            </a:extLst>
          </p:cNvPr>
          <p:cNvSpPr>
            <a:spLocks noGrp="1"/>
          </p:cNvSpPr>
          <p:nvPr>
            <p:ph type="title"/>
          </p:nvPr>
        </p:nvSpPr>
        <p:spPr/>
        <p:txBody>
          <a:bodyPr/>
          <a:lstStyle/>
          <a:p>
            <a:r>
              <a:rPr lang="hu-HU" dirty="0"/>
              <a:t>Kultúrakutatások - Hofstede</a:t>
            </a:r>
          </a:p>
        </p:txBody>
      </p:sp>
      <p:sp>
        <p:nvSpPr>
          <p:cNvPr id="3" name="Tartalom helye 2">
            <a:extLst>
              <a:ext uri="{FF2B5EF4-FFF2-40B4-BE49-F238E27FC236}">
                <a16:creationId xmlns:a16="http://schemas.microsoft.com/office/drawing/2014/main" id="{C0287D12-08B9-9023-5756-E87A7DB3E1DF}"/>
              </a:ext>
            </a:extLst>
          </p:cNvPr>
          <p:cNvSpPr>
            <a:spLocks noGrp="1"/>
          </p:cNvSpPr>
          <p:nvPr>
            <p:ph idx="1"/>
          </p:nvPr>
        </p:nvSpPr>
        <p:spPr>
          <a:xfrm>
            <a:off x="1068680" y="1610386"/>
            <a:ext cx="4488058" cy="4676114"/>
          </a:xfrm>
        </p:spPr>
        <p:txBody>
          <a:bodyPr>
            <a:normAutofit/>
          </a:bodyPr>
          <a:lstStyle/>
          <a:p>
            <a:r>
              <a:rPr lang="hu-HU" sz="2000" dirty="0">
                <a:latin typeface="Calibri" panose="020F0502020204030204" pitchFamily="34" charset="0"/>
                <a:ea typeface="Calibri" panose="020F0502020204030204" pitchFamily="34" charset="0"/>
                <a:cs typeface="Calibri" panose="020F0502020204030204" pitchFamily="34" charset="0"/>
              </a:rPr>
              <a:t>Hatalmi távolság</a:t>
            </a:r>
          </a:p>
          <a:p>
            <a:r>
              <a:rPr lang="hu-HU" sz="2000" dirty="0">
                <a:latin typeface="Calibri" panose="020F0502020204030204" pitchFamily="34" charset="0"/>
                <a:ea typeface="Calibri" panose="020F0502020204030204" pitchFamily="34" charset="0"/>
                <a:cs typeface="Calibri" panose="020F0502020204030204" pitchFamily="34" charset="0"/>
              </a:rPr>
              <a:t>Individualizmus – kollektivizmus</a:t>
            </a:r>
          </a:p>
          <a:p>
            <a:r>
              <a:rPr lang="hu-HU" sz="2000" dirty="0">
                <a:latin typeface="Calibri" panose="020F0502020204030204" pitchFamily="34" charset="0"/>
                <a:ea typeface="Calibri" panose="020F0502020204030204" pitchFamily="34" charset="0"/>
                <a:cs typeface="Calibri" panose="020F0502020204030204" pitchFamily="34" charset="0"/>
              </a:rPr>
              <a:t>Motiváció a teljesítményre és a sikerre</a:t>
            </a:r>
          </a:p>
          <a:p>
            <a:r>
              <a:rPr lang="hu-HU" sz="2000" dirty="0">
                <a:latin typeface="Calibri" panose="020F0502020204030204" pitchFamily="34" charset="0"/>
                <a:ea typeface="Calibri" panose="020F0502020204030204" pitchFamily="34" charset="0"/>
                <a:cs typeface="Calibri" panose="020F0502020204030204" pitchFamily="34" charset="0"/>
              </a:rPr>
              <a:t>Bizonytalanságkerülés</a:t>
            </a:r>
          </a:p>
          <a:p>
            <a:r>
              <a:rPr lang="hu-HU" sz="2000" dirty="0">
                <a:latin typeface="Calibri" panose="020F0502020204030204" pitchFamily="34" charset="0"/>
                <a:ea typeface="Calibri" panose="020F0502020204030204" pitchFamily="34" charset="0"/>
                <a:cs typeface="Calibri" panose="020F0502020204030204" pitchFamily="34" charset="0"/>
              </a:rPr>
              <a:t>Hosszú távú orientáció</a:t>
            </a:r>
          </a:p>
          <a:p>
            <a:r>
              <a:rPr lang="hu-HU" sz="2000" dirty="0">
                <a:latin typeface="Calibri" panose="020F0502020204030204" pitchFamily="34" charset="0"/>
                <a:ea typeface="Calibri" panose="020F0502020204030204" pitchFamily="34" charset="0"/>
                <a:cs typeface="Calibri" panose="020F0502020204030204" pitchFamily="34" charset="0"/>
              </a:rPr>
              <a:t>Elnéző-korlátozó </a:t>
            </a:r>
          </a:p>
          <a:p>
            <a:endParaRPr lang="hu-HU" sz="2000" dirty="0">
              <a:latin typeface="Calibri" panose="020F0502020204030204" pitchFamily="34" charset="0"/>
              <a:ea typeface="Calibri" panose="020F0502020204030204" pitchFamily="34" charset="0"/>
              <a:cs typeface="Calibri" panose="020F0502020204030204" pitchFamily="34" charset="0"/>
            </a:endParaRPr>
          </a:p>
        </p:txBody>
      </p:sp>
      <p:pic>
        <p:nvPicPr>
          <p:cNvPr id="6" name="Kép 5">
            <a:extLst>
              <a:ext uri="{FF2B5EF4-FFF2-40B4-BE49-F238E27FC236}">
                <a16:creationId xmlns:a16="http://schemas.microsoft.com/office/drawing/2014/main" id="{DC119793-0BDA-149E-CEB4-5A2C3E4F8497}"/>
              </a:ext>
            </a:extLst>
          </p:cNvPr>
          <p:cNvPicPr>
            <a:picLocks noChangeAspect="1"/>
          </p:cNvPicPr>
          <p:nvPr/>
        </p:nvPicPr>
        <p:blipFill>
          <a:blip r:embed="rId3"/>
          <a:stretch>
            <a:fillRect/>
          </a:stretch>
        </p:blipFill>
        <p:spPr>
          <a:xfrm>
            <a:off x="5719428" y="1073697"/>
            <a:ext cx="6700671" cy="4260303"/>
          </a:xfrm>
          <a:prstGeom prst="rect">
            <a:avLst/>
          </a:prstGeom>
        </p:spPr>
      </p:pic>
    </p:spTree>
    <p:extLst>
      <p:ext uri="{BB962C8B-B14F-4D97-AF65-F5344CB8AC3E}">
        <p14:creationId xmlns:p14="http://schemas.microsoft.com/office/powerpoint/2010/main" val="3271785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46AFFFF-62F5-8F80-7E1B-22E5E51EEFF5}"/>
              </a:ext>
            </a:extLst>
          </p:cNvPr>
          <p:cNvSpPr>
            <a:spLocks noGrp="1"/>
          </p:cNvSpPr>
          <p:nvPr>
            <p:ph type="title"/>
          </p:nvPr>
        </p:nvSpPr>
        <p:spPr>
          <a:xfrm>
            <a:off x="832337" y="316158"/>
            <a:ext cx="11019693" cy="762365"/>
          </a:xfrm>
        </p:spPr>
        <p:txBody>
          <a:bodyPr/>
          <a:lstStyle/>
          <a:p>
            <a:r>
              <a:rPr lang="hu-HU" dirty="0"/>
              <a:t>Kultúrakutatások – World Value Survey</a:t>
            </a:r>
          </a:p>
        </p:txBody>
      </p:sp>
      <p:pic>
        <p:nvPicPr>
          <p:cNvPr id="4" name="Tartalom helye 3" descr="A képen szöveg, diagram, térkép látható&#10;&#10;Automatikusan generált leírás">
            <a:extLst>
              <a:ext uri="{FF2B5EF4-FFF2-40B4-BE49-F238E27FC236}">
                <a16:creationId xmlns:a16="http://schemas.microsoft.com/office/drawing/2014/main" id="{16A37DE0-0967-10F3-2182-97800F9098D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035928" y="902676"/>
            <a:ext cx="8076400" cy="5955324"/>
          </a:xfrm>
          <a:prstGeom prst="rect">
            <a:avLst/>
          </a:prstGeom>
          <a:noFill/>
          <a:ln>
            <a:noFill/>
          </a:ln>
        </p:spPr>
      </p:pic>
    </p:spTree>
    <p:extLst>
      <p:ext uri="{BB962C8B-B14F-4D97-AF65-F5344CB8AC3E}">
        <p14:creationId xmlns:p14="http://schemas.microsoft.com/office/powerpoint/2010/main" val="4121850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1AB4844-A00F-539A-93CB-A418BE83272B}"/>
              </a:ext>
            </a:extLst>
          </p:cNvPr>
          <p:cNvSpPr>
            <a:spLocks noGrp="1"/>
          </p:cNvSpPr>
          <p:nvPr>
            <p:ph type="title"/>
          </p:nvPr>
        </p:nvSpPr>
        <p:spPr/>
        <p:txBody>
          <a:bodyPr/>
          <a:lstStyle/>
          <a:p>
            <a:r>
              <a:rPr lang="hu-HU" dirty="0"/>
              <a:t>Kulturális intelligencia - története</a:t>
            </a:r>
          </a:p>
        </p:txBody>
      </p:sp>
      <p:sp>
        <p:nvSpPr>
          <p:cNvPr id="3" name="Tartalom helye 2">
            <a:extLst>
              <a:ext uri="{FF2B5EF4-FFF2-40B4-BE49-F238E27FC236}">
                <a16:creationId xmlns:a16="http://schemas.microsoft.com/office/drawing/2014/main" id="{6E2579C5-A060-AC6D-1666-3EABA7E675EF}"/>
              </a:ext>
            </a:extLst>
          </p:cNvPr>
          <p:cNvSpPr>
            <a:spLocks noGrp="1"/>
          </p:cNvSpPr>
          <p:nvPr>
            <p:ph idx="1"/>
          </p:nvPr>
        </p:nvSpPr>
        <p:spPr>
          <a:xfrm>
            <a:off x="5189222" y="1610386"/>
            <a:ext cx="5802222" cy="4676114"/>
          </a:xfrm>
        </p:spPr>
        <p:txBody>
          <a:bodyPr>
            <a:normAutofit/>
          </a:bodyPr>
          <a:lstStyle/>
          <a:p>
            <a:pPr algn="just"/>
            <a:r>
              <a:rPr lang="hu-HU" sz="2000" dirty="0">
                <a:latin typeface="Calibri" panose="020F0502020204030204" pitchFamily="34" charset="0"/>
                <a:ea typeface="Calibri" panose="020F0502020204030204" pitchFamily="34" charset="0"/>
                <a:cs typeface="Calibri" panose="020F0502020204030204" pitchFamily="34" charset="0"/>
              </a:rPr>
              <a:t>XX. sz. kultúrakutatások</a:t>
            </a:r>
          </a:p>
          <a:p>
            <a:pPr algn="just"/>
            <a:r>
              <a:rPr lang="hu-HU" sz="2000" dirty="0">
                <a:latin typeface="Calibri" panose="020F0502020204030204" pitchFamily="34" charset="0"/>
                <a:ea typeface="Calibri" panose="020F0502020204030204" pitchFamily="34" charset="0"/>
                <a:cs typeface="Calibri" panose="020F0502020204030204" pitchFamily="34" charset="0"/>
              </a:rPr>
              <a:t>Y2K – 1997 Soon Ang (</a:t>
            </a:r>
            <a:r>
              <a:rPr lang="hu-HU" sz="2000" b="0" i="0" dirty="0" err="1">
                <a:solidFill>
                  <a:srgbClr val="2021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Nanyang</a:t>
            </a:r>
            <a:r>
              <a:rPr lang="hu-HU" sz="2000" b="0" i="0" dirty="0">
                <a:solidFill>
                  <a:srgbClr val="2021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Business </a:t>
            </a:r>
            <a:r>
              <a:rPr lang="hu-HU" sz="2000" b="0" i="0" dirty="0" err="1">
                <a:solidFill>
                  <a:srgbClr val="2021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School</a:t>
            </a:r>
            <a:r>
              <a:rPr lang="hu-HU" sz="2000" b="0" i="0" dirty="0">
                <a:solidFill>
                  <a:srgbClr val="2021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professzor) </a:t>
            </a:r>
            <a:r>
              <a:rPr lang="hu-HU" sz="2000" dirty="0">
                <a:latin typeface="Calibri" panose="020F0502020204030204" pitchFamily="34" charset="0"/>
                <a:ea typeface="Calibri" panose="020F0502020204030204" pitchFamily="34" charset="0"/>
                <a:cs typeface="Calibri" panose="020F0502020204030204" pitchFamily="34" charset="0"/>
              </a:rPr>
              <a:t>és Christopher Earley (London Business </a:t>
            </a:r>
            <a:r>
              <a:rPr lang="hu-HU" sz="2000" dirty="0" err="1">
                <a:latin typeface="Calibri" panose="020F0502020204030204" pitchFamily="34" charset="0"/>
                <a:ea typeface="Calibri" panose="020F0502020204030204" pitchFamily="34" charset="0"/>
                <a:cs typeface="Calibri" panose="020F0502020204030204" pitchFamily="34" charset="0"/>
              </a:rPr>
              <a:t>School</a:t>
            </a:r>
            <a:r>
              <a:rPr lang="hu-HU" sz="2000" dirty="0">
                <a:latin typeface="Calibri" panose="020F0502020204030204" pitchFamily="34" charset="0"/>
                <a:ea typeface="Calibri" panose="020F0502020204030204" pitchFamily="34" charset="0"/>
                <a:cs typeface="Calibri" panose="020F0502020204030204" pitchFamily="34" charset="0"/>
              </a:rPr>
              <a:t> professzor)</a:t>
            </a:r>
          </a:p>
          <a:p>
            <a:pPr algn="just"/>
            <a:r>
              <a:rPr lang="hu-HU" sz="2000" dirty="0">
                <a:latin typeface="Calibri" panose="020F0502020204030204" pitchFamily="34" charset="0"/>
                <a:ea typeface="Calibri" panose="020F0502020204030204" pitchFamily="34" charset="0"/>
                <a:cs typeface="Calibri" panose="020F0502020204030204" pitchFamily="34" charset="0"/>
              </a:rPr>
              <a:t>2003 könyv: Cultural Intelligence: </a:t>
            </a:r>
            <a:r>
              <a:rPr lang="hu-HU" sz="2000" dirty="0" err="1">
                <a:latin typeface="Calibri" panose="020F0502020204030204" pitchFamily="34" charset="0"/>
                <a:ea typeface="Calibri" panose="020F0502020204030204" pitchFamily="34" charset="0"/>
                <a:cs typeface="Calibri" panose="020F0502020204030204" pitchFamily="34" charset="0"/>
              </a:rPr>
              <a:t>Individual</a:t>
            </a:r>
            <a:r>
              <a:rPr lang="hu-HU" sz="2000" dirty="0">
                <a:latin typeface="Calibri" panose="020F0502020204030204" pitchFamily="34" charset="0"/>
                <a:ea typeface="Calibri" panose="020F0502020204030204" pitchFamily="34" charset="0"/>
                <a:cs typeface="Calibri" panose="020F0502020204030204" pitchFamily="34" charset="0"/>
              </a:rPr>
              <a:t> </a:t>
            </a:r>
            <a:r>
              <a:rPr lang="hu-HU" sz="2000" dirty="0" err="1">
                <a:latin typeface="Calibri" panose="020F0502020204030204" pitchFamily="34" charset="0"/>
                <a:ea typeface="Calibri" panose="020F0502020204030204" pitchFamily="34" charset="0"/>
                <a:cs typeface="Calibri" panose="020F0502020204030204" pitchFamily="34" charset="0"/>
              </a:rPr>
              <a:t>Interactions</a:t>
            </a:r>
            <a:r>
              <a:rPr lang="hu-HU" sz="2000" dirty="0">
                <a:latin typeface="Calibri" panose="020F0502020204030204" pitchFamily="34" charset="0"/>
                <a:ea typeface="Calibri" panose="020F0502020204030204" pitchFamily="34" charset="0"/>
                <a:cs typeface="Calibri" panose="020F0502020204030204" pitchFamily="34" charset="0"/>
              </a:rPr>
              <a:t> </a:t>
            </a:r>
            <a:r>
              <a:rPr lang="hu-HU" sz="2000" dirty="0" err="1">
                <a:latin typeface="Calibri" panose="020F0502020204030204" pitchFamily="34" charset="0"/>
                <a:ea typeface="Calibri" panose="020F0502020204030204" pitchFamily="34" charset="0"/>
                <a:cs typeface="Calibri" panose="020F0502020204030204" pitchFamily="34" charset="0"/>
              </a:rPr>
              <a:t>Across</a:t>
            </a:r>
            <a:r>
              <a:rPr lang="hu-HU" sz="2000" dirty="0">
                <a:latin typeface="Calibri" panose="020F0502020204030204" pitchFamily="34" charset="0"/>
                <a:ea typeface="Calibri" panose="020F0502020204030204" pitchFamily="34" charset="0"/>
                <a:cs typeface="Calibri" panose="020F0502020204030204" pitchFamily="34" charset="0"/>
              </a:rPr>
              <a:t> </a:t>
            </a:r>
            <a:r>
              <a:rPr lang="hu-HU" sz="2000" dirty="0" err="1">
                <a:latin typeface="Calibri" panose="020F0502020204030204" pitchFamily="34" charset="0"/>
                <a:ea typeface="Calibri" panose="020F0502020204030204" pitchFamily="34" charset="0"/>
                <a:cs typeface="Calibri" panose="020F0502020204030204" pitchFamily="34" charset="0"/>
              </a:rPr>
              <a:t>Cultures</a:t>
            </a:r>
            <a:r>
              <a:rPr lang="hu-HU" sz="2000" dirty="0">
                <a:latin typeface="Calibri" panose="020F0502020204030204" pitchFamily="34" charset="0"/>
                <a:ea typeface="Calibri" panose="020F0502020204030204" pitchFamily="34" charset="0"/>
                <a:cs typeface="Calibri" panose="020F0502020204030204" pitchFamily="34" charset="0"/>
              </a:rPr>
              <a:t> (Kulturális intelligencia: Egyéni interakciók a kultúrák között)</a:t>
            </a:r>
          </a:p>
          <a:p>
            <a:pPr algn="just"/>
            <a:r>
              <a:rPr lang="hu-HU" sz="2000" dirty="0">
                <a:latin typeface="Calibri" panose="020F0502020204030204" pitchFamily="34" charset="0"/>
                <a:ea typeface="Calibri" panose="020F0502020204030204" pitchFamily="34" charset="0"/>
                <a:cs typeface="Calibri" panose="020F0502020204030204" pitchFamily="34" charset="0"/>
              </a:rPr>
              <a:t>David C. Thomas, David Livermore, Linn Van Dyne, Kerr Inkson, Thomas Rockstuhl, Elaine Mosakowski</a:t>
            </a:r>
          </a:p>
        </p:txBody>
      </p:sp>
      <p:pic>
        <p:nvPicPr>
          <p:cNvPr id="6" name="Kép 5" descr="A képen szöveg, képernyőkép látható&#10;&#10;Automatikusan generált leírás">
            <a:extLst>
              <a:ext uri="{FF2B5EF4-FFF2-40B4-BE49-F238E27FC236}">
                <a16:creationId xmlns:a16="http://schemas.microsoft.com/office/drawing/2014/main" id="{4C69AD2A-3444-3ACE-1D2B-C90243C8F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779" y="6009132"/>
            <a:ext cx="5189220" cy="848868"/>
          </a:xfrm>
          <a:prstGeom prst="rect">
            <a:avLst/>
          </a:prstGeom>
        </p:spPr>
      </p:pic>
      <p:pic>
        <p:nvPicPr>
          <p:cNvPr id="7" name="Kép 6">
            <a:extLst>
              <a:ext uri="{FF2B5EF4-FFF2-40B4-BE49-F238E27FC236}">
                <a16:creationId xmlns:a16="http://schemas.microsoft.com/office/drawing/2014/main" id="{15A81B37-B8BC-20E2-3673-6684D76D3DA0}"/>
              </a:ext>
            </a:extLst>
          </p:cNvPr>
          <p:cNvPicPr>
            <a:picLocks noChangeAspect="1"/>
          </p:cNvPicPr>
          <p:nvPr/>
        </p:nvPicPr>
        <p:blipFill>
          <a:blip r:embed="rId4"/>
          <a:stretch>
            <a:fillRect/>
          </a:stretch>
        </p:blipFill>
        <p:spPr>
          <a:xfrm>
            <a:off x="-226119" y="5756983"/>
            <a:ext cx="2060627" cy="1310754"/>
          </a:xfrm>
          <a:prstGeom prst="rect">
            <a:avLst/>
          </a:prstGeom>
        </p:spPr>
      </p:pic>
      <p:pic>
        <p:nvPicPr>
          <p:cNvPr id="5" name="Kép 4">
            <a:extLst>
              <a:ext uri="{FF2B5EF4-FFF2-40B4-BE49-F238E27FC236}">
                <a16:creationId xmlns:a16="http://schemas.microsoft.com/office/drawing/2014/main" id="{B75B0268-1861-C770-4CCC-604FD49CB5FA}"/>
              </a:ext>
            </a:extLst>
          </p:cNvPr>
          <p:cNvPicPr>
            <a:picLocks noChangeAspect="1"/>
          </p:cNvPicPr>
          <p:nvPr/>
        </p:nvPicPr>
        <p:blipFill>
          <a:blip r:embed="rId5"/>
          <a:stretch>
            <a:fillRect/>
          </a:stretch>
        </p:blipFill>
        <p:spPr>
          <a:xfrm>
            <a:off x="535754" y="2203202"/>
            <a:ext cx="4501497" cy="3037010"/>
          </a:xfrm>
          <a:prstGeom prst="rect">
            <a:avLst/>
          </a:prstGeom>
        </p:spPr>
      </p:pic>
    </p:spTree>
    <p:extLst>
      <p:ext uri="{BB962C8B-B14F-4D97-AF65-F5344CB8AC3E}">
        <p14:creationId xmlns:p14="http://schemas.microsoft.com/office/powerpoint/2010/main" val="2351814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1AB4844-A00F-539A-93CB-A418BE83272B}"/>
              </a:ext>
            </a:extLst>
          </p:cNvPr>
          <p:cNvSpPr>
            <a:spLocks noGrp="1"/>
          </p:cNvSpPr>
          <p:nvPr>
            <p:ph type="title"/>
          </p:nvPr>
        </p:nvSpPr>
        <p:spPr/>
        <p:txBody>
          <a:bodyPr/>
          <a:lstStyle/>
          <a:p>
            <a:r>
              <a:rPr lang="hu-HU" dirty="0"/>
              <a:t>Kulturális intelligencia - definíció</a:t>
            </a:r>
          </a:p>
        </p:txBody>
      </p:sp>
      <p:sp>
        <p:nvSpPr>
          <p:cNvPr id="3" name="Tartalom helye 2">
            <a:extLst>
              <a:ext uri="{FF2B5EF4-FFF2-40B4-BE49-F238E27FC236}">
                <a16:creationId xmlns:a16="http://schemas.microsoft.com/office/drawing/2014/main" id="{6E2579C5-A060-AC6D-1666-3EABA7E675EF}"/>
              </a:ext>
            </a:extLst>
          </p:cNvPr>
          <p:cNvSpPr>
            <a:spLocks noGrp="1"/>
          </p:cNvSpPr>
          <p:nvPr>
            <p:ph idx="1"/>
          </p:nvPr>
        </p:nvSpPr>
        <p:spPr>
          <a:xfrm>
            <a:off x="1068680" y="1610386"/>
            <a:ext cx="10595782" cy="4676114"/>
          </a:xfrm>
        </p:spPr>
        <p:txBody>
          <a:bodyPr>
            <a:normAutofit/>
          </a:bodyPr>
          <a:lstStyle/>
          <a:p>
            <a:pPr marL="0" indent="0" algn="ctr">
              <a:buNone/>
            </a:pPr>
            <a:endParaRPr lang="hu-HU" sz="2000" kern="100" dirty="0">
              <a:effectLst/>
              <a:latin typeface="Calibri" panose="020F0502020204030204" pitchFamily="34" charset="0"/>
              <a:ea typeface="Aptos" panose="020B0004020202020204" pitchFamily="34" charset="0"/>
              <a:cs typeface="Times New Roman" panose="02020603050405020304" pitchFamily="18" charset="0"/>
            </a:endParaRPr>
          </a:p>
          <a:p>
            <a:pPr marL="0" indent="0" algn="ctr">
              <a:buNone/>
            </a:pPr>
            <a:r>
              <a:rPr lang="hu-HU" sz="2000" kern="100" dirty="0">
                <a:effectLst/>
                <a:latin typeface="Calibri" panose="020F0502020204030204" pitchFamily="34" charset="0"/>
                <a:ea typeface="Aptos" panose="020B0004020202020204" pitchFamily="34" charset="0"/>
                <a:cs typeface="Times New Roman" panose="02020603050405020304" pitchFamily="18" charset="0"/>
              </a:rPr>
              <a:t>„Egyéni képesség különböző kulturális helyzetekben való hatékony működésre és irányításra”.</a:t>
            </a:r>
          </a:p>
          <a:p>
            <a:r>
              <a:rPr lang="hu-HU" sz="2000" dirty="0">
                <a:effectLst/>
                <a:latin typeface="Calibri" panose="020F0502020204030204" pitchFamily="34" charset="0"/>
                <a:ea typeface="Aptos" panose="020B0004020202020204" pitchFamily="34" charset="0"/>
                <a:cs typeface="Times New Roman" panose="02020603050405020304" pitchFamily="18" charset="0"/>
              </a:rPr>
              <a:t>A kulturális intelligencia kapcsolatban áll az érzelmi intelligenciával, ott kezdődik, ahol az véget ér</a:t>
            </a:r>
            <a:r>
              <a:rPr lang="hu-HU" sz="2000" dirty="0">
                <a:latin typeface="Calibri" panose="020F0502020204030204" pitchFamily="34" charset="0"/>
                <a:ea typeface="Aptos" panose="020B0004020202020204" pitchFamily="34" charset="0"/>
                <a:cs typeface="Times New Roman" panose="02020603050405020304" pitchFamily="18" charset="0"/>
              </a:rPr>
              <a:t>.</a:t>
            </a:r>
            <a:endParaRPr lang="hu-HU" sz="2000" kern="100" dirty="0">
              <a:effectLst/>
              <a:latin typeface="Calibri" panose="020F0502020204030204" pitchFamily="34" charset="0"/>
              <a:ea typeface="Aptos" panose="020B0004020202020204" pitchFamily="34" charset="0"/>
              <a:cs typeface="Times New Roman" panose="02020603050405020304" pitchFamily="18" charset="0"/>
            </a:endParaRPr>
          </a:p>
          <a:p>
            <a:r>
              <a:rPr lang="hu-HU" sz="2000" dirty="0">
                <a:effectLst/>
                <a:latin typeface="Calibri" panose="020F0502020204030204" pitchFamily="34" charset="0"/>
                <a:ea typeface="Aptos" panose="020B0004020202020204" pitchFamily="34" charset="0"/>
                <a:cs typeface="Times New Roman" panose="02020603050405020304" pitchFamily="18" charset="0"/>
              </a:rPr>
              <a:t>Nem kultúraspecifikus</a:t>
            </a:r>
            <a:endParaRPr lang="hu-HU" sz="2000" kern="100" dirty="0">
              <a:latin typeface="Calibri" panose="020F0502020204030204" pitchFamily="34" charset="0"/>
              <a:ea typeface="Aptos" panose="020B0004020202020204" pitchFamily="34" charset="0"/>
              <a:cs typeface="Times New Roman" panose="02020603050405020304" pitchFamily="18" charset="0"/>
            </a:endParaRPr>
          </a:p>
          <a:p>
            <a:r>
              <a:rPr lang="hu-HU" sz="2000" dirty="0">
                <a:effectLst/>
                <a:latin typeface="Calibri" panose="020F0502020204030204" pitchFamily="34" charset="0"/>
                <a:ea typeface="Aptos" panose="020B0004020202020204" pitchFamily="34" charset="0"/>
                <a:cs typeface="Times New Roman" panose="02020603050405020304" pitchFamily="18" charset="0"/>
              </a:rPr>
              <a:t>Nem arra ad választ, hogyan viselkedjünk egy adott kultúrájú személlyel vagy egy új környezetben.</a:t>
            </a:r>
            <a:endParaRPr lang="hu-HU" sz="2000" kern="100" dirty="0">
              <a:effectLst/>
              <a:latin typeface="Calibri" panose="020F0502020204030204" pitchFamily="34" charset="0"/>
              <a:ea typeface="Aptos" panose="020B0004020202020204" pitchFamily="34" charset="0"/>
              <a:cs typeface="Times New Roman" panose="02020603050405020304" pitchFamily="18" charset="0"/>
            </a:endParaRPr>
          </a:p>
          <a:p>
            <a:r>
              <a:rPr lang="hu-HU" sz="2000" dirty="0">
                <a:effectLst/>
                <a:latin typeface="Calibri" panose="020F0502020204030204" pitchFamily="34" charset="0"/>
                <a:ea typeface="Aptos" panose="020B0004020202020204" pitchFamily="34" charset="0"/>
                <a:cs typeface="Times New Roman" panose="02020603050405020304" pitchFamily="18" charset="0"/>
              </a:rPr>
              <a:t>Tanult képességekkel foglalkozik és nem személyes vonásokkal.</a:t>
            </a:r>
          </a:p>
          <a:p>
            <a:endParaRPr lang="hu-HU" sz="2000" dirty="0"/>
          </a:p>
        </p:txBody>
      </p:sp>
      <p:pic>
        <p:nvPicPr>
          <p:cNvPr id="6" name="Kép 5" descr="A képen szöveg, képernyőkép látható&#10;&#10;Automatikusan generált leírás">
            <a:extLst>
              <a:ext uri="{FF2B5EF4-FFF2-40B4-BE49-F238E27FC236}">
                <a16:creationId xmlns:a16="http://schemas.microsoft.com/office/drawing/2014/main" id="{4C69AD2A-3444-3ACE-1D2B-C90243C8F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779" y="6009132"/>
            <a:ext cx="5189220" cy="848868"/>
          </a:xfrm>
          <a:prstGeom prst="rect">
            <a:avLst/>
          </a:prstGeom>
        </p:spPr>
      </p:pic>
      <p:pic>
        <p:nvPicPr>
          <p:cNvPr id="7" name="Kép 6">
            <a:extLst>
              <a:ext uri="{FF2B5EF4-FFF2-40B4-BE49-F238E27FC236}">
                <a16:creationId xmlns:a16="http://schemas.microsoft.com/office/drawing/2014/main" id="{15A81B37-B8BC-20E2-3673-6684D76D3DA0}"/>
              </a:ext>
            </a:extLst>
          </p:cNvPr>
          <p:cNvPicPr>
            <a:picLocks noChangeAspect="1"/>
          </p:cNvPicPr>
          <p:nvPr/>
        </p:nvPicPr>
        <p:blipFill>
          <a:blip r:embed="rId4"/>
          <a:stretch>
            <a:fillRect/>
          </a:stretch>
        </p:blipFill>
        <p:spPr>
          <a:xfrm>
            <a:off x="-226119" y="5756983"/>
            <a:ext cx="2060627" cy="1310754"/>
          </a:xfrm>
          <a:prstGeom prst="rect">
            <a:avLst/>
          </a:prstGeom>
        </p:spPr>
      </p:pic>
    </p:spTree>
    <p:extLst>
      <p:ext uri="{BB962C8B-B14F-4D97-AF65-F5344CB8AC3E}">
        <p14:creationId xmlns:p14="http://schemas.microsoft.com/office/powerpoint/2010/main" val="3819250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A képen kör, diagram, szöveg, tervezés látható&#10;&#10;Automatikusan generált leírás">
            <a:extLst>
              <a:ext uri="{FF2B5EF4-FFF2-40B4-BE49-F238E27FC236}">
                <a16:creationId xmlns:a16="http://schemas.microsoft.com/office/drawing/2014/main" id="{B2908D5F-90F4-AC85-7B0C-62C9A5A46F07}"/>
              </a:ext>
            </a:extLst>
          </p:cNvPr>
          <p:cNvPicPr>
            <a:picLocks noChangeAspect="1"/>
          </p:cNvPicPr>
          <p:nvPr/>
        </p:nvPicPr>
        <p:blipFill>
          <a:blip r:embed="rId3"/>
          <a:stretch>
            <a:fillRect/>
          </a:stretch>
        </p:blipFill>
        <p:spPr>
          <a:xfrm>
            <a:off x="8423562" y="1237650"/>
            <a:ext cx="3674652" cy="3509668"/>
          </a:xfrm>
          <a:prstGeom prst="rect">
            <a:avLst/>
          </a:prstGeom>
        </p:spPr>
      </p:pic>
      <p:sp>
        <p:nvSpPr>
          <p:cNvPr id="2" name="Cím 1">
            <a:extLst>
              <a:ext uri="{FF2B5EF4-FFF2-40B4-BE49-F238E27FC236}">
                <a16:creationId xmlns:a16="http://schemas.microsoft.com/office/drawing/2014/main" id="{F1AB4844-A00F-539A-93CB-A418BE83272B}"/>
              </a:ext>
            </a:extLst>
          </p:cNvPr>
          <p:cNvSpPr>
            <a:spLocks noGrp="1"/>
          </p:cNvSpPr>
          <p:nvPr>
            <p:ph type="title"/>
          </p:nvPr>
        </p:nvSpPr>
        <p:spPr/>
        <p:txBody>
          <a:bodyPr/>
          <a:lstStyle/>
          <a:p>
            <a:r>
              <a:rPr lang="hu-HU" dirty="0"/>
              <a:t>Kulturális intelligencia - összetevői</a:t>
            </a:r>
          </a:p>
        </p:txBody>
      </p:sp>
      <p:sp>
        <p:nvSpPr>
          <p:cNvPr id="3" name="Tartalom helye 2">
            <a:extLst>
              <a:ext uri="{FF2B5EF4-FFF2-40B4-BE49-F238E27FC236}">
                <a16:creationId xmlns:a16="http://schemas.microsoft.com/office/drawing/2014/main" id="{6E2579C5-A060-AC6D-1666-3EABA7E675EF}"/>
              </a:ext>
            </a:extLst>
          </p:cNvPr>
          <p:cNvSpPr>
            <a:spLocks noGrp="1"/>
          </p:cNvSpPr>
          <p:nvPr>
            <p:ph idx="1"/>
          </p:nvPr>
        </p:nvSpPr>
        <p:spPr>
          <a:xfrm>
            <a:off x="431909" y="1486864"/>
            <a:ext cx="9922764" cy="4676114"/>
          </a:xfrm>
        </p:spPr>
        <p:txBody>
          <a:bodyPr>
            <a:normAutofit/>
          </a:bodyPr>
          <a:lstStyle/>
          <a:p>
            <a:endParaRPr lang="hu-HU" sz="2000" dirty="0"/>
          </a:p>
          <a:p>
            <a:r>
              <a:rPr lang="hu-HU" sz="2000" dirty="0"/>
              <a:t>Tudás: saját és más kultúrák ismerete.</a:t>
            </a:r>
          </a:p>
          <a:p>
            <a:r>
              <a:rPr lang="hu-HU" sz="2000" dirty="0"/>
              <a:t>Készségek: kapcsolatteremtő készség, bizonytalanság tolerálása, </a:t>
            </a:r>
            <a:br>
              <a:rPr lang="hu-HU" sz="2000" dirty="0"/>
            </a:br>
            <a:r>
              <a:rPr lang="hu-HU" sz="2000" dirty="0"/>
              <a:t>empátia, megfigyelőképesség, alkalmazkodóképesség.</a:t>
            </a:r>
          </a:p>
          <a:p>
            <a:r>
              <a:rPr lang="hu-HU" sz="2000" dirty="0"/>
              <a:t>Odafigyelés (mindfulness) - ez kapcsolja össze a tudást </a:t>
            </a:r>
            <a:br>
              <a:rPr lang="hu-HU" sz="2000" dirty="0"/>
            </a:br>
            <a:r>
              <a:rPr lang="hu-HU" sz="2000" dirty="0"/>
              <a:t>a készségek alkalmazásával, ez kell a robotpilóta felhagyásához.</a:t>
            </a:r>
          </a:p>
          <a:p>
            <a:pPr marL="0" indent="0">
              <a:buNone/>
            </a:pPr>
            <a:endParaRPr lang="hu-HU" sz="2000" dirty="0"/>
          </a:p>
          <a:p>
            <a:endParaRPr lang="hu-HU" sz="2000" dirty="0"/>
          </a:p>
          <a:p>
            <a:pPr marL="0" indent="0">
              <a:buNone/>
            </a:pPr>
            <a:endParaRPr lang="hu-HU" sz="2000" dirty="0"/>
          </a:p>
        </p:txBody>
      </p:sp>
      <p:pic>
        <p:nvPicPr>
          <p:cNvPr id="6" name="Kép 5" descr="A képen szöveg, képernyőkép látható&#10;&#10;Automatikusan generált leírás">
            <a:extLst>
              <a:ext uri="{FF2B5EF4-FFF2-40B4-BE49-F238E27FC236}">
                <a16:creationId xmlns:a16="http://schemas.microsoft.com/office/drawing/2014/main" id="{4C69AD2A-3444-3ACE-1D2B-C90243C8F6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779" y="6009132"/>
            <a:ext cx="5189220" cy="848868"/>
          </a:xfrm>
          <a:prstGeom prst="rect">
            <a:avLst/>
          </a:prstGeom>
        </p:spPr>
      </p:pic>
      <p:pic>
        <p:nvPicPr>
          <p:cNvPr id="7" name="Kép 6">
            <a:extLst>
              <a:ext uri="{FF2B5EF4-FFF2-40B4-BE49-F238E27FC236}">
                <a16:creationId xmlns:a16="http://schemas.microsoft.com/office/drawing/2014/main" id="{15A81B37-B8BC-20E2-3673-6684D76D3DA0}"/>
              </a:ext>
            </a:extLst>
          </p:cNvPr>
          <p:cNvPicPr>
            <a:picLocks noChangeAspect="1"/>
          </p:cNvPicPr>
          <p:nvPr/>
        </p:nvPicPr>
        <p:blipFill>
          <a:blip r:embed="rId5"/>
          <a:stretch>
            <a:fillRect/>
          </a:stretch>
        </p:blipFill>
        <p:spPr>
          <a:xfrm>
            <a:off x="-226119" y="5756983"/>
            <a:ext cx="2060627" cy="1310754"/>
          </a:xfrm>
          <a:prstGeom prst="rect">
            <a:avLst/>
          </a:prstGeom>
        </p:spPr>
      </p:pic>
    </p:spTree>
    <p:extLst>
      <p:ext uri="{BB962C8B-B14F-4D97-AF65-F5344CB8AC3E}">
        <p14:creationId xmlns:p14="http://schemas.microsoft.com/office/powerpoint/2010/main" val="1695485332"/>
      </p:ext>
    </p:extLst>
  </p:cSld>
  <p:clrMapOvr>
    <a:masterClrMapping/>
  </p:clrMapOvr>
</p:sld>
</file>

<file path=ppt/theme/theme1.xml><?xml version="1.0" encoding="utf-8"?>
<a:theme xmlns:a="http://schemas.openxmlformats.org/drawingml/2006/main" name="BjornVTI">
  <a:themeElements>
    <a:clrScheme name="AnalogousFromLightSeedRightStep">
      <a:dk1>
        <a:srgbClr val="000000"/>
      </a:dk1>
      <a:lt1>
        <a:srgbClr val="FFFFFF"/>
      </a:lt1>
      <a:dk2>
        <a:srgbClr val="412724"/>
      </a:dk2>
      <a:lt2>
        <a:srgbClr val="E2E7E8"/>
      </a:lt2>
      <a:accent1>
        <a:srgbClr val="C49792"/>
      </a:accent1>
      <a:accent2>
        <a:srgbClr val="BA9D7F"/>
      </a:accent2>
      <a:accent3>
        <a:srgbClr val="A8A57F"/>
      </a:accent3>
      <a:accent4>
        <a:srgbClr val="98AB74"/>
      </a:accent4>
      <a:accent5>
        <a:srgbClr val="8DAC83"/>
      </a:accent5>
      <a:accent6>
        <a:srgbClr val="78AF81"/>
      </a:accent6>
      <a:hlink>
        <a:srgbClr val="588C91"/>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jornVTI" id="{D01443FD-65CF-4AEF-9B9D-4466C96F9785}" vid="{36EF4262-385E-40E6-B073-FB18FD98BF4C}"/>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8FFC850A41614948932E646569D8860B" ma:contentTypeVersion="17" ma:contentTypeDescription="Új dokumentum létrehozása." ma:contentTypeScope="" ma:versionID="059e662c1ad5f3e8949dec487ace77f5">
  <xsd:schema xmlns:xsd="http://www.w3.org/2001/XMLSchema" xmlns:xs="http://www.w3.org/2001/XMLSchema" xmlns:p="http://schemas.microsoft.com/office/2006/metadata/properties" xmlns:ns2="553a9daa-88f7-45ef-9525-1b03111d1a1c" xmlns:ns3="f4dc05e6-a323-4a9f-aac4-816ad4a6c401" targetNamespace="http://schemas.microsoft.com/office/2006/metadata/properties" ma:root="true" ma:fieldsID="345e9102e656a4738c13a8992f2842c4" ns2:_="" ns3:_="">
    <xsd:import namespace="553a9daa-88f7-45ef-9525-1b03111d1a1c"/>
    <xsd:import namespace="f4dc05e6-a323-4a9f-aac4-816ad4a6c40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3a9daa-88f7-45ef-9525-1b03111d1a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Képcímkék" ma:readOnly="false" ma:fieldId="{5cf76f15-5ced-4ddc-b409-7134ff3c332f}" ma:taxonomyMulti="true" ma:sspId="3d9ff174-9c06-408e-b0e6-077b1b4540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dc05e6-a323-4a9f-aac4-816ad4a6c401" elementFormDefault="qualified">
    <xsd:import namespace="http://schemas.microsoft.com/office/2006/documentManagement/types"/>
    <xsd:import namespace="http://schemas.microsoft.com/office/infopath/2007/PartnerControls"/>
    <xsd:element name="SharedWithUsers" ma:index="18"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Megosztva részletekkel" ma:internalName="SharedWithDetails" ma:readOnly="true">
      <xsd:simpleType>
        <xsd:restriction base="dms:Note">
          <xsd:maxLength value="255"/>
        </xsd:restriction>
      </xsd:simpleType>
    </xsd:element>
    <xsd:element name="TaxCatchAll" ma:index="22" nillable="true" ma:displayName="Taxonomy Catch All Column" ma:hidden="true" ma:list="{e50d0a18-ee75-4043-8f6c-c653128675f4}" ma:internalName="TaxCatchAll" ma:showField="CatchAllData" ma:web="f4dc05e6-a323-4a9f-aac4-816ad4a6c4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44EFAC-ABBE-46C1-9A37-858EF8B04215}"/>
</file>

<file path=customXml/itemProps2.xml><?xml version="1.0" encoding="utf-8"?>
<ds:datastoreItem xmlns:ds="http://schemas.openxmlformats.org/officeDocument/2006/customXml" ds:itemID="{823A56B9-7E37-4D74-82F2-05004E51B27C}"/>
</file>

<file path=docProps/app.xml><?xml version="1.0" encoding="utf-8"?>
<Properties xmlns="http://schemas.openxmlformats.org/officeDocument/2006/extended-properties" xmlns:vt="http://schemas.openxmlformats.org/officeDocument/2006/docPropsVTypes">
  <TotalTime>2816</TotalTime>
  <Words>1883</Words>
  <Application>Microsoft Office PowerPoint</Application>
  <PresentationFormat>Szélesvásznú</PresentationFormat>
  <Paragraphs>118</Paragraphs>
  <Slides>15</Slides>
  <Notes>15</Notes>
  <HiddenSlides>0</HiddenSlides>
  <MMClips>0</MMClips>
  <ScaleCrop>false</ScaleCrop>
  <HeadingPairs>
    <vt:vector size="8" baseType="variant">
      <vt:variant>
        <vt:lpstr>Használt betűtípusok</vt:lpstr>
      </vt:variant>
      <vt:variant>
        <vt:i4>5</vt:i4>
      </vt:variant>
      <vt:variant>
        <vt:lpstr>Téma</vt:lpstr>
      </vt:variant>
      <vt:variant>
        <vt:i4>1</vt:i4>
      </vt:variant>
      <vt:variant>
        <vt:lpstr>Beágyazott OLE kiszolgálók</vt:lpstr>
      </vt:variant>
      <vt:variant>
        <vt:i4>1</vt:i4>
      </vt:variant>
      <vt:variant>
        <vt:lpstr>Diacímek</vt:lpstr>
      </vt:variant>
      <vt:variant>
        <vt:i4>15</vt:i4>
      </vt:variant>
    </vt:vector>
  </HeadingPairs>
  <TitlesOfParts>
    <vt:vector size="22" baseType="lpstr">
      <vt:lpstr>Aptos</vt:lpstr>
      <vt:lpstr>Arial</vt:lpstr>
      <vt:lpstr>Arial</vt:lpstr>
      <vt:lpstr>Calibri</vt:lpstr>
      <vt:lpstr>Neue Haas Grotesk Text Pro</vt:lpstr>
      <vt:lpstr>BjornVTI</vt:lpstr>
      <vt:lpstr>Document</vt:lpstr>
      <vt:lpstr>Kulturális intelligencia</vt:lpstr>
      <vt:lpstr>Nemzetköziesedés</vt:lpstr>
      <vt:lpstr>Kultúrakutatások - Hall</vt:lpstr>
      <vt:lpstr>Kultúrakutatások - Lewis</vt:lpstr>
      <vt:lpstr>Kultúrakutatások - Hofstede</vt:lpstr>
      <vt:lpstr>Kultúrakutatások – World Value Survey</vt:lpstr>
      <vt:lpstr>Kulturális intelligencia - története</vt:lpstr>
      <vt:lpstr>Kulturális intelligencia - definíció</vt:lpstr>
      <vt:lpstr>Kulturális intelligencia - összetevői</vt:lpstr>
      <vt:lpstr>Kulturális intelligencia - dimenziói</vt:lpstr>
      <vt:lpstr>Kulturális intelligencia - mérése</vt:lpstr>
      <vt:lpstr>Kulturális intelligencia - fejlesztése</vt:lpstr>
      <vt:lpstr>Kulturális intelligencia - kutatások</vt:lpstr>
      <vt:lpstr>AI és a kultúra</vt:lpstr>
      <vt:lpstr>Köszönöm a figyelmet!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Kulturális intelligencia</dc:title>
  <dc:creator>Jutka Garamvölgyi</dc:creator>
  <cp:lastModifiedBy>Jutka Garamvölgyi</cp:lastModifiedBy>
  <cp:revision>16</cp:revision>
  <dcterms:created xsi:type="dcterms:W3CDTF">2024-04-06T15:59:37Z</dcterms:created>
  <dcterms:modified xsi:type="dcterms:W3CDTF">2024-04-10T15:22:26Z</dcterms:modified>
</cp:coreProperties>
</file>