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32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4"/>
  </p:notesMasterIdLst>
  <p:sldIdLst>
    <p:sldId id="256" r:id="rId2"/>
    <p:sldId id="458" r:id="rId3"/>
    <p:sldId id="464" r:id="rId4"/>
    <p:sldId id="459" r:id="rId5"/>
    <p:sldId id="460" r:id="rId6"/>
    <p:sldId id="501" r:id="rId7"/>
    <p:sldId id="502" r:id="rId8"/>
    <p:sldId id="461" r:id="rId9"/>
    <p:sldId id="462" r:id="rId10"/>
    <p:sldId id="463" r:id="rId11"/>
    <p:sldId id="503" r:id="rId12"/>
    <p:sldId id="467" r:id="rId13"/>
    <p:sldId id="469" r:id="rId14"/>
    <p:sldId id="470" r:id="rId15"/>
    <p:sldId id="472" r:id="rId16"/>
    <p:sldId id="473" r:id="rId17"/>
    <p:sldId id="474" r:id="rId18"/>
    <p:sldId id="475" r:id="rId19"/>
    <p:sldId id="505" r:id="rId20"/>
    <p:sldId id="476" r:id="rId21"/>
    <p:sldId id="477" r:id="rId22"/>
    <p:sldId id="478" r:id="rId23"/>
    <p:sldId id="479" r:id="rId24"/>
    <p:sldId id="494" r:id="rId25"/>
    <p:sldId id="484" r:id="rId26"/>
    <p:sldId id="493" r:id="rId27"/>
    <p:sldId id="490" r:id="rId28"/>
    <p:sldId id="471" r:id="rId29"/>
    <p:sldId id="495" r:id="rId30"/>
    <p:sldId id="481" r:id="rId31"/>
    <p:sldId id="485" r:id="rId32"/>
    <p:sldId id="487" r:id="rId33"/>
    <p:sldId id="488" r:id="rId34"/>
    <p:sldId id="489" r:id="rId35"/>
    <p:sldId id="486" r:id="rId36"/>
    <p:sldId id="496" r:id="rId37"/>
    <p:sldId id="483" r:id="rId38"/>
    <p:sldId id="504" r:id="rId39"/>
    <p:sldId id="480" r:id="rId40"/>
    <p:sldId id="499" r:id="rId41"/>
    <p:sldId id="500" r:id="rId42"/>
    <p:sldId id="453" r:id="rId4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620" autoAdjust="0"/>
  </p:normalViewPr>
  <p:slideViewPr>
    <p:cSldViewPr>
      <p:cViewPr varScale="1">
        <p:scale>
          <a:sx n="64" d="100"/>
          <a:sy n="64" d="100"/>
        </p:scale>
        <p:origin x="724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628E3-AF6A-4EE9-A0EB-4D7288F2C78C}" type="datetimeFigureOut">
              <a:rPr lang="hu-HU" smtClean="0"/>
              <a:pPr/>
              <a:t>2024. 04. 10.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FF76F-01D2-4C01-9104-BC9298B776E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1F3C87-FB35-4FCA-B8D0-CDDED512B3D9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882751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41C7EB-930F-4D65-886A-9C516CD53A45}" type="slidenum">
              <a:rPr lang="de-DE" smtClean="0"/>
              <a:pPr/>
              <a:t>12</a:t>
            </a:fld>
            <a:endParaRPr lang="de-DE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070304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rgbClr val="74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hu-HU" sz="180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855640" y="6435209"/>
            <a:ext cx="91267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800" b="1" dirty="0" smtClean="0">
                <a:solidFill>
                  <a:srgbClr val="FFFFA3"/>
                </a:solidFill>
                <a:latin typeface="Tahoma" pitchFamily="34" charset="0"/>
              </a:rPr>
              <a:t>Szatmáriné dr. Balogh Mária CONVICTUS-CONSULT </a:t>
            </a:r>
            <a:r>
              <a:rPr lang="hu-HU" sz="1800" b="1" dirty="0">
                <a:solidFill>
                  <a:srgbClr val="FFFFA3"/>
                </a:solidFill>
                <a:latin typeface="Tahoma" pitchFamily="34" charset="0"/>
              </a:rPr>
              <a:t>Kft.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31333" y="914401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78000" y="2446338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856B8-A1E7-41F2-9065-4092F8C82C2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4FF06-ECBF-4399-95DF-4A4286EDE381}" type="datetime1">
              <a:rPr lang="hu-HU" smtClean="0"/>
              <a:t>2024. 04. 10.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156700" y="274638"/>
            <a:ext cx="2846917" cy="61341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343900" cy="61341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856B8-A1E7-41F2-9065-4092F8C82C2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09878E-1059-4589-A1D9-72D1CF4BCAA5}" type="datetime1">
              <a:rPr lang="hu-HU" smtClean="0"/>
              <a:t>2024. 04. 10.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856B8-A1E7-41F2-9065-4092F8C82C2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9A3EE-826A-4768-818A-6700CAAC0375}" type="datetime1">
              <a:rPr lang="hu-HU" smtClean="0"/>
              <a:t>2024. 04. 10.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856B8-A1E7-41F2-9065-4092F8C82C2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368B1D-CAE6-4972-B5E1-A0ED48EA79F7}" type="datetime1">
              <a:rPr lang="hu-HU" smtClean="0"/>
              <a:t>2024. 04. 10.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1" y="898526"/>
            <a:ext cx="5594351" cy="5510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407151" y="898526"/>
            <a:ext cx="5596467" cy="5510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856B8-A1E7-41F2-9065-4092F8C82C2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C61FF-6BA8-47B1-BB31-7924905A952D}" type="datetime1">
              <a:rPr lang="hu-HU" smtClean="0"/>
              <a:t>2024. 04. 10.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856B8-A1E7-41F2-9065-4092F8C82C2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88A040-D07D-426B-81CC-B5268446B42A}" type="datetime1">
              <a:rPr lang="hu-HU" smtClean="0"/>
              <a:t>2024. 04. 10.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856B8-A1E7-41F2-9065-4092F8C82C2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7818DD-E816-4A43-B312-C8654A3D7469}" type="datetime1">
              <a:rPr lang="hu-HU" smtClean="0"/>
              <a:t>2024. 04. 10.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856B8-A1E7-41F2-9065-4092F8C82C2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54756-9597-4B23-8D5F-785090FF8296}" type="datetime1">
              <a:rPr lang="hu-HU" smtClean="0"/>
              <a:t>2024. 04. 10.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856B8-A1E7-41F2-9065-4092F8C82C2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A98BC-CC20-4F7C-8D4D-39C9A677A03C}" type="datetime1">
              <a:rPr lang="hu-HU" smtClean="0"/>
              <a:t>2024. 04. 10.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856B8-A1E7-41F2-9065-4092F8C82C2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92091-C3FB-42C6-8642-62F79C52C4C4}" type="datetime1">
              <a:rPr lang="hu-HU" smtClean="0"/>
              <a:t>2024. 04. 10.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826346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898526"/>
            <a:ext cx="11394017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37584" y="6465888"/>
            <a:ext cx="41274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800" b="1">
                <a:solidFill>
                  <a:srgbClr val="FFFFA3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717801" y="6470650"/>
            <a:ext cx="215476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hu-HU" sz="1600" b="1">
                <a:solidFill>
                  <a:srgbClr val="FFFFA3"/>
                </a:solidFill>
                <a:latin typeface="Tahoma" pitchFamily="34" charset="0"/>
              </a:rPr>
              <a:t>csoport tagja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81885" y="6507163"/>
            <a:ext cx="374649" cy="228600"/>
          </a:xfrm>
          <a:prstGeom prst="rect">
            <a:avLst/>
          </a:prstGeom>
          <a:solidFill>
            <a:srgbClr val="FFFFA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800000"/>
                </a:solidFill>
                <a:latin typeface="+mn-lt"/>
              </a:defRPr>
            </a:lvl1pPr>
          </a:lstStyle>
          <a:p>
            <a:fld id="{112856B8-A1E7-41F2-9065-4092F8C82C2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69918" y="6492876"/>
            <a:ext cx="241723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A3"/>
                </a:solidFill>
                <a:latin typeface="+mn-lt"/>
              </a:defRPr>
            </a:lvl1pPr>
          </a:lstStyle>
          <a:p>
            <a:fld id="{BA0BADA2-4AE6-45D7-8151-3663F11A4020}" type="datetime1">
              <a:rPr lang="hu-HU" smtClean="0"/>
              <a:t>2024. 04. 10.</a:t>
            </a:fld>
            <a:endParaRPr lang="hu-HU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 rot="-5400000">
            <a:off x="-3208867" y="3208867"/>
            <a:ext cx="6858000" cy="440267"/>
          </a:xfrm>
          <a:prstGeom prst="rect">
            <a:avLst/>
          </a:prstGeom>
          <a:solidFill>
            <a:srgbClr val="74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>
              <a:defRPr/>
            </a:pPr>
            <a:endParaRPr lang="hu-HU" sz="1800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 rot="-5400000">
            <a:off x="-1112225" y="4957068"/>
            <a:ext cx="26308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400" b="1" dirty="0" err="1">
                <a:solidFill>
                  <a:schemeClr val="bg1"/>
                </a:solidFill>
                <a:latin typeface="Tahoma" pitchFamily="34" charset="0"/>
              </a:rPr>
              <a:t>Convictus-Consult</a:t>
            </a:r>
            <a:r>
              <a:rPr lang="hu-HU" sz="1400" b="1" dirty="0">
                <a:solidFill>
                  <a:schemeClr val="bg1"/>
                </a:solidFill>
                <a:latin typeface="Tahoma" pitchFamily="34" charset="0"/>
              </a:rPr>
              <a:t> Kft.    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8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2" charset="2"/>
        <a:buChar char="Ø"/>
        <a:defRPr sz="2400">
          <a:solidFill>
            <a:srgbClr val="00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rgbClr val="00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0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4.jpeg"/><Relationship Id="rId4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u/imgres?imgurl=http://gyemantfeny.hu/wp-content/uploads/2010/11/coaching_3.jpeg&amp;imgrefurl=http://gyemantfeny.hu/?page_id=60&amp;usg=__d85KpVtIQxh4jZlupQ_uNXrYbMU=&amp;h=183&amp;w=275&amp;sz=8&amp;hl=hu&amp;start=22&amp;zoom=1&amp;tbnid=HNQ4xl7nTK03WM:&amp;tbnh=146&amp;tbnw=220&amp;ei=xgCLUM7lLI_csgbmw4CADw&amp;prev=/search?q=tr%C3%A9ning&amp;tbnh=158&amp;tbnw=211&amp;hl=hu&amp;rlz=1W1ADFA_huHU453&amp;sig=112018880951592301212&amp;biw=1466&amp;bih=723&amp;tbs=simg:CAESEgkcKOOjYe7s7SHJFqgpnbDHBQ&amp;tbm=isch&amp;itbs=1&amp;iact=hc&amp;vpx=1194&amp;vpy=410&amp;dur=94&amp;hovh=146&amp;hovw=220&amp;tx=88&amp;ty=60&amp;sig=112018880951592301212&amp;page=2&amp;ved=1t:429,r:21,s:18,i:202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23392" y="476672"/>
            <a:ext cx="10513168" cy="2115666"/>
          </a:xfrm>
        </p:spPr>
        <p:txBody>
          <a:bodyPr>
            <a:normAutofit/>
          </a:bodyPr>
          <a:lstStyle/>
          <a:p>
            <a:r>
              <a:rPr lang="hu-HU" sz="4000" dirty="0" smtClean="0">
                <a:solidFill>
                  <a:srgbClr val="002060"/>
                </a:solidFill>
              </a:rPr>
              <a:t>Szatmáriné dr. Balogh Mária: </a:t>
            </a:r>
            <a:br>
              <a:rPr lang="hu-HU" sz="4000" dirty="0" smtClean="0">
                <a:solidFill>
                  <a:srgbClr val="002060"/>
                </a:solidFill>
              </a:rPr>
            </a:br>
            <a:r>
              <a:rPr lang="hu-HU" sz="4000" dirty="0"/>
              <a:t>Az érzelmi intelligencia a hatékony</a:t>
            </a:r>
            <a:br>
              <a:rPr lang="hu-HU" sz="4000" dirty="0"/>
            </a:br>
            <a:r>
              <a:rPr lang="hu-HU" sz="4000" dirty="0"/>
              <a:t>projektmenedzsment </a:t>
            </a:r>
            <a:r>
              <a:rPr lang="hu-HU" sz="4000" dirty="0" smtClean="0"/>
              <a:t>alapvető </a:t>
            </a:r>
            <a:r>
              <a:rPr lang="hu-HU" sz="4000" dirty="0"/>
              <a:t>készsége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 l="7599" t="2037" r="11700" b="72951"/>
          <a:stretch>
            <a:fillRect/>
          </a:stretch>
        </p:blipFill>
        <p:spPr bwMode="auto">
          <a:xfrm>
            <a:off x="6528048" y="2890529"/>
            <a:ext cx="3253606" cy="185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2890529"/>
            <a:ext cx="3550146" cy="2253461"/>
          </a:xfrm>
          <a:prstGeom prst="rect">
            <a:avLst/>
          </a:prstGeom>
        </p:spPr>
      </p:pic>
      <p:pic>
        <p:nvPicPr>
          <p:cNvPr id="5" name="Kép 4" descr="A képen szöveg, képernyőkép látható&#10;&#10;Automatikusan generált leírá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16" y="5373216"/>
            <a:ext cx="5760720" cy="942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5400" y="116632"/>
            <a:ext cx="3470176" cy="687388"/>
          </a:xfrm>
        </p:spPr>
        <p:txBody>
          <a:bodyPr/>
          <a:lstStyle/>
          <a:p>
            <a:r>
              <a:rPr lang="hu-HU" sz="3600" dirty="0">
                <a:solidFill>
                  <a:srgbClr val="990033"/>
                </a:solidFill>
              </a:rPr>
              <a:t>Szomorúság</a:t>
            </a:r>
          </a:p>
        </p:txBody>
      </p:sp>
      <p:pic>
        <p:nvPicPr>
          <p:cNvPr id="24580" name="Picture 4" descr="http://image.hotdog.hu/user/cascade/mangasuli/arcok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862" y="4370700"/>
            <a:ext cx="3048000" cy="2370668"/>
          </a:xfrm>
          <a:prstGeom prst="rect">
            <a:avLst/>
          </a:prstGeom>
          <a:noFill/>
        </p:spPr>
      </p:pic>
      <p:pic>
        <p:nvPicPr>
          <p:cNvPr id="24582" name="Picture 6" descr="http://www.fotozz.hu/r/normal/fotozz_2108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862" y="1124744"/>
            <a:ext cx="3048000" cy="3048001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5087888" y="157689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990033"/>
                </a:solidFill>
              </a:rPr>
              <a:t>Öröm</a:t>
            </a:r>
            <a:endParaRPr lang="hu-HU" sz="3600" b="1" dirty="0"/>
          </a:p>
        </p:txBody>
      </p:sp>
      <p:pic>
        <p:nvPicPr>
          <p:cNvPr id="7" name="Picture 6" descr="http://ujszo.com/sites/default/files/old/spanyol%20or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1529" y="1172580"/>
            <a:ext cx="3989022" cy="2952328"/>
          </a:xfrm>
          <a:prstGeom prst="rect">
            <a:avLst/>
          </a:prstGeom>
          <a:noFill/>
        </p:spPr>
      </p:pic>
      <p:pic>
        <p:nvPicPr>
          <p:cNvPr id="8" name="Picture 2" descr="http://image.hotdog.hu/user/cascade/mangasuli/arcok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3775" y="4232904"/>
            <a:ext cx="2347839" cy="2520280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9408368" y="26064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990033"/>
                </a:solidFill>
              </a:rPr>
              <a:t>Félelem</a:t>
            </a:r>
          </a:p>
        </p:txBody>
      </p:sp>
      <p:pic>
        <p:nvPicPr>
          <p:cNvPr id="10" name="Picture 4" descr="http://reiki.timba.biz/media/2011/11/Felele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4129" y="1148370"/>
            <a:ext cx="3000164" cy="3000164"/>
          </a:xfrm>
          <a:prstGeom prst="rect">
            <a:avLst/>
          </a:prstGeom>
          <a:noFill/>
        </p:spPr>
      </p:pic>
      <p:pic>
        <p:nvPicPr>
          <p:cNvPr id="12" name="Kép 11" descr="Anime emotions | Yüz çizimi, Çizim, Eskiz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t="1459" r="53050" b="81828"/>
          <a:stretch/>
        </p:blipFill>
        <p:spPr bwMode="auto">
          <a:xfrm>
            <a:off x="9120336" y="4389925"/>
            <a:ext cx="2736304" cy="23632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335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814992" cy="879340"/>
          </a:xfrm>
        </p:spPr>
        <p:txBody>
          <a:bodyPr/>
          <a:lstStyle/>
          <a:p>
            <a:pPr eaLnBrk="1" hangingPunct="1"/>
            <a:r>
              <a:rPr lang="hu-HU" sz="4000" dirty="0"/>
              <a:t>Negatív feldolgozás</a:t>
            </a:r>
            <a:r>
              <a:rPr lang="hu-HU" sz="4000" dirty="0" smtClean="0"/>
              <a:t>, stresszélmény</a:t>
            </a:r>
            <a:endParaRPr lang="de-DE" sz="4000" dirty="0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859463" y="38084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796" name="Arc 4"/>
          <p:cNvSpPr>
            <a:spLocks/>
          </p:cNvSpPr>
          <p:nvPr/>
        </p:nvSpPr>
        <p:spPr bwMode="auto">
          <a:xfrm rot="2015759">
            <a:off x="2279650" y="2014539"/>
            <a:ext cx="3073400" cy="3546475"/>
          </a:xfrm>
          <a:custGeom>
            <a:avLst/>
            <a:gdLst>
              <a:gd name="T0" fmla="*/ 0 w 25098"/>
              <a:gd name="T1" fmla="*/ 2147483647 h 23660"/>
              <a:gd name="T2" fmla="*/ 2147483647 w 25098"/>
              <a:gd name="T3" fmla="*/ 2147483647 h 23660"/>
              <a:gd name="T4" fmla="*/ 2147483647 w 25098"/>
              <a:gd name="T5" fmla="*/ 2147483647 h 23660"/>
              <a:gd name="T6" fmla="*/ 0 60000 65536"/>
              <a:gd name="T7" fmla="*/ 0 60000 65536"/>
              <a:gd name="T8" fmla="*/ 0 60000 65536"/>
              <a:gd name="T9" fmla="*/ 0 w 25098"/>
              <a:gd name="T10" fmla="*/ 0 h 23660"/>
              <a:gd name="T11" fmla="*/ 25098 w 25098"/>
              <a:gd name="T12" fmla="*/ 23660 h 236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098" h="23660" fill="none" extrusionOk="0">
                <a:moveTo>
                  <a:pt x="0" y="285"/>
                </a:moveTo>
                <a:cubicBezTo>
                  <a:pt x="1156" y="95"/>
                  <a:pt x="2326" y="-1"/>
                  <a:pt x="3498" y="0"/>
                </a:cubicBezTo>
                <a:cubicBezTo>
                  <a:pt x="15427" y="0"/>
                  <a:pt x="25098" y="9670"/>
                  <a:pt x="25098" y="21600"/>
                </a:cubicBezTo>
                <a:cubicBezTo>
                  <a:pt x="25098" y="22287"/>
                  <a:pt x="25065" y="22975"/>
                  <a:pt x="24999" y="23659"/>
                </a:cubicBezTo>
              </a:path>
              <a:path w="25098" h="23660" stroke="0" extrusionOk="0">
                <a:moveTo>
                  <a:pt x="0" y="285"/>
                </a:moveTo>
                <a:cubicBezTo>
                  <a:pt x="1156" y="95"/>
                  <a:pt x="2326" y="-1"/>
                  <a:pt x="3498" y="0"/>
                </a:cubicBezTo>
                <a:cubicBezTo>
                  <a:pt x="15427" y="0"/>
                  <a:pt x="25098" y="9670"/>
                  <a:pt x="25098" y="21600"/>
                </a:cubicBezTo>
                <a:cubicBezTo>
                  <a:pt x="25098" y="22287"/>
                  <a:pt x="25065" y="22975"/>
                  <a:pt x="24999" y="23659"/>
                </a:cubicBezTo>
                <a:lnTo>
                  <a:pt x="3498" y="21600"/>
                </a:lnTo>
                <a:lnTo>
                  <a:pt x="0" y="285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935413" y="1628777"/>
            <a:ext cx="4376736" cy="461963"/>
            <a:chOff x="1347" y="935"/>
            <a:chExt cx="2757" cy="291"/>
          </a:xfrm>
        </p:grpSpPr>
        <p:sp>
          <p:nvSpPr>
            <p:cNvPr id="33814" name="Oval 6"/>
            <p:cNvSpPr>
              <a:spLocks noChangeArrowheads="1"/>
            </p:cNvSpPr>
            <p:nvPr/>
          </p:nvSpPr>
          <p:spPr bwMode="auto">
            <a:xfrm>
              <a:off x="1347" y="981"/>
              <a:ext cx="227" cy="22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EAF12"/>
                </a:gs>
              </a:gsLst>
              <a:lin ang="0" scaled="1"/>
            </a:gra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815" name="Rectangle 7"/>
            <p:cNvSpPr>
              <a:spLocks noChangeArrowheads="1"/>
            </p:cNvSpPr>
            <p:nvPr/>
          </p:nvSpPr>
          <p:spPr bwMode="auto">
            <a:xfrm>
              <a:off x="2064" y="935"/>
              <a:ext cx="204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400" b="1" dirty="0" smtClean="0"/>
                <a:t>Nem jutok túl rajta.</a:t>
              </a:r>
              <a:endParaRPr lang="de-DE" sz="2400" b="1" dirty="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367214" y="2349499"/>
            <a:ext cx="5251451" cy="461963"/>
            <a:chOff x="1701" y="1298"/>
            <a:chExt cx="3308" cy="291"/>
          </a:xfrm>
        </p:grpSpPr>
        <p:sp>
          <p:nvSpPr>
            <p:cNvPr id="33812" name="Oval 9"/>
            <p:cNvSpPr>
              <a:spLocks noChangeArrowheads="1"/>
            </p:cNvSpPr>
            <p:nvPr/>
          </p:nvSpPr>
          <p:spPr bwMode="auto">
            <a:xfrm>
              <a:off x="1701" y="1298"/>
              <a:ext cx="227" cy="22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EAF12"/>
                </a:gs>
              </a:gsLst>
              <a:lin ang="0" scaled="1"/>
            </a:gra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813" name="Rectangle 10"/>
            <p:cNvSpPr>
              <a:spLocks noChangeArrowheads="1"/>
            </p:cNvSpPr>
            <p:nvPr/>
          </p:nvSpPr>
          <p:spPr bwMode="auto">
            <a:xfrm>
              <a:off x="2245" y="1298"/>
              <a:ext cx="276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400" b="1" dirty="0" smtClean="0"/>
                <a:t>Még mindig rágódom rajta.</a:t>
              </a:r>
              <a:endParaRPr lang="de-DE" sz="2400" b="1" dirty="0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727575" y="3024190"/>
            <a:ext cx="6924676" cy="461962"/>
            <a:chOff x="1927" y="1724"/>
            <a:chExt cx="4362" cy="291"/>
          </a:xfrm>
        </p:grpSpPr>
        <p:sp>
          <p:nvSpPr>
            <p:cNvPr id="33810" name="Oval 12"/>
            <p:cNvSpPr>
              <a:spLocks noChangeArrowheads="1"/>
            </p:cNvSpPr>
            <p:nvPr/>
          </p:nvSpPr>
          <p:spPr bwMode="auto">
            <a:xfrm>
              <a:off x="1927" y="1752"/>
              <a:ext cx="227" cy="22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EAF12"/>
                </a:gs>
              </a:gsLst>
              <a:lin ang="0" scaled="1"/>
            </a:gra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811" name="Rectangle 13"/>
            <p:cNvSpPr>
              <a:spLocks noChangeArrowheads="1"/>
            </p:cNvSpPr>
            <p:nvPr/>
          </p:nvSpPr>
          <p:spPr bwMode="auto">
            <a:xfrm>
              <a:off x="2154" y="1724"/>
              <a:ext cx="4135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400" b="1" dirty="0" smtClean="0"/>
                <a:t>Mélyen bennem van, a csontjaimat rágja.</a:t>
              </a:r>
              <a:endParaRPr lang="de-DE" sz="2400" b="1" dirty="0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727577" y="3789364"/>
            <a:ext cx="4362452" cy="533400"/>
            <a:chOff x="2018" y="2251"/>
            <a:chExt cx="2748" cy="336"/>
          </a:xfrm>
        </p:grpSpPr>
        <p:sp>
          <p:nvSpPr>
            <p:cNvPr id="33808" name="Oval 15"/>
            <p:cNvSpPr>
              <a:spLocks noChangeArrowheads="1"/>
            </p:cNvSpPr>
            <p:nvPr/>
          </p:nvSpPr>
          <p:spPr bwMode="auto">
            <a:xfrm>
              <a:off x="2018" y="2251"/>
              <a:ext cx="227" cy="22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EAF12"/>
                </a:gs>
              </a:gsLst>
              <a:lin ang="0" scaled="1"/>
            </a:gra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809" name="Rectangle 16"/>
            <p:cNvSpPr>
              <a:spLocks noChangeArrowheads="1"/>
            </p:cNvSpPr>
            <p:nvPr/>
          </p:nvSpPr>
          <p:spPr bwMode="auto">
            <a:xfrm>
              <a:off x="2562" y="2296"/>
              <a:ext cx="220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400" b="1" dirty="0" smtClean="0"/>
                <a:t>Nem léptem túl rajta.</a:t>
              </a:r>
              <a:endParaRPr lang="de-DE" sz="2400" b="1" dirty="0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295775" y="5367339"/>
            <a:ext cx="4745039" cy="533400"/>
            <a:chOff x="1791" y="3294"/>
            <a:chExt cx="2989" cy="336"/>
          </a:xfrm>
        </p:grpSpPr>
        <p:sp>
          <p:nvSpPr>
            <p:cNvPr id="33806" name="Oval 18"/>
            <p:cNvSpPr>
              <a:spLocks noChangeArrowheads="1"/>
            </p:cNvSpPr>
            <p:nvPr/>
          </p:nvSpPr>
          <p:spPr bwMode="auto">
            <a:xfrm>
              <a:off x="1791" y="3294"/>
              <a:ext cx="227" cy="22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EAF12"/>
                </a:gs>
              </a:gsLst>
              <a:lin ang="0" scaled="1"/>
            </a:gra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807" name="Rectangle 19"/>
            <p:cNvSpPr>
              <a:spLocks noChangeArrowheads="1"/>
            </p:cNvSpPr>
            <p:nvPr/>
          </p:nvSpPr>
          <p:spPr bwMode="auto">
            <a:xfrm>
              <a:off x="2109" y="3339"/>
              <a:ext cx="2671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400" b="1" dirty="0"/>
                <a:t>E</a:t>
              </a:r>
              <a:r>
                <a:rPr lang="hu-HU" sz="2400" b="1" dirty="0" smtClean="0"/>
                <a:t>lrontott </a:t>
              </a:r>
              <a:r>
                <a:rPr lang="hu-HU" sz="2400" b="1" dirty="0"/>
                <a:t>bennem </a:t>
              </a:r>
              <a:r>
                <a:rPr lang="hu-HU" sz="2400" b="1" dirty="0" smtClean="0"/>
                <a:t>valamit.</a:t>
              </a:r>
              <a:endParaRPr lang="de-DE" sz="2400" b="1" dirty="0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583114" y="4581526"/>
            <a:ext cx="3235324" cy="561975"/>
            <a:chOff x="1973" y="2795"/>
            <a:chExt cx="2038" cy="354"/>
          </a:xfrm>
        </p:grpSpPr>
        <p:sp>
          <p:nvSpPr>
            <p:cNvPr id="33804" name="Rectangle 21"/>
            <p:cNvSpPr>
              <a:spLocks noChangeArrowheads="1"/>
            </p:cNvSpPr>
            <p:nvPr/>
          </p:nvSpPr>
          <p:spPr bwMode="auto">
            <a:xfrm>
              <a:off x="2562" y="2858"/>
              <a:ext cx="1449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400" b="1" dirty="0" smtClean="0"/>
                <a:t>Megsérültem.</a:t>
              </a:r>
              <a:endParaRPr lang="de-DE" sz="2400" b="1" dirty="0"/>
            </a:p>
          </p:txBody>
        </p:sp>
        <p:sp>
          <p:nvSpPr>
            <p:cNvPr id="33805" name="Oval 22"/>
            <p:cNvSpPr>
              <a:spLocks noChangeArrowheads="1"/>
            </p:cNvSpPr>
            <p:nvPr/>
          </p:nvSpPr>
          <p:spPr bwMode="auto">
            <a:xfrm>
              <a:off x="1973" y="2795"/>
              <a:ext cx="227" cy="22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EAF12"/>
                </a:gs>
              </a:gsLst>
              <a:lin ang="0" scaled="1"/>
            </a:gra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pic>
        <p:nvPicPr>
          <p:cNvPr id="33803" name="Picture 23" descr="j0422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424156"/>
            <a:ext cx="3754633" cy="259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465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000" dirty="0">
                <a:solidFill>
                  <a:srgbClr val="A50021"/>
                </a:solidFill>
              </a:rPr>
              <a:t>Pozitív feldolgozás</a:t>
            </a:r>
            <a:endParaRPr lang="de-DE" sz="4000" dirty="0">
              <a:solidFill>
                <a:srgbClr val="A50021"/>
              </a:solidFill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859463" y="38084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772" name="Arc 4"/>
          <p:cNvSpPr>
            <a:spLocks/>
          </p:cNvSpPr>
          <p:nvPr/>
        </p:nvSpPr>
        <p:spPr bwMode="auto">
          <a:xfrm rot="2015759">
            <a:off x="2279650" y="2014539"/>
            <a:ext cx="3073400" cy="3546475"/>
          </a:xfrm>
          <a:custGeom>
            <a:avLst/>
            <a:gdLst>
              <a:gd name="T0" fmla="*/ 0 w 25098"/>
              <a:gd name="T1" fmla="*/ 2147483647 h 23660"/>
              <a:gd name="T2" fmla="*/ 2147483647 w 25098"/>
              <a:gd name="T3" fmla="*/ 2147483647 h 23660"/>
              <a:gd name="T4" fmla="*/ 2147483647 w 25098"/>
              <a:gd name="T5" fmla="*/ 2147483647 h 23660"/>
              <a:gd name="T6" fmla="*/ 0 60000 65536"/>
              <a:gd name="T7" fmla="*/ 0 60000 65536"/>
              <a:gd name="T8" fmla="*/ 0 60000 65536"/>
              <a:gd name="T9" fmla="*/ 0 w 25098"/>
              <a:gd name="T10" fmla="*/ 0 h 23660"/>
              <a:gd name="T11" fmla="*/ 25098 w 25098"/>
              <a:gd name="T12" fmla="*/ 23660 h 236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098" h="23660" fill="none" extrusionOk="0">
                <a:moveTo>
                  <a:pt x="0" y="285"/>
                </a:moveTo>
                <a:cubicBezTo>
                  <a:pt x="1156" y="95"/>
                  <a:pt x="2326" y="-1"/>
                  <a:pt x="3498" y="0"/>
                </a:cubicBezTo>
                <a:cubicBezTo>
                  <a:pt x="15427" y="0"/>
                  <a:pt x="25098" y="9670"/>
                  <a:pt x="25098" y="21600"/>
                </a:cubicBezTo>
                <a:cubicBezTo>
                  <a:pt x="25098" y="22287"/>
                  <a:pt x="25065" y="22975"/>
                  <a:pt x="24999" y="23659"/>
                </a:cubicBezTo>
              </a:path>
              <a:path w="25098" h="23660" stroke="0" extrusionOk="0">
                <a:moveTo>
                  <a:pt x="0" y="285"/>
                </a:moveTo>
                <a:cubicBezTo>
                  <a:pt x="1156" y="95"/>
                  <a:pt x="2326" y="-1"/>
                  <a:pt x="3498" y="0"/>
                </a:cubicBezTo>
                <a:cubicBezTo>
                  <a:pt x="15427" y="0"/>
                  <a:pt x="25098" y="9670"/>
                  <a:pt x="25098" y="21600"/>
                </a:cubicBezTo>
                <a:cubicBezTo>
                  <a:pt x="25098" y="22287"/>
                  <a:pt x="25065" y="22975"/>
                  <a:pt x="24999" y="23659"/>
                </a:cubicBezTo>
                <a:lnTo>
                  <a:pt x="3498" y="21600"/>
                </a:lnTo>
                <a:lnTo>
                  <a:pt x="0" y="285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662364" y="1484315"/>
            <a:ext cx="5856286" cy="461963"/>
            <a:chOff x="1347" y="935"/>
            <a:chExt cx="3689" cy="291"/>
          </a:xfrm>
        </p:grpSpPr>
        <p:sp>
          <p:nvSpPr>
            <p:cNvPr id="32787" name="Text Box 6"/>
            <p:cNvSpPr txBox="1">
              <a:spLocks noChangeArrowheads="1"/>
            </p:cNvSpPr>
            <p:nvPr/>
          </p:nvSpPr>
          <p:spPr bwMode="auto">
            <a:xfrm>
              <a:off x="2064" y="935"/>
              <a:ext cx="2972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400" b="1" dirty="0"/>
                <a:t>Az idő begyógyítja a sebeket.</a:t>
              </a:r>
              <a:endParaRPr lang="de-DE" sz="2400" b="1" dirty="0"/>
            </a:p>
          </p:txBody>
        </p:sp>
        <p:sp>
          <p:nvSpPr>
            <p:cNvPr id="32788" name="Oval 7"/>
            <p:cNvSpPr>
              <a:spLocks noChangeArrowheads="1"/>
            </p:cNvSpPr>
            <p:nvPr/>
          </p:nvSpPr>
          <p:spPr bwMode="auto">
            <a:xfrm>
              <a:off x="1347" y="981"/>
              <a:ext cx="227" cy="22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EAF12"/>
                </a:gs>
              </a:gsLst>
              <a:lin ang="0" scaled="1"/>
            </a:gra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367213" y="2185988"/>
            <a:ext cx="7880351" cy="461962"/>
            <a:chOff x="1791" y="1377"/>
            <a:chExt cx="4964" cy="291"/>
          </a:xfrm>
        </p:grpSpPr>
        <p:sp>
          <p:nvSpPr>
            <p:cNvPr id="32785" name="Text Box 9"/>
            <p:cNvSpPr txBox="1">
              <a:spLocks noChangeArrowheads="1"/>
            </p:cNvSpPr>
            <p:nvPr/>
          </p:nvSpPr>
          <p:spPr bwMode="auto">
            <a:xfrm>
              <a:off x="2087" y="1377"/>
              <a:ext cx="466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400" b="1" dirty="0"/>
                <a:t>Aludj rá egy éjszakát, másképp látod a </a:t>
              </a:r>
              <a:r>
                <a:rPr lang="hu-HU" sz="2400" b="1" dirty="0" smtClean="0"/>
                <a:t>világot!</a:t>
              </a:r>
              <a:endParaRPr lang="de-DE" sz="2400" b="1" dirty="0"/>
            </a:p>
          </p:txBody>
        </p:sp>
        <p:sp>
          <p:nvSpPr>
            <p:cNvPr id="32786" name="Oval 10"/>
            <p:cNvSpPr>
              <a:spLocks noChangeArrowheads="1"/>
            </p:cNvSpPr>
            <p:nvPr/>
          </p:nvSpPr>
          <p:spPr bwMode="auto">
            <a:xfrm>
              <a:off x="1791" y="1434"/>
              <a:ext cx="227" cy="22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EAF12"/>
                </a:gs>
              </a:gsLst>
              <a:lin ang="0" scaled="1"/>
            </a:gra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727576" y="3213100"/>
            <a:ext cx="3521076" cy="533400"/>
            <a:chOff x="2018" y="2024"/>
            <a:chExt cx="2218" cy="336"/>
          </a:xfrm>
        </p:grpSpPr>
        <p:sp>
          <p:nvSpPr>
            <p:cNvPr id="32783" name="Text Box 12"/>
            <p:cNvSpPr txBox="1">
              <a:spLocks noChangeArrowheads="1"/>
            </p:cNvSpPr>
            <p:nvPr/>
          </p:nvSpPr>
          <p:spPr bwMode="auto">
            <a:xfrm>
              <a:off x="2517" y="2069"/>
              <a:ext cx="1719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400" b="1" dirty="0"/>
                <a:t>Elszállt a harag.</a:t>
              </a:r>
              <a:r>
                <a:rPr lang="de-DE" sz="2400" b="1" dirty="0"/>
                <a:t> </a:t>
              </a:r>
            </a:p>
          </p:txBody>
        </p:sp>
        <p:sp>
          <p:nvSpPr>
            <p:cNvPr id="32784" name="Oval 13"/>
            <p:cNvSpPr>
              <a:spLocks noChangeArrowheads="1"/>
            </p:cNvSpPr>
            <p:nvPr/>
          </p:nvSpPr>
          <p:spPr bwMode="auto">
            <a:xfrm>
              <a:off x="2018" y="2024"/>
              <a:ext cx="227" cy="22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EAF12"/>
                </a:gs>
              </a:gsLst>
              <a:lin ang="0" scaled="1"/>
            </a:gra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367214" y="5229226"/>
            <a:ext cx="6113461" cy="533400"/>
            <a:chOff x="1791" y="3294"/>
            <a:chExt cx="3851" cy="336"/>
          </a:xfrm>
        </p:grpSpPr>
        <p:sp>
          <p:nvSpPr>
            <p:cNvPr id="32781" name="Text Box 15"/>
            <p:cNvSpPr txBox="1">
              <a:spLocks noChangeArrowheads="1"/>
            </p:cNvSpPr>
            <p:nvPr/>
          </p:nvSpPr>
          <p:spPr bwMode="auto">
            <a:xfrm>
              <a:off x="2064" y="3339"/>
              <a:ext cx="357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400" b="1" dirty="0"/>
                <a:t>Elmúlt. </a:t>
              </a:r>
              <a:r>
                <a:rPr lang="de-DE" sz="2400" b="1" dirty="0"/>
                <a:t>„</a:t>
              </a:r>
              <a:r>
                <a:rPr lang="hu-HU" sz="2400" b="1" dirty="0"/>
                <a:t>Hol van már a tavalyi hó?</a:t>
              </a:r>
              <a:r>
                <a:rPr lang="de-DE" sz="2400" b="1" dirty="0"/>
                <a:t>“ </a:t>
              </a:r>
            </a:p>
          </p:txBody>
        </p:sp>
        <p:sp>
          <p:nvSpPr>
            <p:cNvPr id="32782" name="Oval 16"/>
            <p:cNvSpPr>
              <a:spLocks noChangeArrowheads="1"/>
            </p:cNvSpPr>
            <p:nvPr/>
          </p:nvSpPr>
          <p:spPr bwMode="auto">
            <a:xfrm>
              <a:off x="1791" y="3294"/>
              <a:ext cx="227" cy="22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EAF12"/>
                </a:gs>
              </a:gsLst>
              <a:lin ang="0" scaled="1"/>
            </a:gra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pic>
        <p:nvPicPr>
          <p:cNvPr id="32777" name="Picture 17" descr="j03863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098" y="1786432"/>
            <a:ext cx="2896916" cy="437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4656140" y="4292599"/>
            <a:ext cx="4186238" cy="461963"/>
            <a:chOff x="1973" y="2704"/>
            <a:chExt cx="2637" cy="291"/>
          </a:xfrm>
        </p:grpSpPr>
        <p:sp>
          <p:nvSpPr>
            <p:cNvPr id="32779" name="Text Box 19"/>
            <p:cNvSpPr txBox="1">
              <a:spLocks noChangeArrowheads="1"/>
            </p:cNvSpPr>
            <p:nvPr/>
          </p:nvSpPr>
          <p:spPr bwMode="auto">
            <a:xfrm>
              <a:off x="2517" y="2704"/>
              <a:ext cx="209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400" b="1" dirty="0"/>
                <a:t>Már túlvagyok rajta.</a:t>
              </a:r>
              <a:endParaRPr lang="de-DE" sz="2400" b="1" dirty="0"/>
            </a:p>
          </p:txBody>
        </p:sp>
        <p:sp>
          <p:nvSpPr>
            <p:cNvPr id="32780" name="Oval 20"/>
            <p:cNvSpPr>
              <a:spLocks noChangeArrowheads="1"/>
            </p:cNvSpPr>
            <p:nvPr/>
          </p:nvSpPr>
          <p:spPr bwMode="auto">
            <a:xfrm>
              <a:off x="1973" y="2704"/>
              <a:ext cx="227" cy="22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EAF12"/>
                </a:gs>
              </a:gsLst>
              <a:lin ang="0" scaled="1"/>
            </a:gra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59877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3575720" y="1080176"/>
            <a:ext cx="4734175" cy="4581072"/>
            <a:chOff x="1837" y="748"/>
            <a:chExt cx="2596" cy="2546"/>
          </a:xfrm>
        </p:grpSpPr>
        <p:sp>
          <p:nvSpPr>
            <p:cNvPr id="11267" name="Oval 3"/>
            <p:cNvSpPr>
              <a:spLocks noChangeArrowheads="1"/>
            </p:cNvSpPr>
            <p:nvPr/>
          </p:nvSpPr>
          <p:spPr bwMode="auto">
            <a:xfrm>
              <a:off x="1837" y="754"/>
              <a:ext cx="2540" cy="25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268" name="Oval 4"/>
            <p:cNvSpPr>
              <a:spLocks noChangeArrowheads="1"/>
            </p:cNvSpPr>
            <p:nvPr/>
          </p:nvSpPr>
          <p:spPr bwMode="auto">
            <a:xfrm>
              <a:off x="2840" y="1719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269" name="Line 5"/>
            <p:cNvSpPr>
              <a:spLocks noChangeShapeType="1"/>
            </p:cNvSpPr>
            <p:nvPr/>
          </p:nvSpPr>
          <p:spPr bwMode="auto">
            <a:xfrm flipH="1" flipV="1">
              <a:off x="3086" y="748"/>
              <a:ext cx="35" cy="9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1270" name="Line 6"/>
            <p:cNvSpPr>
              <a:spLocks noChangeShapeType="1"/>
            </p:cNvSpPr>
            <p:nvPr/>
          </p:nvSpPr>
          <p:spPr bwMode="auto">
            <a:xfrm flipH="1">
              <a:off x="2175" y="2218"/>
              <a:ext cx="757" cy="6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>
              <a:off x="3361" y="2158"/>
              <a:ext cx="757" cy="6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1952" y="1381"/>
              <a:ext cx="114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2200" b="1" dirty="0"/>
                <a:t>Szomorúság</a:t>
              </a:r>
            </a:p>
          </p:txBody>
        </p:sp>
        <p:sp>
          <p:nvSpPr>
            <p:cNvPr id="11273" name="Text Box 9"/>
            <p:cNvSpPr txBox="1">
              <a:spLocks noChangeArrowheads="1"/>
            </p:cNvSpPr>
            <p:nvPr/>
          </p:nvSpPr>
          <p:spPr bwMode="auto">
            <a:xfrm>
              <a:off x="3498" y="1473"/>
              <a:ext cx="92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2200" b="1" dirty="0"/>
                <a:t>Félelem</a:t>
              </a:r>
            </a:p>
          </p:txBody>
        </p:sp>
        <p:sp>
          <p:nvSpPr>
            <p:cNvPr id="11274" name="Text Box 10"/>
            <p:cNvSpPr txBox="1">
              <a:spLocks noChangeArrowheads="1"/>
            </p:cNvSpPr>
            <p:nvPr/>
          </p:nvSpPr>
          <p:spPr bwMode="auto">
            <a:xfrm>
              <a:off x="2974" y="2880"/>
              <a:ext cx="41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2200" b="1" dirty="0"/>
                <a:t>Düh</a:t>
              </a:r>
            </a:p>
          </p:txBody>
        </p: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2978" y="1879"/>
              <a:ext cx="41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b="1"/>
                <a:t>Öröm</a:t>
              </a:r>
              <a:endParaRPr lang="hu-HU" sz="1400" b="1"/>
            </a:p>
          </p:txBody>
        </p:sp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>
              <a:off x="2685" y="3021"/>
              <a:ext cx="104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2000" b="1" dirty="0">
                  <a:solidFill>
                    <a:srgbClr val="008000"/>
                  </a:solidFill>
                </a:rPr>
                <a:t>Nagy izmok</a:t>
              </a:r>
            </a:p>
          </p:txBody>
        </p:sp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3392" y="1734"/>
              <a:ext cx="104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2000" b="1" dirty="0">
                  <a:solidFill>
                    <a:srgbClr val="008000"/>
                  </a:solidFill>
                </a:rPr>
                <a:t>Has, gyomor</a:t>
              </a:r>
            </a:p>
          </p:txBody>
        </p:sp>
        <p:sp>
          <p:nvSpPr>
            <p:cNvPr id="11278" name="Text Box 14"/>
            <p:cNvSpPr txBox="1">
              <a:spLocks noChangeArrowheads="1"/>
            </p:cNvSpPr>
            <p:nvPr/>
          </p:nvSpPr>
          <p:spPr bwMode="auto">
            <a:xfrm>
              <a:off x="1891" y="1591"/>
              <a:ext cx="104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2000" b="1" dirty="0">
                  <a:solidFill>
                    <a:srgbClr val="008000"/>
                  </a:solidFill>
                </a:rPr>
                <a:t>Mellkas</a:t>
              </a:r>
            </a:p>
          </p:txBody>
        </p:sp>
        <p:sp>
          <p:nvSpPr>
            <p:cNvPr id="11279" name="AutoShape 15"/>
            <p:cNvSpPr>
              <a:spLocks noChangeArrowheads="1"/>
            </p:cNvSpPr>
            <p:nvPr/>
          </p:nvSpPr>
          <p:spPr bwMode="auto">
            <a:xfrm>
              <a:off x="2493" y="920"/>
              <a:ext cx="1290" cy="435"/>
            </a:xfrm>
            <a:prstGeom prst="cloudCallout">
              <a:avLst>
                <a:gd name="adj1" fmla="val -7431"/>
                <a:gd name="adj2" fmla="val 51088"/>
              </a:avLst>
            </a:prstGeom>
            <a:solidFill>
              <a:srgbClr val="3333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hu-HU" sz="2000" b="1" dirty="0">
                  <a:solidFill>
                    <a:schemeClr val="bg1"/>
                  </a:solidFill>
                </a:rPr>
                <a:t>Letiltott düh</a:t>
              </a:r>
            </a:p>
          </p:txBody>
        </p:sp>
        <p:sp>
          <p:nvSpPr>
            <p:cNvPr id="11280" name="Freeform 16"/>
            <p:cNvSpPr>
              <a:spLocks/>
            </p:cNvSpPr>
            <p:nvPr/>
          </p:nvSpPr>
          <p:spPr bwMode="auto">
            <a:xfrm>
              <a:off x="2669" y="2098"/>
              <a:ext cx="1181" cy="386"/>
            </a:xfrm>
            <a:custGeom>
              <a:avLst/>
              <a:gdLst/>
              <a:ahLst/>
              <a:cxnLst>
                <a:cxn ang="0">
                  <a:pos x="624" y="8"/>
                </a:cxn>
                <a:cxn ang="0">
                  <a:pos x="1165" y="240"/>
                </a:cxn>
                <a:cxn ang="0">
                  <a:pos x="529" y="378"/>
                </a:cxn>
                <a:cxn ang="0">
                  <a:pos x="30" y="189"/>
                </a:cxn>
                <a:cxn ang="0">
                  <a:pos x="349" y="0"/>
                </a:cxn>
              </a:cxnLst>
              <a:rect l="0" t="0" r="r" b="b"/>
              <a:pathLst>
                <a:path w="1181" h="386">
                  <a:moveTo>
                    <a:pt x="624" y="8"/>
                  </a:moveTo>
                  <a:cubicBezTo>
                    <a:pt x="902" y="93"/>
                    <a:pt x="1181" y="178"/>
                    <a:pt x="1165" y="240"/>
                  </a:cubicBezTo>
                  <a:cubicBezTo>
                    <a:pt x="1149" y="302"/>
                    <a:pt x="718" y="386"/>
                    <a:pt x="529" y="378"/>
                  </a:cubicBezTo>
                  <a:cubicBezTo>
                    <a:pt x="340" y="370"/>
                    <a:pt x="60" y="252"/>
                    <a:pt x="30" y="189"/>
                  </a:cubicBezTo>
                  <a:cubicBezTo>
                    <a:pt x="0" y="126"/>
                    <a:pt x="174" y="63"/>
                    <a:pt x="349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1281" name="AutoShape 17"/>
            <p:cNvSpPr>
              <a:spLocks noChangeArrowheads="1"/>
            </p:cNvSpPr>
            <p:nvPr/>
          </p:nvSpPr>
          <p:spPr bwMode="auto">
            <a:xfrm>
              <a:off x="3070" y="2390"/>
              <a:ext cx="507" cy="327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282" name="Freeform 18"/>
            <p:cNvSpPr>
              <a:spLocks/>
            </p:cNvSpPr>
            <p:nvPr/>
          </p:nvSpPr>
          <p:spPr bwMode="auto">
            <a:xfrm>
              <a:off x="2811" y="2656"/>
              <a:ext cx="439" cy="122"/>
            </a:xfrm>
            <a:custGeom>
              <a:avLst/>
              <a:gdLst/>
              <a:ahLst/>
              <a:cxnLst>
                <a:cxn ang="0">
                  <a:pos x="439" y="0"/>
                </a:cxn>
                <a:cxn ang="0">
                  <a:pos x="0" y="69"/>
                </a:cxn>
              </a:cxnLst>
              <a:rect l="0" t="0" r="r" b="b"/>
              <a:pathLst>
                <a:path w="439" h="122">
                  <a:moveTo>
                    <a:pt x="439" y="0"/>
                  </a:moveTo>
                  <a:cubicBezTo>
                    <a:pt x="397" y="122"/>
                    <a:pt x="6" y="69"/>
                    <a:pt x="0" y="69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1283" name="Freeform 19"/>
            <p:cNvSpPr>
              <a:spLocks/>
            </p:cNvSpPr>
            <p:nvPr/>
          </p:nvSpPr>
          <p:spPr bwMode="auto">
            <a:xfrm>
              <a:off x="3164" y="2725"/>
              <a:ext cx="163" cy="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" y="78"/>
                </a:cxn>
                <a:cxn ang="0">
                  <a:pos x="163" y="86"/>
                </a:cxn>
              </a:cxnLst>
              <a:rect l="0" t="0" r="r" b="b"/>
              <a:pathLst>
                <a:path w="163" h="92">
                  <a:moveTo>
                    <a:pt x="0" y="0"/>
                  </a:moveTo>
                  <a:cubicBezTo>
                    <a:pt x="25" y="32"/>
                    <a:pt x="50" y="64"/>
                    <a:pt x="77" y="78"/>
                  </a:cubicBezTo>
                  <a:cubicBezTo>
                    <a:pt x="104" y="92"/>
                    <a:pt x="133" y="89"/>
                    <a:pt x="163" y="86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1284" name="Freeform 20"/>
            <p:cNvSpPr>
              <a:spLocks/>
            </p:cNvSpPr>
            <p:nvPr/>
          </p:nvSpPr>
          <p:spPr bwMode="auto">
            <a:xfrm>
              <a:off x="2975" y="2734"/>
              <a:ext cx="111" cy="17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7" y="77"/>
                </a:cxn>
                <a:cxn ang="0">
                  <a:pos x="111" y="172"/>
                </a:cxn>
              </a:cxnLst>
              <a:rect l="0" t="0" r="r" b="b"/>
              <a:pathLst>
                <a:path w="111" h="172">
                  <a:moveTo>
                    <a:pt x="8" y="0"/>
                  </a:moveTo>
                  <a:cubicBezTo>
                    <a:pt x="4" y="24"/>
                    <a:pt x="0" y="48"/>
                    <a:pt x="17" y="77"/>
                  </a:cubicBezTo>
                  <a:cubicBezTo>
                    <a:pt x="34" y="106"/>
                    <a:pt x="72" y="139"/>
                    <a:pt x="111" y="172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1285" name="Freeform 21"/>
            <p:cNvSpPr>
              <a:spLocks/>
            </p:cNvSpPr>
            <p:nvPr/>
          </p:nvSpPr>
          <p:spPr bwMode="auto">
            <a:xfrm>
              <a:off x="3232" y="2115"/>
              <a:ext cx="972" cy="616"/>
            </a:xfrm>
            <a:custGeom>
              <a:avLst/>
              <a:gdLst/>
              <a:ahLst/>
              <a:cxnLst>
                <a:cxn ang="0">
                  <a:pos x="9" y="69"/>
                </a:cxn>
                <a:cxn ang="0">
                  <a:pos x="138" y="180"/>
                </a:cxn>
                <a:cxn ang="0">
                  <a:pos x="774" y="26"/>
                </a:cxn>
                <a:cxn ang="0">
                  <a:pos x="955" y="335"/>
                </a:cxn>
                <a:cxn ang="0">
                  <a:pos x="671" y="602"/>
                </a:cxn>
                <a:cxn ang="0">
                  <a:pos x="293" y="421"/>
                </a:cxn>
                <a:cxn ang="0">
                  <a:pos x="86" y="232"/>
                </a:cxn>
                <a:cxn ang="0">
                  <a:pos x="9" y="69"/>
                </a:cxn>
              </a:cxnLst>
              <a:rect l="0" t="0" r="r" b="b"/>
              <a:pathLst>
                <a:path w="972" h="616">
                  <a:moveTo>
                    <a:pt x="9" y="69"/>
                  </a:moveTo>
                  <a:cubicBezTo>
                    <a:pt x="18" y="60"/>
                    <a:pt x="11" y="187"/>
                    <a:pt x="138" y="180"/>
                  </a:cubicBezTo>
                  <a:cubicBezTo>
                    <a:pt x="265" y="173"/>
                    <a:pt x="638" y="0"/>
                    <a:pt x="774" y="26"/>
                  </a:cubicBezTo>
                  <a:cubicBezTo>
                    <a:pt x="910" y="52"/>
                    <a:pt x="972" y="239"/>
                    <a:pt x="955" y="335"/>
                  </a:cubicBezTo>
                  <a:cubicBezTo>
                    <a:pt x="938" y="431"/>
                    <a:pt x="781" y="588"/>
                    <a:pt x="671" y="602"/>
                  </a:cubicBezTo>
                  <a:cubicBezTo>
                    <a:pt x="561" y="616"/>
                    <a:pt x="390" y="483"/>
                    <a:pt x="293" y="421"/>
                  </a:cubicBezTo>
                  <a:cubicBezTo>
                    <a:pt x="196" y="359"/>
                    <a:pt x="138" y="286"/>
                    <a:pt x="86" y="232"/>
                  </a:cubicBezTo>
                  <a:cubicBezTo>
                    <a:pt x="34" y="178"/>
                    <a:pt x="0" y="78"/>
                    <a:pt x="9" y="69"/>
                  </a:cubicBezTo>
                  <a:close/>
                </a:path>
              </a:pathLst>
            </a:custGeom>
            <a:noFill/>
            <a:ln w="412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1286" name="Freeform 22"/>
            <p:cNvSpPr>
              <a:spLocks/>
            </p:cNvSpPr>
            <p:nvPr/>
          </p:nvSpPr>
          <p:spPr bwMode="auto">
            <a:xfrm flipH="1">
              <a:off x="2173" y="2097"/>
              <a:ext cx="972" cy="616"/>
            </a:xfrm>
            <a:custGeom>
              <a:avLst/>
              <a:gdLst/>
              <a:ahLst/>
              <a:cxnLst>
                <a:cxn ang="0">
                  <a:pos x="9" y="69"/>
                </a:cxn>
                <a:cxn ang="0">
                  <a:pos x="138" y="180"/>
                </a:cxn>
                <a:cxn ang="0">
                  <a:pos x="774" y="26"/>
                </a:cxn>
                <a:cxn ang="0">
                  <a:pos x="955" y="335"/>
                </a:cxn>
                <a:cxn ang="0">
                  <a:pos x="671" y="602"/>
                </a:cxn>
                <a:cxn ang="0">
                  <a:pos x="293" y="421"/>
                </a:cxn>
                <a:cxn ang="0">
                  <a:pos x="86" y="232"/>
                </a:cxn>
                <a:cxn ang="0">
                  <a:pos x="9" y="69"/>
                </a:cxn>
              </a:cxnLst>
              <a:rect l="0" t="0" r="r" b="b"/>
              <a:pathLst>
                <a:path w="972" h="616">
                  <a:moveTo>
                    <a:pt x="9" y="69"/>
                  </a:moveTo>
                  <a:cubicBezTo>
                    <a:pt x="18" y="60"/>
                    <a:pt x="11" y="187"/>
                    <a:pt x="138" y="180"/>
                  </a:cubicBezTo>
                  <a:cubicBezTo>
                    <a:pt x="265" y="173"/>
                    <a:pt x="638" y="0"/>
                    <a:pt x="774" y="26"/>
                  </a:cubicBezTo>
                  <a:cubicBezTo>
                    <a:pt x="910" y="52"/>
                    <a:pt x="972" y="239"/>
                    <a:pt x="955" y="335"/>
                  </a:cubicBezTo>
                  <a:cubicBezTo>
                    <a:pt x="938" y="431"/>
                    <a:pt x="781" y="588"/>
                    <a:pt x="671" y="602"/>
                  </a:cubicBezTo>
                  <a:cubicBezTo>
                    <a:pt x="561" y="616"/>
                    <a:pt x="390" y="483"/>
                    <a:pt x="293" y="421"/>
                  </a:cubicBezTo>
                  <a:cubicBezTo>
                    <a:pt x="196" y="359"/>
                    <a:pt x="138" y="286"/>
                    <a:pt x="86" y="232"/>
                  </a:cubicBezTo>
                  <a:cubicBezTo>
                    <a:pt x="34" y="178"/>
                    <a:pt x="0" y="78"/>
                    <a:pt x="9" y="69"/>
                  </a:cubicBezTo>
                  <a:close/>
                </a:path>
              </a:pathLst>
            </a:custGeom>
            <a:noFill/>
            <a:ln w="412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440021" y="257281"/>
            <a:ext cx="362647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/>
              <a:t>Szükségletek (+)</a:t>
            </a:r>
          </a:p>
          <a:p>
            <a:r>
              <a:rPr lang="hu-HU" sz="2400" b="1" dirty="0"/>
              <a:t>Gondoskodó</a:t>
            </a:r>
            <a:r>
              <a:rPr lang="hu-HU" sz="2400" dirty="0"/>
              <a:t> </a:t>
            </a:r>
          </a:p>
          <a:p>
            <a:pPr>
              <a:buFontTx/>
              <a:buChar char="-"/>
            </a:pPr>
            <a:r>
              <a:rPr lang="hu-HU" sz="1400" b="1" dirty="0"/>
              <a:t> </a:t>
            </a:r>
            <a:r>
              <a:rPr lang="hu-HU" sz="2000" b="1" dirty="0"/>
              <a:t>gondoskodás</a:t>
            </a:r>
          </a:p>
          <a:p>
            <a:pPr>
              <a:buFontTx/>
              <a:buChar char="-"/>
            </a:pPr>
            <a:r>
              <a:rPr lang="hu-HU" sz="2000" b="1" dirty="0"/>
              <a:t> ápolás</a:t>
            </a:r>
          </a:p>
          <a:p>
            <a:pPr>
              <a:buFontTx/>
              <a:buChar char="-"/>
            </a:pPr>
            <a:r>
              <a:rPr lang="hu-HU" sz="2000" b="1" dirty="0"/>
              <a:t> szeretet</a:t>
            </a:r>
          </a:p>
          <a:p>
            <a:pPr>
              <a:buFontTx/>
              <a:buChar char="-"/>
            </a:pPr>
            <a:r>
              <a:rPr lang="hu-HU" sz="2000" b="1" dirty="0"/>
              <a:t> testi érintés</a:t>
            </a:r>
          </a:p>
          <a:p>
            <a:pPr>
              <a:buFontTx/>
              <a:buChar char="-"/>
            </a:pPr>
            <a:r>
              <a:rPr lang="hu-HU" sz="2000" b="1" dirty="0"/>
              <a:t> kapcsolat</a:t>
            </a:r>
          </a:p>
          <a:p>
            <a:pPr>
              <a:buFontTx/>
              <a:buChar char="-"/>
            </a:pPr>
            <a:r>
              <a:rPr lang="hu-HU" sz="2000" b="1" dirty="0"/>
              <a:t> engedély az érzések kifejezésére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8383588" y="440531"/>
            <a:ext cx="361706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/>
              <a:t>Szükségletek (+)</a:t>
            </a:r>
          </a:p>
          <a:p>
            <a:r>
              <a:rPr lang="hu-HU" sz="2400" b="1" dirty="0"/>
              <a:t>Kontrolláló</a:t>
            </a:r>
          </a:p>
          <a:p>
            <a:pPr>
              <a:buFontTx/>
              <a:buChar char="-"/>
            </a:pPr>
            <a:r>
              <a:rPr lang="hu-HU" sz="1400" b="1" dirty="0" smtClean="0"/>
              <a:t> </a:t>
            </a:r>
            <a:r>
              <a:rPr lang="hu-HU" sz="2000" b="1" dirty="0" smtClean="0"/>
              <a:t>szükségletközlés</a:t>
            </a:r>
            <a:r>
              <a:rPr lang="hu-HU" sz="2000" dirty="0" smtClean="0"/>
              <a:t> </a:t>
            </a:r>
            <a:endParaRPr lang="hu-HU" sz="2000" dirty="0"/>
          </a:p>
          <a:p>
            <a:pPr>
              <a:buFontTx/>
              <a:buChar char="-"/>
            </a:pPr>
            <a:r>
              <a:rPr lang="hu-HU" sz="2000" dirty="0"/>
              <a:t> </a:t>
            </a:r>
            <a:r>
              <a:rPr lang="hu-HU" sz="2000" b="1" dirty="0"/>
              <a:t>védelem,  biztonság</a:t>
            </a:r>
          </a:p>
          <a:p>
            <a:r>
              <a:rPr lang="hu-HU" sz="2000" b="1" dirty="0"/>
              <a:t>- határok</a:t>
            </a:r>
          </a:p>
          <a:p>
            <a:pPr>
              <a:buFontTx/>
              <a:buChar char="-"/>
            </a:pPr>
            <a:r>
              <a:rPr lang="hu-HU" sz="2000" b="1" dirty="0"/>
              <a:t> információ a valóságról</a:t>
            </a:r>
          </a:p>
          <a:p>
            <a:pPr>
              <a:buFontTx/>
              <a:buChar char="-"/>
            </a:pPr>
            <a:r>
              <a:rPr lang="hu-HU" sz="2000" b="1" dirty="0" smtClean="0"/>
              <a:t> szerződés</a:t>
            </a:r>
            <a:endParaRPr lang="hu-HU" sz="2000" b="1" dirty="0"/>
          </a:p>
          <a:p>
            <a:pPr>
              <a:buFontTx/>
              <a:buChar char="-"/>
            </a:pPr>
            <a:endParaRPr lang="hu-HU" sz="1400" b="1" dirty="0"/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8387586" y="3660722"/>
            <a:ext cx="311563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/>
              <a:t>Szükségletek (+)</a:t>
            </a:r>
          </a:p>
          <a:p>
            <a:r>
              <a:rPr lang="hu-HU" sz="2400" b="1" dirty="0"/>
              <a:t>Felnőtti</a:t>
            </a:r>
          </a:p>
          <a:p>
            <a:r>
              <a:rPr lang="hu-HU" sz="1400" b="1" dirty="0"/>
              <a:t>- </a:t>
            </a:r>
            <a:r>
              <a:rPr lang="hu-HU" sz="2000" b="1" dirty="0"/>
              <a:t>Szükségletek közlése</a:t>
            </a:r>
          </a:p>
          <a:p>
            <a:pPr>
              <a:buFontTx/>
              <a:buChar char="-"/>
            </a:pPr>
            <a:r>
              <a:rPr lang="hu-HU" sz="2000" b="1" dirty="0"/>
              <a:t> Hallgassanak meg, értsenek meg engem!</a:t>
            </a:r>
          </a:p>
          <a:p>
            <a:pPr>
              <a:buFontTx/>
              <a:buChar char="-"/>
            </a:pPr>
            <a:r>
              <a:rPr lang="hu-HU" sz="2000" b="1" dirty="0"/>
              <a:t> Kapcsolat </a:t>
            </a:r>
            <a:r>
              <a:rPr lang="hu-HU" sz="2000" b="1" dirty="0" smtClean="0"/>
              <a:t>megtar-</a:t>
            </a:r>
            <a:r>
              <a:rPr lang="hu-HU" sz="2000" b="1" dirty="0" err="1" smtClean="0"/>
              <a:t>tása</a:t>
            </a:r>
            <a:r>
              <a:rPr lang="hu-HU" sz="2000" b="1" dirty="0"/>
              <a:t>: legyek fontos a másiknak!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473350" y="5445224"/>
            <a:ext cx="25983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Forrás: John </a:t>
            </a:r>
            <a:r>
              <a:rPr lang="hu-HU" b="1" dirty="0" err="1"/>
              <a:t>Parr</a:t>
            </a:r>
            <a:r>
              <a:rPr lang="hu-HU" b="1" dirty="0"/>
              <a:t>, 2004</a:t>
            </a:r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>
            <a:off x="4772026" y="4000501"/>
            <a:ext cx="9525" cy="1238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4772025" y="4000501"/>
            <a:ext cx="114300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7791451" y="4010025"/>
            <a:ext cx="9525" cy="13335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 flipV="1">
            <a:off x="7800975" y="4114800"/>
            <a:ext cx="1143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35" name="Csoportba foglalás 34"/>
          <p:cNvGrpSpPr/>
          <p:nvPr/>
        </p:nvGrpSpPr>
        <p:grpSpPr>
          <a:xfrm>
            <a:off x="4254501" y="257175"/>
            <a:ext cx="3406775" cy="823000"/>
            <a:chOff x="2730500" y="257175"/>
            <a:chExt cx="3406775" cy="823000"/>
          </a:xfrm>
        </p:grpSpPr>
        <p:sp>
          <p:nvSpPr>
            <p:cNvPr id="11290" name="Text Box 26"/>
            <p:cNvSpPr txBox="1">
              <a:spLocks noChangeArrowheads="1"/>
            </p:cNvSpPr>
            <p:nvPr/>
          </p:nvSpPr>
          <p:spPr bwMode="auto">
            <a:xfrm>
              <a:off x="2730500" y="257175"/>
              <a:ext cx="1828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hu-HU"/>
            </a:p>
          </p:txBody>
        </p:sp>
        <p:sp>
          <p:nvSpPr>
            <p:cNvPr id="11291" name="Text Box 27"/>
            <p:cNvSpPr txBox="1">
              <a:spLocks noChangeArrowheads="1"/>
            </p:cNvSpPr>
            <p:nvPr/>
          </p:nvSpPr>
          <p:spPr bwMode="auto">
            <a:xfrm>
              <a:off x="2897188" y="625475"/>
              <a:ext cx="117157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2200" b="1" dirty="0"/>
                <a:t>MÚLT</a:t>
              </a:r>
            </a:p>
          </p:txBody>
        </p:sp>
        <p:sp>
          <p:nvSpPr>
            <p:cNvPr id="11292" name="Text Box 28"/>
            <p:cNvSpPr txBox="1">
              <a:spLocks noChangeArrowheads="1"/>
            </p:cNvSpPr>
            <p:nvPr/>
          </p:nvSpPr>
          <p:spPr bwMode="auto">
            <a:xfrm>
              <a:off x="5126038" y="649288"/>
              <a:ext cx="101123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2200" b="1" dirty="0"/>
                <a:t>JÖVŐ</a:t>
              </a:r>
            </a:p>
          </p:txBody>
        </p:sp>
        <p:sp>
          <p:nvSpPr>
            <p:cNvPr id="11298" name="Text Box 34"/>
            <p:cNvSpPr txBox="1">
              <a:spLocks noChangeArrowheads="1"/>
            </p:cNvSpPr>
            <p:nvPr/>
          </p:nvSpPr>
          <p:spPr bwMode="auto">
            <a:xfrm>
              <a:off x="3943350" y="291426"/>
              <a:ext cx="1219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2200" b="1" dirty="0"/>
                <a:t>JELEN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86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7" grpId="0"/>
      <p:bldP spid="11288" grpId="0"/>
      <p:bldP spid="112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i="1" dirty="0"/>
              <a:t>Az „érzelmi intelligencia”: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408" y="912242"/>
            <a:ext cx="6840760" cy="618916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hu-HU" sz="2400" i="1" dirty="0"/>
          </a:p>
          <a:p>
            <a:pPr>
              <a:lnSpc>
                <a:spcPct val="80000"/>
              </a:lnSpc>
            </a:pPr>
            <a:r>
              <a:rPr lang="hu-HU" sz="2400" b="1" dirty="0">
                <a:solidFill>
                  <a:srgbClr val="800000"/>
                </a:solidFill>
              </a:rPr>
              <a:t>„képesek vagyunk a</a:t>
            </a:r>
            <a:r>
              <a:rPr lang="hu-HU" sz="2400" b="1" dirty="0">
                <a:solidFill>
                  <a:srgbClr val="990033"/>
                </a:solidFill>
              </a:rPr>
              <a:t> </a:t>
            </a:r>
            <a:r>
              <a:rPr lang="hu-HU" sz="2400" b="1" dirty="0" smtClean="0">
                <a:solidFill>
                  <a:srgbClr val="002060"/>
                </a:solidFill>
              </a:rPr>
              <a:t>magunk</a:t>
            </a:r>
            <a:r>
              <a:rPr lang="hu-HU" sz="2400" b="1" dirty="0" smtClean="0">
                <a:solidFill>
                  <a:srgbClr val="990033"/>
                </a:solidFill>
              </a:rPr>
              <a:t> </a:t>
            </a:r>
            <a:r>
              <a:rPr lang="hu-HU" sz="2400" b="1" dirty="0" smtClean="0">
                <a:solidFill>
                  <a:srgbClr val="800000"/>
                </a:solidFill>
              </a:rPr>
              <a:t>(középagy-homloklebeny) </a:t>
            </a:r>
            <a:r>
              <a:rPr lang="hu-HU" sz="2400" b="1" dirty="0">
                <a:solidFill>
                  <a:srgbClr val="800000"/>
                </a:solidFill>
              </a:rPr>
              <a:t>és</a:t>
            </a:r>
            <a:r>
              <a:rPr lang="hu-HU" sz="2400" b="1" dirty="0">
                <a:solidFill>
                  <a:srgbClr val="990033"/>
                </a:solidFill>
              </a:rPr>
              <a:t> </a:t>
            </a:r>
            <a:r>
              <a:rPr lang="hu-HU" sz="2400" b="1" dirty="0">
                <a:solidFill>
                  <a:srgbClr val="002060"/>
                </a:solidFill>
              </a:rPr>
              <a:t>mások érzéseit </a:t>
            </a:r>
            <a:r>
              <a:rPr lang="hu-HU" sz="2400" b="1" dirty="0" smtClean="0">
                <a:solidFill>
                  <a:srgbClr val="800000"/>
                </a:solidFill>
              </a:rPr>
              <a:t>(metakommunikációs jelek, empátia) </a:t>
            </a:r>
            <a:r>
              <a:rPr lang="hu-HU" sz="2400" b="1" u="sng" dirty="0" smtClean="0">
                <a:solidFill>
                  <a:srgbClr val="800000"/>
                </a:solidFill>
              </a:rPr>
              <a:t>felismerni</a:t>
            </a:r>
            <a:r>
              <a:rPr lang="hu-HU" sz="2400" b="1" dirty="0">
                <a:solidFill>
                  <a:srgbClr val="800000"/>
                </a:solidFill>
              </a:rPr>
              <a:t>, </a:t>
            </a:r>
          </a:p>
          <a:p>
            <a:pPr>
              <a:lnSpc>
                <a:spcPct val="80000"/>
              </a:lnSpc>
            </a:pPr>
            <a:r>
              <a:rPr lang="hu-HU" sz="2400" b="1" dirty="0">
                <a:solidFill>
                  <a:srgbClr val="800000"/>
                </a:solidFill>
              </a:rPr>
              <a:t>önmagunkat</a:t>
            </a:r>
            <a:r>
              <a:rPr lang="hu-HU" sz="2400" b="1" dirty="0">
                <a:solidFill>
                  <a:srgbClr val="990033"/>
                </a:solidFill>
              </a:rPr>
              <a:t> </a:t>
            </a:r>
            <a:r>
              <a:rPr lang="hu-HU" sz="2400" b="1" u="sng" dirty="0">
                <a:solidFill>
                  <a:srgbClr val="002060"/>
                </a:solidFill>
              </a:rPr>
              <a:t>motiválni</a:t>
            </a:r>
            <a:r>
              <a:rPr lang="hu-HU" sz="2400" b="1" dirty="0">
                <a:solidFill>
                  <a:srgbClr val="990033"/>
                </a:solidFill>
              </a:rPr>
              <a:t>, </a:t>
            </a:r>
          </a:p>
          <a:p>
            <a:pPr>
              <a:lnSpc>
                <a:spcPct val="80000"/>
              </a:lnSpc>
            </a:pPr>
            <a:r>
              <a:rPr lang="hu-HU" sz="2400" b="1" dirty="0">
                <a:solidFill>
                  <a:srgbClr val="800000"/>
                </a:solidFill>
              </a:rPr>
              <a:t>az </a:t>
            </a:r>
            <a:r>
              <a:rPr lang="hu-HU" sz="2400" b="1" u="sng" dirty="0">
                <a:solidFill>
                  <a:srgbClr val="800000"/>
                </a:solidFill>
              </a:rPr>
              <a:t>érzelmeinkkel </a:t>
            </a:r>
            <a:r>
              <a:rPr lang="hu-HU" sz="2400" b="1" dirty="0">
                <a:solidFill>
                  <a:srgbClr val="800000"/>
                </a:solidFill>
              </a:rPr>
              <a:t>magunkban és emberi viszonylatainkban megfelelően </a:t>
            </a:r>
            <a:r>
              <a:rPr lang="hu-HU" sz="2400" b="1" u="sng" dirty="0">
                <a:solidFill>
                  <a:srgbClr val="002060"/>
                </a:solidFill>
              </a:rPr>
              <a:t>bánni</a:t>
            </a:r>
            <a:r>
              <a:rPr lang="hu-HU" sz="2400" b="1" u="sng" dirty="0">
                <a:solidFill>
                  <a:srgbClr val="990033"/>
                </a:solidFill>
              </a:rPr>
              <a:t>.</a:t>
            </a:r>
            <a:r>
              <a:rPr lang="hu-HU" sz="2400" b="1" dirty="0">
                <a:solidFill>
                  <a:srgbClr val="990033"/>
                </a:solidFill>
              </a:rPr>
              <a:t>” </a:t>
            </a:r>
            <a:r>
              <a:rPr lang="hu-HU" sz="2400" b="1" i="1" dirty="0">
                <a:solidFill>
                  <a:srgbClr val="800000"/>
                </a:solidFill>
              </a:rPr>
              <a:t>(Bar </a:t>
            </a:r>
            <a:r>
              <a:rPr lang="hu-HU" sz="2400" b="1" i="1" dirty="0" err="1">
                <a:solidFill>
                  <a:srgbClr val="800000"/>
                </a:solidFill>
              </a:rPr>
              <a:t>On</a:t>
            </a:r>
            <a:r>
              <a:rPr lang="hu-HU" sz="2400" b="1" i="1" dirty="0">
                <a:solidFill>
                  <a:srgbClr val="800000"/>
                </a:solidFill>
              </a:rPr>
              <a:t>)</a:t>
            </a:r>
            <a:r>
              <a:rPr lang="hu-HU" sz="2400" b="1" dirty="0">
                <a:solidFill>
                  <a:srgbClr val="800000"/>
                </a:solidFill>
              </a:rPr>
              <a:t>  </a:t>
            </a:r>
            <a:endParaRPr lang="hu-HU" sz="2400" b="1" dirty="0" smtClean="0">
              <a:solidFill>
                <a:srgbClr val="800000"/>
              </a:solidFill>
            </a:endParaRPr>
          </a:p>
          <a:p>
            <a:pPr>
              <a:lnSpc>
                <a:spcPct val="80000"/>
              </a:lnSpc>
            </a:pPr>
            <a:r>
              <a:rPr lang="hu-HU" sz="2400" b="1" dirty="0" smtClean="0">
                <a:solidFill>
                  <a:srgbClr val="800000"/>
                </a:solidFill>
              </a:rPr>
              <a:t>Annak képessége, </a:t>
            </a:r>
            <a:r>
              <a:rPr lang="hu-HU" sz="2400" b="1" dirty="0">
                <a:solidFill>
                  <a:srgbClr val="800000"/>
                </a:solidFill>
              </a:rPr>
              <a:t>hogy az érzelmek erejét </a:t>
            </a:r>
            <a:r>
              <a:rPr lang="hu-HU" sz="2400" b="1" dirty="0" smtClean="0">
                <a:solidFill>
                  <a:srgbClr val="800000"/>
                </a:solidFill>
              </a:rPr>
              <a:t>és ösztönösségét </a:t>
            </a:r>
            <a:r>
              <a:rPr lang="hu-HU" sz="2400" b="1" dirty="0">
                <a:solidFill>
                  <a:srgbClr val="800000"/>
                </a:solidFill>
              </a:rPr>
              <a:t>az emberi </a:t>
            </a:r>
            <a:r>
              <a:rPr lang="hu-HU" sz="2400" b="1" dirty="0">
                <a:solidFill>
                  <a:srgbClr val="002060"/>
                </a:solidFill>
              </a:rPr>
              <a:t>energia, az információk, az összetartozás és a </a:t>
            </a:r>
            <a:r>
              <a:rPr lang="hu-HU" sz="2400" b="1" dirty="0" smtClean="0">
                <a:solidFill>
                  <a:srgbClr val="002060"/>
                </a:solidFill>
              </a:rPr>
              <a:t>befolyásolás</a:t>
            </a:r>
            <a:r>
              <a:rPr lang="hu-HU" sz="2400" b="1" dirty="0" smtClean="0">
                <a:solidFill>
                  <a:srgbClr val="990033"/>
                </a:solidFill>
              </a:rPr>
              <a:t> </a:t>
            </a:r>
            <a:r>
              <a:rPr lang="hu-HU" sz="2400" b="1" dirty="0" smtClean="0">
                <a:solidFill>
                  <a:srgbClr val="800000"/>
                </a:solidFill>
              </a:rPr>
              <a:t>forrásának </a:t>
            </a:r>
            <a:r>
              <a:rPr lang="hu-HU" sz="2400" b="1" dirty="0">
                <a:solidFill>
                  <a:srgbClr val="800000"/>
                </a:solidFill>
              </a:rPr>
              <a:t>érzi az ember, megérti és hatékonyan </a:t>
            </a:r>
            <a:r>
              <a:rPr lang="hu-HU" sz="2400" b="1" dirty="0" smtClean="0">
                <a:solidFill>
                  <a:srgbClr val="800000"/>
                </a:solidFill>
              </a:rPr>
              <a:t>alkalmazza.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hu-HU" sz="2400" b="1" i="1" dirty="0" smtClean="0"/>
              <a:t>Röviden</a:t>
            </a:r>
            <a:r>
              <a:rPr lang="hu-HU" sz="2400" b="1" i="1" dirty="0"/>
              <a:t>: önmagunk és kapcsolataink eredményes kezelésének </a:t>
            </a:r>
            <a:r>
              <a:rPr lang="hu-HU" sz="2400" b="1" i="1" dirty="0" smtClean="0"/>
              <a:t>képessége TUDATOSAN.</a:t>
            </a:r>
            <a:r>
              <a:rPr lang="hu-HU" sz="2400" dirty="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hu-HU" sz="2400" dirty="0" smtClean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3449" y="1412776"/>
            <a:ext cx="4163258" cy="230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zövegdoboz 1"/>
          <p:cNvSpPr txBox="1"/>
          <p:nvPr/>
        </p:nvSpPr>
        <p:spPr>
          <a:xfrm>
            <a:off x="7752184" y="4005064"/>
            <a:ext cx="4320480" cy="2579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hu-HU" sz="2400" b="1" dirty="0" err="1">
                <a:solidFill>
                  <a:srgbClr val="800000"/>
                </a:solidFill>
              </a:rPr>
              <a:t>Amygdala</a:t>
            </a:r>
            <a:r>
              <a:rPr lang="hu-HU" sz="2400" b="1" dirty="0">
                <a:solidFill>
                  <a:srgbClr val="800000"/>
                </a:solidFill>
              </a:rPr>
              <a:t> (</a:t>
            </a:r>
            <a:r>
              <a:rPr lang="hu-HU" sz="2400" b="1" dirty="0" smtClean="0">
                <a:solidFill>
                  <a:srgbClr val="800000"/>
                </a:solidFill>
              </a:rPr>
              <a:t>mandula-magok) szerepe: </a:t>
            </a:r>
            <a:r>
              <a:rPr lang="hu-HU" sz="2200" dirty="0">
                <a:solidFill>
                  <a:srgbClr val="002060"/>
                </a:solidFill>
              </a:rPr>
              <a:t>arc érzelmi </a:t>
            </a:r>
            <a:r>
              <a:rPr lang="hu-HU" sz="2200" dirty="0" err="1">
                <a:solidFill>
                  <a:srgbClr val="002060"/>
                </a:solidFill>
              </a:rPr>
              <a:t>scennelése</a:t>
            </a:r>
            <a:r>
              <a:rPr lang="hu-HU" sz="2200" dirty="0">
                <a:solidFill>
                  <a:srgbClr val="002060"/>
                </a:solidFill>
              </a:rPr>
              <a:t>, </a:t>
            </a:r>
            <a:r>
              <a:rPr lang="hu-HU" sz="2200" dirty="0" err="1">
                <a:solidFill>
                  <a:srgbClr val="002060"/>
                </a:solidFill>
              </a:rPr>
              <a:t>félelmi</a:t>
            </a:r>
            <a:r>
              <a:rPr lang="hu-HU" sz="2200" dirty="0">
                <a:solidFill>
                  <a:srgbClr val="002060"/>
                </a:solidFill>
              </a:rPr>
              <a:t> helyzet felismerése, </a:t>
            </a:r>
            <a:r>
              <a:rPr lang="hu-HU" sz="2200" dirty="0" smtClean="0">
                <a:solidFill>
                  <a:srgbClr val="002060"/>
                </a:solidFill>
              </a:rPr>
              <a:t>szorongás, személyes </a:t>
            </a:r>
            <a:r>
              <a:rPr lang="hu-HU" sz="2200" dirty="0">
                <a:solidFill>
                  <a:srgbClr val="002060"/>
                </a:solidFill>
              </a:rPr>
              <a:t>tér beállítása, </a:t>
            </a:r>
            <a:r>
              <a:rPr lang="hu-HU" sz="2200" dirty="0" smtClean="0">
                <a:solidFill>
                  <a:srgbClr val="002060"/>
                </a:solidFill>
              </a:rPr>
              <a:t>döntés-hozatal</a:t>
            </a:r>
            <a:r>
              <a:rPr lang="hu-HU" sz="2200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sz="2200" dirty="0">
                <a:solidFill>
                  <a:srgbClr val="002060"/>
                </a:solidFill>
              </a:rPr>
              <a:t>Nagyobb </a:t>
            </a:r>
            <a:r>
              <a:rPr lang="hu-HU" sz="2200" b="1" dirty="0">
                <a:solidFill>
                  <a:srgbClr val="002060"/>
                </a:solidFill>
              </a:rPr>
              <a:t>társas háló </a:t>
            </a:r>
            <a:r>
              <a:rPr lang="hu-HU" sz="2200" dirty="0" smtClean="0">
                <a:solidFill>
                  <a:srgbClr val="002060"/>
                </a:solidFill>
                <a:sym typeface="Symbol" panose="05050102010706020507" pitchFamily="18" charset="2"/>
              </a:rPr>
              <a:t></a:t>
            </a:r>
            <a:r>
              <a:rPr lang="hu-HU" sz="2200" dirty="0" smtClean="0">
                <a:solidFill>
                  <a:srgbClr val="002060"/>
                </a:solidFill>
              </a:rPr>
              <a:t> </a:t>
            </a:r>
            <a:r>
              <a:rPr lang="hu-HU" sz="2200" b="1" dirty="0">
                <a:solidFill>
                  <a:srgbClr val="002060"/>
                </a:solidFill>
              </a:rPr>
              <a:t>nagyobb </a:t>
            </a:r>
            <a:r>
              <a:rPr lang="hu-HU" sz="2200" b="1" dirty="0" err="1">
                <a:solidFill>
                  <a:srgbClr val="002060"/>
                </a:solidFill>
              </a:rPr>
              <a:t>amygdala</a:t>
            </a:r>
            <a:r>
              <a:rPr lang="hu-HU" sz="2200" b="1" dirty="0">
                <a:solidFill>
                  <a:srgbClr val="002060"/>
                </a:solidFill>
              </a:rPr>
              <a:t> </a:t>
            </a:r>
            <a:r>
              <a:rPr lang="hu-HU" sz="2200" dirty="0">
                <a:solidFill>
                  <a:srgbClr val="002060"/>
                </a:solidFill>
              </a:rPr>
              <a:t>méret a több nyúlvány miatt.</a:t>
            </a:r>
          </a:p>
        </p:txBody>
      </p:sp>
    </p:spTree>
    <p:extLst>
      <p:ext uri="{BB962C8B-B14F-4D97-AF65-F5344CB8AC3E}">
        <p14:creationId xmlns:p14="http://schemas.microsoft.com/office/powerpoint/2010/main" val="45254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8" name="Rectangle 268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887000" cy="594942"/>
          </a:xfrm>
        </p:spPr>
        <p:txBody>
          <a:bodyPr/>
          <a:lstStyle/>
          <a:p>
            <a:r>
              <a:rPr lang="hu-HU" sz="3600" dirty="0"/>
              <a:t>Érzelmi intelligencia – </a:t>
            </a:r>
            <a:r>
              <a:rPr lang="hu-HU" sz="2400" dirty="0" err="1"/>
              <a:t>Goleman</a:t>
            </a:r>
            <a:r>
              <a:rPr lang="hu-HU" sz="2400" dirty="0"/>
              <a:t>, 2002, 2005 </a:t>
            </a:r>
            <a:r>
              <a:rPr lang="hu-HU" sz="2400" dirty="0" smtClean="0"/>
              <a:t>(„</a:t>
            </a:r>
            <a:r>
              <a:rPr lang="hu-HU" sz="2400" dirty="0"/>
              <a:t>Érzelmi intelligencia </a:t>
            </a:r>
            <a:r>
              <a:rPr lang="hu-HU" sz="2400" dirty="0" smtClean="0"/>
              <a:t>Miért </a:t>
            </a:r>
            <a:r>
              <a:rPr lang="hu-HU" sz="2400" dirty="0"/>
              <a:t>számít többet, mint az IQ)” )</a:t>
            </a:r>
          </a:p>
        </p:txBody>
      </p:sp>
      <p:sp>
        <p:nvSpPr>
          <p:cNvPr id="15629" name="Rectangle 269"/>
          <p:cNvSpPr>
            <a:spLocks noGrp="1" noChangeArrowheads="1"/>
          </p:cNvSpPr>
          <p:nvPr>
            <p:ph type="body" idx="1"/>
          </p:nvPr>
        </p:nvSpPr>
        <p:spPr>
          <a:xfrm>
            <a:off x="551384" y="1340769"/>
            <a:ext cx="5616624" cy="4785395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hu-HU" b="1" dirty="0">
                <a:latin typeface="Tahoma" pitchFamily="34" charset="0"/>
              </a:rPr>
              <a:t>1. Személyes kompetencia: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n"/>
            </a:pPr>
            <a:r>
              <a:rPr lang="hu-HU" b="1" dirty="0">
                <a:latin typeface="Tahoma" pitchFamily="34" charset="0"/>
              </a:rPr>
              <a:t>Én-tudatosság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n"/>
            </a:pPr>
            <a:r>
              <a:rPr lang="hu-HU" b="1" dirty="0">
                <a:latin typeface="Tahoma" pitchFamily="34" charset="0"/>
              </a:rPr>
              <a:t>Önszabályozás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n"/>
            </a:pPr>
            <a:r>
              <a:rPr lang="hu-HU" b="1" dirty="0">
                <a:latin typeface="Tahoma" pitchFamily="34" charset="0"/>
              </a:rPr>
              <a:t>Motiváció</a:t>
            </a:r>
          </a:p>
          <a:p>
            <a:pPr>
              <a:lnSpc>
                <a:spcPct val="80000"/>
              </a:lnSpc>
              <a:buNone/>
            </a:pPr>
            <a:endParaRPr lang="hu-HU" sz="2000" b="1" dirty="0">
              <a:latin typeface="Tahoma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hu-HU" b="1" dirty="0">
                <a:latin typeface="Tahoma" pitchFamily="34" charset="0"/>
              </a:rPr>
              <a:t>2. Társas kompetencia: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n"/>
            </a:pPr>
            <a:r>
              <a:rPr lang="hu-HU" b="1" i="1" dirty="0">
                <a:latin typeface="Tahoma" pitchFamily="34" charset="0"/>
              </a:rPr>
              <a:t>Empátia: </a:t>
            </a:r>
            <a:r>
              <a:rPr lang="hu-HU" b="1" dirty="0">
                <a:latin typeface="Tahoma" pitchFamily="34" charset="0"/>
              </a:rPr>
              <a:t>mások érzéseinek, szükségleteinek és meggyőződéseinek ismerete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n"/>
            </a:pPr>
            <a:r>
              <a:rPr lang="hu-HU" b="1" i="1" dirty="0">
                <a:latin typeface="Tahoma" pitchFamily="34" charset="0"/>
              </a:rPr>
              <a:t>Társas</a:t>
            </a:r>
            <a:r>
              <a:rPr lang="hu-HU" b="1" dirty="0">
                <a:latin typeface="Tahoma" pitchFamily="34" charset="0"/>
              </a:rPr>
              <a:t> készségek lehetővé teszik, hogy másokból az általunk kívánt reakciót váltsuk ki.</a:t>
            </a:r>
          </a:p>
          <a:p>
            <a:pPr>
              <a:lnSpc>
                <a:spcPct val="80000"/>
              </a:lnSpc>
              <a:buFont typeface="Wingdings" pitchFamily="2" charset="2"/>
              <a:buChar char="n"/>
            </a:pPr>
            <a:endParaRPr lang="hu-HU" sz="2000" b="1" dirty="0"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endParaRPr lang="hu-HU" sz="2000" b="1" dirty="0">
              <a:latin typeface="Tahoma" pitchFamily="34" charset="0"/>
            </a:endParaRPr>
          </a:p>
        </p:txBody>
      </p:sp>
      <p:pic>
        <p:nvPicPr>
          <p:cNvPr id="5" name="Picture 2" descr="Miért fontos az érzelmi intelligencia az MI által uralt mai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4"/>
          <a:stretch/>
        </p:blipFill>
        <p:spPr bwMode="auto">
          <a:xfrm>
            <a:off x="6180450" y="1220280"/>
            <a:ext cx="585179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29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2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1463064" cy="85010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b="1" dirty="0" smtClean="0">
                <a:latin typeface="Tahoma" pitchFamily="34" charset="0"/>
              </a:rPr>
              <a:t>1. Személyes kompetencia: </a:t>
            </a:r>
            <a:r>
              <a:rPr lang="hu-HU" sz="2800" dirty="0" smtClean="0">
                <a:latin typeface="Tahoma" pitchFamily="34" charset="0"/>
              </a:rPr>
              <a:t>ahogyan </a:t>
            </a:r>
            <a:r>
              <a:rPr lang="hu-HU" sz="2800" dirty="0">
                <a:latin typeface="Tahoma" pitchFamily="34" charset="0"/>
              </a:rPr>
              <a:t>saját magunkkal bánunk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7408" y="1628800"/>
            <a:ext cx="7272808" cy="4032448"/>
          </a:xfrm>
        </p:spPr>
        <p:txBody>
          <a:bodyPr/>
          <a:lstStyle/>
          <a:p>
            <a:pPr marL="342900" lvl="1" indent="-342900">
              <a:buNone/>
            </a:pPr>
            <a:r>
              <a:rPr lang="hu-HU" sz="2800" b="1" dirty="0">
                <a:solidFill>
                  <a:srgbClr val="800000"/>
                </a:solidFill>
                <a:latin typeface="Tahoma" pitchFamily="34" charset="0"/>
              </a:rPr>
              <a:t>Én-tudatosság: </a:t>
            </a:r>
          </a:p>
          <a:p>
            <a:pPr marL="342900" lvl="1" indent="-342900">
              <a:buNone/>
            </a:pPr>
            <a:r>
              <a:rPr lang="hu-HU" b="1" dirty="0">
                <a:latin typeface="Tahoma" pitchFamily="34" charset="0"/>
              </a:rPr>
              <a:t>Saját belső állapotaink, értékeink, erőforrásaink és intuícióink ismerete</a:t>
            </a:r>
          </a:p>
          <a:p>
            <a:pPr marL="342900" lvl="1" indent="-342900"/>
            <a:r>
              <a:rPr lang="hu-HU" b="1" i="1" dirty="0"/>
              <a:t>Érzelmi tudatosság</a:t>
            </a:r>
            <a:r>
              <a:rPr lang="hu-HU" b="1" dirty="0"/>
              <a:t>: </a:t>
            </a:r>
            <a:r>
              <a:rPr lang="hu-HU" dirty="0"/>
              <a:t>érzelmeink és azok hatásának felismerése</a:t>
            </a:r>
          </a:p>
          <a:p>
            <a:pPr marL="342900" lvl="1" indent="-342900"/>
            <a:r>
              <a:rPr lang="hu-HU" b="1" i="1" dirty="0"/>
              <a:t>Pontos önértékelés</a:t>
            </a:r>
            <a:r>
              <a:rPr lang="hu-HU" dirty="0"/>
              <a:t>: belső erőforrásaink, képességeink, erősségeink és korlátaink ismerete</a:t>
            </a:r>
          </a:p>
          <a:p>
            <a:pPr marL="342900" lvl="1" indent="-342900"/>
            <a:r>
              <a:rPr lang="hu-HU" b="1" i="1" dirty="0"/>
              <a:t>Önbizalom</a:t>
            </a:r>
            <a:r>
              <a:rPr lang="hu-HU" b="1" dirty="0"/>
              <a:t>: </a:t>
            </a:r>
            <a:r>
              <a:rPr lang="hu-HU" dirty="0"/>
              <a:t>saját értékeink és képességeink biztos tudata</a:t>
            </a:r>
          </a:p>
          <a:p>
            <a:pPr marL="342900" lvl="1" indent="-342900"/>
            <a:endParaRPr lang="hu-HU" dirty="0" smtClean="0"/>
          </a:p>
          <a:p>
            <a:pPr marL="342900" lvl="1" indent="-342900">
              <a:buNone/>
            </a:pPr>
            <a:endParaRPr lang="hu-HU" dirty="0"/>
          </a:p>
        </p:txBody>
      </p:sp>
      <p:pic>
        <p:nvPicPr>
          <p:cNvPr id="4" name="Picture 2" descr="http://m.cdn.blog.hu/1b/1bolond100atcsinal/image/torz%C3%ADt%C3%A1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2304" y="1628800"/>
            <a:ext cx="2708856" cy="3443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501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11103024" cy="432048"/>
          </a:xfrm>
        </p:spPr>
        <p:txBody>
          <a:bodyPr/>
          <a:lstStyle/>
          <a:p>
            <a:r>
              <a:rPr lang="hu-HU" b="1" dirty="0" smtClean="0">
                <a:latin typeface="Tahoma" pitchFamily="34" charset="0"/>
              </a:rPr>
              <a:t>1. Személyes kompetencia: </a:t>
            </a:r>
            <a:r>
              <a:rPr lang="hu-HU" sz="2800" dirty="0" smtClean="0">
                <a:latin typeface="Tahoma" pitchFamily="34" charset="0"/>
              </a:rPr>
              <a:t>ahogyan </a:t>
            </a:r>
            <a:r>
              <a:rPr lang="hu-HU" sz="2800" dirty="0">
                <a:latin typeface="Tahoma" pitchFamily="34" charset="0"/>
              </a:rPr>
              <a:t>saját magunkkal bánunk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196752"/>
            <a:ext cx="8078687" cy="5510213"/>
          </a:xfrm>
        </p:spPr>
        <p:txBody>
          <a:bodyPr/>
          <a:lstStyle/>
          <a:p>
            <a:pPr marL="342900" lvl="1" indent="-342900">
              <a:buNone/>
            </a:pPr>
            <a:r>
              <a:rPr lang="hu-HU" b="1" dirty="0">
                <a:solidFill>
                  <a:srgbClr val="800000"/>
                </a:solidFill>
                <a:latin typeface="Tahoma" pitchFamily="34" charset="0"/>
              </a:rPr>
              <a:t>Önszabályozás: </a:t>
            </a:r>
            <a:r>
              <a:rPr lang="hu-HU" b="1" dirty="0">
                <a:latin typeface="Tahoma" pitchFamily="34" charset="0"/>
              </a:rPr>
              <a:t>képesség, hogy kezelni tudjuk belső állapotainkat, impulzusainkat, és erőforrásainkat</a:t>
            </a:r>
          </a:p>
          <a:p>
            <a:pPr>
              <a:buFont typeface="Wingdings" pitchFamily="2" charset="2"/>
              <a:buChar char="Ø"/>
            </a:pPr>
            <a:r>
              <a:rPr lang="hu-HU" sz="2400" b="1" i="1" dirty="0"/>
              <a:t>Önkontroll: </a:t>
            </a:r>
            <a:r>
              <a:rPr lang="hu-HU" sz="2400" dirty="0"/>
              <a:t>a hátráltató, zavaró érzelmek és impulzusok kordában tartása.</a:t>
            </a:r>
          </a:p>
          <a:p>
            <a:pPr>
              <a:buFont typeface="Wingdings" pitchFamily="2" charset="2"/>
              <a:buChar char="Ø"/>
            </a:pPr>
            <a:r>
              <a:rPr lang="hu-HU" sz="2400" b="1" i="1" dirty="0"/>
              <a:t>Megbízhatóság: </a:t>
            </a:r>
            <a:r>
              <a:rPr lang="hu-HU" sz="2400" dirty="0"/>
              <a:t>őszinteség és igazmondás</a:t>
            </a:r>
          </a:p>
          <a:p>
            <a:pPr>
              <a:buFont typeface="Wingdings" pitchFamily="2" charset="2"/>
              <a:buChar char="Ø"/>
            </a:pPr>
            <a:r>
              <a:rPr lang="hu-HU" sz="2400" b="1" i="1" dirty="0"/>
              <a:t>Lelkiismeretesség: </a:t>
            </a:r>
            <a:r>
              <a:rPr lang="hu-HU" sz="2400" dirty="0"/>
              <a:t>a saját teljesítményünkkel kapcsolatos felelősségvállalás</a:t>
            </a:r>
          </a:p>
          <a:p>
            <a:pPr>
              <a:buFont typeface="Wingdings" pitchFamily="2" charset="2"/>
              <a:buChar char="Ø"/>
            </a:pPr>
            <a:r>
              <a:rPr lang="hu-HU" sz="2400" b="1" i="1" dirty="0"/>
              <a:t>Alkalmazkodás: </a:t>
            </a:r>
            <a:r>
              <a:rPr lang="hu-HU" sz="2400" dirty="0"/>
              <a:t>a változás kezelésében megmutatkozó rugalmasság</a:t>
            </a:r>
          </a:p>
          <a:p>
            <a:pPr>
              <a:buFont typeface="Wingdings" pitchFamily="2" charset="2"/>
              <a:buChar char="Ø"/>
            </a:pPr>
            <a:r>
              <a:rPr lang="hu-HU" sz="2400" b="1" i="1" dirty="0"/>
              <a:t>Innovációk: </a:t>
            </a:r>
            <a:r>
              <a:rPr lang="hu-HU" sz="2400" dirty="0"/>
              <a:t>találékonyság, nyitottság az új ötletekkel, megközelítési módokkal és az új információk iránt.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160" y="2132856"/>
            <a:ext cx="453423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1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582400" cy="623888"/>
          </a:xfrm>
        </p:spPr>
        <p:txBody>
          <a:bodyPr/>
          <a:lstStyle/>
          <a:p>
            <a:r>
              <a:rPr lang="hu-HU" b="1" dirty="0" smtClean="0">
                <a:latin typeface="Tahoma" pitchFamily="34" charset="0"/>
              </a:rPr>
              <a:t>1. Személyes kompetencia: </a:t>
            </a:r>
            <a:r>
              <a:rPr lang="hu-HU" sz="2800" dirty="0" smtClean="0">
                <a:latin typeface="Tahoma" pitchFamily="34" charset="0"/>
              </a:rPr>
              <a:t> </a:t>
            </a:r>
            <a:r>
              <a:rPr lang="hu-HU" sz="2800" dirty="0">
                <a:latin typeface="Tahoma" pitchFamily="34" charset="0"/>
              </a:rPr>
              <a:t>ahogyan saját magunkkal bánunk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416285"/>
            <a:ext cx="7358607" cy="4961533"/>
          </a:xfrm>
        </p:spPr>
        <p:txBody>
          <a:bodyPr/>
          <a:lstStyle/>
          <a:p>
            <a:pPr>
              <a:buNone/>
            </a:pPr>
            <a:r>
              <a:rPr lang="hu-HU" b="1" dirty="0">
                <a:solidFill>
                  <a:srgbClr val="800000"/>
                </a:solidFill>
                <a:latin typeface="Tahoma" pitchFamily="34" charset="0"/>
              </a:rPr>
              <a:t>Motiváció: </a:t>
            </a:r>
            <a:r>
              <a:rPr lang="hu-HU" sz="2400" b="1" dirty="0">
                <a:latin typeface="Tahoma" pitchFamily="34" charset="0"/>
              </a:rPr>
              <a:t>Érzelmi törekvések, amelyek serkentik és irányítják a kitűzött célok elérését.</a:t>
            </a:r>
          </a:p>
          <a:p>
            <a:pPr>
              <a:buFont typeface="Wingdings" pitchFamily="2" charset="2"/>
              <a:buChar char="Ø"/>
            </a:pPr>
            <a:r>
              <a:rPr lang="hu-HU" sz="2400" b="1" i="1" dirty="0"/>
              <a:t>Teljesítménymotiváció: </a:t>
            </a:r>
            <a:r>
              <a:rPr lang="hu-HU" sz="2400" dirty="0"/>
              <a:t>a kiválóság fejlesztésére, vagy egy adott szintjének elérésére irányuló késztetés.</a:t>
            </a:r>
          </a:p>
          <a:p>
            <a:pPr lvl="0">
              <a:buFont typeface="Wingdings" pitchFamily="2" charset="2"/>
              <a:buChar char="Ø"/>
            </a:pPr>
            <a:r>
              <a:rPr lang="hu-HU" sz="2400" b="1" i="1" dirty="0"/>
              <a:t>Elköteleződés: </a:t>
            </a:r>
            <a:r>
              <a:rPr lang="hu-HU" sz="2400" dirty="0"/>
              <a:t>igazodás a team vagy a szervezet céljaihoz.</a:t>
            </a:r>
          </a:p>
          <a:p>
            <a:pPr lvl="0">
              <a:buFont typeface="Wingdings" pitchFamily="2" charset="2"/>
              <a:buChar char="Ø"/>
            </a:pPr>
            <a:r>
              <a:rPr lang="hu-HU" sz="2400" b="1" i="1" dirty="0"/>
              <a:t>Kezdeményezőkészség: </a:t>
            </a:r>
            <a:r>
              <a:rPr lang="hu-HU" sz="2400" dirty="0"/>
              <a:t>készenlét a felmerülő lehetőségek megragadására.</a:t>
            </a:r>
          </a:p>
          <a:p>
            <a:pPr lvl="0">
              <a:buFont typeface="Wingdings" pitchFamily="2" charset="2"/>
              <a:buChar char="Ø"/>
            </a:pPr>
            <a:r>
              <a:rPr lang="hu-HU" sz="2400" b="1" i="1" dirty="0"/>
              <a:t>Optimizmus: </a:t>
            </a:r>
            <a:r>
              <a:rPr lang="hu-HU" sz="2400" dirty="0"/>
              <a:t>a kitűzött célok elérésére irányuló kitartás, az akadályok és kudarcok ellenére.</a:t>
            </a:r>
          </a:p>
          <a:p>
            <a:pPr>
              <a:buNone/>
            </a:pPr>
            <a:endParaRPr lang="hu-HU" sz="2400" b="1" dirty="0">
              <a:latin typeface="Tahoma" pitchFamily="34" charset="0"/>
            </a:endParaRPr>
          </a:p>
        </p:txBody>
      </p:sp>
      <p:pic>
        <p:nvPicPr>
          <p:cNvPr id="4" name="Kép 3" descr="Képtalálat a következőre: „tanár-diák kapcsolat, kép”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2264" y="1700808"/>
            <a:ext cx="309634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021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Elköteleződés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56B8-A1E7-41F2-9065-4092F8C82C26}" type="slidenum">
              <a:rPr lang="hu-HU" smtClean="0"/>
              <a:pPr/>
              <a:t>19</a:t>
            </a:fld>
            <a:endParaRPr lang="hu-HU"/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490541"/>
              </p:ext>
            </p:extLst>
          </p:nvPr>
        </p:nvGraphicFramePr>
        <p:xfrm>
          <a:off x="643339" y="1124744"/>
          <a:ext cx="11393488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056">
                  <a:extLst>
                    <a:ext uri="{9D8B030D-6E8A-4147-A177-3AD203B41FA5}">
                      <a16:colId xmlns:a16="http://schemas.microsoft.com/office/drawing/2014/main" val="4144559716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1787284017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4306264"/>
                    </a:ext>
                  </a:extLst>
                </a:gridCol>
                <a:gridCol w="3458816">
                  <a:extLst>
                    <a:ext uri="{9D8B030D-6E8A-4147-A177-3AD203B41FA5}">
                      <a16:colId xmlns:a16="http://schemas.microsoft.com/office/drawing/2014/main" val="4036940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solidFill>
                            <a:srgbClr val="800000"/>
                          </a:solidFill>
                        </a:rPr>
                        <a:t>Engedelmesség</a:t>
                      </a:r>
                      <a:endParaRPr lang="hu-HU" sz="24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solidFill>
                            <a:srgbClr val="800000"/>
                          </a:solidFill>
                        </a:rPr>
                        <a:t>Együttműködés</a:t>
                      </a:r>
                      <a:endParaRPr lang="hu-HU" sz="24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solidFill>
                            <a:srgbClr val="800000"/>
                          </a:solidFill>
                        </a:rPr>
                        <a:t>Lelkesedés</a:t>
                      </a:r>
                      <a:endParaRPr lang="hu-HU" sz="24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50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b="1" dirty="0" smtClean="0">
                          <a:solidFill>
                            <a:srgbClr val="002060"/>
                          </a:solidFill>
                        </a:rPr>
                        <a:t>Mechanizmus</a:t>
                      </a:r>
                      <a:endParaRPr lang="hu-H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i="1" dirty="0" smtClean="0"/>
                        <a:t>Alkalmazkodás</a:t>
                      </a:r>
                      <a:endParaRPr lang="hu-H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i="1" dirty="0" smtClean="0"/>
                        <a:t>Azonosulás emberekkel</a:t>
                      </a:r>
                      <a:endParaRPr lang="hu-H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i="1" dirty="0" err="1" smtClean="0"/>
                        <a:t>Internalizálás</a:t>
                      </a:r>
                      <a:r>
                        <a:rPr lang="hu-HU" sz="2000" b="1" i="1" dirty="0" smtClean="0"/>
                        <a:t>, beépítés</a:t>
                      </a:r>
                      <a:endParaRPr lang="hu-HU" sz="20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467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Motiváció</a:t>
                      </a:r>
                      <a:endParaRPr lang="hu-HU" sz="2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Hatalomnak megfelelés, félelem – </a:t>
                      </a:r>
                      <a:r>
                        <a:rPr lang="hu-HU" sz="20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Külső kontroll</a:t>
                      </a:r>
                      <a:endParaRPr lang="hu-H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Kapcsolat, csapat, vezető megszerzése, fenntartása</a:t>
                      </a:r>
                      <a:endParaRPr lang="hu-H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Küldetésért,</a:t>
                      </a:r>
                      <a:r>
                        <a:rPr lang="hu-HU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élokért, ügyért – Belső kontroll</a:t>
                      </a:r>
                      <a:endParaRPr lang="hu-H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768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Ahogyan</a:t>
                      </a:r>
                      <a:endParaRPr lang="hu-HU" sz="2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Utasít-számon kér- ellenőriz</a:t>
                      </a:r>
                      <a:endParaRPr lang="hu-H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Közös csapattag kiválasztás</a:t>
                      </a:r>
                    </a:p>
                    <a:p>
                      <a:pPr marL="0" algn="l" defTabSz="914400" rtl="0" eaLnBrk="1" latinLnBrk="0" hangingPunct="1"/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Részlegek bevonása</a:t>
                      </a:r>
                      <a:endParaRPr lang="hu-H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Közös jövőkép- és projekttervezés, a cél fontosságának hangsúlyozása</a:t>
                      </a:r>
                      <a:r>
                        <a:rPr lang="hu-HU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vezető/k által, innováció, és közös fejlesztés és fejlődés </a:t>
                      </a:r>
                      <a:endParaRPr lang="hu-H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31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354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95400" y="69274"/>
            <a:ext cx="4618856" cy="1143000"/>
          </a:xfrm>
        </p:spPr>
        <p:txBody>
          <a:bodyPr/>
          <a:lstStyle/>
          <a:p>
            <a:r>
              <a:rPr lang="hu-HU" sz="3800" dirty="0"/>
              <a:t>Intelligencia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424" y="2564904"/>
            <a:ext cx="11017224" cy="4104456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hu-HU" sz="2400" dirty="0"/>
              <a:t>Az intelligencia az egyénnek az az összesített vagy </a:t>
            </a:r>
            <a:r>
              <a:rPr lang="hu-HU" sz="2400" b="1" dirty="0"/>
              <a:t>globális képessége</a:t>
            </a:r>
            <a:r>
              <a:rPr lang="hu-HU" sz="2400" dirty="0"/>
              <a:t>, amely lehetővé teszi, hogy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sz="2400" b="1" i="1" dirty="0"/>
              <a:t>- célszerűen cselekedjék,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sz="2400" b="1" i="1" dirty="0"/>
              <a:t>- racionálisan gondolkodjék</a:t>
            </a:r>
            <a:r>
              <a:rPr lang="hu-HU" sz="2400" b="1" dirty="0"/>
              <a:t>, és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sz="2400" b="1" i="1" dirty="0"/>
              <a:t>- eredményesen bánjék környezetével.</a:t>
            </a:r>
            <a:r>
              <a:rPr lang="hu-HU" sz="2400" b="1" dirty="0"/>
              <a:t>" (</a:t>
            </a:r>
            <a:r>
              <a:rPr lang="hu-HU" sz="2400" b="1" dirty="0" err="1"/>
              <a:t>Wechsler</a:t>
            </a:r>
            <a:r>
              <a:rPr lang="hu-HU" sz="2400" b="1" dirty="0" smtClean="0"/>
              <a:t>) </a:t>
            </a:r>
            <a:r>
              <a:rPr lang="hu-HU" sz="2400" dirty="0">
                <a:sym typeface="Symbol" panose="05050102010706020507" pitchFamily="18" charset="2"/>
              </a:rPr>
              <a:t> </a:t>
            </a:r>
            <a:r>
              <a:rPr lang="hu-HU" sz="2400" b="1" dirty="0">
                <a:sym typeface="Symbol" panose="05050102010706020507" pitchFamily="18" charset="2"/>
              </a:rPr>
              <a:t>ÉRTELMI </a:t>
            </a:r>
            <a:r>
              <a:rPr lang="hu-HU" sz="2400" b="1" dirty="0" smtClean="0">
                <a:sym typeface="Symbol" panose="05050102010706020507" pitchFamily="18" charset="2"/>
              </a:rPr>
              <a:t>KÉPESSÉG/EK</a:t>
            </a:r>
            <a:endParaRPr lang="hu-HU" sz="2400" b="1" dirty="0"/>
          </a:p>
          <a:p>
            <a:pPr algn="ctr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r>
              <a:rPr lang="hu-HU" sz="2400" b="1" u="sng" dirty="0" smtClean="0">
                <a:solidFill>
                  <a:srgbClr val="800000"/>
                </a:solidFill>
              </a:rPr>
              <a:t>A megismerő </a:t>
            </a:r>
            <a:r>
              <a:rPr lang="hu-HU" sz="2400" b="1" u="sng" dirty="0">
                <a:solidFill>
                  <a:srgbClr val="800000"/>
                </a:solidFill>
              </a:rPr>
              <a:t>képességekre</a:t>
            </a:r>
            <a:r>
              <a:rPr lang="hu-HU" sz="2400" b="1" dirty="0">
                <a:solidFill>
                  <a:srgbClr val="800000"/>
                </a:solidFill>
              </a:rPr>
              <a:t> épülően méri az egyén adott</a:t>
            </a:r>
            <a:r>
              <a:rPr lang="hu-HU" sz="2400" b="1" i="1" dirty="0">
                <a:solidFill>
                  <a:srgbClr val="800000"/>
                </a:solidFill>
              </a:rPr>
              <a:t> t</a:t>
            </a:r>
            <a:r>
              <a:rPr lang="hu-HU" sz="2400" b="1" i="1" u="sng" dirty="0">
                <a:solidFill>
                  <a:srgbClr val="800000"/>
                </a:solidFill>
              </a:rPr>
              <a:t>eljesítményét</a:t>
            </a:r>
            <a:r>
              <a:rPr lang="hu-HU" sz="2400" b="1" i="1" dirty="0">
                <a:solidFill>
                  <a:srgbClr val="800000"/>
                </a:solidFill>
              </a:rPr>
              <a:t> az </a:t>
            </a:r>
            <a:r>
              <a:rPr lang="hu-HU" sz="2400" b="1" i="1" u="sng" dirty="0">
                <a:solidFill>
                  <a:srgbClr val="800000"/>
                </a:solidFill>
              </a:rPr>
              <a:t>adott életkori sávban lévő emberek átlagos teljesítményszintjéhez</a:t>
            </a:r>
            <a:r>
              <a:rPr lang="hu-HU" sz="2400" b="1" i="1" dirty="0">
                <a:solidFill>
                  <a:srgbClr val="800000"/>
                </a:solidFill>
              </a:rPr>
              <a:t> viszonyítva.</a:t>
            </a:r>
            <a:r>
              <a:rPr lang="hu-HU" sz="2400" dirty="0">
                <a:solidFill>
                  <a:srgbClr val="800000"/>
                </a:solidFill>
              </a:rPr>
              <a:t> </a:t>
            </a:r>
            <a:endParaRPr lang="hu-HU" sz="2400" b="1" dirty="0">
              <a:solidFill>
                <a:srgbClr val="800000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hu-HU" sz="2400" b="1" dirty="0"/>
              <a:t>Befolyásolják: testi állapot, a hangulat, az érzelmek, az érdeklődés, </a:t>
            </a:r>
            <a:r>
              <a:rPr lang="hu-HU" sz="2400" b="1" dirty="0" smtClean="0"/>
              <a:t>hosszabb távú izoláció, túlterhelés, … </a:t>
            </a:r>
            <a:endParaRPr lang="hu-HU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hu-HU" b="1" dirty="0" smtClean="0">
                <a:solidFill>
                  <a:srgbClr val="800000"/>
                </a:solidFill>
              </a:rPr>
              <a:t>NEM </a:t>
            </a:r>
            <a:r>
              <a:rPr lang="hu-HU" b="1" dirty="0">
                <a:solidFill>
                  <a:srgbClr val="800000"/>
                </a:solidFill>
              </a:rPr>
              <a:t>méri az </a:t>
            </a:r>
            <a:r>
              <a:rPr lang="hu-HU" b="1" dirty="0" smtClean="0">
                <a:solidFill>
                  <a:srgbClr val="800000"/>
                </a:solidFill>
              </a:rPr>
              <a:t>abszolút emberi </a:t>
            </a:r>
            <a:r>
              <a:rPr lang="hu-HU" b="1" dirty="0">
                <a:solidFill>
                  <a:srgbClr val="800000"/>
                </a:solidFill>
              </a:rPr>
              <a:t>értéket!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4538" y="116633"/>
            <a:ext cx="5458430" cy="220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875375" y="1086391"/>
            <a:ext cx="5544616" cy="124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hu-HU" sz="2800" b="1" dirty="0" smtClean="0">
                <a:solidFill>
                  <a:srgbClr val="000066"/>
                </a:solidFill>
              </a:rPr>
              <a:t>IQ</a:t>
            </a:r>
            <a:r>
              <a:rPr lang="hu-HU" sz="2400" dirty="0" smtClean="0">
                <a:solidFill>
                  <a:srgbClr val="000066"/>
                </a:solidFill>
              </a:rPr>
              <a:t> viszonyszám</a:t>
            </a:r>
            <a:r>
              <a:rPr lang="hu-HU" dirty="0" smtClean="0">
                <a:solidFill>
                  <a:srgbClr val="000066"/>
                </a:solidFill>
              </a:rPr>
              <a:t> </a:t>
            </a:r>
            <a:r>
              <a:rPr lang="hu-HU" dirty="0">
                <a:solidFill>
                  <a:srgbClr val="000066"/>
                </a:solidFill>
              </a:rPr>
              <a:t>(Intelligencia </a:t>
            </a:r>
            <a:r>
              <a:rPr lang="hu-HU" dirty="0" err="1">
                <a:solidFill>
                  <a:srgbClr val="000066"/>
                </a:solidFill>
              </a:rPr>
              <a:t>Quotiens</a:t>
            </a:r>
            <a:r>
              <a:rPr lang="hu-HU" dirty="0">
                <a:solidFill>
                  <a:srgbClr val="000066"/>
                </a:solidFill>
              </a:rPr>
              <a:t>, </a:t>
            </a:r>
            <a:r>
              <a:rPr lang="hu-HU" dirty="0" err="1">
                <a:solidFill>
                  <a:srgbClr val="000066"/>
                </a:solidFill>
              </a:rPr>
              <a:t>Binét</a:t>
            </a:r>
            <a:r>
              <a:rPr lang="hu-HU" dirty="0">
                <a:solidFill>
                  <a:srgbClr val="000066"/>
                </a:solidFill>
              </a:rPr>
              <a:t>, 1905):    </a:t>
            </a:r>
            <a:endParaRPr lang="hu-HU" dirty="0" smtClean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hu-HU" sz="2400" b="1" u="sng" dirty="0" smtClean="0">
                <a:solidFill>
                  <a:srgbClr val="000066"/>
                </a:solidFill>
              </a:rPr>
              <a:t>mentális </a:t>
            </a:r>
            <a:r>
              <a:rPr lang="hu-HU" sz="2400" b="1" u="sng" dirty="0">
                <a:solidFill>
                  <a:srgbClr val="000066"/>
                </a:solidFill>
              </a:rPr>
              <a:t>kor x   100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sz="2400" b="1" dirty="0" smtClean="0">
                <a:solidFill>
                  <a:srgbClr val="000066"/>
                </a:solidFill>
              </a:rPr>
              <a:t>     biológiai </a:t>
            </a:r>
            <a:r>
              <a:rPr lang="hu-HU" sz="2400" b="1" dirty="0">
                <a:solidFill>
                  <a:srgbClr val="000066"/>
                </a:solidFill>
              </a:rPr>
              <a:t>kor</a:t>
            </a:r>
          </a:p>
        </p:txBody>
      </p:sp>
    </p:spTree>
    <p:extLst>
      <p:ext uri="{BB962C8B-B14F-4D97-AF65-F5344CB8AC3E}">
        <p14:creationId xmlns:p14="http://schemas.microsoft.com/office/powerpoint/2010/main" val="186178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175032" cy="634082"/>
          </a:xfrm>
        </p:spPr>
        <p:txBody>
          <a:bodyPr/>
          <a:lstStyle/>
          <a:p>
            <a:r>
              <a:rPr lang="hu-HU" b="1" dirty="0" smtClean="0">
                <a:latin typeface="Tahoma" pitchFamily="34" charset="0"/>
              </a:rPr>
              <a:t>2. Társas kompetencia: </a:t>
            </a:r>
            <a:r>
              <a:rPr lang="hu-HU" sz="2800" dirty="0" smtClean="0">
                <a:latin typeface="Tahoma" pitchFamily="34" charset="0"/>
              </a:rPr>
              <a:t>a </a:t>
            </a:r>
            <a:r>
              <a:rPr lang="hu-HU" sz="2800" dirty="0">
                <a:latin typeface="Tahoma" pitchFamily="34" charset="0"/>
              </a:rPr>
              <a:t>kapcsolatok kezelésének módj</a:t>
            </a:r>
            <a:r>
              <a:rPr lang="hu-HU" sz="2800" dirty="0">
                <a:solidFill>
                  <a:srgbClr val="A50021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7982" y="1215263"/>
            <a:ext cx="7972813" cy="5544616"/>
          </a:xfrm>
        </p:spPr>
        <p:txBody>
          <a:bodyPr/>
          <a:lstStyle/>
          <a:p>
            <a:pPr>
              <a:buNone/>
            </a:pPr>
            <a:r>
              <a:rPr lang="hu-HU" b="1" dirty="0">
                <a:solidFill>
                  <a:srgbClr val="800000"/>
                </a:solidFill>
                <a:latin typeface="Tahoma" pitchFamily="34" charset="0"/>
              </a:rPr>
              <a:t>Empátia: </a:t>
            </a:r>
            <a:r>
              <a:rPr lang="hu-HU" sz="2400" b="1" dirty="0">
                <a:latin typeface="Tahoma" pitchFamily="34" charset="0"/>
              </a:rPr>
              <a:t>mások érzéseinek, szükségleteinek és meggyőződéseinek </a:t>
            </a:r>
            <a:r>
              <a:rPr lang="hu-HU" sz="2400" b="1" dirty="0" smtClean="0">
                <a:latin typeface="Tahoma" pitchFamily="34" charset="0"/>
              </a:rPr>
              <a:t>ismerete.</a:t>
            </a:r>
            <a:endParaRPr lang="hu-HU" sz="2400" b="1" dirty="0">
              <a:latin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2200" b="1" i="1" dirty="0"/>
              <a:t>Mások megértése: </a:t>
            </a:r>
            <a:r>
              <a:rPr lang="hu-HU" sz="2000" dirty="0"/>
              <a:t>ez a képesség teszi lehetővé, hogy </a:t>
            </a:r>
            <a:r>
              <a:rPr lang="hu-HU" sz="2000" i="1" dirty="0"/>
              <a:t>megértsük</a:t>
            </a:r>
            <a:r>
              <a:rPr lang="hu-HU" sz="2000" dirty="0"/>
              <a:t> mások érzelmeit </a:t>
            </a:r>
            <a:r>
              <a:rPr lang="hu-HU" sz="2000" dirty="0" smtClean="0"/>
              <a:t> (jelek és értelmezésük) és </a:t>
            </a:r>
            <a:r>
              <a:rPr lang="hu-HU" sz="2000" i="1" dirty="0"/>
              <a:t>nézőpontját, és aktív érdeklődést </a:t>
            </a:r>
            <a:r>
              <a:rPr lang="hu-HU" sz="2000" dirty="0"/>
              <a:t>tanúsítsunk mások meggyőződése iránt.</a:t>
            </a:r>
          </a:p>
          <a:p>
            <a:pPr lvl="0">
              <a:buFont typeface="Wingdings" pitchFamily="2" charset="2"/>
              <a:buChar char="Ø"/>
            </a:pPr>
            <a:r>
              <a:rPr lang="hu-HU" sz="2200" b="1" i="1" dirty="0"/>
              <a:t>Mások fejlesztése: </a:t>
            </a:r>
            <a:r>
              <a:rPr lang="hu-HU" sz="2000" dirty="0"/>
              <a:t>ez a képesség elősegíti mások fejlődési </a:t>
            </a:r>
            <a:r>
              <a:rPr lang="hu-HU" sz="2000" i="1" dirty="0"/>
              <a:t>szükségleteinek megértését és mások képességeinek fejlesztését</a:t>
            </a:r>
            <a:r>
              <a:rPr lang="hu-HU" sz="2000" dirty="0"/>
              <a:t>.</a:t>
            </a:r>
          </a:p>
          <a:p>
            <a:pPr lvl="0">
              <a:buFont typeface="Wingdings" pitchFamily="2" charset="2"/>
              <a:buChar char="Ø"/>
            </a:pPr>
            <a:r>
              <a:rPr lang="hu-HU" sz="2200" b="1" i="1" dirty="0"/>
              <a:t>Kliensközpontúság: </a:t>
            </a:r>
            <a:r>
              <a:rPr lang="hu-HU" sz="2000" dirty="0"/>
              <a:t>képessé tesz arra, hogy </a:t>
            </a:r>
            <a:r>
              <a:rPr lang="hu-HU" sz="2000" i="1" dirty="0" smtClean="0"/>
              <a:t>elővételezzük, </a:t>
            </a:r>
            <a:r>
              <a:rPr lang="hu-HU" sz="2000" i="1" dirty="0"/>
              <a:t>felismerjük és teljesítsük </a:t>
            </a:r>
            <a:r>
              <a:rPr lang="hu-HU" sz="2000" dirty="0"/>
              <a:t>az ügyfelek szükségleteit.</a:t>
            </a:r>
          </a:p>
          <a:p>
            <a:pPr lvl="0">
              <a:buFont typeface="Wingdings" pitchFamily="2" charset="2"/>
              <a:buChar char="Ø"/>
            </a:pPr>
            <a:r>
              <a:rPr lang="hu-HU" sz="2200" b="1" i="1" dirty="0"/>
              <a:t>A sokszínűség értékelése: </a:t>
            </a:r>
            <a:r>
              <a:rPr lang="hu-HU" sz="2000" dirty="0"/>
              <a:t>a kibontakozás lehetőségének biztosítása tőlünk </a:t>
            </a:r>
            <a:r>
              <a:rPr lang="hu-HU" sz="2000" i="1" dirty="0"/>
              <a:t>különböző </a:t>
            </a:r>
            <a:r>
              <a:rPr lang="hu-HU" sz="2000" dirty="0"/>
              <a:t>emberek </a:t>
            </a:r>
            <a:r>
              <a:rPr lang="hu-HU" sz="2000" dirty="0" smtClean="0"/>
              <a:t>számára.</a:t>
            </a:r>
            <a:endParaRPr lang="hu-HU" sz="2000" dirty="0"/>
          </a:p>
          <a:p>
            <a:pPr>
              <a:buFont typeface="Wingdings" pitchFamily="2" charset="2"/>
              <a:buChar char="Ø"/>
            </a:pPr>
            <a:r>
              <a:rPr lang="hu-HU" sz="2200" b="1" i="1" dirty="0"/>
              <a:t>Politikai tudatosság: </a:t>
            </a:r>
            <a:r>
              <a:rPr lang="hu-HU" sz="2000" dirty="0"/>
              <a:t>egy </a:t>
            </a:r>
            <a:r>
              <a:rPr lang="hu-HU" sz="2000" i="1" dirty="0"/>
              <a:t>csapat érzelmi feszültségeinek </a:t>
            </a:r>
            <a:r>
              <a:rPr lang="hu-HU" sz="2000" dirty="0"/>
              <a:t>és – </a:t>
            </a:r>
            <a:r>
              <a:rPr lang="hu-HU" sz="2000" i="1" dirty="0"/>
              <a:t>hatalmi - erőviszonyainak </a:t>
            </a:r>
            <a:r>
              <a:rPr lang="hu-HU" sz="2000" dirty="0"/>
              <a:t>észlelése.</a:t>
            </a:r>
          </a:p>
          <a:p>
            <a:pPr lvl="0">
              <a:buFont typeface="Wingdings" pitchFamily="2" charset="2"/>
              <a:buChar char="Ø"/>
            </a:pPr>
            <a:endParaRPr lang="hu-HU" sz="2400" dirty="0"/>
          </a:p>
          <a:p>
            <a:pPr>
              <a:buNone/>
            </a:pPr>
            <a:endParaRPr lang="hu-HU" sz="2400" b="1" dirty="0">
              <a:latin typeface="Tahom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1814" y="1340768"/>
            <a:ext cx="389817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/>
          <a:srcRect l="24942" r="9896"/>
          <a:stretch/>
        </p:blipFill>
        <p:spPr>
          <a:xfrm>
            <a:off x="8347456" y="4653136"/>
            <a:ext cx="384075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3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247040" cy="490066"/>
          </a:xfrm>
        </p:spPr>
        <p:txBody>
          <a:bodyPr/>
          <a:lstStyle/>
          <a:p>
            <a:r>
              <a:rPr lang="hu-HU" b="1" dirty="0" smtClean="0">
                <a:latin typeface="Tahoma" pitchFamily="34" charset="0"/>
              </a:rPr>
              <a:t>2. Társas kompetencia: </a:t>
            </a:r>
            <a:r>
              <a:rPr lang="hu-HU" sz="2800" dirty="0" smtClean="0">
                <a:latin typeface="Tahoma" pitchFamily="34" charset="0"/>
              </a:rPr>
              <a:t>a </a:t>
            </a:r>
            <a:r>
              <a:rPr lang="hu-HU" sz="2800" dirty="0">
                <a:latin typeface="Tahoma" pitchFamily="34" charset="0"/>
              </a:rPr>
              <a:t>kapcsolatok kezelésének módja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1" y="898526"/>
            <a:ext cx="7142583" cy="5510213"/>
          </a:xfrm>
        </p:spPr>
        <p:txBody>
          <a:bodyPr/>
          <a:lstStyle/>
          <a:p>
            <a:pPr>
              <a:buNone/>
            </a:pPr>
            <a:r>
              <a:rPr lang="hu-HU" b="1" dirty="0">
                <a:solidFill>
                  <a:srgbClr val="800000"/>
                </a:solidFill>
                <a:latin typeface="Tahoma" pitchFamily="34" charset="0"/>
              </a:rPr>
              <a:t>Társas készségek:</a:t>
            </a:r>
            <a:r>
              <a:rPr lang="hu-HU" dirty="0" smtClean="0">
                <a:solidFill>
                  <a:srgbClr val="800000"/>
                </a:solidFill>
              </a:rPr>
              <a:t> </a:t>
            </a:r>
            <a:r>
              <a:rPr lang="hu-HU" sz="2400" b="1" dirty="0">
                <a:latin typeface="Tahoma" pitchFamily="34" charset="0"/>
              </a:rPr>
              <a:t>lehetővé teszik, hogy másokból az általunk kívánt reakciót váltsuk ki.</a:t>
            </a:r>
          </a:p>
          <a:p>
            <a:pPr>
              <a:buFont typeface="Wingdings" pitchFamily="2" charset="2"/>
              <a:buChar char="Ø"/>
            </a:pPr>
            <a:r>
              <a:rPr lang="hu-HU" sz="2200" b="1" i="1" dirty="0"/>
              <a:t>Befolyásolás: </a:t>
            </a:r>
            <a:r>
              <a:rPr lang="hu-HU" sz="2200" dirty="0"/>
              <a:t>hatékony módszerek bevetése mások meggyőzésének </a:t>
            </a:r>
            <a:r>
              <a:rPr lang="hu-HU" sz="2200" dirty="0" smtClean="0"/>
              <a:t>érdekében (érzelem - oki háttér megértése – viselkedéssel összekapcsolás, </a:t>
            </a:r>
            <a:r>
              <a:rPr lang="hu-HU" sz="2200" dirty="0" err="1" smtClean="0"/>
              <a:t>előrevetítés</a:t>
            </a:r>
            <a:r>
              <a:rPr lang="hu-HU" sz="2200" dirty="0" smtClean="0"/>
              <a:t>).</a:t>
            </a:r>
            <a:endParaRPr lang="hu-HU" sz="2200" dirty="0"/>
          </a:p>
          <a:p>
            <a:pPr>
              <a:buFont typeface="Wingdings" pitchFamily="2" charset="2"/>
              <a:buChar char="Ø"/>
            </a:pPr>
            <a:r>
              <a:rPr lang="hu-HU" sz="2200" b="1" i="1" dirty="0"/>
              <a:t>Kommunikáció: </a:t>
            </a:r>
            <a:r>
              <a:rPr lang="hu-HU" sz="2200" dirty="0"/>
              <a:t>pártatlan érdeklődés mások véleménye iránt, és képesség, amely lehetőé teszi, hogy meggyőzőek legyünk.</a:t>
            </a:r>
          </a:p>
          <a:p>
            <a:pPr>
              <a:buFont typeface="Wingdings" pitchFamily="2" charset="2"/>
              <a:buChar char="Ø"/>
            </a:pPr>
            <a:r>
              <a:rPr lang="hu-HU" sz="2200" b="1" i="1" dirty="0"/>
              <a:t>Konfliktuskezelés: </a:t>
            </a:r>
            <a:r>
              <a:rPr lang="hu-HU" sz="2200" dirty="0"/>
              <a:t>tárgyalási képesség, amely lehetővé teszi az ellentétek oldását. </a:t>
            </a:r>
          </a:p>
          <a:p>
            <a:pPr>
              <a:buFont typeface="Wingdings" pitchFamily="2" charset="2"/>
              <a:buChar char="Ø"/>
            </a:pPr>
            <a:r>
              <a:rPr lang="hu-HU" sz="2200" b="1" i="1" dirty="0"/>
              <a:t>Vezetés: </a:t>
            </a:r>
            <a:r>
              <a:rPr lang="hu-HU" sz="2200" dirty="0"/>
              <a:t>egyének és teamek inspirálása (lelkesítése) és irányítása.</a:t>
            </a:r>
          </a:p>
          <a:p>
            <a:pPr>
              <a:buNone/>
            </a:pPr>
            <a:endParaRPr lang="hu-HU" sz="2400" b="1" dirty="0">
              <a:latin typeface="Tahoma" pitchFamily="34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14782"/>
              </p:ext>
            </p:extLst>
          </p:nvPr>
        </p:nvGraphicFramePr>
        <p:xfrm>
          <a:off x="9143108" y="4293096"/>
          <a:ext cx="1754656" cy="2272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73" name="Klip" r:id="rId3" imgW="1108800" imgH="1436040" progId="">
                  <p:embed/>
                </p:oleObj>
              </mc:Choice>
              <mc:Fallback>
                <p:oleObj name="Klip" r:id="rId3" imgW="1108800" imgH="1436040" progId="">
                  <p:embed/>
                  <p:pic>
                    <p:nvPicPr>
                      <p:cNvPr id="1054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3108" y="4293096"/>
                        <a:ext cx="1754656" cy="22726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http://www.xn--klker-kva.hu/wp-content/uploads/2015/02/2-623x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28248" y="1700808"/>
            <a:ext cx="2990732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625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103024" cy="623888"/>
          </a:xfrm>
        </p:spPr>
        <p:txBody>
          <a:bodyPr/>
          <a:lstStyle/>
          <a:p>
            <a:r>
              <a:rPr lang="hu-HU" b="1" dirty="0" smtClean="0">
                <a:latin typeface="Tahoma" pitchFamily="34" charset="0"/>
              </a:rPr>
              <a:t>2. Társas kompetencia: </a:t>
            </a:r>
            <a:r>
              <a:rPr lang="hu-HU" sz="2800" dirty="0" smtClean="0">
                <a:latin typeface="Tahoma" pitchFamily="34" charset="0"/>
              </a:rPr>
              <a:t>a </a:t>
            </a:r>
            <a:r>
              <a:rPr lang="hu-HU" sz="2800" dirty="0">
                <a:latin typeface="Tahoma" pitchFamily="34" charset="0"/>
              </a:rPr>
              <a:t>kapcsolatok kezelésének módja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196752"/>
            <a:ext cx="6350495" cy="4906738"/>
          </a:xfrm>
        </p:spPr>
        <p:txBody>
          <a:bodyPr/>
          <a:lstStyle/>
          <a:p>
            <a:pPr>
              <a:buNone/>
            </a:pPr>
            <a:r>
              <a:rPr lang="hu-HU" b="1" dirty="0">
                <a:solidFill>
                  <a:srgbClr val="800000"/>
                </a:solidFill>
                <a:latin typeface="Tahoma" pitchFamily="34" charset="0"/>
              </a:rPr>
              <a:t>Társas készségek:</a:t>
            </a:r>
            <a:endParaRPr lang="hu-HU" dirty="0">
              <a:solidFill>
                <a:srgbClr val="8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400" b="1" i="1" dirty="0"/>
              <a:t>A változás katalizálása: </a:t>
            </a:r>
            <a:r>
              <a:rPr lang="hu-HU" sz="2400" dirty="0"/>
              <a:t>változás kezdeményezése és kezelése.</a:t>
            </a:r>
          </a:p>
          <a:p>
            <a:pPr lvl="0">
              <a:buFont typeface="Wingdings" pitchFamily="2" charset="2"/>
              <a:buChar char="Ø"/>
            </a:pPr>
            <a:r>
              <a:rPr lang="hu-HU" sz="2400" b="1" i="1" dirty="0"/>
              <a:t>Kapcsolatépítés: </a:t>
            </a:r>
            <a:r>
              <a:rPr lang="hu-HU" sz="2400" dirty="0"/>
              <a:t>hasznos ismeretségek </a:t>
            </a:r>
            <a:r>
              <a:rPr lang="hu-HU" sz="2400" dirty="0" smtClean="0"/>
              <a:t>ápolása.</a:t>
            </a:r>
            <a:endParaRPr lang="hu-HU" sz="2400" dirty="0"/>
          </a:p>
          <a:p>
            <a:pPr lvl="0">
              <a:buFont typeface="Wingdings" pitchFamily="2" charset="2"/>
              <a:buChar char="Ø"/>
            </a:pPr>
            <a:r>
              <a:rPr lang="hu-HU" sz="2400" b="1" i="1" dirty="0"/>
              <a:t>Együttműködés: </a:t>
            </a:r>
            <a:r>
              <a:rPr lang="hu-HU" sz="2400" dirty="0"/>
              <a:t>képessé tesz arra, hogy másokkal együtt dolgozzunk közös céljaink érdekében.</a:t>
            </a:r>
          </a:p>
          <a:p>
            <a:pPr lvl="0">
              <a:buFont typeface="Wingdings" pitchFamily="2" charset="2"/>
              <a:buChar char="Ø"/>
            </a:pPr>
            <a:r>
              <a:rPr lang="hu-HU" sz="2400" b="1" i="1" dirty="0" smtClean="0"/>
              <a:t>Csapatszellem/kultúra: </a:t>
            </a:r>
            <a:r>
              <a:rPr lang="hu-HU" sz="2400" dirty="0"/>
              <a:t>a munkacsoport összhangjának megteremtése a közös célok elérése érdekében. </a:t>
            </a:r>
          </a:p>
          <a:p>
            <a:endParaRPr lang="hu-HU" sz="2200" dirty="0"/>
          </a:p>
          <a:p>
            <a:endParaRPr lang="hu-HU" sz="2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b="8742"/>
          <a:stretch/>
        </p:blipFill>
        <p:spPr>
          <a:xfrm>
            <a:off x="7056285" y="1916832"/>
            <a:ext cx="494576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7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7866" y="179398"/>
            <a:ext cx="11693300" cy="6713265"/>
            <a:chOff x="-5" y="287"/>
            <a:chExt cx="4427" cy="3966"/>
          </a:xfrm>
        </p:grpSpPr>
        <p:sp>
          <p:nvSpPr>
            <p:cNvPr id="18435" name="Rectangle 3"/>
            <p:cNvSpPr>
              <a:spLocks noChangeArrowheads="1"/>
            </p:cNvSpPr>
            <p:nvPr/>
          </p:nvSpPr>
          <p:spPr bwMode="auto">
            <a:xfrm>
              <a:off x="26" y="315"/>
              <a:ext cx="932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76176" bIns="0" anchor="ctr">
              <a:spAutoFit/>
            </a:bodyPr>
            <a:lstStyle/>
            <a:p>
              <a:pPr algn="ctr" eaLnBrk="0" hangingPunct="0"/>
              <a:r>
                <a:rPr lang="hu-HU" sz="2200" b="1" u="sng" dirty="0">
                  <a:solidFill>
                    <a:srgbClr val="800000"/>
                  </a:solidFill>
                  <a:latin typeface="Arial Narrow" pitchFamily="34" charset="0"/>
                  <a:cs typeface="Times New Roman" pitchFamily="18" charset="0"/>
                </a:rPr>
                <a:t>Önismeret</a:t>
              </a:r>
              <a:endParaRPr lang="hu-HU" sz="2200" dirty="0">
                <a:solidFill>
                  <a:srgbClr val="800000"/>
                </a:solidFill>
                <a:latin typeface="Times New Roman" pitchFamily="18" charset="0"/>
              </a:endParaRPr>
            </a:p>
          </p:txBody>
        </p:sp>
        <p:sp>
          <p:nvSpPr>
            <p:cNvPr id="18436" name="Rectangle 4"/>
            <p:cNvSpPr>
              <a:spLocks noChangeArrowheads="1"/>
            </p:cNvSpPr>
            <p:nvPr/>
          </p:nvSpPr>
          <p:spPr bwMode="auto">
            <a:xfrm>
              <a:off x="958" y="314"/>
              <a:ext cx="1060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bIns="0" anchor="ctr">
              <a:spAutoFit/>
            </a:bodyPr>
            <a:lstStyle/>
            <a:p>
              <a:pPr algn="ctr" eaLnBrk="0" hangingPunct="0"/>
              <a:r>
                <a:rPr lang="hu-HU" sz="2200" b="1" u="sng" dirty="0">
                  <a:solidFill>
                    <a:srgbClr val="800000"/>
                  </a:solidFill>
                  <a:latin typeface="Arial Narrow" pitchFamily="34" charset="0"/>
                  <a:cs typeface="Times New Roman" pitchFamily="18" charset="0"/>
                </a:rPr>
                <a:t>Önmenedzselés</a:t>
              </a:r>
            </a:p>
          </p:txBody>
        </p:sp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2092" y="305"/>
              <a:ext cx="957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76176" bIns="0" anchor="ctr">
              <a:spAutoFit/>
            </a:bodyPr>
            <a:lstStyle/>
            <a:p>
              <a:pPr algn="ctr" eaLnBrk="0" hangingPunct="0"/>
              <a:r>
                <a:rPr lang="hu-HU" sz="2200" b="1" u="sng" dirty="0">
                  <a:solidFill>
                    <a:srgbClr val="800000"/>
                  </a:solidFill>
                  <a:latin typeface="Arial Narrow" pitchFamily="34" charset="0"/>
                  <a:cs typeface="Times New Roman" pitchFamily="18" charset="0"/>
                </a:rPr>
                <a:t>Társas tudatosság</a:t>
              </a: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2960" y="287"/>
              <a:ext cx="1191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76176" bIns="0" anchor="ctr">
              <a:spAutoFit/>
            </a:bodyPr>
            <a:lstStyle/>
            <a:p>
              <a:pPr algn="ctr" eaLnBrk="0" hangingPunct="0"/>
              <a:r>
                <a:rPr lang="hu-HU" sz="2200" b="1" u="sng" dirty="0">
                  <a:solidFill>
                    <a:srgbClr val="800000"/>
                  </a:solidFill>
                  <a:latin typeface="Arial Narrow" pitchFamily="34" charset="0"/>
                  <a:cs typeface="Times New Roman" pitchFamily="18" charset="0"/>
                </a:rPr>
                <a:t>Társas készség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-5" y="580"/>
              <a:ext cx="1041" cy="2418"/>
              <a:chOff x="-5" y="580"/>
              <a:chExt cx="1041" cy="2418"/>
            </a:xfrm>
          </p:grpSpPr>
          <p:sp>
            <p:nvSpPr>
              <p:cNvPr id="18440" name="Rectangle 8"/>
              <p:cNvSpPr>
                <a:spLocks noChangeArrowheads="1"/>
              </p:cNvSpPr>
              <p:nvPr/>
            </p:nvSpPr>
            <p:spPr bwMode="auto">
              <a:xfrm>
                <a:off x="-5" y="580"/>
                <a:ext cx="1041" cy="2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indent="-180975" eaLnBrk="0" hangingPunct="0">
                  <a:tabLst>
                    <a:tab pos="228600" algn="l"/>
                  </a:tabLst>
                </a:pPr>
                <a:r>
                  <a:rPr lang="hu-HU" sz="2000" b="1" i="1" dirty="0" smtClean="0">
                    <a:latin typeface="Arial Narrow" pitchFamily="34" charset="0"/>
                    <a:cs typeface="Times New Roman" pitchFamily="18" charset="0"/>
                  </a:rPr>
                  <a:t>Érzelmi </a:t>
                </a:r>
                <a:r>
                  <a:rPr lang="hu-HU" sz="2000" b="1" i="1" dirty="0">
                    <a:latin typeface="Arial Narrow" pitchFamily="34" charset="0"/>
                    <a:cs typeface="Times New Roman" pitchFamily="18" charset="0"/>
                  </a:rPr>
                  <a:t>önismeret</a:t>
                </a:r>
                <a:r>
                  <a:rPr lang="hu-HU" sz="2000" dirty="0">
                    <a:latin typeface="Arial Narrow" pitchFamily="34" charset="0"/>
                    <a:cs typeface="Times New Roman" pitchFamily="18" charset="0"/>
                  </a:rPr>
                  <a:t>: </a:t>
                </a:r>
                <a:r>
                  <a:rPr lang="hu-HU" dirty="0">
                    <a:latin typeface="Arial Narrow" pitchFamily="34" charset="0"/>
                    <a:cs typeface="Times New Roman" pitchFamily="18" charset="0"/>
                  </a:rPr>
                  <a:t>érzelmeink felismerésének és megértésének képessége, valamint munkateljesít-</a:t>
                </a:r>
                <a:r>
                  <a:rPr lang="hu-HU" dirty="0" err="1">
                    <a:latin typeface="Arial Narrow" pitchFamily="34" charset="0"/>
                    <a:cs typeface="Times New Roman" pitchFamily="18" charset="0"/>
                  </a:rPr>
                  <a:t>ményünkre</a:t>
                </a:r>
                <a:r>
                  <a:rPr lang="hu-HU" dirty="0">
                    <a:latin typeface="Arial Narrow" pitchFamily="34" charset="0"/>
                    <a:cs typeface="Times New Roman" pitchFamily="18" charset="0"/>
                  </a:rPr>
                  <a:t>, kapcsolatainkra stb. gyakorolt hatásuk ismerete.</a:t>
                </a:r>
                <a:endParaRPr lang="hu-HU" dirty="0">
                  <a:cs typeface="Times New Roman" pitchFamily="18" charset="0"/>
                </a:endParaRPr>
              </a:p>
              <a:p>
                <a:pPr indent="-180975" eaLnBrk="0" hangingPunct="0">
                  <a:tabLst>
                    <a:tab pos="228600" algn="l"/>
                  </a:tabLst>
                </a:pPr>
                <a:r>
                  <a:rPr lang="hu-HU" sz="2000" b="1" i="1" dirty="0" smtClean="0">
                    <a:latin typeface="Arial Narrow" pitchFamily="34" charset="0"/>
                    <a:cs typeface="Times New Roman" pitchFamily="18" charset="0"/>
                  </a:rPr>
                  <a:t>Pontos </a:t>
                </a:r>
                <a:r>
                  <a:rPr lang="hu-HU" sz="2000" b="1" i="1" dirty="0">
                    <a:latin typeface="Arial Narrow" pitchFamily="34" charset="0"/>
                    <a:cs typeface="Times New Roman" pitchFamily="18" charset="0"/>
                  </a:rPr>
                  <a:t>önértékelés</a:t>
                </a:r>
                <a:r>
                  <a:rPr lang="hu-HU" sz="2000" dirty="0">
                    <a:latin typeface="Arial Narrow" pitchFamily="34" charset="0"/>
                    <a:cs typeface="Times New Roman" pitchFamily="18" charset="0"/>
                  </a:rPr>
                  <a:t>: erősségeink és korlátaink realisztikus felismerése</a:t>
                </a:r>
                <a:endParaRPr lang="hu-HU" sz="2000" dirty="0">
                  <a:cs typeface="Times New Roman" pitchFamily="18" charset="0"/>
                </a:endParaRPr>
              </a:p>
              <a:p>
                <a:pPr indent="-180975" eaLnBrk="0" hangingPunct="0">
                  <a:tabLst>
                    <a:tab pos="228600" algn="l"/>
                  </a:tabLst>
                </a:pPr>
                <a:r>
                  <a:rPr lang="hu-HU" sz="2000" b="1" i="1" dirty="0" smtClean="0">
                    <a:latin typeface="Arial Narrow" pitchFamily="34" charset="0"/>
                    <a:cs typeface="Times New Roman" pitchFamily="18" charset="0"/>
                  </a:rPr>
                  <a:t>Önbizalom</a:t>
                </a:r>
                <a:r>
                  <a:rPr lang="hu-HU" sz="2000" dirty="0">
                    <a:latin typeface="Arial Narrow" pitchFamily="34" charset="0"/>
                    <a:cs typeface="Times New Roman" pitchFamily="18" charset="0"/>
                  </a:rPr>
                  <a:t>: saját értékeink határozott és pozitív érzékelése</a:t>
                </a:r>
                <a:r>
                  <a:rPr lang="hu-HU" sz="1600" dirty="0">
                    <a:latin typeface="Arial Narrow" pitchFamily="34" charset="0"/>
                    <a:cs typeface="Times New Roman" pitchFamily="18" charset="0"/>
                  </a:rPr>
                  <a:t>.</a:t>
                </a:r>
                <a:endParaRPr lang="hu-HU" sz="1600" dirty="0">
                  <a:cs typeface="Times New Roman" pitchFamily="18" charset="0"/>
                </a:endParaRPr>
              </a:p>
              <a:p>
                <a:pPr indent="-180975" eaLnBrk="0" hangingPunct="0">
                  <a:tabLst>
                    <a:tab pos="228600" algn="l"/>
                  </a:tabLst>
                </a:pPr>
                <a:endParaRPr lang="hu-HU" sz="1200" dirty="0">
                  <a:latin typeface="Times New Roman" pitchFamily="18" charset="0"/>
                </a:endParaRPr>
              </a:p>
            </p:txBody>
          </p:sp>
          <p:sp>
            <p:nvSpPr>
              <p:cNvPr id="18441" name="Rectangle 9"/>
              <p:cNvSpPr>
                <a:spLocks noChangeArrowheads="1"/>
              </p:cNvSpPr>
              <p:nvPr/>
            </p:nvSpPr>
            <p:spPr bwMode="auto">
              <a:xfrm>
                <a:off x="0" y="759"/>
                <a:ext cx="988" cy="23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988" y="589"/>
              <a:ext cx="1116" cy="3446"/>
              <a:chOff x="988" y="589"/>
              <a:chExt cx="1116" cy="3446"/>
            </a:xfrm>
          </p:grpSpPr>
          <p:sp>
            <p:nvSpPr>
              <p:cNvPr id="18443" name="Rectangle 11"/>
              <p:cNvSpPr>
                <a:spLocks noChangeArrowheads="1"/>
              </p:cNvSpPr>
              <p:nvPr/>
            </p:nvSpPr>
            <p:spPr bwMode="auto">
              <a:xfrm>
                <a:off x="1043" y="589"/>
                <a:ext cx="1060" cy="3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indent="-158750" eaLnBrk="0" hangingPunct="0">
                  <a:tabLst>
                    <a:tab pos="228600" algn="l"/>
                  </a:tabLst>
                </a:pPr>
                <a:r>
                  <a:rPr lang="hu-HU" sz="1700" b="1" i="1" dirty="0" smtClean="0">
                    <a:latin typeface="Arial Narrow" pitchFamily="34" charset="0"/>
                    <a:cs typeface="Times New Roman" pitchFamily="18" charset="0"/>
                  </a:rPr>
                  <a:t>Önkontroll</a:t>
                </a:r>
                <a:r>
                  <a:rPr lang="hu-HU" sz="1700" dirty="0">
                    <a:latin typeface="Arial Narrow" pitchFamily="34" charset="0"/>
                    <a:cs typeface="Times New Roman" pitchFamily="18" charset="0"/>
                  </a:rPr>
                  <a:t>: a zavaró érzelmek és benyomások fölötti uralom képessége</a:t>
                </a:r>
                <a:r>
                  <a:rPr lang="hu-HU" sz="1700" b="1" i="1" dirty="0">
                    <a:latin typeface="Arial Narrow" pitchFamily="34" charset="0"/>
                    <a:cs typeface="Times New Roman" pitchFamily="18" charset="0"/>
                  </a:rPr>
                  <a:t>.</a:t>
                </a:r>
                <a:endParaRPr lang="hu-HU" sz="1700" dirty="0">
                  <a:cs typeface="Times New Roman" pitchFamily="18" charset="0"/>
                </a:endParaRPr>
              </a:p>
              <a:p>
                <a:pPr indent="-158750" eaLnBrk="0" hangingPunct="0">
                  <a:tabLst>
                    <a:tab pos="228600" algn="l"/>
                  </a:tabLst>
                </a:pPr>
                <a:r>
                  <a:rPr lang="hu-HU" sz="1700" b="1" i="1" dirty="0" smtClean="0">
                    <a:latin typeface="Arial Narrow" pitchFamily="34" charset="0"/>
                    <a:cs typeface="Times New Roman" pitchFamily="18" charset="0"/>
                  </a:rPr>
                  <a:t>Megbízhatóság</a:t>
                </a:r>
                <a:r>
                  <a:rPr lang="hu-HU" sz="1700" b="1" i="1" dirty="0">
                    <a:latin typeface="Arial Narrow" pitchFamily="34" charset="0"/>
                    <a:cs typeface="Times New Roman" pitchFamily="18" charset="0"/>
                  </a:rPr>
                  <a:t>: </a:t>
                </a:r>
                <a:r>
                  <a:rPr lang="hu-HU" sz="1700" dirty="0" smtClean="0">
                    <a:latin typeface="Arial Narrow" pitchFamily="34" charset="0"/>
                    <a:cs typeface="Times New Roman" pitchFamily="18" charset="0"/>
                  </a:rPr>
                  <a:t>becsületesség </a:t>
                </a:r>
                <a:r>
                  <a:rPr lang="hu-HU" sz="1700" dirty="0">
                    <a:latin typeface="Arial Narrow" pitchFamily="34" charset="0"/>
                    <a:cs typeface="Times New Roman" pitchFamily="18" charset="0"/>
                  </a:rPr>
                  <a:t>és tisztesség minden helyzetben.</a:t>
                </a:r>
                <a:endParaRPr lang="hu-HU" sz="1700" dirty="0">
                  <a:cs typeface="Times New Roman" pitchFamily="18" charset="0"/>
                </a:endParaRPr>
              </a:p>
              <a:p>
                <a:pPr indent="-158750" eaLnBrk="0" hangingPunct="0">
                  <a:tabLst>
                    <a:tab pos="228600" algn="l"/>
                  </a:tabLst>
                </a:pPr>
                <a:r>
                  <a:rPr lang="hu-HU" sz="1700" b="1" i="1" dirty="0" smtClean="0">
                    <a:latin typeface="Arial Narrow" pitchFamily="34" charset="0"/>
                    <a:cs typeface="Times New Roman" pitchFamily="18" charset="0"/>
                  </a:rPr>
                  <a:t>Lelkiismeretesség</a:t>
                </a:r>
                <a:r>
                  <a:rPr lang="hu-HU" sz="1700" b="1" i="1" dirty="0">
                    <a:latin typeface="Arial Narrow" pitchFamily="34" charset="0"/>
                    <a:cs typeface="Times New Roman" pitchFamily="18" charset="0"/>
                  </a:rPr>
                  <a:t>:</a:t>
                </a:r>
                <a:r>
                  <a:rPr lang="hu-HU" sz="1700" dirty="0">
                    <a:latin typeface="Arial Narrow" pitchFamily="34" charset="0"/>
                    <a:cs typeface="Times New Roman" pitchFamily="18" charset="0"/>
                  </a:rPr>
                  <a:t> </a:t>
                </a:r>
                <a:r>
                  <a:rPr lang="hu-HU" sz="1700" dirty="0" smtClean="0">
                    <a:latin typeface="Arial Narrow" pitchFamily="34" charset="0"/>
                    <a:cs typeface="Times New Roman" pitchFamily="18" charset="0"/>
                  </a:rPr>
                  <a:t>önmagunk </a:t>
                </a:r>
                <a:r>
                  <a:rPr lang="hu-HU" sz="1700" dirty="0">
                    <a:latin typeface="Arial Narrow" pitchFamily="34" charset="0"/>
                    <a:cs typeface="Times New Roman" pitchFamily="18" charset="0"/>
                  </a:rPr>
                  <a:t>és felelősségi körünkbe tartozó dolgok menedzselésének képessége.</a:t>
                </a:r>
                <a:endParaRPr lang="hu-HU" sz="1700" dirty="0">
                  <a:cs typeface="Times New Roman" pitchFamily="18" charset="0"/>
                </a:endParaRPr>
              </a:p>
              <a:p>
                <a:pPr indent="-158750" eaLnBrk="0" hangingPunct="0">
                  <a:tabLst>
                    <a:tab pos="228600" algn="l"/>
                  </a:tabLst>
                </a:pPr>
                <a:r>
                  <a:rPr lang="hu-HU" sz="1700" b="1" i="1" dirty="0" smtClean="0">
                    <a:latin typeface="Arial Narrow" pitchFamily="34" charset="0"/>
                    <a:cs typeface="Times New Roman" pitchFamily="18" charset="0"/>
                  </a:rPr>
                  <a:t>Alkalmazkodó képesség</a:t>
                </a:r>
                <a:r>
                  <a:rPr lang="hu-HU" sz="1700" b="1" i="1" dirty="0">
                    <a:latin typeface="Arial Narrow" pitchFamily="34" charset="0"/>
                    <a:cs typeface="Times New Roman" pitchFamily="18" charset="0"/>
                  </a:rPr>
                  <a:t>:</a:t>
                </a:r>
                <a:r>
                  <a:rPr lang="hu-HU" sz="1700" dirty="0">
                    <a:latin typeface="Arial Narrow" pitchFamily="34" charset="0"/>
                    <a:cs typeface="Times New Roman" pitchFamily="18" charset="0"/>
                  </a:rPr>
                  <a:t> a különböző helyzetekhez való alkalmazkodásnak és az akadályok legyőzésének képessége</a:t>
                </a:r>
                <a:r>
                  <a:rPr lang="hu-HU" sz="1700" dirty="0" smtClean="0">
                    <a:latin typeface="Arial Narrow" pitchFamily="34" charset="0"/>
                    <a:cs typeface="Times New Roman" pitchFamily="18" charset="0"/>
                  </a:rPr>
                  <a:t>.</a:t>
                </a:r>
                <a:endParaRPr lang="hu-HU" sz="1700" dirty="0">
                  <a:cs typeface="Times New Roman" pitchFamily="18" charset="0"/>
                </a:endParaRPr>
              </a:p>
              <a:p>
                <a:pPr indent="-158750" eaLnBrk="0" hangingPunct="0">
                  <a:tabLst>
                    <a:tab pos="228600" algn="l"/>
                  </a:tabLst>
                </a:pPr>
                <a:r>
                  <a:rPr lang="hu-HU" sz="1700" b="1" i="1" dirty="0" smtClean="0">
                    <a:latin typeface="Arial Narrow" pitchFamily="34" charset="0"/>
                    <a:cs typeface="Times New Roman" pitchFamily="18" charset="0"/>
                  </a:rPr>
                  <a:t>Teljesítmény-orientáltság</a:t>
                </a:r>
                <a:r>
                  <a:rPr lang="hu-HU" sz="1700" b="1" i="1" dirty="0">
                    <a:latin typeface="Arial Narrow" pitchFamily="34" charset="0"/>
                    <a:cs typeface="Times New Roman" pitchFamily="18" charset="0"/>
                  </a:rPr>
                  <a:t>:</a:t>
                </a:r>
                <a:r>
                  <a:rPr lang="hu-HU" sz="1700" dirty="0">
                    <a:latin typeface="Arial Narrow" pitchFamily="34" charset="0"/>
                    <a:cs typeface="Times New Roman" pitchFamily="18" charset="0"/>
                  </a:rPr>
                  <a:t> törekvés az önmagunk elé állított követelményeknek való megfelelésre.</a:t>
                </a:r>
                <a:endParaRPr lang="hu-HU" sz="1700" dirty="0">
                  <a:cs typeface="Times New Roman" pitchFamily="18" charset="0"/>
                </a:endParaRPr>
              </a:p>
              <a:p>
                <a:pPr indent="-158750" eaLnBrk="0" hangingPunct="0">
                  <a:tabLst>
                    <a:tab pos="228600" algn="l"/>
                  </a:tabLst>
                </a:pPr>
                <a:r>
                  <a:rPr lang="hu-HU" sz="1700" b="1" i="1" dirty="0" smtClean="0">
                    <a:latin typeface="Arial Narrow" pitchFamily="34" charset="0"/>
                    <a:cs typeface="Times New Roman" pitchFamily="18" charset="0"/>
                  </a:rPr>
                  <a:t>Kezdeményezőkészség</a:t>
                </a:r>
                <a:r>
                  <a:rPr lang="hu-HU" sz="1700" b="1" i="1" dirty="0">
                    <a:latin typeface="Arial Narrow" pitchFamily="34" charset="0"/>
                    <a:cs typeface="Times New Roman" pitchFamily="18" charset="0"/>
                  </a:rPr>
                  <a:t>:</a:t>
                </a:r>
                <a:r>
                  <a:rPr lang="hu-HU" sz="1700" dirty="0">
                    <a:latin typeface="Arial Narrow" pitchFamily="34" charset="0"/>
                    <a:cs typeface="Times New Roman" pitchFamily="18" charset="0"/>
                  </a:rPr>
                  <a:t> törekvés a lehetőségek megragadására.</a:t>
                </a:r>
                <a:endParaRPr lang="hu-HU" sz="1700" dirty="0">
                  <a:cs typeface="Times New Roman" pitchFamily="18" charset="0"/>
                </a:endParaRPr>
              </a:p>
              <a:p>
                <a:pPr indent="-158750" eaLnBrk="0" hangingPunct="0">
                  <a:tabLst>
                    <a:tab pos="228600" algn="l"/>
                  </a:tabLst>
                </a:pPr>
                <a:endParaRPr lang="hu-HU" sz="1600" dirty="0">
                  <a:latin typeface="Times New Roman" pitchFamily="18" charset="0"/>
                </a:endParaRPr>
              </a:p>
            </p:txBody>
          </p:sp>
          <p:sp>
            <p:nvSpPr>
              <p:cNvPr id="18444" name="Rectangle 12"/>
              <p:cNvSpPr>
                <a:spLocks noChangeArrowheads="1"/>
              </p:cNvSpPr>
              <p:nvPr/>
            </p:nvSpPr>
            <p:spPr bwMode="auto">
              <a:xfrm>
                <a:off x="988" y="759"/>
                <a:ext cx="1116" cy="23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2100" y="568"/>
              <a:ext cx="1040" cy="2673"/>
              <a:chOff x="2100" y="568"/>
              <a:chExt cx="1040" cy="2673"/>
            </a:xfrm>
          </p:grpSpPr>
          <p:sp>
            <p:nvSpPr>
              <p:cNvPr id="18446" name="Rectangle 14"/>
              <p:cNvSpPr>
                <a:spLocks noChangeArrowheads="1"/>
              </p:cNvSpPr>
              <p:nvPr/>
            </p:nvSpPr>
            <p:spPr bwMode="auto">
              <a:xfrm>
                <a:off x="2100" y="568"/>
                <a:ext cx="980" cy="26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indent="-158750" eaLnBrk="0" hangingPunct="0">
                  <a:tabLst>
                    <a:tab pos="228600" algn="l"/>
                  </a:tabLst>
                </a:pPr>
                <a:r>
                  <a:rPr lang="hu-HU" b="1" i="1" dirty="0" smtClean="0">
                    <a:latin typeface="Arial Narrow" pitchFamily="34" charset="0"/>
                    <a:cs typeface="Times New Roman" pitchFamily="18" charset="0"/>
                  </a:rPr>
                  <a:t>Empátia</a:t>
                </a:r>
                <a:r>
                  <a:rPr lang="hu-HU" b="1" i="1" dirty="0">
                    <a:latin typeface="Arial Narrow" pitchFamily="34" charset="0"/>
                    <a:cs typeface="Times New Roman" pitchFamily="18" charset="0"/>
                  </a:rPr>
                  <a:t>:</a:t>
                </a:r>
                <a:r>
                  <a:rPr lang="hu-HU" dirty="0">
                    <a:latin typeface="Arial Narrow" pitchFamily="34" charset="0"/>
                    <a:cs typeface="Times New Roman" pitchFamily="18" charset="0"/>
                  </a:rPr>
                  <a:t> képesség mások érzelmeinek érzékelésére, céljaik megértésére, és aktív érdeklődés az őket foglalkoztató ügyek iránt.</a:t>
                </a:r>
                <a:endParaRPr lang="hu-HU" dirty="0">
                  <a:cs typeface="Times New Roman" pitchFamily="18" charset="0"/>
                </a:endParaRPr>
              </a:p>
              <a:p>
                <a:pPr indent="-158750" eaLnBrk="0" hangingPunct="0">
                  <a:tabLst>
                    <a:tab pos="228600" algn="l"/>
                  </a:tabLst>
                </a:pPr>
                <a:r>
                  <a:rPr lang="hu-HU" b="1" i="1" dirty="0" smtClean="0">
                    <a:latin typeface="Arial Narrow" pitchFamily="34" charset="0"/>
                    <a:cs typeface="Times New Roman" pitchFamily="18" charset="0"/>
                  </a:rPr>
                  <a:t>A </a:t>
                </a:r>
                <a:r>
                  <a:rPr lang="hu-HU" b="1" i="1" dirty="0">
                    <a:latin typeface="Arial Narrow" pitchFamily="34" charset="0"/>
                    <a:cs typeface="Times New Roman" pitchFamily="18" charset="0"/>
                  </a:rPr>
                  <a:t>szervezet ismerete:</a:t>
                </a:r>
                <a:r>
                  <a:rPr lang="hu-HU" dirty="0">
                    <a:latin typeface="Arial Narrow" pitchFamily="34" charset="0"/>
                    <a:cs typeface="Times New Roman" pitchFamily="18" charset="0"/>
                  </a:rPr>
                  <a:t> képesség a szervezet életében jelenlévő áramlatok érzékelésére, döntéshozói hálózatok kiépítésére és a politika irányítására.</a:t>
                </a:r>
                <a:endParaRPr lang="hu-HU" dirty="0">
                  <a:cs typeface="Times New Roman" pitchFamily="18" charset="0"/>
                </a:endParaRPr>
              </a:p>
              <a:p>
                <a:pPr indent="-158750" eaLnBrk="0" hangingPunct="0">
                  <a:tabLst>
                    <a:tab pos="228600" algn="l"/>
                  </a:tabLst>
                </a:pPr>
                <a:r>
                  <a:rPr lang="hu-HU" b="1" i="1" dirty="0" smtClean="0">
                    <a:latin typeface="Arial Narrow" pitchFamily="34" charset="0"/>
                    <a:cs typeface="Times New Roman" pitchFamily="18" charset="0"/>
                  </a:rPr>
                  <a:t>Szolgáltatás </a:t>
                </a:r>
                <a:r>
                  <a:rPr lang="hu-HU" b="1" i="1" dirty="0">
                    <a:latin typeface="Arial Narrow" pitchFamily="34" charset="0"/>
                    <a:cs typeface="Times New Roman" pitchFamily="18" charset="0"/>
                  </a:rPr>
                  <a:t>- orientáltság:</a:t>
                </a:r>
                <a:r>
                  <a:rPr lang="hu-HU" dirty="0">
                    <a:latin typeface="Arial Narrow" pitchFamily="34" charset="0"/>
                    <a:cs typeface="Times New Roman" pitchFamily="18" charset="0"/>
                  </a:rPr>
                  <a:t> képesség a vásárlók igényeinek felismerésére és kielégítésére.</a:t>
                </a:r>
                <a:endParaRPr lang="hu-HU" dirty="0">
                  <a:cs typeface="Times New Roman" pitchFamily="18" charset="0"/>
                </a:endParaRPr>
              </a:p>
              <a:p>
                <a:pPr indent="-158750" eaLnBrk="0" hangingPunct="0">
                  <a:tabLst>
                    <a:tab pos="228600" algn="l"/>
                  </a:tabLst>
                </a:pPr>
                <a:endParaRPr lang="hu-HU" dirty="0">
                  <a:latin typeface="Times New Roman" pitchFamily="18" charset="0"/>
                </a:endParaRPr>
              </a:p>
            </p:txBody>
          </p:sp>
          <p:sp>
            <p:nvSpPr>
              <p:cNvPr id="18447" name="Rectangle 15"/>
              <p:cNvSpPr>
                <a:spLocks noChangeArrowheads="1"/>
              </p:cNvSpPr>
              <p:nvPr/>
            </p:nvSpPr>
            <p:spPr bwMode="auto">
              <a:xfrm>
                <a:off x="2127" y="661"/>
                <a:ext cx="1013" cy="23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3040" y="553"/>
              <a:ext cx="1382" cy="3700"/>
              <a:chOff x="3040" y="553"/>
              <a:chExt cx="1382" cy="3700"/>
            </a:xfrm>
          </p:grpSpPr>
          <p:sp>
            <p:nvSpPr>
              <p:cNvPr id="18449" name="Rectangle 17"/>
              <p:cNvSpPr>
                <a:spLocks noChangeArrowheads="1"/>
              </p:cNvSpPr>
              <p:nvPr/>
            </p:nvSpPr>
            <p:spPr bwMode="auto">
              <a:xfrm>
                <a:off x="3040" y="553"/>
                <a:ext cx="1382" cy="3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indent="-158750" eaLnBrk="0" hangingPunct="0">
                  <a:tabLst>
                    <a:tab pos="228600" algn="l"/>
                  </a:tabLst>
                </a:pPr>
                <a:r>
                  <a:rPr lang="hu-HU" b="1" i="1" dirty="0" smtClean="0">
                    <a:latin typeface="Arial Narrow" pitchFamily="34" charset="0"/>
                    <a:cs typeface="Times New Roman" pitchFamily="18" charset="0"/>
                  </a:rPr>
                  <a:t>Látomásos </a:t>
                </a:r>
                <a:r>
                  <a:rPr lang="hu-HU" b="1" i="1" dirty="0">
                    <a:latin typeface="Arial Narrow" pitchFamily="34" charset="0"/>
                    <a:cs typeface="Times New Roman" pitchFamily="18" charset="0"/>
                  </a:rPr>
                  <a:t>vezetés:</a:t>
                </a:r>
                <a:r>
                  <a:rPr lang="hu-HU" dirty="0">
                    <a:latin typeface="Arial Narrow" pitchFamily="34" charset="0"/>
                    <a:cs typeface="Times New Roman" pitchFamily="18" charset="0"/>
                  </a:rPr>
                  <a:t> </a:t>
                </a:r>
                <a:r>
                  <a:rPr lang="hu-HU" sz="1700" dirty="0">
                    <a:latin typeface="Arial Narrow" pitchFamily="34" charset="0"/>
                    <a:cs typeface="Times New Roman" pitchFamily="18" charset="0"/>
                  </a:rPr>
                  <a:t>képesség a </a:t>
                </a:r>
                <a:r>
                  <a:rPr lang="hu-HU" sz="1700" dirty="0" smtClean="0">
                    <a:latin typeface="Arial Narrow" pitchFamily="34" charset="0"/>
                    <a:cs typeface="Times New Roman" pitchFamily="18" charset="0"/>
                  </a:rPr>
                  <a:t>fele-</a:t>
                </a:r>
                <a:r>
                  <a:rPr lang="hu-HU" sz="1700" dirty="0" err="1" smtClean="0">
                    <a:latin typeface="Arial Narrow" pitchFamily="34" charset="0"/>
                    <a:cs typeface="Times New Roman" pitchFamily="18" charset="0"/>
                  </a:rPr>
                  <a:t>lősség</a:t>
                </a:r>
                <a:r>
                  <a:rPr lang="hu-HU" sz="1700" dirty="0" smtClean="0">
                    <a:latin typeface="Arial Narrow" pitchFamily="34" charset="0"/>
                    <a:cs typeface="Times New Roman" pitchFamily="18" charset="0"/>
                  </a:rPr>
                  <a:t> </a:t>
                </a:r>
                <a:r>
                  <a:rPr lang="hu-HU" sz="1700" dirty="0">
                    <a:latin typeface="Arial Narrow" pitchFamily="34" charset="0"/>
                    <a:cs typeface="Times New Roman" pitchFamily="18" charset="0"/>
                  </a:rPr>
                  <a:t>vállalására és mások </a:t>
                </a:r>
                <a:r>
                  <a:rPr lang="hu-HU" sz="1700" dirty="0" smtClean="0">
                    <a:latin typeface="Arial Narrow" pitchFamily="34" charset="0"/>
                    <a:cs typeface="Times New Roman" pitchFamily="18" charset="0"/>
                  </a:rPr>
                  <a:t>ösztönzésére </a:t>
                </a:r>
                <a:r>
                  <a:rPr lang="hu-HU" sz="1700" dirty="0">
                    <a:latin typeface="Arial Narrow" pitchFamily="34" charset="0"/>
                    <a:cs typeface="Times New Roman" pitchFamily="18" charset="0"/>
                  </a:rPr>
                  <a:t>egy hatásos </a:t>
                </a:r>
                <a:r>
                  <a:rPr lang="hu-HU" sz="1700" dirty="0" smtClean="0">
                    <a:latin typeface="Arial Narrow" pitchFamily="34" charset="0"/>
                    <a:cs typeface="Times New Roman" pitchFamily="18" charset="0"/>
                  </a:rPr>
                  <a:t>jövőképpel</a:t>
                </a:r>
                <a:r>
                  <a:rPr lang="hu-HU" sz="1700" dirty="0">
                    <a:latin typeface="Arial Narrow" pitchFamily="34" charset="0"/>
                    <a:cs typeface="Times New Roman" pitchFamily="18" charset="0"/>
                  </a:rPr>
                  <a:t>.</a:t>
                </a:r>
                <a:endParaRPr lang="hu-HU" sz="1700" dirty="0">
                  <a:cs typeface="Times New Roman" pitchFamily="18" charset="0"/>
                </a:endParaRPr>
              </a:p>
              <a:p>
                <a:pPr indent="-158750" eaLnBrk="0" hangingPunct="0">
                  <a:tabLst>
                    <a:tab pos="228600" algn="l"/>
                  </a:tabLst>
                </a:pPr>
                <a:r>
                  <a:rPr lang="hu-HU" b="1" i="1" dirty="0" smtClean="0">
                    <a:latin typeface="Arial Narrow" pitchFamily="34" charset="0"/>
                    <a:cs typeface="Times New Roman" pitchFamily="18" charset="0"/>
                  </a:rPr>
                  <a:t>Befolyásolás</a:t>
                </a:r>
                <a:r>
                  <a:rPr lang="hu-HU" dirty="0">
                    <a:latin typeface="Arial Narrow" pitchFamily="34" charset="0"/>
                    <a:cs typeface="Times New Roman" pitchFamily="18" charset="0"/>
                  </a:rPr>
                  <a:t>: </a:t>
                </a:r>
                <a:r>
                  <a:rPr lang="hu-HU" sz="1700" dirty="0">
                    <a:latin typeface="Arial Narrow" pitchFamily="34" charset="0"/>
                    <a:cs typeface="Times New Roman" pitchFamily="18" charset="0"/>
                  </a:rPr>
                  <a:t>képesség a </a:t>
                </a:r>
                <a:r>
                  <a:rPr lang="hu-HU" sz="1700" dirty="0" smtClean="0">
                    <a:latin typeface="Arial Narrow" pitchFamily="34" charset="0"/>
                    <a:cs typeface="Times New Roman" pitchFamily="18" charset="0"/>
                  </a:rPr>
                  <a:t>meggyőzési </a:t>
                </a:r>
                <a:r>
                  <a:rPr lang="hu-HU" sz="1700" dirty="0">
                    <a:latin typeface="Arial Narrow" pitchFamily="34" charset="0"/>
                    <a:cs typeface="Times New Roman" pitchFamily="18" charset="0"/>
                  </a:rPr>
                  <a:t>taktikák széles skálájának gyakorlására.</a:t>
                </a:r>
                <a:endParaRPr lang="hu-HU" sz="1700" dirty="0">
                  <a:cs typeface="Times New Roman" pitchFamily="18" charset="0"/>
                </a:endParaRPr>
              </a:p>
              <a:p>
                <a:pPr indent="-158750" eaLnBrk="0" hangingPunct="0">
                  <a:tabLst>
                    <a:tab pos="228600" algn="l"/>
                  </a:tabLst>
                </a:pPr>
                <a:r>
                  <a:rPr lang="hu-HU" b="1" i="1" dirty="0" smtClean="0">
                    <a:latin typeface="Arial Narrow" pitchFamily="34" charset="0"/>
                    <a:cs typeface="Times New Roman" pitchFamily="18" charset="0"/>
                  </a:rPr>
                  <a:t>Mások </a:t>
                </a:r>
                <a:r>
                  <a:rPr lang="hu-HU" b="1" i="1" dirty="0">
                    <a:latin typeface="Arial Narrow" pitchFamily="34" charset="0"/>
                    <a:cs typeface="Times New Roman" pitchFamily="18" charset="0"/>
                  </a:rPr>
                  <a:t>fejlesztése</a:t>
                </a:r>
                <a:r>
                  <a:rPr lang="hu-HU" dirty="0">
                    <a:latin typeface="Arial Narrow" pitchFamily="34" charset="0"/>
                    <a:cs typeface="Times New Roman" pitchFamily="18" charset="0"/>
                  </a:rPr>
                  <a:t>: </a:t>
                </a:r>
                <a:r>
                  <a:rPr lang="hu-HU" sz="1700" dirty="0">
                    <a:latin typeface="Arial Narrow" pitchFamily="34" charset="0"/>
                    <a:cs typeface="Times New Roman" pitchFamily="18" charset="0"/>
                  </a:rPr>
                  <a:t>hajlandóság </a:t>
                </a:r>
                <a:r>
                  <a:rPr lang="hu-HU" sz="1700" dirty="0" smtClean="0">
                    <a:latin typeface="Arial Narrow" pitchFamily="34" charset="0"/>
                    <a:cs typeface="Times New Roman" pitchFamily="18" charset="0"/>
                  </a:rPr>
                  <a:t>mások </a:t>
                </a:r>
                <a:r>
                  <a:rPr lang="hu-HU" sz="1700" dirty="0">
                    <a:latin typeface="Arial Narrow" pitchFamily="34" charset="0"/>
                    <a:cs typeface="Times New Roman" pitchFamily="18" charset="0"/>
                  </a:rPr>
                  <a:t>képességeinek </a:t>
                </a:r>
                <a:r>
                  <a:rPr lang="hu-HU" sz="1700" dirty="0" smtClean="0">
                    <a:latin typeface="Arial Narrow" pitchFamily="34" charset="0"/>
                    <a:cs typeface="Times New Roman" pitchFamily="18" charset="0"/>
                  </a:rPr>
                  <a:t>továbbfejlesztésére </a:t>
                </a:r>
                <a:r>
                  <a:rPr lang="hu-HU" sz="1700" dirty="0">
                    <a:latin typeface="Arial Narrow" pitchFamily="34" charset="0"/>
                    <a:cs typeface="Times New Roman" pitchFamily="18" charset="0"/>
                  </a:rPr>
                  <a:t>visszajelzés és útmutatás segítségével.</a:t>
                </a:r>
                <a:endParaRPr lang="hu-HU" sz="1700" dirty="0">
                  <a:cs typeface="Times New Roman" pitchFamily="18" charset="0"/>
                </a:endParaRPr>
              </a:p>
              <a:p>
                <a:pPr indent="-158750" eaLnBrk="0" hangingPunct="0">
                  <a:tabLst>
                    <a:tab pos="228600" algn="l"/>
                  </a:tabLst>
                </a:pPr>
                <a:r>
                  <a:rPr lang="hu-HU" b="1" i="1" dirty="0" smtClean="0">
                    <a:latin typeface="Arial Narrow" pitchFamily="34" charset="0"/>
                    <a:cs typeface="Times New Roman" pitchFamily="18" charset="0"/>
                  </a:rPr>
                  <a:t>Kommunikáció</a:t>
                </a:r>
                <a:r>
                  <a:rPr lang="hu-HU" dirty="0">
                    <a:latin typeface="Arial Narrow" pitchFamily="34" charset="0"/>
                    <a:cs typeface="Times New Roman" pitchFamily="18" charset="0"/>
                  </a:rPr>
                  <a:t>: </a:t>
                </a:r>
                <a:r>
                  <a:rPr lang="hu-HU" sz="1700" dirty="0">
                    <a:latin typeface="Arial Narrow" pitchFamily="34" charset="0"/>
                    <a:cs typeface="Times New Roman" pitchFamily="18" charset="0"/>
                  </a:rPr>
                  <a:t>mások </a:t>
                </a:r>
                <a:r>
                  <a:rPr lang="hu-HU" sz="1700" dirty="0" smtClean="0">
                    <a:latin typeface="Arial Narrow" pitchFamily="34" charset="0"/>
                    <a:cs typeface="Times New Roman" pitchFamily="18" charset="0"/>
                  </a:rPr>
                  <a:t>meghallgatásának </a:t>
                </a:r>
                <a:r>
                  <a:rPr lang="hu-HU" sz="1700" dirty="0">
                    <a:latin typeface="Arial Narrow" pitchFamily="34" charset="0"/>
                    <a:cs typeface="Times New Roman" pitchFamily="18" charset="0"/>
                  </a:rPr>
                  <a:t>és világos, </a:t>
                </a:r>
                <a:r>
                  <a:rPr lang="hu-HU" sz="1700" dirty="0" smtClean="0">
                    <a:latin typeface="Arial Narrow" pitchFamily="34" charset="0"/>
                    <a:cs typeface="Times New Roman" pitchFamily="18" charset="0"/>
                  </a:rPr>
                  <a:t>meggyőző</a:t>
                </a:r>
                <a:r>
                  <a:rPr lang="hu-HU" sz="1700" dirty="0">
                    <a:latin typeface="Arial Narrow" pitchFamily="34" charset="0"/>
                    <a:cs typeface="Times New Roman" pitchFamily="18" charset="0"/>
                  </a:rPr>
                  <a:t>, </a:t>
                </a:r>
                <a:r>
                  <a:rPr lang="hu-HU" sz="1700" dirty="0" smtClean="0">
                    <a:latin typeface="Arial Narrow" pitchFamily="34" charset="0"/>
                    <a:cs typeface="Times New Roman" pitchFamily="18" charset="0"/>
                  </a:rPr>
                  <a:t>megfelelő hang-nemű </a:t>
                </a:r>
                <a:r>
                  <a:rPr lang="hu-HU" sz="1700" dirty="0">
                    <a:latin typeface="Arial Narrow" pitchFamily="34" charset="0"/>
                    <a:cs typeface="Times New Roman" pitchFamily="18" charset="0"/>
                  </a:rPr>
                  <a:t>üzenetek küldésének képessége.</a:t>
                </a:r>
              </a:p>
              <a:p>
                <a:pPr indent="-158750" eaLnBrk="0" hangingPunct="0">
                  <a:tabLst>
                    <a:tab pos="228600" algn="l"/>
                  </a:tabLst>
                </a:pPr>
                <a:r>
                  <a:rPr lang="hu-HU" b="1" i="1" dirty="0" smtClean="0">
                    <a:latin typeface="Arial Narrow" pitchFamily="34" charset="0"/>
                    <a:cs typeface="Times New Roman" pitchFamily="18" charset="0"/>
                  </a:rPr>
                  <a:t>Változás </a:t>
                </a:r>
                <a:r>
                  <a:rPr lang="hu-HU" b="1" i="1" dirty="0">
                    <a:latin typeface="Arial Narrow" pitchFamily="34" charset="0"/>
                    <a:cs typeface="Times New Roman" pitchFamily="18" charset="0"/>
                  </a:rPr>
                  <a:t>– katalizálás</a:t>
                </a:r>
                <a:r>
                  <a:rPr lang="hu-HU" dirty="0">
                    <a:latin typeface="Arial Narrow" pitchFamily="34" charset="0"/>
                    <a:cs typeface="Times New Roman" pitchFamily="18" charset="0"/>
                  </a:rPr>
                  <a:t>: </a:t>
                </a:r>
                <a:r>
                  <a:rPr lang="hu-HU" sz="1700" dirty="0">
                    <a:latin typeface="Arial Narrow" pitchFamily="34" charset="0"/>
                    <a:cs typeface="Times New Roman" pitchFamily="18" charset="0"/>
                  </a:rPr>
                  <a:t>új ötletek </a:t>
                </a:r>
                <a:r>
                  <a:rPr lang="hu-HU" sz="1700" dirty="0" err="1" smtClean="0">
                    <a:latin typeface="Arial Narrow" pitchFamily="34" charset="0"/>
                    <a:cs typeface="Times New Roman" pitchFamily="18" charset="0"/>
                  </a:rPr>
                  <a:t>beveze-tésének</a:t>
                </a:r>
                <a:r>
                  <a:rPr lang="hu-HU" sz="1700" dirty="0" smtClean="0">
                    <a:latin typeface="Arial Narrow" pitchFamily="34" charset="0"/>
                    <a:cs typeface="Times New Roman" pitchFamily="18" charset="0"/>
                  </a:rPr>
                  <a:t> </a:t>
                </a:r>
                <a:r>
                  <a:rPr lang="hu-HU" sz="1700" dirty="0">
                    <a:latin typeface="Arial Narrow" pitchFamily="34" charset="0"/>
                    <a:cs typeface="Times New Roman" pitchFamily="18" charset="0"/>
                  </a:rPr>
                  <a:t>és az emberek új irányba vezetésének képessége.</a:t>
                </a:r>
              </a:p>
              <a:p>
                <a:pPr indent="-158750" eaLnBrk="0" hangingPunct="0">
                  <a:tabLst>
                    <a:tab pos="228600" algn="l"/>
                  </a:tabLst>
                </a:pPr>
                <a:r>
                  <a:rPr lang="hu-HU" b="1" i="1" dirty="0" smtClean="0">
                    <a:latin typeface="Arial Narrow" pitchFamily="34" charset="0"/>
                    <a:cs typeface="Times New Roman" pitchFamily="18" charset="0"/>
                  </a:rPr>
                  <a:t>Konfliktusmenedzsment</a:t>
                </a:r>
                <a:r>
                  <a:rPr lang="hu-HU" dirty="0">
                    <a:latin typeface="Arial Narrow" pitchFamily="34" charset="0"/>
                    <a:cs typeface="Times New Roman" pitchFamily="18" charset="0"/>
                  </a:rPr>
                  <a:t>: </a:t>
                </a:r>
                <a:r>
                  <a:rPr lang="hu-HU" sz="1700" dirty="0">
                    <a:latin typeface="Arial Narrow" pitchFamily="34" charset="0"/>
                    <a:cs typeface="Times New Roman" pitchFamily="18" charset="0"/>
                  </a:rPr>
                  <a:t>a </a:t>
                </a:r>
                <a:r>
                  <a:rPr lang="hu-HU" sz="1700" dirty="0" smtClean="0">
                    <a:latin typeface="Arial Narrow" pitchFamily="34" charset="0"/>
                    <a:cs typeface="Times New Roman" pitchFamily="18" charset="0"/>
                  </a:rPr>
                  <a:t>vélemény-különbségek csökkentésének </a:t>
                </a:r>
                <a:r>
                  <a:rPr lang="hu-HU" sz="1700" dirty="0">
                    <a:latin typeface="Arial Narrow" pitchFamily="34" charset="0"/>
                    <a:cs typeface="Times New Roman" pitchFamily="18" charset="0"/>
                  </a:rPr>
                  <a:t>és a </a:t>
                </a:r>
                <a:r>
                  <a:rPr lang="hu-HU" sz="1700" dirty="0" err="1" smtClean="0">
                    <a:latin typeface="Arial Narrow" pitchFamily="34" charset="0"/>
                    <a:cs typeface="Times New Roman" pitchFamily="18" charset="0"/>
                  </a:rPr>
                  <a:t>megol-dások</a:t>
                </a:r>
                <a:r>
                  <a:rPr lang="hu-HU" sz="1700" dirty="0" smtClean="0">
                    <a:latin typeface="Arial Narrow" pitchFamily="34" charset="0"/>
                    <a:cs typeface="Times New Roman" pitchFamily="18" charset="0"/>
                  </a:rPr>
                  <a:t> </a:t>
                </a:r>
                <a:r>
                  <a:rPr lang="hu-HU" sz="1700" dirty="0">
                    <a:latin typeface="Arial Narrow" pitchFamily="34" charset="0"/>
                    <a:cs typeface="Times New Roman" pitchFamily="18" charset="0"/>
                  </a:rPr>
                  <a:t>felvázolásának képessége.</a:t>
                </a:r>
              </a:p>
              <a:p>
                <a:pPr indent="-158750" eaLnBrk="0" hangingPunct="0">
                  <a:tabLst>
                    <a:tab pos="228600" algn="l"/>
                  </a:tabLst>
                </a:pPr>
                <a:r>
                  <a:rPr lang="hu-HU" b="1" i="1" dirty="0" smtClean="0">
                    <a:latin typeface="Arial Narrow" pitchFamily="34" charset="0"/>
                    <a:cs typeface="Times New Roman" pitchFamily="18" charset="0"/>
                  </a:rPr>
                  <a:t>Kötelékek </a:t>
                </a:r>
                <a:r>
                  <a:rPr lang="hu-HU" b="1" i="1" dirty="0">
                    <a:latin typeface="Arial Narrow" pitchFamily="34" charset="0"/>
                    <a:cs typeface="Times New Roman" pitchFamily="18" charset="0"/>
                  </a:rPr>
                  <a:t>kiépítése</a:t>
                </a:r>
                <a:r>
                  <a:rPr lang="hu-HU" dirty="0">
                    <a:latin typeface="Arial Narrow" pitchFamily="34" charset="0"/>
                    <a:cs typeface="Times New Roman" pitchFamily="18" charset="0"/>
                  </a:rPr>
                  <a:t>: </a:t>
                </a:r>
                <a:r>
                  <a:rPr lang="hu-HU" sz="1700" dirty="0">
                    <a:latin typeface="Arial Narrow" pitchFamily="34" charset="0"/>
                    <a:cs typeface="Times New Roman" pitchFamily="18" charset="0"/>
                  </a:rPr>
                  <a:t>jártasság a kapcsolatok hálózatának kiépítésében és fenntartásában.</a:t>
                </a:r>
                <a:endParaRPr lang="hu-HU" sz="1700" dirty="0">
                  <a:cs typeface="Times New Roman" pitchFamily="18" charset="0"/>
                </a:endParaRPr>
              </a:p>
              <a:p>
                <a:pPr indent="-158750" eaLnBrk="0" hangingPunct="0">
                  <a:tabLst>
                    <a:tab pos="228600" algn="l"/>
                  </a:tabLst>
                </a:pPr>
                <a:r>
                  <a:rPr lang="hu-HU" b="1" i="1" dirty="0" smtClean="0">
                    <a:latin typeface="Arial Narrow" pitchFamily="34" charset="0"/>
                    <a:cs typeface="Times New Roman" pitchFamily="18" charset="0"/>
                  </a:rPr>
                  <a:t>Csapatmunka </a:t>
                </a:r>
                <a:r>
                  <a:rPr lang="hu-HU" b="1" i="1" dirty="0">
                    <a:latin typeface="Arial Narrow" pitchFamily="34" charset="0"/>
                    <a:cs typeface="Times New Roman" pitchFamily="18" charset="0"/>
                  </a:rPr>
                  <a:t>és együttműködés</a:t>
                </a:r>
                <a:r>
                  <a:rPr lang="hu-HU" dirty="0">
                    <a:latin typeface="Arial Narrow" pitchFamily="34" charset="0"/>
                    <a:cs typeface="Times New Roman" pitchFamily="18" charset="0"/>
                  </a:rPr>
                  <a:t>: alkalmasság a kooperáció </a:t>
                </a:r>
                <a:r>
                  <a:rPr lang="hu-HU" dirty="0" err="1" smtClean="0">
                    <a:latin typeface="Arial Narrow" pitchFamily="34" charset="0"/>
                    <a:cs typeface="Times New Roman" pitchFamily="18" charset="0"/>
                  </a:rPr>
                  <a:t>előmoz-dítására</a:t>
                </a:r>
                <a:r>
                  <a:rPr lang="hu-HU" dirty="0" smtClean="0">
                    <a:latin typeface="Arial Narrow" pitchFamily="34" charset="0"/>
                    <a:cs typeface="Times New Roman" pitchFamily="18" charset="0"/>
                  </a:rPr>
                  <a:t> </a:t>
                </a:r>
                <a:r>
                  <a:rPr lang="hu-HU" dirty="0">
                    <a:latin typeface="Arial Narrow" pitchFamily="34" charset="0"/>
                    <a:cs typeface="Times New Roman" pitchFamily="18" charset="0"/>
                  </a:rPr>
                  <a:t>és a teamek fejlesztésére.</a:t>
                </a:r>
                <a:endParaRPr lang="hu-HU" dirty="0">
                  <a:latin typeface="Times New Roman" pitchFamily="18" charset="0"/>
                </a:endParaRPr>
              </a:p>
            </p:txBody>
          </p:sp>
          <p:sp>
            <p:nvSpPr>
              <p:cNvPr id="18450" name="Rectangle 18"/>
              <p:cNvSpPr>
                <a:spLocks noChangeArrowheads="1"/>
              </p:cNvSpPr>
              <p:nvPr/>
            </p:nvSpPr>
            <p:spPr bwMode="auto">
              <a:xfrm>
                <a:off x="3111" y="589"/>
                <a:ext cx="1247" cy="23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</p:grpSp>
      </p:grpSp>
      <p:sp>
        <p:nvSpPr>
          <p:cNvPr id="7" name="Szövegdoboz 6"/>
          <p:cNvSpPr txBox="1"/>
          <p:nvPr/>
        </p:nvSpPr>
        <p:spPr>
          <a:xfrm>
            <a:off x="685404" y="6381328"/>
            <a:ext cx="339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Goleman</a:t>
            </a:r>
            <a:r>
              <a:rPr lang="hu-HU" dirty="0" smtClean="0"/>
              <a:t>, 2008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5043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175032" cy="562074"/>
          </a:xfrm>
        </p:spPr>
        <p:txBody>
          <a:bodyPr/>
          <a:lstStyle/>
          <a:p>
            <a:r>
              <a:rPr lang="hu-HU" dirty="0" smtClean="0"/>
              <a:t>Érzelmi Intelligencia 4 komponensű modellben az összefüggések 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56B8-A1E7-41F2-9065-4092F8C82C26}" type="slidenum">
              <a:rPr lang="hu-HU" smtClean="0"/>
              <a:pPr/>
              <a:t>24</a:t>
            </a:fld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078" y="702804"/>
            <a:ext cx="7942372" cy="617061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95400" y="573325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Boyatzis</a:t>
            </a:r>
            <a:r>
              <a:rPr lang="hu-HU" dirty="0"/>
              <a:t>, </a:t>
            </a:r>
            <a:r>
              <a:rPr lang="hu-HU" dirty="0" err="1"/>
              <a:t>Goleman</a:t>
            </a:r>
            <a:r>
              <a:rPr lang="hu-HU" dirty="0"/>
              <a:t> és </a:t>
            </a:r>
            <a:r>
              <a:rPr lang="hu-HU" dirty="0" err="1"/>
              <a:t>McKee</a:t>
            </a:r>
            <a:r>
              <a:rPr lang="hu-HU" dirty="0"/>
              <a:t> (2002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042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11247040" cy="282724"/>
          </a:xfrm>
        </p:spPr>
        <p:txBody>
          <a:bodyPr/>
          <a:lstStyle/>
          <a:p>
            <a:r>
              <a:rPr lang="hu-HU" sz="2800" dirty="0" smtClean="0"/>
              <a:t>Érzelmi intelligencia 5 jellemzője, avagy </a:t>
            </a:r>
            <a:r>
              <a:rPr lang="hu-HU" sz="2800" dirty="0"/>
              <a:t>Személyiség Alapú Érzelmi Intelligencia Modell </a:t>
            </a:r>
            <a:r>
              <a:rPr lang="hu-HU" sz="2400" dirty="0"/>
              <a:t>(K.V. </a:t>
            </a:r>
            <a:r>
              <a:rPr lang="hu-HU" sz="2400" dirty="0" err="1"/>
              <a:t>Petrides</a:t>
            </a:r>
            <a:r>
              <a:rPr lang="hu-HU" sz="2400" dirty="0"/>
              <a:t>)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56B8-A1E7-41F2-9065-4092F8C82C26}" type="slidenum">
              <a:rPr lang="hu-HU" smtClean="0"/>
              <a:pPr/>
              <a:t>25</a:t>
            </a:fld>
            <a:endParaRPr lang="hu-HU"/>
          </a:p>
        </p:txBody>
      </p:sp>
      <p:pic>
        <p:nvPicPr>
          <p:cNvPr id="270338" name="Diagram 5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2" r="14918" b="4725"/>
          <a:stretch/>
        </p:blipFill>
        <p:spPr bwMode="auto">
          <a:xfrm>
            <a:off x="2639616" y="969839"/>
            <a:ext cx="6840759" cy="589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44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4049" y="380208"/>
            <a:ext cx="11394018" cy="412750"/>
          </a:xfrm>
        </p:spPr>
        <p:txBody>
          <a:bodyPr/>
          <a:lstStyle/>
          <a:p>
            <a:r>
              <a:rPr lang="hu-HU" dirty="0" smtClean="0"/>
              <a:t>Társas/szociális intelligencia (SQ), kompetencia: </a:t>
            </a:r>
            <a:r>
              <a:rPr lang="hu-HU" sz="2400" dirty="0" smtClean="0"/>
              <a:t>érzelmi + kognitív + társas alrendszerek szerveződése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3833" y="1166456"/>
            <a:ext cx="11394017" cy="2386458"/>
          </a:xfrm>
        </p:spPr>
        <p:txBody>
          <a:bodyPr/>
          <a:lstStyle/>
          <a:p>
            <a:r>
              <a:rPr lang="hu-HU" sz="2000" dirty="0"/>
              <a:t>segítségével </a:t>
            </a:r>
            <a:r>
              <a:rPr lang="hu-HU" sz="2000" b="1" dirty="0"/>
              <a:t>el </a:t>
            </a:r>
            <a:r>
              <a:rPr lang="hu-HU" sz="2000" b="1" dirty="0" smtClean="0"/>
              <a:t>tudunk </a:t>
            </a:r>
            <a:r>
              <a:rPr lang="hu-HU" sz="2000" b="1" dirty="0"/>
              <a:t>igazodni </a:t>
            </a:r>
            <a:r>
              <a:rPr lang="hu-HU" sz="2000" dirty="0"/>
              <a:t>a </a:t>
            </a:r>
            <a:r>
              <a:rPr lang="hu-HU" sz="2000" dirty="0" smtClean="0"/>
              <a:t>körülöttünk </a:t>
            </a:r>
            <a:r>
              <a:rPr lang="hu-HU" sz="2000" dirty="0"/>
              <a:t>lévő szociális térben és viszonyokban, illetve ezekben </a:t>
            </a:r>
            <a:r>
              <a:rPr lang="hu-HU" sz="2000" b="1" dirty="0" smtClean="0"/>
              <a:t>hatékonyan (helyzetfüggőn és célorientáltan) tudunk </a:t>
            </a:r>
            <a:r>
              <a:rPr lang="hu-HU" sz="2000" b="1" dirty="0"/>
              <a:t>viselkedni </a:t>
            </a:r>
            <a:r>
              <a:rPr lang="hu-HU" sz="2000" dirty="0"/>
              <a:t>(</a:t>
            </a:r>
            <a:r>
              <a:rPr lang="hu-HU" sz="2000" dirty="0" err="1"/>
              <a:t>Wallenius</a:t>
            </a:r>
            <a:r>
              <a:rPr lang="hu-HU" sz="2000" dirty="0"/>
              <a:t> és </a:t>
            </a:r>
            <a:r>
              <a:rPr lang="hu-HU" sz="2000" dirty="0" err="1"/>
              <a:t>mtsai</a:t>
            </a:r>
            <a:r>
              <a:rPr lang="hu-HU" sz="2000" dirty="0"/>
              <a:t>, 2007). </a:t>
            </a:r>
            <a:endParaRPr lang="hu-HU" sz="2000" dirty="0" smtClean="0"/>
          </a:p>
          <a:p>
            <a:r>
              <a:rPr lang="hu-HU" sz="2000" dirty="0" smtClean="0"/>
              <a:t>képessé </a:t>
            </a:r>
            <a:r>
              <a:rPr lang="hu-HU" sz="2000" dirty="0"/>
              <a:t>tesz bennünket más emberek érzéseinek, hangulatának, szándékának és indítékainak </a:t>
            </a:r>
            <a:r>
              <a:rPr lang="hu-HU" sz="2000" b="1" dirty="0" smtClean="0"/>
              <a:t>megértésére /társas tudatosság/</a:t>
            </a:r>
            <a:r>
              <a:rPr lang="hu-HU" sz="2000" dirty="0" smtClean="0"/>
              <a:t> </a:t>
            </a:r>
            <a:r>
              <a:rPr lang="hu-HU" sz="2000" dirty="0"/>
              <a:t>és az ezekre adott helyes </a:t>
            </a:r>
            <a:r>
              <a:rPr lang="hu-HU" sz="2000" b="1" dirty="0"/>
              <a:t>reakciók</a:t>
            </a:r>
            <a:r>
              <a:rPr lang="hu-HU" sz="2000" dirty="0"/>
              <a:t> </a:t>
            </a:r>
            <a:r>
              <a:rPr lang="hu-HU" sz="2000" dirty="0" smtClean="0"/>
              <a:t>alkalmazására /</a:t>
            </a:r>
            <a:r>
              <a:rPr lang="hu-HU" sz="2000" b="1" dirty="0" smtClean="0"/>
              <a:t>társas készségek</a:t>
            </a:r>
            <a:r>
              <a:rPr lang="hu-HU" sz="2000" dirty="0"/>
              <a:t>/. (</a:t>
            </a:r>
            <a:r>
              <a:rPr lang="hu-HU" sz="2000" dirty="0" err="1"/>
              <a:t>Goleman</a:t>
            </a:r>
            <a:r>
              <a:rPr lang="hu-HU" sz="2000" dirty="0"/>
              <a:t>, 2007, </a:t>
            </a:r>
            <a:r>
              <a:rPr lang="hu-HU" sz="2000" dirty="0" smtClean="0"/>
              <a:t>114.)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56B8-A1E7-41F2-9065-4092F8C82C26}" type="slidenum">
              <a:rPr lang="hu-HU" smtClean="0"/>
              <a:pPr/>
              <a:t>26</a:t>
            </a:fld>
            <a:endParaRPr lang="hu-HU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724820"/>
              </p:ext>
            </p:extLst>
          </p:nvPr>
        </p:nvGraphicFramePr>
        <p:xfrm>
          <a:off x="541133" y="3298324"/>
          <a:ext cx="11446934" cy="3191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0416">
                  <a:extLst>
                    <a:ext uri="{9D8B030D-6E8A-4147-A177-3AD203B41FA5}">
                      <a16:colId xmlns:a16="http://schemas.microsoft.com/office/drawing/2014/main" val="1367472854"/>
                    </a:ext>
                  </a:extLst>
                </a:gridCol>
                <a:gridCol w="5816518">
                  <a:extLst>
                    <a:ext uri="{9D8B030D-6E8A-4147-A177-3AD203B41FA5}">
                      <a16:colId xmlns:a16="http://schemas.microsoft.com/office/drawing/2014/main" val="3105161730"/>
                    </a:ext>
                  </a:extLst>
                </a:gridCol>
              </a:tblGrid>
              <a:tr h="455733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rgbClr val="002060"/>
                          </a:solidFill>
                        </a:rPr>
                        <a:t>Társas tudatosság</a:t>
                      </a:r>
                      <a:endParaRPr lang="hu-H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rgbClr val="002060"/>
                          </a:solidFill>
                        </a:rPr>
                        <a:t>Társas készségek</a:t>
                      </a:r>
                      <a:endParaRPr lang="hu-H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575480"/>
                  </a:ext>
                </a:extLst>
              </a:tr>
              <a:tr h="2734398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hu-HU" sz="2000" b="0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elemi empátia, együttérzés és empátiás pontosság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hu-HU" sz="2000" b="0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másikra való </a:t>
                      </a:r>
                      <a:r>
                        <a:rPr lang="hu-HU" sz="20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ráhangolódás</a:t>
                      </a:r>
                      <a:endParaRPr lang="hu-HU" sz="2000" b="0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hu-HU" sz="2000" b="0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önbizalom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hu-HU" sz="2000" b="0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társas életre vonatkozó ismeretek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hu-HU" sz="2000" b="0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helyzetfelismerés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endParaRPr lang="hu-HU" sz="2000" i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hu-HU" sz="2000" b="0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azonos hullámhossz (nem verbális jellegű összhang)</a:t>
                      </a:r>
                    </a:p>
                    <a:p>
                      <a:pPr marL="342900" indent="-34290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hu-HU" sz="2000" b="0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önmagunk hatékony bemutatása (jó benyomás keltés) </a:t>
                      </a:r>
                    </a:p>
                    <a:p>
                      <a:pPr marL="342900" indent="-34290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hu-HU" sz="2000" b="0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befolyás és szabályozás: a társas helyzetek kimenetelének alakítása</a:t>
                      </a:r>
                      <a:r>
                        <a:rPr lang="hu-HU" sz="2000" b="0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(pl. kommunikációval)</a:t>
                      </a:r>
                      <a:endParaRPr lang="hu-HU" sz="2000" b="0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hu-HU" sz="2000" b="0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türelmesség és törődés másokkal</a:t>
                      </a:r>
                    </a:p>
                    <a:p>
                      <a:pPr marL="342900" indent="-34290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hu-HU" sz="2000" b="0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együttműködés másokkal</a:t>
                      </a:r>
                      <a:endParaRPr lang="hu-HU" sz="2000" b="0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211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7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1007" y="120428"/>
            <a:ext cx="10454952" cy="778098"/>
          </a:xfrm>
        </p:spPr>
        <p:txBody>
          <a:bodyPr/>
          <a:lstStyle/>
          <a:p>
            <a:r>
              <a:rPr lang="hu-HU" dirty="0" smtClean="0"/>
              <a:t>Érzelmi és társas intelligencia összefügg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1" y="898526"/>
            <a:ext cx="7574631" cy="5510213"/>
          </a:xfrm>
        </p:spPr>
        <p:txBody>
          <a:bodyPr/>
          <a:lstStyle/>
          <a:p>
            <a:r>
              <a:rPr lang="hu-HU" sz="2400" b="1" dirty="0"/>
              <a:t>az </a:t>
            </a:r>
            <a:r>
              <a:rPr lang="hu-HU" sz="2400" b="1" dirty="0" err="1"/>
              <a:t>életbeli</a:t>
            </a:r>
            <a:r>
              <a:rPr lang="hu-HU" sz="2400" b="1" dirty="0"/>
              <a:t> általános </a:t>
            </a:r>
            <a:r>
              <a:rPr lang="hu-HU" sz="2400" b="1" dirty="0" smtClean="0"/>
              <a:t>sikerességgel</a:t>
            </a:r>
          </a:p>
          <a:p>
            <a:r>
              <a:rPr lang="hu-HU" sz="2400" b="1" dirty="0"/>
              <a:t>az élettel való elégedettséggel és a pszichológiai </a:t>
            </a:r>
            <a:r>
              <a:rPr lang="hu-HU" sz="2400" b="1" dirty="0" smtClean="0"/>
              <a:t>jólléttel</a:t>
            </a:r>
          </a:p>
          <a:p>
            <a:r>
              <a:rPr lang="hu-HU" sz="2400" b="1" dirty="0"/>
              <a:t> a személyközi kapcsolatok eredményes </a:t>
            </a:r>
            <a:r>
              <a:rPr lang="hu-HU" sz="2400" b="1" dirty="0" smtClean="0"/>
              <a:t>kezelésével (felismerés, erőforrás </a:t>
            </a:r>
            <a:r>
              <a:rPr lang="hu-HU" sz="2400" b="1" dirty="0"/>
              <a:t>megisme-rése, beilleszkedés)</a:t>
            </a:r>
          </a:p>
          <a:p>
            <a:r>
              <a:rPr lang="hu-HU" sz="2400" b="1" dirty="0"/>
              <a:t>a munkahelyi stressz észlelt </a:t>
            </a:r>
            <a:r>
              <a:rPr lang="hu-HU" sz="2400" b="1" dirty="0" smtClean="0"/>
              <a:t>szintjével</a:t>
            </a:r>
          </a:p>
          <a:p>
            <a:r>
              <a:rPr lang="hu-HU" sz="2400" b="1" dirty="0"/>
              <a:t>hatékonyabb megküzdéssel</a:t>
            </a:r>
          </a:p>
          <a:p>
            <a:r>
              <a:rPr lang="hu-HU" sz="2400" b="1" dirty="0" smtClean="0"/>
              <a:t>a </a:t>
            </a:r>
            <a:r>
              <a:rPr lang="hu-HU" sz="2400" b="1" dirty="0"/>
              <a:t>munkahelyi sikerességgel és teljesítménnyel </a:t>
            </a:r>
            <a:endParaRPr lang="hu-HU" sz="2400" b="1" dirty="0" smtClean="0"/>
          </a:p>
          <a:p>
            <a:r>
              <a:rPr lang="hu-HU" sz="2400" b="1" dirty="0" smtClean="0"/>
              <a:t>vezetői készségekkel</a:t>
            </a:r>
          </a:p>
          <a:p>
            <a:r>
              <a:rPr lang="hu-HU" sz="2400" b="1" dirty="0"/>
              <a:t>egészségi állapottal</a:t>
            </a:r>
            <a:endParaRPr lang="hu-HU" sz="2400" b="1" dirty="0" smtClean="0"/>
          </a:p>
          <a:p>
            <a:r>
              <a:rPr lang="hu-HU" sz="2400" b="1" dirty="0"/>
              <a:t>alkohol- és </a:t>
            </a:r>
            <a:r>
              <a:rPr lang="hu-HU" sz="2400" b="1" dirty="0" smtClean="0"/>
              <a:t>drogfogyasztással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56B8-A1E7-41F2-9065-4092F8C82C26}" type="slidenum">
              <a:rPr lang="hu-HU" smtClean="0"/>
              <a:pPr/>
              <a:t>27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/>
          <a:srcRect l="19358"/>
          <a:stretch/>
        </p:blipFill>
        <p:spPr>
          <a:xfrm>
            <a:off x="8643056" y="904205"/>
            <a:ext cx="3413477" cy="28168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056" y="3921509"/>
            <a:ext cx="3475336" cy="233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5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990033"/>
                </a:solidFill>
              </a:rPr>
              <a:t>EQ és vezetés</a:t>
            </a:r>
            <a:endParaRPr lang="hu-HU" b="1" dirty="0">
              <a:solidFill>
                <a:srgbClr val="990033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368" y="836712"/>
            <a:ext cx="9601200" cy="4857750"/>
          </a:xfrm>
        </p:spPr>
        <p:txBody>
          <a:bodyPr/>
          <a:lstStyle/>
          <a:p>
            <a:r>
              <a:rPr lang="hu-HU" sz="2400" b="1" dirty="0"/>
              <a:t>A vezetői </a:t>
            </a:r>
            <a:r>
              <a:rPr lang="hu-HU" sz="2400" b="1" dirty="0" smtClean="0"/>
              <a:t>sikeresség </a:t>
            </a:r>
            <a:r>
              <a:rPr lang="hu-HU" sz="2400" b="1" dirty="0"/>
              <a:t>közel </a:t>
            </a:r>
            <a:r>
              <a:rPr lang="hu-HU" sz="2400" b="1" dirty="0">
                <a:solidFill>
                  <a:srgbClr val="800000"/>
                </a:solidFill>
              </a:rPr>
              <a:t>90%-</a:t>
            </a:r>
            <a:r>
              <a:rPr lang="hu-HU" sz="2400" b="1" dirty="0"/>
              <a:t>ban az érzelmi </a:t>
            </a:r>
            <a:r>
              <a:rPr lang="hu-HU" sz="2400" b="1" dirty="0" err="1" smtClean="0"/>
              <a:t>intelligen-ciának</a:t>
            </a:r>
            <a:r>
              <a:rPr lang="hu-HU" sz="2400" b="1" dirty="0" smtClean="0"/>
              <a:t> tulajdonítható: ismeri magát, figyel, megért, felelősséget vállal, egyénekkel és csapatokkal, vezetőkkel bánik, inspirál, rendszerben gondolkodik, … </a:t>
            </a:r>
            <a:endParaRPr lang="hu-HU" sz="2400" b="1" dirty="0"/>
          </a:p>
          <a:p>
            <a:r>
              <a:rPr lang="hu-HU" sz="2400" b="1" dirty="0"/>
              <a:t>A szervezet </a:t>
            </a:r>
            <a:r>
              <a:rPr lang="hu-HU" sz="2400" b="1" dirty="0">
                <a:solidFill>
                  <a:srgbClr val="800000"/>
                </a:solidFill>
              </a:rPr>
              <a:t>pénzügyi eredményességének mintegy 1/3- </a:t>
            </a:r>
            <a:r>
              <a:rPr lang="hu-HU" sz="2400" b="1" dirty="0" err="1">
                <a:solidFill>
                  <a:srgbClr val="800000"/>
                </a:solidFill>
              </a:rPr>
              <a:t>áért</a:t>
            </a:r>
            <a:r>
              <a:rPr lang="hu-HU" sz="2400" b="1" dirty="0">
                <a:solidFill>
                  <a:srgbClr val="800000"/>
                </a:solidFill>
              </a:rPr>
              <a:t> </a:t>
            </a:r>
            <a:r>
              <a:rPr lang="hu-HU" sz="2400" b="1" dirty="0"/>
              <a:t>a vezető érzelmi intelligenciája – , és ezen keresztül a szervezeti légkör - a felelős</a:t>
            </a:r>
            <a:r>
              <a:rPr lang="hu-HU" sz="2400" b="1" dirty="0" smtClean="0"/>
              <a:t>. (Bar </a:t>
            </a:r>
            <a:r>
              <a:rPr lang="hu-HU" sz="2400" b="1" dirty="0" err="1" smtClean="0"/>
              <a:t>On</a:t>
            </a:r>
            <a:r>
              <a:rPr lang="hu-HU" sz="2400" b="1" dirty="0" smtClean="0"/>
              <a:t>)</a:t>
            </a:r>
            <a:endParaRPr lang="hu-HU" sz="2400" b="1" dirty="0"/>
          </a:p>
          <a:p>
            <a:pPr marL="108000" algn="ctr">
              <a:spcBef>
                <a:spcPts val="0"/>
              </a:spcBef>
              <a:buFontTx/>
              <a:buNone/>
            </a:pPr>
            <a:endParaRPr lang="hu-HU" b="1" dirty="0" smtClean="0">
              <a:solidFill>
                <a:srgbClr val="800000"/>
              </a:solidFill>
            </a:endParaRPr>
          </a:p>
          <a:p>
            <a:pPr marL="108000" algn="ctr">
              <a:spcBef>
                <a:spcPts val="0"/>
              </a:spcBef>
              <a:buFontTx/>
              <a:buNone/>
            </a:pPr>
            <a:r>
              <a:rPr lang="hu-HU" b="1" dirty="0" smtClean="0">
                <a:solidFill>
                  <a:srgbClr val="800000"/>
                </a:solidFill>
              </a:rPr>
              <a:t>vezető </a:t>
            </a:r>
            <a:r>
              <a:rPr lang="hu-HU" b="1" dirty="0">
                <a:solidFill>
                  <a:srgbClr val="800000"/>
                </a:solidFill>
              </a:rPr>
              <a:t>érzelmi intelligenciája </a:t>
            </a:r>
          </a:p>
          <a:p>
            <a:pPr marL="108000" algn="ctr">
              <a:spcBef>
                <a:spcPts val="0"/>
              </a:spcBef>
              <a:buFontTx/>
              <a:buNone/>
            </a:pPr>
            <a:r>
              <a:rPr lang="hu-HU" sz="2400" b="1" dirty="0">
                <a:solidFill>
                  <a:srgbClr val="800000"/>
                </a:solidFill>
                <a:sym typeface="Wingdings 2" pitchFamily="18" charset="2"/>
              </a:rPr>
              <a:t></a:t>
            </a:r>
          </a:p>
          <a:p>
            <a:pPr marL="108000" algn="ctr">
              <a:spcBef>
                <a:spcPts val="0"/>
              </a:spcBef>
              <a:buFontTx/>
              <a:buNone/>
            </a:pPr>
            <a:r>
              <a:rPr lang="hu-HU" b="1" dirty="0">
                <a:solidFill>
                  <a:srgbClr val="800000"/>
                </a:solidFill>
              </a:rPr>
              <a:t>vezetési stílus</a:t>
            </a:r>
          </a:p>
          <a:p>
            <a:pPr marL="108000" algn="ctr">
              <a:spcBef>
                <a:spcPts val="0"/>
              </a:spcBef>
              <a:buFontTx/>
              <a:buNone/>
            </a:pPr>
            <a:r>
              <a:rPr lang="hu-HU" sz="2400" b="1" dirty="0">
                <a:solidFill>
                  <a:srgbClr val="800000"/>
                </a:solidFill>
                <a:sym typeface="Wingdings 2" pitchFamily="18" charset="2"/>
              </a:rPr>
              <a:t></a:t>
            </a:r>
            <a:endParaRPr lang="hu-HU" sz="2400" b="1" dirty="0">
              <a:solidFill>
                <a:srgbClr val="800000"/>
              </a:solidFill>
            </a:endParaRPr>
          </a:p>
          <a:p>
            <a:pPr marL="108000" algn="ctr">
              <a:spcBef>
                <a:spcPts val="0"/>
              </a:spcBef>
              <a:buFontTx/>
              <a:buNone/>
            </a:pPr>
            <a:r>
              <a:rPr lang="hu-HU" b="1" dirty="0">
                <a:solidFill>
                  <a:srgbClr val="800000"/>
                </a:solidFill>
              </a:rPr>
              <a:t>szervezeti légkör</a:t>
            </a:r>
          </a:p>
          <a:p>
            <a:pPr marL="108000" algn="ctr">
              <a:spcBef>
                <a:spcPts val="0"/>
              </a:spcBef>
              <a:buFontTx/>
              <a:buNone/>
            </a:pPr>
            <a:r>
              <a:rPr lang="hu-HU" sz="2400" b="1" dirty="0">
                <a:solidFill>
                  <a:srgbClr val="800000"/>
                </a:solidFill>
                <a:sym typeface="Wingdings 2" pitchFamily="18" charset="2"/>
              </a:rPr>
              <a:t></a:t>
            </a:r>
          </a:p>
          <a:p>
            <a:pPr marL="108000" algn="ctr">
              <a:spcBef>
                <a:spcPts val="0"/>
              </a:spcBef>
              <a:buFontTx/>
              <a:buNone/>
            </a:pPr>
            <a:r>
              <a:rPr lang="hu-HU" b="1" dirty="0">
                <a:solidFill>
                  <a:srgbClr val="800000"/>
                </a:solidFill>
              </a:rPr>
              <a:t>szervezeti teljesítmény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r="8331"/>
          <a:stretch/>
        </p:blipFill>
        <p:spPr>
          <a:xfrm>
            <a:off x="7992344" y="3501008"/>
            <a:ext cx="4032448" cy="29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9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2567" y="260648"/>
            <a:ext cx="11276081" cy="1368152"/>
          </a:xfrm>
        </p:spPr>
        <p:txBody>
          <a:bodyPr/>
          <a:lstStyle/>
          <a:p>
            <a:r>
              <a:rPr lang="hu-HU" dirty="0" smtClean="0"/>
              <a:t>Egy vizsgálat eredményei: interjúk alapján kompetenciák </a:t>
            </a:r>
            <a:r>
              <a:rPr lang="hu-HU" dirty="0"/>
              <a:t>és </a:t>
            </a:r>
            <a:r>
              <a:rPr lang="hu-HU" dirty="0" smtClean="0"/>
              <a:t>fontosságuk </a:t>
            </a:r>
            <a:r>
              <a:rPr lang="hu-HU" sz="2400" dirty="0" smtClean="0"/>
              <a:t>(</a:t>
            </a:r>
            <a:r>
              <a:rPr lang="hu-HU" sz="2400" dirty="0" err="1" smtClean="0"/>
              <a:t>Maller</a:t>
            </a:r>
            <a:r>
              <a:rPr lang="hu-HU" sz="2400" dirty="0" smtClean="0"/>
              <a:t> Győző, 2015)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400" dirty="0" smtClean="0">
                <a:solidFill>
                  <a:srgbClr val="002060"/>
                </a:solidFill>
              </a:rPr>
              <a:t>építőipari, beruházási </a:t>
            </a:r>
            <a:r>
              <a:rPr lang="hu-HU" sz="2400" dirty="0">
                <a:solidFill>
                  <a:srgbClr val="002060"/>
                </a:solidFill>
              </a:rPr>
              <a:t>felső/középvezetők, projektvezetők és </a:t>
            </a:r>
            <a:r>
              <a:rPr lang="hu-HU" sz="2400" dirty="0" smtClean="0">
                <a:solidFill>
                  <a:srgbClr val="002060"/>
                </a:solidFill>
              </a:rPr>
              <a:t>team-tagok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56B8-A1E7-41F2-9065-4092F8C82C26}" type="slidenum">
              <a:rPr lang="hu-HU" smtClean="0"/>
              <a:pPr/>
              <a:t>29</a:t>
            </a:fld>
            <a:endParaRPr lang="hu-HU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</p:nvPr>
        </p:nvGraphicFramePr>
        <p:xfrm>
          <a:off x="652567" y="1988840"/>
          <a:ext cx="11393487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0353">
                  <a:extLst>
                    <a:ext uri="{9D8B030D-6E8A-4147-A177-3AD203B41FA5}">
                      <a16:colId xmlns:a16="http://schemas.microsoft.com/office/drawing/2014/main" val="1462813403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855349651"/>
                    </a:ext>
                  </a:extLst>
                </a:gridCol>
                <a:gridCol w="4844782">
                  <a:extLst>
                    <a:ext uri="{9D8B030D-6E8A-4147-A177-3AD203B41FA5}">
                      <a16:colId xmlns:a16="http://schemas.microsoft.com/office/drawing/2014/main" val="147858714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rgbClr val="002060"/>
                          </a:solidFill>
                        </a:rPr>
                        <a:t>Legfontosabb</a:t>
                      </a:r>
                      <a:r>
                        <a:rPr lang="hu-HU" sz="2400" baseline="0" dirty="0" smtClean="0">
                          <a:solidFill>
                            <a:srgbClr val="002060"/>
                          </a:solidFill>
                        </a:rPr>
                        <a:t> jellemzők</a:t>
                      </a:r>
                      <a:endParaRPr lang="hu-H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442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döntési képesség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tárgyalóképesség</a:t>
                      </a:r>
                      <a:endParaRPr lang="hu-H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logikus gondolkodás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054577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egyértelmű kommunikáció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vezetés készsége</a:t>
                      </a:r>
                      <a:endParaRPr lang="hu-H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rendszerszemlélet, komplexitás kezelése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503321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bizalomépítés készsége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beszédkészség, érvelés</a:t>
                      </a:r>
                      <a:endParaRPr lang="hu-H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önállóság</a:t>
                      </a:r>
                      <a:endParaRPr lang="hu-H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929619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céltudatosság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személyes hatékonyság</a:t>
                      </a:r>
                      <a:endParaRPr lang="hu-H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projektszemlélet, szervezési </a:t>
                      </a:r>
                      <a:r>
                        <a:rPr lang="hu-H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képesség</a:t>
                      </a:r>
                      <a:endParaRPr lang="hu-H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813552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konfliktuskezelő képesség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szakmai igényesség</a:t>
                      </a:r>
                      <a:endParaRPr lang="hu-H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érdekérvényesítő képesség</a:t>
                      </a:r>
                      <a:endParaRPr lang="hu-H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433509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határidőtartás, </a:t>
                      </a:r>
                      <a:r>
                        <a:rPr lang="hu-H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priorizálás</a:t>
                      </a:r>
                      <a:endParaRPr lang="hu-H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analitikus gondolkodás</a:t>
                      </a:r>
                      <a:endParaRPr lang="hu-HU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etikusság, hitelesség</a:t>
                      </a:r>
                      <a:endParaRPr lang="hu-HU" sz="18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172758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határozottság, fellépés</a:t>
                      </a:r>
                      <a:endParaRPr lang="hu-H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bizonytalanság kezelés</a:t>
                      </a:r>
                      <a:endParaRPr lang="hu-H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motiváló képesség</a:t>
                      </a:r>
                      <a:endParaRPr lang="hu-H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2214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megbízhatóság, korrektség</a:t>
                      </a:r>
                      <a:endParaRPr lang="hu-H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felelősség vállalás</a:t>
                      </a:r>
                      <a:endParaRPr lang="hu-H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kitartás</a:t>
                      </a:r>
                      <a:endParaRPr lang="hu-H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660040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stressz tűrő képesség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kommunikációs képesség</a:t>
                      </a:r>
                      <a:endParaRPr lang="hu-H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kríziskezelés</a:t>
                      </a:r>
                      <a:endParaRPr lang="hu-H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43932722"/>
                  </a:ext>
                </a:extLst>
              </a:tr>
            </a:tbl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761484" y="6322497"/>
            <a:ext cx="1015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Utolsók: politikai tudatosság, jog, IT, pénzügy, dokumentálás, … 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43721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ím 1"/>
          <p:cNvSpPr>
            <a:spLocks noGrp="1" noChangeArrowheads="1"/>
          </p:cNvSpPr>
          <p:nvPr>
            <p:ph type="title"/>
          </p:nvPr>
        </p:nvSpPr>
        <p:spPr>
          <a:xfrm>
            <a:off x="454025" y="280989"/>
            <a:ext cx="11591925" cy="687387"/>
          </a:xfrm>
        </p:spPr>
        <p:txBody>
          <a:bodyPr/>
          <a:lstStyle/>
          <a:p>
            <a:pPr algn="ctr"/>
            <a:r>
              <a:rPr lang="hu-HU" altLang="hu-HU" sz="2800" dirty="0" smtClean="0"/>
              <a:t>A korai nevelés és tanulás hatása 3 éves  korra </a:t>
            </a:r>
            <a:r>
              <a:rPr lang="hu-HU" altLang="hu-HU" sz="2000" dirty="0" smtClean="0"/>
              <a:t>(Allan </a:t>
            </a:r>
            <a:r>
              <a:rPr lang="hu-HU" altLang="hu-HU" sz="2000" dirty="0" err="1" smtClean="0"/>
              <a:t>Schore</a:t>
            </a:r>
            <a:r>
              <a:rPr lang="hu-HU" altLang="hu-HU" sz="2000" dirty="0" smtClean="0"/>
              <a:t>, UCLA)</a:t>
            </a:r>
            <a:r>
              <a:rPr lang="hu-HU" altLang="hu-HU" sz="2800" dirty="0" smtClean="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28675" name="Dia számának helye 2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rgbClr val="00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Ø"/>
              <a:defRPr sz="2400">
                <a:solidFill>
                  <a:srgbClr val="0000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0000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rgbClr val="0000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156B41-357F-49F1-AD4F-481D7407263F}" type="slidenum">
              <a:rPr lang="hu-HU" altLang="hu-HU" sz="1400">
                <a:solidFill>
                  <a:srgbClr val="800000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hu-HU" altLang="hu-HU" sz="1400">
              <a:solidFill>
                <a:srgbClr val="800000"/>
              </a:solidFill>
            </a:endParaRPr>
          </a:p>
        </p:txBody>
      </p:sp>
      <p:sp>
        <p:nvSpPr>
          <p:cNvPr id="28676" name="Szövegdoboz 3"/>
          <p:cNvSpPr txBox="1">
            <a:spLocks noChangeArrowheads="1"/>
          </p:cNvSpPr>
          <p:nvPr/>
        </p:nvSpPr>
        <p:spPr bwMode="auto">
          <a:xfrm>
            <a:off x="323850" y="5321300"/>
            <a:ext cx="1157287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rgbClr val="00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Ø"/>
              <a:defRPr sz="2400">
                <a:solidFill>
                  <a:srgbClr val="0000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0000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rgbClr val="0000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>
                <a:latin typeface="Arial" panose="020B0604020202020204" pitchFamily="34" charset="0"/>
              </a:rPr>
              <a:t>Gyengéden szeretett és odafigyelő versus elutasított és bántott gyermek agya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chemeClr val="tx1"/>
                </a:solidFill>
                <a:latin typeface="Arial" panose="020B0604020202020204" pitchFamily="34" charset="0"/>
              </a:rPr>
              <a:t>Nyertes vagy veszélyeztetett </a:t>
            </a:r>
            <a:r>
              <a:rPr lang="hu-HU" altLang="hu-HU" sz="1800" dirty="0">
                <a:solidFill>
                  <a:schemeClr val="tx1"/>
                </a:solidFill>
                <a:latin typeface="Arial" panose="020B0604020202020204" pitchFamily="34" charset="0"/>
              </a:rPr>
              <a:t>(betegesebb, gyengébb képességű, alacsonyabb empátiás képességű, drogfüggő, munkanélküli, erőszakos szülő, környezet áldozata!)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  <a:latin typeface="Arial" panose="020B0604020202020204" pitchFamily="34" charset="0"/>
              </a:rPr>
              <a:t>https://www.yahoo.com/news/two-brains-both-belong-three-120608571.html</a:t>
            </a:r>
          </a:p>
        </p:txBody>
      </p:sp>
      <p:pic>
        <p:nvPicPr>
          <p:cNvPr id="28677" name="Picture 2" descr="Images of the brains of two three-year-old children clearly showing the effects of neglect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065213"/>
            <a:ext cx="6667500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90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is kell a projektvezetéshez?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832339"/>
            <a:ext cx="9086800" cy="5770834"/>
          </a:xfrm>
        </p:spPr>
        <p:txBody>
          <a:bodyPr/>
          <a:lstStyle/>
          <a:p>
            <a:r>
              <a:rPr lang="hu-HU" sz="2400" b="1" dirty="0"/>
              <a:t>Kommunikáció és kapcsolatok </a:t>
            </a:r>
            <a:r>
              <a:rPr lang="hu-HU" sz="2400" b="1" dirty="0" smtClean="0"/>
              <a:t>kezelése</a:t>
            </a:r>
          </a:p>
          <a:p>
            <a:pPr lvl="1"/>
            <a:r>
              <a:rPr lang="hu-HU" sz="2200" b="1" dirty="0" smtClean="0"/>
              <a:t>Megértő hallgatás</a:t>
            </a:r>
          </a:p>
          <a:p>
            <a:pPr lvl="1"/>
            <a:r>
              <a:rPr lang="hu-HU" sz="2200" b="1" dirty="0" smtClean="0"/>
              <a:t>Önérvényesítés, </a:t>
            </a:r>
            <a:r>
              <a:rPr lang="hu-HU" sz="2200" b="1" dirty="0" err="1" smtClean="0"/>
              <a:t>asszertivitás</a:t>
            </a:r>
            <a:r>
              <a:rPr lang="hu-HU" sz="2200" b="1" dirty="0" smtClean="0"/>
              <a:t>, személyes hatékonyság</a:t>
            </a:r>
          </a:p>
          <a:p>
            <a:pPr lvl="1"/>
            <a:r>
              <a:rPr lang="hu-HU" sz="2200" b="1" dirty="0" smtClean="0"/>
              <a:t>Befolyásolás</a:t>
            </a:r>
          </a:p>
          <a:p>
            <a:pPr lvl="1"/>
            <a:r>
              <a:rPr lang="hu-HU" sz="2200" b="1" dirty="0" smtClean="0"/>
              <a:t>Konzultációs készség</a:t>
            </a:r>
          </a:p>
          <a:p>
            <a:pPr lvl="1"/>
            <a:r>
              <a:rPr lang="hu-HU" sz="2200" b="1" dirty="0" smtClean="0"/>
              <a:t>Tárgyalási készség</a:t>
            </a:r>
          </a:p>
          <a:p>
            <a:r>
              <a:rPr lang="hu-HU" sz="2400" b="1" dirty="0" smtClean="0"/>
              <a:t>Csapatépítés</a:t>
            </a:r>
          </a:p>
          <a:p>
            <a:r>
              <a:rPr lang="hu-HU" sz="2400" b="1" dirty="0" smtClean="0"/>
              <a:t>Önmaga és emberek motiválása </a:t>
            </a:r>
            <a:r>
              <a:rPr lang="hu-HU" sz="2400" b="1" dirty="0"/>
              <a:t>és </a:t>
            </a:r>
            <a:r>
              <a:rPr lang="hu-HU" sz="2400" b="1" dirty="0" smtClean="0"/>
              <a:t>vezetése</a:t>
            </a:r>
          </a:p>
          <a:p>
            <a:r>
              <a:rPr lang="hu-HU" sz="2400" b="1" dirty="0"/>
              <a:t>Problémamegoldás és döntéshozatal </a:t>
            </a:r>
            <a:endParaRPr lang="hu-HU" sz="2400" b="1" dirty="0" smtClean="0"/>
          </a:p>
          <a:p>
            <a:r>
              <a:rPr lang="hu-HU" sz="2400" b="1" dirty="0" smtClean="0"/>
              <a:t>Stresszkezelés</a:t>
            </a:r>
          </a:p>
          <a:p>
            <a:r>
              <a:rPr lang="hu-HU" sz="2400" b="1" dirty="0"/>
              <a:t>Konfliktusok megelőzése, </a:t>
            </a:r>
            <a:r>
              <a:rPr lang="hu-HU" sz="2400" b="1" dirty="0" smtClean="0"/>
              <a:t>kezelése</a:t>
            </a:r>
          </a:p>
          <a:p>
            <a:r>
              <a:rPr lang="hu-HU" sz="2400" b="1" dirty="0" smtClean="0"/>
              <a:t>Kríziskezelés</a:t>
            </a:r>
          </a:p>
          <a:p>
            <a:r>
              <a:rPr lang="hu-HU" sz="2400" b="1" dirty="0" smtClean="0"/>
              <a:t>Háttérben: önismeret, önkontroll, integritás </a:t>
            </a:r>
            <a:r>
              <a:rPr lang="hu-HU" sz="2400" b="1" dirty="0" smtClean="0">
                <a:sym typeface="Symbol" panose="05050102010706020507" pitchFamily="18" charset="2"/>
              </a:rPr>
              <a:t> megbízhatóság</a:t>
            </a:r>
            <a:endParaRPr lang="hu-HU" sz="2400" b="1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56B8-A1E7-41F2-9065-4092F8C82C26}" type="slidenum">
              <a:rPr lang="hu-HU" smtClean="0"/>
              <a:pPr/>
              <a:t>30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412" y="2132856"/>
            <a:ext cx="3895122" cy="389512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8976320" y="61653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IPMA modellje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77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454952" cy="623888"/>
          </a:xfrm>
        </p:spPr>
        <p:txBody>
          <a:bodyPr/>
          <a:lstStyle/>
          <a:p>
            <a:r>
              <a:rPr lang="hu-HU" dirty="0" smtClean="0"/>
              <a:t>1. Kommunikáció </a:t>
            </a:r>
            <a:r>
              <a:rPr lang="hu-HU" dirty="0"/>
              <a:t>és kapcsolatok kezelése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1" y="898526"/>
            <a:ext cx="11394017" cy="5837237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 smtClean="0"/>
              <a:t>Akikkel: </a:t>
            </a:r>
            <a:r>
              <a:rPr lang="hu-HU" sz="2400" dirty="0"/>
              <a:t>a </a:t>
            </a:r>
            <a:r>
              <a:rPr lang="hu-HU" sz="2400" b="1" dirty="0">
                <a:solidFill>
                  <a:srgbClr val="800000"/>
                </a:solidFill>
              </a:rPr>
              <a:t>csapat tagjaival, ügyfelekkel és </a:t>
            </a:r>
            <a:r>
              <a:rPr lang="hu-HU" sz="2400" b="1" dirty="0" smtClean="0">
                <a:solidFill>
                  <a:srgbClr val="800000"/>
                </a:solidFill>
              </a:rPr>
              <a:t>érintettekkel, beszállítókkal</a:t>
            </a:r>
            <a:endParaRPr lang="hu-HU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sz="2200" b="1" dirty="0" smtClean="0"/>
              <a:t>Aktív meghallgatás</a:t>
            </a:r>
            <a:r>
              <a:rPr lang="hu-HU" sz="2200" dirty="0" smtClean="0"/>
              <a:t>: tudja azonosítani </a:t>
            </a:r>
            <a:r>
              <a:rPr lang="hu-HU" sz="2200" dirty="0"/>
              <a:t>és megérteni </a:t>
            </a:r>
            <a:r>
              <a:rPr lang="hu-HU" sz="2200" dirty="0" smtClean="0"/>
              <a:t>az érzelmi állapotot </a:t>
            </a:r>
            <a:r>
              <a:rPr lang="hu-HU" sz="2200" dirty="0"/>
              <a:t>és </a:t>
            </a:r>
            <a:r>
              <a:rPr lang="hu-HU" sz="2200" dirty="0" smtClean="0"/>
              <a:t>szükségleteiket, </a:t>
            </a:r>
            <a:r>
              <a:rPr lang="hu-HU" sz="2200" dirty="0" err="1" smtClean="0"/>
              <a:t>motivációikat</a:t>
            </a:r>
            <a:r>
              <a:rPr lang="hu-HU" sz="2200" dirty="0"/>
              <a:t> </a:t>
            </a:r>
            <a:r>
              <a:rPr lang="hu-HU" sz="2200" dirty="0" smtClean="0"/>
              <a:t>– kérdez, összefoglal, 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b="1" dirty="0" smtClean="0"/>
              <a:t>Tájékoztat, instruál: tisztán</a:t>
            </a:r>
            <a:r>
              <a:rPr lang="hu-HU" sz="2200" dirty="0" smtClean="0"/>
              <a:t>, érthetően fogalmazva szóban, írásban. </a:t>
            </a:r>
            <a:r>
              <a:rPr lang="hu-HU" sz="2200" b="1" dirty="0" smtClean="0"/>
              <a:t>Strukturáltan</a:t>
            </a:r>
            <a:r>
              <a:rPr lang="hu-HU" sz="2200" dirty="0" smtClean="0"/>
              <a:t> ad elő.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b="1" dirty="0"/>
              <a:t>Network: </a:t>
            </a:r>
            <a:r>
              <a:rPr lang="hu-HU" sz="2200" dirty="0"/>
              <a:t>régi kapcsolatokat feléleszti, újakat megkeres, ismerkedik célszerű hálózatot építve.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b="1" dirty="0"/>
              <a:t>Különböző kultúrából </a:t>
            </a:r>
            <a:r>
              <a:rPr lang="hu-HU" sz="2200" dirty="0"/>
              <a:t>érkezőket összeköt, </a:t>
            </a:r>
            <a:r>
              <a:rPr lang="hu-HU" sz="2200" b="1" dirty="0"/>
              <a:t>tisztelettel</a:t>
            </a:r>
            <a:r>
              <a:rPr lang="hu-HU" sz="2200" dirty="0"/>
              <a:t> kezel.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b="1" dirty="0" smtClean="0"/>
              <a:t>Személyesen és csapat által is ösztönöz, inspirál </a:t>
            </a:r>
            <a:r>
              <a:rPr lang="hu-HU" sz="2200" dirty="0" smtClean="0"/>
              <a:t>a teljesítésre, fenntartja a morált, a kitartást.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dirty="0" smtClean="0"/>
              <a:t>A </a:t>
            </a:r>
            <a:r>
              <a:rPr lang="hu-HU" sz="2200" b="1" dirty="0" smtClean="0"/>
              <a:t>kommunikációs stílust és tartalmat </a:t>
            </a:r>
            <a:r>
              <a:rPr lang="hu-HU" sz="2200" dirty="0" smtClean="0"/>
              <a:t>hozzájuk szabja, hogy hasson az üzenet</a:t>
            </a:r>
            <a:r>
              <a:rPr lang="hu-HU" sz="2200" dirty="0"/>
              <a:t>. Feszültséget old, akár </a:t>
            </a:r>
            <a:r>
              <a:rPr lang="hu-HU" sz="2200" dirty="0" smtClean="0"/>
              <a:t>spontán, </a:t>
            </a:r>
            <a:r>
              <a:rPr lang="hu-HU" sz="2200" dirty="0"/>
              <a:t>nem bántó humorral.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dirty="0" smtClean="0"/>
              <a:t>Azt és annyi </a:t>
            </a:r>
            <a:r>
              <a:rPr lang="hu-HU" sz="2200" b="1" dirty="0" smtClean="0"/>
              <a:t>információt </a:t>
            </a:r>
            <a:r>
              <a:rPr lang="hu-HU" sz="2200" dirty="0" smtClean="0"/>
              <a:t>ad át, amire szükség van a munkához.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b="1" dirty="0" smtClean="0"/>
              <a:t>Azt </a:t>
            </a:r>
            <a:r>
              <a:rPr lang="hu-HU" sz="2200" dirty="0" smtClean="0"/>
              <a:t>a nehézséget, problémát, ötletet azonosítja, ami miatt konzultációt igényelnek.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b="1" dirty="0" smtClean="0"/>
              <a:t>Tárgyalási </a:t>
            </a:r>
            <a:r>
              <a:rPr lang="hu-HU" sz="2200" dirty="0" smtClean="0"/>
              <a:t>folyamatokat előkészít, lefolytat, megállapodással zárja, felülvizsgál, …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56B8-A1E7-41F2-9065-4092F8C82C26}" type="slidenum">
              <a:rPr lang="hu-HU" smtClean="0"/>
              <a:pPr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368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Csapatépítés, motiválás </a:t>
            </a:r>
            <a:r>
              <a:rPr lang="hu-HU" dirty="0"/>
              <a:t>és vezetés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1" y="898526"/>
            <a:ext cx="8870775" cy="5698826"/>
          </a:xfrm>
        </p:spPr>
        <p:txBody>
          <a:bodyPr/>
          <a:lstStyle/>
          <a:p>
            <a:r>
              <a:rPr lang="hu-HU" sz="2000" b="1" dirty="0" smtClean="0"/>
              <a:t>Tudatosan válogatja össze a team-tagokat</a:t>
            </a:r>
            <a:r>
              <a:rPr lang="hu-HU" sz="2000" dirty="0" smtClean="0"/>
              <a:t>: személyiség-csoportszerepek, </a:t>
            </a:r>
            <a:r>
              <a:rPr lang="hu-HU" sz="2000" dirty="0" err="1" smtClean="0"/>
              <a:t>váraható</a:t>
            </a:r>
            <a:r>
              <a:rPr lang="hu-HU" sz="2000" dirty="0" smtClean="0"/>
              <a:t> dinamika  és kiegészítő kompetenciák („diagnosztikus szem”) alapján.</a:t>
            </a:r>
          </a:p>
          <a:p>
            <a:r>
              <a:rPr lang="hu-HU" sz="2000" b="1" dirty="0" smtClean="0"/>
              <a:t>Közös jövőkép, célrendszer </a:t>
            </a:r>
            <a:r>
              <a:rPr lang="hu-HU" sz="2000" dirty="0" smtClean="0"/>
              <a:t>megalkotását segíti elő. </a:t>
            </a:r>
          </a:p>
          <a:p>
            <a:r>
              <a:rPr lang="hu-HU" sz="2000" dirty="0" smtClean="0"/>
              <a:t>Ismeri a </a:t>
            </a:r>
            <a:r>
              <a:rPr lang="hu-HU" sz="2000" b="1" dirty="0" smtClean="0"/>
              <a:t>csoportfejlődés szintjeit </a:t>
            </a:r>
            <a:r>
              <a:rPr lang="hu-HU" sz="2000" dirty="0" smtClean="0"/>
              <a:t>és azt felismerve elősegíti az együttműködést. </a:t>
            </a:r>
          </a:p>
          <a:p>
            <a:r>
              <a:rPr lang="hu-HU" sz="2000" b="1" dirty="0"/>
              <a:t>Nyílt </a:t>
            </a:r>
            <a:r>
              <a:rPr lang="hu-HU" sz="2000" b="1" dirty="0" smtClean="0"/>
              <a:t>kommunikációs bizalmi </a:t>
            </a:r>
            <a:r>
              <a:rPr lang="hu-HU" sz="2000" b="1" dirty="0"/>
              <a:t>légkört </a:t>
            </a:r>
            <a:r>
              <a:rPr lang="hu-HU" sz="2000" dirty="0" smtClean="0"/>
              <a:t>teremt önmaga irányába, majd segíti, hogy a tagok egymásban is bízhassanak. </a:t>
            </a:r>
            <a:r>
              <a:rPr lang="hu-HU" sz="2000" b="1" dirty="0" smtClean="0"/>
              <a:t>Tisztáz</a:t>
            </a:r>
            <a:r>
              <a:rPr lang="hu-HU" sz="2000" dirty="0" smtClean="0"/>
              <a:t> meg nem értés esetén.</a:t>
            </a:r>
          </a:p>
          <a:p>
            <a:r>
              <a:rPr lang="hu-HU" sz="2000" b="1" dirty="0" smtClean="0"/>
              <a:t>Értékeket és szabályokat </a:t>
            </a:r>
            <a:r>
              <a:rPr lang="hu-HU" sz="2000" dirty="0" smtClean="0"/>
              <a:t>kér, összesít, tartja fenn a betartásukat.</a:t>
            </a:r>
          </a:p>
          <a:p>
            <a:r>
              <a:rPr lang="hu-HU" sz="2000" dirty="0" smtClean="0"/>
              <a:t>Felismeri a csapattagok </a:t>
            </a:r>
            <a:r>
              <a:rPr lang="hu-HU" sz="2000" dirty="0"/>
              <a:t>erősségeit és gyengeségeit, és </a:t>
            </a:r>
            <a:r>
              <a:rPr lang="hu-HU" sz="2000" dirty="0" smtClean="0"/>
              <a:t>egyénekre és a csoportdinamikára figyelemmel </a:t>
            </a:r>
            <a:r>
              <a:rPr lang="hu-HU" sz="2000" b="1" dirty="0" smtClean="0"/>
              <a:t>oszthatja el a feladatokat</a:t>
            </a:r>
            <a:r>
              <a:rPr lang="hu-HU" sz="2000" dirty="0" smtClean="0"/>
              <a:t>.</a:t>
            </a:r>
          </a:p>
          <a:p>
            <a:r>
              <a:rPr lang="hu-HU" sz="2000" b="1" dirty="0" smtClean="0"/>
              <a:t>Megszervezi és moderálja</a:t>
            </a:r>
            <a:r>
              <a:rPr lang="hu-HU" sz="2000" dirty="0" smtClean="0"/>
              <a:t> a megbeszéléseket, támogatja a közös munkát.</a:t>
            </a:r>
          </a:p>
          <a:p>
            <a:r>
              <a:rPr lang="hu-HU" sz="2000" b="1" dirty="0" smtClean="0"/>
              <a:t>Visszajelzést ad, bátorít és megerősíti </a:t>
            </a:r>
            <a:r>
              <a:rPr lang="hu-HU" sz="2000" dirty="0" smtClean="0"/>
              <a:t>a hozzáállást és a teljesítést. Személyre szabottan ösztönöz, erősíti a hitet a sikerben.</a:t>
            </a:r>
          </a:p>
          <a:p>
            <a:r>
              <a:rPr lang="hu-HU" sz="2000" dirty="0" smtClean="0"/>
              <a:t>És ezeket a </a:t>
            </a:r>
            <a:r>
              <a:rPr lang="hu-HU" sz="2000" b="1" dirty="0" err="1" smtClean="0"/>
              <a:t>vituális</a:t>
            </a:r>
            <a:r>
              <a:rPr lang="hu-HU" sz="2000" dirty="0" smtClean="0"/>
              <a:t> térben is tudja.</a:t>
            </a:r>
            <a:endParaRPr lang="hu-HU" sz="2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56B8-A1E7-41F2-9065-4092F8C82C26}" type="slidenum">
              <a:rPr lang="hu-HU" smtClean="0"/>
              <a:pPr/>
              <a:t>32</a:t>
            </a:fld>
            <a:endParaRPr lang="hu-HU"/>
          </a:p>
        </p:txBody>
      </p:sp>
      <p:pic>
        <p:nvPicPr>
          <p:cNvPr id="5" name="Picture 2" descr="http://www.budaipszichologus.hu/storage/bemutatkozik/2.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7405" y="292893"/>
            <a:ext cx="3644595" cy="2454028"/>
          </a:xfrm>
          <a:prstGeom prst="rect">
            <a:avLst/>
          </a:prstGeom>
          <a:noFill/>
        </p:spPr>
      </p:pic>
      <p:pic>
        <p:nvPicPr>
          <p:cNvPr id="6" name="rg_hi" descr="ANd9GcTur_CMGd7mqDtlLvSUf4UraLtTCQg00qjx1ypeFRlVWCedFW0q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38157" y="3573016"/>
            <a:ext cx="2918377" cy="194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896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00591"/>
            <a:ext cx="5414392" cy="708129"/>
          </a:xfrm>
        </p:spPr>
        <p:txBody>
          <a:bodyPr/>
          <a:lstStyle/>
          <a:p>
            <a:r>
              <a:rPr lang="hu-HU" dirty="0" smtClean="0"/>
              <a:t>3. Problémamegoldás </a:t>
            </a:r>
            <a:r>
              <a:rPr lang="hu-HU" dirty="0"/>
              <a:t>és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döntéshozatal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4576" y="1111250"/>
            <a:ext cx="5953472" cy="5510213"/>
          </a:xfrm>
        </p:spPr>
        <p:txBody>
          <a:bodyPr/>
          <a:lstStyle/>
          <a:p>
            <a:r>
              <a:rPr lang="hu-HU" sz="2200" dirty="0" smtClean="0"/>
              <a:t>A </a:t>
            </a:r>
            <a:r>
              <a:rPr lang="hu-HU" sz="2200" b="1" dirty="0" smtClean="0"/>
              <a:t>személyészlelés és benyomáskeltés érzelmi</a:t>
            </a:r>
            <a:r>
              <a:rPr lang="hu-HU" sz="2200" dirty="0" smtClean="0"/>
              <a:t> tényezőit ismeri és figyelembe veszi.</a:t>
            </a:r>
          </a:p>
          <a:p>
            <a:r>
              <a:rPr lang="hu-HU" sz="2200" dirty="0" smtClean="0"/>
              <a:t>Azonosítja </a:t>
            </a:r>
            <a:r>
              <a:rPr lang="hu-HU" sz="2200" dirty="0"/>
              <a:t>és </a:t>
            </a:r>
            <a:r>
              <a:rPr lang="hu-HU" sz="2200" dirty="0" smtClean="0"/>
              <a:t>értékeli </a:t>
            </a:r>
            <a:r>
              <a:rPr lang="hu-HU" sz="2200" dirty="0"/>
              <a:t>az érzelmi </a:t>
            </a:r>
            <a:r>
              <a:rPr lang="hu-HU" sz="2200" dirty="0" smtClean="0"/>
              <a:t>tényező-</a:t>
            </a:r>
            <a:r>
              <a:rPr lang="hu-HU" sz="2200" dirty="0" err="1" smtClean="0"/>
              <a:t>ket</a:t>
            </a:r>
            <a:r>
              <a:rPr lang="hu-HU" sz="2200" dirty="0"/>
              <a:t>, amelyek </a:t>
            </a:r>
            <a:r>
              <a:rPr lang="hu-HU" sz="2200" b="1" dirty="0" smtClean="0"/>
              <a:t>befolyásolhatják </a:t>
            </a:r>
            <a:r>
              <a:rPr lang="hu-HU" sz="2200" b="1" dirty="0"/>
              <a:t>a döntéseket és azok </a:t>
            </a:r>
            <a:r>
              <a:rPr lang="hu-HU" sz="2200" b="1" dirty="0" smtClean="0"/>
              <a:t>kimenetelét </a:t>
            </a:r>
            <a:r>
              <a:rPr lang="hu-HU" sz="2200" dirty="0" smtClean="0"/>
              <a:t>(pl. önigazolás). </a:t>
            </a:r>
          </a:p>
          <a:p>
            <a:r>
              <a:rPr lang="hu-HU" sz="2200" dirty="0" smtClean="0"/>
              <a:t>Ismeri a </a:t>
            </a:r>
            <a:r>
              <a:rPr lang="hu-HU" sz="2200" b="1" dirty="0" smtClean="0"/>
              <a:t>heurisztikákat</a:t>
            </a:r>
            <a:r>
              <a:rPr lang="hu-HU" sz="2200" dirty="0" smtClean="0"/>
              <a:t>, döntési „hibákat” és igyekszik elkerülni, ill. erre figyelmeztetni.</a:t>
            </a:r>
          </a:p>
          <a:p>
            <a:r>
              <a:rPr lang="hu-HU" sz="2200" b="1" dirty="0"/>
              <a:t>Döntéselőkészítés </a:t>
            </a:r>
            <a:r>
              <a:rPr lang="hu-HU" sz="2200" dirty="0"/>
              <a:t>során számításba veszi az érzelmi és értékrendszer-</a:t>
            </a:r>
            <a:r>
              <a:rPr lang="hu-HU" sz="2200" dirty="0" err="1"/>
              <a:t>beli</a:t>
            </a:r>
            <a:r>
              <a:rPr lang="hu-HU" sz="2200" dirty="0"/>
              <a:t> dimenziókat.</a:t>
            </a:r>
          </a:p>
          <a:p>
            <a:r>
              <a:rPr lang="hu-HU" sz="2200" dirty="0" smtClean="0"/>
              <a:t>A </a:t>
            </a:r>
            <a:r>
              <a:rPr lang="hu-HU" sz="2200" dirty="0"/>
              <a:t>döntés csak annyira jó, mint amennyire a </a:t>
            </a:r>
            <a:r>
              <a:rPr lang="hu-HU" sz="2200" b="1" dirty="0"/>
              <a:t>döntéshozatal  folyamata </a:t>
            </a:r>
            <a:r>
              <a:rPr lang="hu-HU" sz="2200" dirty="0"/>
              <a:t>jó</a:t>
            </a:r>
            <a:r>
              <a:rPr lang="hu-HU" sz="2200" dirty="0" smtClean="0"/>
              <a:t>!</a:t>
            </a:r>
            <a:endParaRPr lang="hu-HU" sz="22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56B8-A1E7-41F2-9065-4092F8C82C26}" type="slidenum">
              <a:rPr lang="hu-HU" smtClean="0"/>
              <a:pPr/>
              <a:t>33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9984432" y="2780928"/>
            <a:ext cx="20721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>
                <a:solidFill>
                  <a:srgbClr val="800000"/>
                </a:solidFill>
              </a:rPr>
              <a:t>DeBono</a:t>
            </a:r>
            <a:r>
              <a:rPr lang="hu-HU" b="1" dirty="0" smtClean="0">
                <a:solidFill>
                  <a:srgbClr val="800000"/>
                </a:solidFill>
              </a:rPr>
              <a:t> 6 kalap „módszere” a sokoldalú megközelítés és a kreativitás előmozdítására</a:t>
            </a:r>
            <a:endParaRPr lang="hu-HU" b="1" dirty="0">
              <a:solidFill>
                <a:srgbClr val="800000"/>
              </a:solidFill>
            </a:endParaRPr>
          </a:p>
        </p:txBody>
      </p:sp>
      <p:pic>
        <p:nvPicPr>
          <p:cNvPr id="7" name="Picture 2" descr="KapcsolÃ³dÃ³ kÃ©p"/>
          <p:cNvPicPr>
            <a:picLocks noChangeAspect="1" noChangeArrowheads="1"/>
          </p:cNvPicPr>
          <p:nvPr/>
        </p:nvPicPr>
        <p:blipFill rotWithShape="1">
          <a:blip r:embed="rId2" cstate="print"/>
          <a:srcRect b="5900"/>
          <a:stretch/>
        </p:blipFill>
        <p:spPr bwMode="auto">
          <a:xfrm>
            <a:off x="6600056" y="200591"/>
            <a:ext cx="3232340" cy="6453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440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Stresszkezelés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2" y="898526"/>
            <a:ext cx="7790654" cy="5510213"/>
          </a:xfrm>
        </p:spPr>
        <p:txBody>
          <a:bodyPr/>
          <a:lstStyle/>
          <a:p>
            <a:pPr marL="0" indent="0">
              <a:buNone/>
            </a:pPr>
            <a:r>
              <a:rPr lang="hu-HU" sz="2400" b="1" dirty="0" smtClean="0"/>
              <a:t>Stresszforrások: </a:t>
            </a:r>
            <a:r>
              <a:rPr lang="hu-HU" sz="2400" dirty="0" smtClean="0"/>
              <a:t>információhiány, határidők, erőforrások korlátai, kevesebb hatalmi eszköz – nagy felelősség, nagy igények, gyors változások és döntések, ellenállások, csoportdinamika,  …</a:t>
            </a:r>
          </a:p>
          <a:p>
            <a:r>
              <a:rPr lang="hu-HU" sz="2400" b="1" dirty="0" smtClean="0"/>
              <a:t>Önismeret: </a:t>
            </a:r>
            <a:r>
              <a:rPr lang="hu-HU" sz="2400" dirty="0" smtClean="0"/>
              <a:t>saját </a:t>
            </a:r>
            <a:r>
              <a:rPr lang="hu-HU" sz="2400" i="1" dirty="0" smtClean="0"/>
              <a:t>érzékeny pontjait </a:t>
            </a:r>
            <a:r>
              <a:rPr lang="hu-HU" sz="2400" dirty="0" smtClean="0"/>
              <a:t>jól ismeri, nem reagál rá a kelleténél erőteljesebben.</a:t>
            </a:r>
          </a:p>
          <a:p>
            <a:r>
              <a:rPr lang="hu-HU" sz="2400" b="1" dirty="0" smtClean="0"/>
              <a:t>Empátia: </a:t>
            </a:r>
            <a:r>
              <a:rPr lang="hu-HU" sz="2400" dirty="0" smtClean="0"/>
              <a:t>átéli, megérti és mintába rendezve átlátja a társ, ügyfél nézőpontját, viselkedését.</a:t>
            </a:r>
          </a:p>
          <a:p>
            <a:r>
              <a:rPr lang="hu-HU" sz="2400" b="1" dirty="0" smtClean="0"/>
              <a:t>Kiegyensúlyozott: </a:t>
            </a:r>
            <a:r>
              <a:rPr lang="hu-HU" sz="2400" dirty="0" smtClean="0"/>
              <a:t>nyomás alatt is </a:t>
            </a:r>
            <a:r>
              <a:rPr lang="hu-HU" sz="2400" b="1" dirty="0" smtClean="0"/>
              <a:t>tolerancia keretben </a:t>
            </a:r>
            <a:r>
              <a:rPr lang="hu-HU" sz="2400" dirty="0" smtClean="0"/>
              <a:t>tudja tartani saját </a:t>
            </a:r>
            <a:r>
              <a:rPr lang="hu-HU" sz="2400" dirty="0" err="1" smtClean="0"/>
              <a:t>arousalját</a:t>
            </a:r>
            <a:r>
              <a:rPr lang="hu-HU" sz="2400" dirty="0" smtClean="0"/>
              <a:t>/</a:t>
            </a:r>
            <a:r>
              <a:rPr lang="hu-HU" sz="2400" dirty="0" err="1" smtClean="0"/>
              <a:t>izgalmi</a:t>
            </a:r>
            <a:r>
              <a:rPr lang="hu-HU" sz="2400" dirty="0" smtClean="0"/>
              <a:t> szintjét, vagy vissza tudja szabályozni. Állapota másokra is kisugározhat.</a:t>
            </a:r>
          </a:p>
          <a:p>
            <a:r>
              <a:rPr lang="hu-HU" sz="2400" dirty="0" smtClean="0"/>
              <a:t>Tudja, hogy másokra </a:t>
            </a:r>
            <a:r>
              <a:rPr lang="hu-HU" sz="2400" b="1" dirty="0" smtClean="0"/>
              <a:t>hogyan hathatnak az érzelmileg töltött közlései, viselkedése</a:t>
            </a:r>
            <a:r>
              <a:rPr lang="hu-HU" sz="2400" dirty="0" smtClean="0"/>
              <a:t>.</a:t>
            </a:r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56B8-A1E7-41F2-9065-4092F8C82C26}" type="slidenum">
              <a:rPr lang="hu-HU" smtClean="0"/>
              <a:pPr/>
              <a:t>34</a:t>
            </a:fld>
            <a:endParaRPr lang="hu-HU"/>
          </a:p>
        </p:txBody>
      </p:sp>
      <p:pic>
        <p:nvPicPr>
          <p:cNvPr id="5" name="Picture 2" descr="http://munka.addelmagad.hu/temp/634713367830833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1755022"/>
            <a:ext cx="3395795" cy="339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05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5. Konfliktusok megelőzése, kezelése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1" y="898526"/>
            <a:ext cx="6926559" cy="5510213"/>
          </a:xfrm>
        </p:spPr>
        <p:txBody>
          <a:bodyPr/>
          <a:lstStyle/>
          <a:p>
            <a:r>
              <a:rPr lang="hu-HU" sz="2400" dirty="0" smtClean="0"/>
              <a:t>Megérti a konfliktusok </a:t>
            </a:r>
            <a:r>
              <a:rPr lang="hu-HU" sz="2400" b="1" dirty="0" smtClean="0"/>
              <a:t>érzelmi – és érdekalapú </a:t>
            </a:r>
            <a:r>
              <a:rPr lang="hu-HU" sz="2400" dirty="0" smtClean="0"/>
              <a:t>– hátterét és különbségeit, a vágyakat </a:t>
            </a:r>
            <a:r>
              <a:rPr lang="hu-HU" sz="2400" dirty="0"/>
              <a:t>é</a:t>
            </a:r>
            <a:r>
              <a:rPr lang="hu-HU" sz="2400" dirty="0" smtClean="0"/>
              <a:t>s aggodalmakat</a:t>
            </a:r>
            <a:r>
              <a:rPr lang="hu-HU" sz="2400" dirty="0"/>
              <a:t>, </a:t>
            </a:r>
            <a:r>
              <a:rPr lang="hu-HU" sz="2400" dirty="0" smtClean="0"/>
              <a:t>és meg </a:t>
            </a:r>
            <a:r>
              <a:rPr lang="hu-HU" sz="2400" dirty="0"/>
              <a:t>tudja </a:t>
            </a:r>
            <a:r>
              <a:rPr lang="hu-HU" sz="2400" dirty="0" smtClean="0"/>
              <a:t>fogalmazni.</a:t>
            </a:r>
          </a:p>
          <a:p>
            <a:r>
              <a:rPr lang="hu-HU" sz="2400" dirty="0" smtClean="0"/>
              <a:t>A </a:t>
            </a:r>
            <a:r>
              <a:rPr lang="hu-HU" sz="2400" b="1" dirty="0" smtClean="0"/>
              <a:t>leértékelési</a:t>
            </a:r>
            <a:r>
              <a:rPr lang="hu-HU" sz="2400" dirty="0" smtClean="0"/>
              <a:t> pontokat átlátja, amelyek gátolják a megegyezést és gátolja.</a:t>
            </a:r>
          </a:p>
          <a:p>
            <a:r>
              <a:rPr lang="hu-HU" sz="2400" dirty="0"/>
              <a:t> </a:t>
            </a:r>
            <a:r>
              <a:rPr lang="hu-HU" sz="2400" dirty="0" smtClean="0"/>
              <a:t>Segíti a </a:t>
            </a:r>
            <a:r>
              <a:rPr lang="hu-HU" sz="2400" b="1" dirty="0" smtClean="0"/>
              <a:t>rendszerszemléletet és az </a:t>
            </a:r>
            <a:r>
              <a:rPr lang="hu-HU" sz="2400" b="1" dirty="0"/>
              <a:t>átkeretezést</a:t>
            </a:r>
            <a:r>
              <a:rPr lang="hu-HU" sz="2400" dirty="0"/>
              <a:t>, </a:t>
            </a:r>
            <a:r>
              <a:rPr lang="hu-HU" sz="2400" dirty="0" smtClean="0"/>
              <a:t>hogy más nézőpontból és attitűddel is tudjanak a problémára rátekinteni. </a:t>
            </a:r>
          </a:p>
          <a:p>
            <a:r>
              <a:rPr lang="hu-HU" sz="2400" dirty="0" smtClean="0"/>
              <a:t>Megelőzi az konfliktus </a:t>
            </a:r>
            <a:r>
              <a:rPr lang="hu-HU" sz="2400" b="1" dirty="0" smtClean="0"/>
              <a:t>eszkalációjá</a:t>
            </a:r>
            <a:r>
              <a:rPr lang="hu-HU" sz="2400" dirty="0" smtClean="0"/>
              <a:t>t, ha lehetséges.</a:t>
            </a:r>
          </a:p>
          <a:p>
            <a:r>
              <a:rPr lang="hu-HU" sz="2400" b="1" dirty="0" smtClean="0"/>
              <a:t>Konstruktív </a:t>
            </a:r>
            <a:r>
              <a:rPr lang="hu-HU" sz="2400" dirty="0" smtClean="0"/>
              <a:t>irányba fordítja a kommunikációt, </a:t>
            </a:r>
            <a:r>
              <a:rPr lang="hu-HU" sz="2400" b="1" dirty="0" smtClean="0"/>
              <a:t>megoldásorientáltan </a:t>
            </a:r>
            <a:r>
              <a:rPr lang="hu-HU" sz="2400" dirty="0" smtClean="0"/>
              <a:t>keresi a közösen elfogadható megállapodás pontjait.</a:t>
            </a:r>
          </a:p>
          <a:p>
            <a:endParaRPr lang="hu-HU" sz="2400" dirty="0" smtClean="0"/>
          </a:p>
          <a:p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56B8-A1E7-41F2-9065-4092F8C82C26}" type="slidenum">
              <a:rPr lang="hu-HU" smtClean="0"/>
              <a:pPr/>
              <a:t>35</a:t>
            </a:fld>
            <a:endParaRPr lang="hu-HU"/>
          </a:p>
        </p:txBody>
      </p:sp>
      <p:pic>
        <p:nvPicPr>
          <p:cNvPr id="6" name="Kép 0" descr="A KONFLIKTUSOK ESZKALÁCIÓJÁNAK FÁZISAI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3" r="11498" b="5936"/>
          <a:stretch/>
        </p:blipFill>
        <p:spPr bwMode="auto">
          <a:xfrm>
            <a:off x="7358246" y="1124744"/>
            <a:ext cx="4811713" cy="386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63178"/>
              </p:ext>
            </p:extLst>
          </p:nvPr>
        </p:nvGraphicFramePr>
        <p:xfrm>
          <a:off x="8256240" y="5517232"/>
          <a:ext cx="2304256" cy="1078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17" name="Clip" r:id="rId4" imgW="1621800" imgH="759240" progId="">
                  <p:embed/>
                </p:oleObj>
              </mc:Choice>
              <mc:Fallback>
                <p:oleObj name="Clip" r:id="rId4" imgW="1621800" imgH="759240" progId="">
                  <p:embed/>
                  <p:pic>
                    <p:nvPicPr>
                      <p:cNvPr id="573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6240" y="5517232"/>
                        <a:ext cx="2304256" cy="10787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332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t="3733" b="5507"/>
          <a:stretch/>
        </p:blipFill>
        <p:spPr>
          <a:xfrm>
            <a:off x="951681" y="0"/>
            <a:ext cx="10184879" cy="677570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7464152" y="5733256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Világgazdasági Fórum szerint</a:t>
            </a:r>
            <a:endParaRPr lang="hu-HU" sz="2000" b="1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56B8-A1E7-41F2-9065-4092F8C82C26}" type="slidenum">
              <a:rPr lang="hu-HU" smtClean="0"/>
              <a:pPr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01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176884"/>
            <a:ext cx="11175032" cy="778098"/>
          </a:xfrm>
        </p:spPr>
        <p:txBody>
          <a:bodyPr/>
          <a:lstStyle/>
          <a:p>
            <a:r>
              <a:rPr lang="hu-HU" dirty="0" smtClean="0"/>
              <a:t>Hogyan fejleszthető az EQ? </a:t>
            </a:r>
            <a:r>
              <a:rPr lang="hu-HU" smtClean="0">
                <a:sym typeface="Symbol" panose="05050102010706020507" pitchFamily="18" charset="2"/>
              </a:rPr>
              <a:t> </a:t>
            </a:r>
            <a:r>
              <a:rPr lang="hu-HU" smtClean="0">
                <a:solidFill>
                  <a:srgbClr val="002060"/>
                </a:solidFill>
              </a:rPr>
              <a:t>INTERAKCIÓK </a:t>
            </a:r>
            <a:r>
              <a:rPr lang="hu-HU" dirty="0" smtClean="0">
                <a:solidFill>
                  <a:srgbClr val="002060"/>
                </a:solidFill>
              </a:rPr>
              <a:t>SORÁN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1" y="898526"/>
            <a:ext cx="8798767" cy="5837237"/>
          </a:xfrm>
        </p:spPr>
        <p:txBody>
          <a:bodyPr/>
          <a:lstStyle/>
          <a:p>
            <a:pPr marL="0" indent="0" algn="ctr">
              <a:buNone/>
            </a:pPr>
            <a:r>
              <a:rPr lang="hu-HU" sz="2000" b="1" dirty="0"/>
              <a:t>érzés </a:t>
            </a:r>
            <a:r>
              <a:rPr lang="hu-HU" sz="2000" b="1" dirty="0" smtClean="0"/>
              <a:t>+ </a:t>
            </a:r>
            <a:r>
              <a:rPr lang="hu-HU" sz="2000" b="1" dirty="0"/>
              <a:t>szellemi és testi állapot + </a:t>
            </a:r>
            <a:r>
              <a:rPr lang="hu-HU" sz="2000" b="1" dirty="0" smtClean="0"/>
              <a:t>hozzá </a:t>
            </a:r>
            <a:r>
              <a:rPr lang="hu-HU" sz="2000" b="1" dirty="0"/>
              <a:t>kapcsolódó gondolatok </a:t>
            </a:r>
            <a:r>
              <a:rPr lang="hu-HU" sz="2000" b="1" dirty="0" smtClean="0"/>
              <a:t>+ cselekvési késztetés </a:t>
            </a:r>
            <a:r>
              <a:rPr lang="hu-HU" sz="2000" dirty="0" smtClean="0"/>
              <a:t>(2 utolsó jobban befolyásolható)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000" b="1" dirty="0"/>
              <a:t>Család</a:t>
            </a:r>
            <a:r>
              <a:rPr lang="hu-HU" sz="2000" b="1" dirty="0" smtClean="0"/>
              <a:t>: </a:t>
            </a:r>
            <a:r>
              <a:rPr lang="hu-HU" sz="2000" dirty="0" smtClean="0"/>
              <a:t>kötődés kialakulása a szeretetteli gondozóval, szeretett személy meseolvasása </a:t>
            </a:r>
            <a:r>
              <a:rPr lang="hu-HU" sz="2000" dirty="0"/>
              <a:t>– rezonancia, </a:t>
            </a:r>
            <a:r>
              <a:rPr lang="hu-HU" sz="2000" dirty="0" smtClean="0"/>
              <a:t>törődés, normatanulás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000" b="1" dirty="0" smtClean="0"/>
              <a:t>Mikroközösség</a:t>
            </a:r>
            <a:r>
              <a:rPr lang="hu-HU" sz="2000" dirty="0" smtClean="0"/>
              <a:t> tagjává válni: barátokkal, szomszédokkal interakciók, - empátia, reakciók mint tükör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000" b="1" dirty="0" smtClean="0"/>
              <a:t>Intézmény: </a:t>
            </a:r>
            <a:r>
              <a:rPr lang="hu-HU" sz="2000" dirty="0"/>
              <a:t>i</a:t>
            </a:r>
            <a:r>
              <a:rPr lang="hu-HU" sz="2000" dirty="0" smtClean="0"/>
              <a:t>skola, szakkör, csapatsport, énekkar, élménypedagógia, munkahelyi közösségben tagság és </a:t>
            </a:r>
            <a:r>
              <a:rPr lang="hu-HU" sz="2000" dirty="0" err="1" smtClean="0"/>
              <a:t>mentorálás</a:t>
            </a:r>
            <a:r>
              <a:rPr lang="hu-HU" sz="2000" dirty="0" smtClean="0"/>
              <a:t>  – másik perspektívájának megértése, önbemutatás, befolyásolás,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000" b="1" dirty="0" smtClean="0"/>
              <a:t>Keleti fejlesztő technikák: </a:t>
            </a:r>
            <a:r>
              <a:rPr lang="hu-HU" sz="2000" dirty="0" smtClean="0"/>
              <a:t>meditáció,</a:t>
            </a:r>
            <a:r>
              <a:rPr lang="hu-HU" sz="2000" b="1" dirty="0" smtClean="0"/>
              <a:t> </a:t>
            </a:r>
            <a:r>
              <a:rPr lang="hu-HU" sz="2000" dirty="0" smtClean="0"/>
              <a:t>jóga, karate, …. MINDFULNES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000" b="1" dirty="0" smtClean="0"/>
              <a:t> „</a:t>
            </a:r>
            <a:r>
              <a:rPr lang="hu-HU" sz="2000" b="1" dirty="0" err="1" smtClean="0"/>
              <a:t>Csoportozás</a:t>
            </a:r>
            <a:r>
              <a:rPr lang="hu-HU" sz="2000" b="1" dirty="0" smtClean="0"/>
              <a:t>”, </a:t>
            </a:r>
            <a:r>
              <a:rPr lang="hu-HU" sz="2000" b="1" dirty="0" err="1" smtClean="0"/>
              <a:t>soft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skill</a:t>
            </a:r>
            <a:r>
              <a:rPr lang="hu-HU" sz="2000" b="1" dirty="0" smtClean="0"/>
              <a:t> tréningek</a:t>
            </a:r>
            <a:r>
              <a:rPr lang="hu-HU" sz="2000" dirty="0" smtClean="0"/>
              <a:t>: kommunikációs, önismereti, szereptanulás helyzetgyakorlatokkal, empátia-labor, </a:t>
            </a:r>
            <a:r>
              <a:rPr lang="hu-HU" sz="2000" b="1" dirty="0" smtClean="0"/>
              <a:t>esetmegbeszélő</a:t>
            </a:r>
            <a:r>
              <a:rPr lang="hu-HU" sz="2000" dirty="0" smtClean="0"/>
              <a:t> és szupervíziós, konfliktuskezelési, 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000" b="1" dirty="0" err="1" smtClean="0"/>
              <a:t>Coaching</a:t>
            </a:r>
            <a:r>
              <a:rPr lang="hu-HU" sz="2000" b="1" dirty="0" smtClean="0"/>
              <a:t>: önbelátás, önismeret, </a:t>
            </a:r>
            <a:r>
              <a:rPr lang="hu-HU" sz="2000" dirty="0" smtClean="0"/>
              <a:t>stresszkezelés, kiégés-megelőzés, projekt- és csapatvezetési dilemmák és tapasztalatok feldolgozása, problémamegoldás társas technikáinak tanulása, kipróbálása, 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000" b="1" dirty="0" smtClean="0"/>
              <a:t>Pszichoterápia</a:t>
            </a:r>
          </a:p>
          <a:p>
            <a:endParaRPr lang="hu-HU" sz="2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56B8-A1E7-41F2-9065-4092F8C82C26}" type="slidenum">
              <a:rPr lang="hu-HU" smtClean="0"/>
              <a:pPr/>
              <a:t>37</a:t>
            </a:fld>
            <a:endParaRPr lang="hu-HU"/>
          </a:p>
        </p:txBody>
      </p:sp>
      <p:pic>
        <p:nvPicPr>
          <p:cNvPr id="5" name="Picture 3" descr="Kapcsolódó kép"/>
          <p:cNvPicPr>
            <a:picLocks noChangeAspect="1" noChangeArrowheads="1"/>
          </p:cNvPicPr>
          <p:nvPr/>
        </p:nvPicPr>
        <p:blipFill rotWithShape="1">
          <a:blip r:embed="rId2" cstate="print"/>
          <a:srcRect l="7959"/>
          <a:stretch/>
        </p:blipFill>
        <p:spPr bwMode="auto">
          <a:xfrm>
            <a:off x="9408368" y="3861048"/>
            <a:ext cx="2783632" cy="2016224"/>
          </a:xfrm>
          <a:prstGeom prst="rect">
            <a:avLst/>
          </a:prstGeom>
          <a:noFill/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572" y="1313854"/>
            <a:ext cx="2816428" cy="236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64E36-BFD5-4618-A921-A112F13DB8AF}" type="slidenum">
              <a:rPr lang="hu-HU"/>
              <a:pPr>
                <a:defRPr/>
              </a:pPr>
              <a:t>38</a:t>
            </a:fld>
            <a:endParaRPr lang="hu-HU"/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Kompetenciák szintjei</a:t>
            </a:r>
          </a:p>
        </p:txBody>
      </p:sp>
      <p:sp>
        <p:nvSpPr>
          <p:cNvPr id="83972" name="Line 3"/>
          <p:cNvSpPr>
            <a:spLocks noChangeShapeType="1"/>
          </p:cNvSpPr>
          <p:nvPr/>
        </p:nvSpPr>
        <p:spPr bwMode="auto">
          <a:xfrm flipV="1">
            <a:off x="2819400" y="839787"/>
            <a:ext cx="2936032" cy="5408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hu-HU"/>
          </a:p>
        </p:txBody>
      </p:sp>
      <p:sp>
        <p:nvSpPr>
          <p:cNvPr id="83973" name="Line 4"/>
          <p:cNvSpPr>
            <a:spLocks noChangeShapeType="1"/>
          </p:cNvSpPr>
          <p:nvPr/>
        </p:nvSpPr>
        <p:spPr bwMode="auto">
          <a:xfrm>
            <a:off x="5787129" y="839787"/>
            <a:ext cx="2899671" cy="5408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hu-HU"/>
          </a:p>
        </p:txBody>
      </p:sp>
      <p:sp>
        <p:nvSpPr>
          <p:cNvPr id="83974" name="Line 5"/>
          <p:cNvSpPr>
            <a:spLocks noChangeShapeType="1"/>
          </p:cNvSpPr>
          <p:nvPr/>
        </p:nvSpPr>
        <p:spPr bwMode="auto">
          <a:xfrm>
            <a:off x="5105400" y="2743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hu-HU"/>
          </a:p>
        </p:txBody>
      </p:sp>
      <p:sp>
        <p:nvSpPr>
          <p:cNvPr id="83975" name="Line 6"/>
          <p:cNvSpPr>
            <a:spLocks noChangeShapeType="1"/>
          </p:cNvSpPr>
          <p:nvPr/>
        </p:nvSpPr>
        <p:spPr bwMode="auto">
          <a:xfrm>
            <a:off x="4572000" y="35814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hu-HU"/>
          </a:p>
        </p:txBody>
      </p:sp>
      <p:sp>
        <p:nvSpPr>
          <p:cNvPr id="83976" name="Line 7"/>
          <p:cNvSpPr>
            <a:spLocks noChangeShapeType="1"/>
          </p:cNvSpPr>
          <p:nvPr/>
        </p:nvSpPr>
        <p:spPr bwMode="auto">
          <a:xfrm>
            <a:off x="3962400" y="46482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hu-HU"/>
          </a:p>
        </p:txBody>
      </p:sp>
      <p:sp>
        <p:nvSpPr>
          <p:cNvPr id="83977" name="Line 8"/>
          <p:cNvSpPr>
            <a:spLocks noChangeShapeType="1"/>
          </p:cNvSpPr>
          <p:nvPr/>
        </p:nvSpPr>
        <p:spPr bwMode="auto">
          <a:xfrm>
            <a:off x="3200400" y="57150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hu-HU"/>
          </a:p>
        </p:txBody>
      </p:sp>
      <p:sp>
        <p:nvSpPr>
          <p:cNvPr id="83978" name="Text Box 9"/>
          <p:cNvSpPr txBox="1">
            <a:spLocks noChangeArrowheads="1"/>
          </p:cNvSpPr>
          <p:nvPr/>
        </p:nvSpPr>
        <p:spPr bwMode="auto">
          <a:xfrm>
            <a:off x="4304556" y="1764825"/>
            <a:ext cx="4344888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400" b="1" dirty="0" smtClean="0">
                <a:latin typeface="Times New Roman" pitchFamily="18" charset="0"/>
              </a:rPr>
              <a:t>         </a:t>
            </a:r>
            <a:r>
              <a:rPr lang="hu-HU" altLang="hu-HU" sz="2800" b="1" dirty="0" smtClean="0">
                <a:latin typeface="Times New Roman" pitchFamily="18" charset="0"/>
              </a:rPr>
              <a:t>Készségek </a:t>
            </a:r>
          </a:p>
          <a:p>
            <a:pPr>
              <a:spcBef>
                <a:spcPct val="50000"/>
              </a:spcBef>
            </a:pPr>
            <a:r>
              <a:rPr lang="hu-HU" altLang="hu-HU" b="1" dirty="0" smtClean="0">
                <a:latin typeface="Times New Roman" pitchFamily="18" charset="0"/>
              </a:rPr>
              <a:t>(</a:t>
            </a:r>
            <a:r>
              <a:rPr lang="hu-HU" altLang="hu-HU" b="1" dirty="0">
                <a:latin typeface="Times New Roman" pitchFamily="18" charset="0"/>
              </a:rPr>
              <a:t>kognitív, módszertani, társas)</a:t>
            </a:r>
          </a:p>
        </p:txBody>
      </p:sp>
      <p:sp>
        <p:nvSpPr>
          <p:cNvPr id="83979" name="Text Box 10"/>
          <p:cNvSpPr txBox="1">
            <a:spLocks noChangeArrowheads="1"/>
          </p:cNvSpPr>
          <p:nvPr/>
        </p:nvSpPr>
        <p:spPr bwMode="auto">
          <a:xfrm>
            <a:off x="3958444" y="2680054"/>
            <a:ext cx="401382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800" b="1" dirty="0">
                <a:latin typeface="Times New Roman" pitchFamily="18" charset="0"/>
              </a:rPr>
              <a:t>Tudás/Ismeret</a:t>
            </a:r>
          </a:p>
          <a:p>
            <a:pPr algn="ctr">
              <a:spcBef>
                <a:spcPct val="50000"/>
              </a:spcBef>
            </a:pPr>
            <a:r>
              <a:rPr lang="hu-HU" altLang="hu-HU" b="1" dirty="0">
                <a:latin typeface="Times New Roman" pitchFamily="18" charset="0"/>
              </a:rPr>
              <a:t>(rendszerezett információk birtoklása)</a:t>
            </a:r>
          </a:p>
        </p:txBody>
      </p:sp>
      <p:sp>
        <p:nvSpPr>
          <p:cNvPr id="83980" name="Text Box 11"/>
          <p:cNvSpPr txBox="1">
            <a:spLocks noChangeArrowheads="1"/>
          </p:cNvSpPr>
          <p:nvPr/>
        </p:nvSpPr>
        <p:spPr bwMode="auto">
          <a:xfrm>
            <a:off x="3774232" y="3508684"/>
            <a:ext cx="3962400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800" b="1" dirty="0">
                <a:latin typeface="Times New Roman" pitchFamily="18" charset="0"/>
              </a:rPr>
              <a:t>Énkép </a:t>
            </a:r>
          </a:p>
          <a:p>
            <a:pPr algn="ctr">
              <a:spcBef>
                <a:spcPct val="50000"/>
              </a:spcBef>
            </a:pPr>
            <a:r>
              <a:rPr lang="hu-HU" altLang="hu-HU" b="1" dirty="0">
                <a:latin typeface="Times New Roman" pitchFamily="18" charset="0"/>
              </a:rPr>
              <a:t>(attitűdök, értékek, én-azonosság, </a:t>
            </a:r>
            <a:r>
              <a:rPr lang="hu-HU" altLang="hu-HU" b="1" dirty="0" err="1" smtClean="0">
                <a:latin typeface="Times New Roman" pitchFamily="18" charset="0"/>
              </a:rPr>
              <a:t>énerő</a:t>
            </a:r>
            <a:r>
              <a:rPr lang="hu-HU" altLang="hu-HU" b="1" dirty="0">
                <a:latin typeface="Times New Roman" pitchFamily="18" charset="0"/>
              </a:rPr>
              <a:t>)</a:t>
            </a:r>
          </a:p>
        </p:txBody>
      </p:sp>
      <p:sp>
        <p:nvSpPr>
          <p:cNvPr id="83981" name="Text Box 12"/>
          <p:cNvSpPr txBox="1">
            <a:spLocks noChangeArrowheads="1"/>
          </p:cNvSpPr>
          <p:nvPr/>
        </p:nvSpPr>
        <p:spPr bwMode="auto">
          <a:xfrm>
            <a:off x="3647728" y="4876800"/>
            <a:ext cx="37436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800" b="1" dirty="0">
                <a:latin typeface="Times New Roman" pitchFamily="18" charset="0"/>
              </a:rPr>
              <a:t>Személyiségvonások</a:t>
            </a:r>
          </a:p>
        </p:txBody>
      </p:sp>
      <p:sp>
        <p:nvSpPr>
          <p:cNvPr id="83982" name="Text Box 13"/>
          <p:cNvSpPr txBox="1">
            <a:spLocks noChangeArrowheads="1"/>
          </p:cNvSpPr>
          <p:nvPr/>
        </p:nvSpPr>
        <p:spPr bwMode="auto">
          <a:xfrm>
            <a:off x="3200400" y="5867400"/>
            <a:ext cx="480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800" b="1" dirty="0">
                <a:latin typeface="Times New Roman" pitchFamily="18" charset="0"/>
              </a:rPr>
              <a:t>Hitek, motivációk, attitűdök</a:t>
            </a:r>
          </a:p>
        </p:txBody>
      </p:sp>
      <p:sp>
        <p:nvSpPr>
          <p:cNvPr id="83983" name="Text Box 14"/>
          <p:cNvSpPr txBox="1">
            <a:spLocks noChangeArrowheads="1"/>
          </p:cNvSpPr>
          <p:nvPr/>
        </p:nvSpPr>
        <p:spPr bwMode="auto">
          <a:xfrm>
            <a:off x="8686800" y="6324600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 dirty="0">
                <a:latin typeface="Times New Roman" pitchFamily="18" charset="0"/>
              </a:rPr>
              <a:t>Hay/Mc </a:t>
            </a:r>
            <a:r>
              <a:rPr lang="hu-HU" altLang="hu-HU" b="1" dirty="0" err="1">
                <a:latin typeface="Times New Roman" pitchFamily="18" charset="0"/>
              </a:rPr>
              <a:t>Ber</a:t>
            </a:r>
            <a:endParaRPr lang="hu-HU" altLang="hu-HU" b="1" dirty="0">
              <a:latin typeface="Times New Roman" pitchFamily="18" charset="0"/>
            </a:endParaRPr>
          </a:p>
        </p:txBody>
      </p:sp>
      <p:sp>
        <p:nvSpPr>
          <p:cNvPr id="83984" name="AutoShape 15"/>
          <p:cNvSpPr>
            <a:spLocks/>
          </p:cNvSpPr>
          <p:nvPr/>
        </p:nvSpPr>
        <p:spPr bwMode="auto">
          <a:xfrm>
            <a:off x="7831369" y="1041640"/>
            <a:ext cx="492968" cy="2361600"/>
          </a:xfrm>
          <a:prstGeom prst="rightBrace">
            <a:avLst>
              <a:gd name="adj1" fmla="val 55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83985" name="AutoShape 16"/>
          <p:cNvSpPr>
            <a:spLocks/>
          </p:cNvSpPr>
          <p:nvPr/>
        </p:nvSpPr>
        <p:spPr bwMode="auto">
          <a:xfrm>
            <a:off x="8153400" y="3527948"/>
            <a:ext cx="1371600" cy="2514600"/>
          </a:xfrm>
          <a:prstGeom prst="rightBrace">
            <a:avLst>
              <a:gd name="adj1" fmla="val 152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83986" name="Text Box 17"/>
          <p:cNvSpPr txBox="1">
            <a:spLocks noChangeArrowheads="1"/>
          </p:cNvSpPr>
          <p:nvPr/>
        </p:nvSpPr>
        <p:spPr bwMode="auto">
          <a:xfrm>
            <a:off x="8229600" y="2255384"/>
            <a:ext cx="362704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400" b="1" dirty="0">
                <a:latin typeface="Times New Roman" pitchFamily="18" charset="0"/>
              </a:rPr>
              <a:t>Könnyebb változtatni: </a:t>
            </a:r>
            <a:r>
              <a:rPr lang="hu-HU" altLang="hu-HU" sz="2800" b="1" dirty="0">
                <a:solidFill>
                  <a:srgbClr val="A50021"/>
                </a:solidFill>
                <a:latin typeface="Times New Roman" pitchFamily="18" charset="0"/>
              </a:rPr>
              <a:t>tréning és fejlesztés</a:t>
            </a:r>
          </a:p>
        </p:txBody>
      </p:sp>
      <p:sp>
        <p:nvSpPr>
          <p:cNvPr id="83987" name="Text Box 18"/>
          <p:cNvSpPr txBox="1">
            <a:spLocks noChangeArrowheads="1"/>
          </p:cNvSpPr>
          <p:nvPr/>
        </p:nvSpPr>
        <p:spPr bwMode="auto">
          <a:xfrm>
            <a:off x="9309219" y="3981164"/>
            <a:ext cx="286074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400" b="1" dirty="0">
                <a:latin typeface="Times New Roman" pitchFamily="18" charset="0"/>
              </a:rPr>
              <a:t>Nehezen, vagy nem változtatható:</a:t>
            </a:r>
            <a:r>
              <a:rPr lang="hu-HU" altLang="hu-HU" sz="2400" dirty="0">
                <a:latin typeface="Times New Roman" pitchFamily="18" charset="0"/>
              </a:rPr>
              <a:t> </a:t>
            </a:r>
            <a:r>
              <a:rPr lang="hu-HU" altLang="hu-HU" sz="2800" b="1" dirty="0">
                <a:solidFill>
                  <a:srgbClr val="A50021"/>
                </a:solidFill>
                <a:latin typeface="Times New Roman" pitchFamily="18" charset="0"/>
              </a:rPr>
              <a:t>toborzás- kiválasztás</a:t>
            </a:r>
          </a:p>
        </p:txBody>
      </p:sp>
      <p:sp>
        <p:nvSpPr>
          <p:cNvPr id="20" name="Jobbra nyíl 19"/>
          <p:cNvSpPr/>
          <p:nvPr/>
        </p:nvSpPr>
        <p:spPr>
          <a:xfrm>
            <a:off x="1195454" y="3328418"/>
            <a:ext cx="2700969" cy="300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övegdoboz 20"/>
          <p:cNvSpPr txBox="1"/>
          <p:nvPr/>
        </p:nvSpPr>
        <p:spPr>
          <a:xfrm>
            <a:off x="1199456" y="2569840"/>
            <a:ext cx="27115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Képességek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(testi, pszichés)</a:t>
            </a:r>
          </a:p>
        </p:txBody>
      </p:sp>
    </p:spTree>
    <p:extLst>
      <p:ext uri="{BB962C8B-B14F-4D97-AF65-F5344CB8AC3E}">
        <p14:creationId xmlns:p14="http://schemas.microsoft.com/office/powerpoint/2010/main" val="405947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2169" y="274638"/>
            <a:ext cx="11247040" cy="412750"/>
          </a:xfrm>
        </p:spPr>
        <p:txBody>
          <a:bodyPr/>
          <a:lstStyle/>
          <a:p>
            <a:r>
              <a:rPr lang="hu-HU" dirty="0" smtClean="0"/>
              <a:t>EQ – AI: átláthatóság, </a:t>
            </a:r>
            <a:r>
              <a:rPr lang="hu-HU" dirty="0"/>
              <a:t>az </a:t>
            </a:r>
            <a:r>
              <a:rPr lang="hu-HU" dirty="0" smtClean="0"/>
              <a:t>elszámoltathatóság, etika?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5969" y="1227381"/>
            <a:ext cx="7737025" cy="5117876"/>
          </a:xfrm>
        </p:spPr>
        <p:txBody>
          <a:bodyPr/>
          <a:lstStyle/>
          <a:p>
            <a:r>
              <a:rPr lang="hu-HU" sz="2200" dirty="0" err="1"/>
              <a:t>Alexis</a:t>
            </a:r>
            <a:r>
              <a:rPr lang="hu-HU" sz="2200" dirty="0"/>
              <a:t> T. </a:t>
            </a:r>
            <a:r>
              <a:rPr lang="hu-HU" sz="2200" dirty="0" err="1"/>
              <a:t>Baria</a:t>
            </a:r>
            <a:r>
              <a:rPr lang="hu-HU" sz="2200" dirty="0"/>
              <a:t> és Keith </a:t>
            </a:r>
            <a:r>
              <a:rPr lang="hu-HU" sz="2200" dirty="0" err="1" smtClean="0"/>
              <a:t>Cross</a:t>
            </a:r>
            <a:r>
              <a:rPr lang="hu-HU" sz="2200" dirty="0" smtClean="0"/>
              <a:t> </a:t>
            </a:r>
            <a:r>
              <a:rPr lang="hu-HU" sz="2200" dirty="0"/>
              <a:t>a „mesterséges intelligencia” kifejezés használatának </a:t>
            </a:r>
            <a:r>
              <a:rPr lang="hu-HU" sz="2200" b="1" dirty="0"/>
              <a:t>negatív társadalmi </a:t>
            </a:r>
            <a:r>
              <a:rPr lang="hu-HU" sz="2200" b="1" dirty="0" smtClean="0"/>
              <a:t>következményeiről</a:t>
            </a:r>
            <a:r>
              <a:rPr lang="hu-HU" sz="2200" dirty="0" smtClean="0"/>
              <a:t>:</a:t>
            </a:r>
            <a:r>
              <a:rPr lang="hu-HU" dirty="0" smtClean="0"/>
              <a:t> </a:t>
            </a:r>
          </a:p>
          <a:p>
            <a:r>
              <a:rPr lang="hu-HU" sz="2200" dirty="0" smtClean="0"/>
              <a:t>„Ez </a:t>
            </a:r>
            <a:r>
              <a:rPr lang="hu-HU" sz="2200" dirty="0"/>
              <a:t>a túlságosan </a:t>
            </a:r>
            <a:r>
              <a:rPr lang="hu-HU" sz="2200" b="1" i="1" dirty="0"/>
              <a:t>leegyszerűsített</a:t>
            </a:r>
            <a:r>
              <a:rPr lang="hu-HU" sz="2200" i="1" dirty="0"/>
              <a:t> </a:t>
            </a:r>
            <a:r>
              <a:rPr lang="hu-HU" sz="2200" dirty="0"/>
              <a:t>fogalom lehetővé teszi azt, hogy </a:t>
            </a:r>
            <a:r>
              <a:rPr lang="hu-HU" sz="2200" dirty="0" smtClean="0"/>
              <a:t>az </a:t>
            </a:r>
            <a:r>
              <a:rPr lang="hu-HU" sz="2200" b="1" dirty="0"/>
              <a:t>emberi agynak kevesebb komplexitást </a:t>
            </a:r>
            <a:r>
              <a:rPr lang="hu-HU" sz="2200" dirty="0"/>
              <a:t>adnak, mint amennyivel rendelkezik, </a:t>
            </a:r>
            <a:r>
              <a:rPr lang="hu-HU" sz="2200" dirty="0" smtClean="0"/>
              <a:t>a </a:t>
            </a:r>
            <a:r>
              <a:rPr lang="hu-HU" sz="2200" b="1" dirty="0"/>
              <a:t>számítógépnek pedig több bölcsességet</a:t>
            </a:r>
            <a:r>
              <a:rPr lang="hu-HU" sz="2200" dirty="0"/>
              <a:t>, mint amennyi megilletné valójában a valóságban</a:t>
            </a:r>
            <a:r>
              <a:rPr lang="hu-HU" sz="2200" dirty="0" smtClean="0"/>
              <a:t>.”</a:t>
            </a:r>
          </a:p>
          <a:p>
            <a:r>
              <a:rPr lang="hu-HU" sz="2200" dirty="0" smtClean="0"/>
              <a:t>Arcmimika + könnyek </a:t>
            </a:r>
            <a:r>
              <a:rPr lang="hu-HU" sz="2200" dirty="0" smtClean="0">
                <a:sym typeface="Symbol" panose="05050102010706020507" pitchFamily="18" charset="2"/>
              </a:rPr>
              <a:t> szenzor: </a:t>
            </a:r>
            <a:r>
              <a:rPr lang="hu-HU" sz="2200" dirty="0" smtClean="0"/>
              <a:t>„Sír”, de Mi a háttere, miért? Kontextus jelentése? </a:t>
            </a:r>
            <a:r>
              <a:rPr lang="hu-HU" sz="2200" dirty="0" smtClean="0">
                <a:sym typeface="Symbol" panose="05050102010706020507" pitchFamily="18" charset="2"/>
              </a:rPr>
              <a:t> Ember általi jelentés megfejtése, rendszerbe illesztése, döntése, kezelése, …</a:t>
            </a:r>
          </a:p>
          <a:p>
            <a:r>
              <a:rPr lang="hu-HU" sz="2200" dirty="0" smtClean="0">
                <a:sym typeface="Symbol" panose="05050102010706020507" pitchFamily="18" charset="2"/>
              </a:rPr>
              <a:t>Más a </a:t>
            </a:r>
            <a:r>
              <a:rPr lang="hu-HU" sz="2200" b="1" dirty="0" smtClean="0">
                <a:sym typeface="Symbol" panose="05050102010706020507" pitchFamily="18" charset="2"/>
              </a:rPr>
              <a:t>hatásmélység és a reakció, </a:t>
            </a:r>
            <a:r>
              <a:rPr lang="hu-HU" sz="2200" dirty="0" smtClean="0">
                <a:sym typeface="Symbol" panose="05050102010706020507" pitchFamily="18" charset="2"/>
              </a:rPr>
              <a:t>ha szeretett szülő, nagyi mesél, mintha felolvasást hallgat a gyerek.</a:t>
            </a:r>
            <a:endParaRPr lang="hu-HU" sz="22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56B8-A1E7-41F2-9065-4092F8C82C26}" type="slidenum">
              <a:rPr lang="hu-HU" smtClean="0"/>
              <a:pPr/>
              <a:t>39</a:t>
            </a:fld>
            <a:endParaRPr lang="hu-HU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r="18476"/>
          <a:stretch/>
        </p:blipFill>
        <p:spPr bwMode="auto">
          <a:xfrm>
            <a:off x="8773577" y="1222513"/>
            <a:ext cx="306831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23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305" y="189508"/>
            <a:ext cx="5565304" cy="1143000"/>
          </a:xfrm>
        </p:spPr>
        <p:txBody>
          <a:bodyPr/>
          <a:lstStyle/>
          <a:p>
            <a:r>
              <a:rPr lang="hu-HU" sz="3400" dirty="0">
                <a:solidFill>
                  <a:srgbClr val="990033"/>
                </a:solidFill>
              </a:rPr>
              <a:t>Érzelmi kiértékelés</a:t>
            </a:r>
          </a:p>
        </p:txBody>
      </p:sp>
      <p:pic>
        <p:nvPicPr>
          <p:cNvPr id="7172" name="Picture 3"/>
          <p:cNvPicPr>
            <a:picLocks noGrp="1" noChangeAspect="1" noChangeArrowheads="1"/>
          </p:cNvPicPr>
          <p:nvPr>
            <p:ph type="body" idx="4294967295"/>
          </p:nvPr>
        </p:nvPicPr>
        <p:blipFill rotWithShape="1">
          <a:blip r:embed="rId2" cstate="print"/>
          <a:srcRect t="5431"/>
          <a:stretch/>
        </p:blipFill>
        <p:spPr>
          <a:xfrm>
            <a:off x="6749617" y="3597409"/>
            <a:ext cx="5112568" cy="3219954"/>
          </a:xfrm>
          <a:noFill/>
          <a:ln/>
        </p:spPr>
      </p:pic>
      <p:pic>
        <p:nvPicPr>
          <p:cNvPr id="7173" name="Picture 8"/>
          <p:cNvPicPr>
            <a:picLocks noChangeAspect="1" noChangeArrowheads="1"/>
          </p:cNvPicPr>
          <p:nvPr/>
        </p:nvPicPr>
        <p:blipFill rotWithShape="1">
          <a:blip r:embed="rId3" cstate="print"/>
          <a:srcRect r="3855"/>
          <a:stretch/>
        </p:blipFill>
        <p:spPr bwMode="auto">
          <a:xfrm>
            <a:off x="6756886" y="157460"/>
            <a:ext cx="5112568" cy="342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7408" y="1196752"/>
            <a:ext cx="532859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b="1" dirty="0" err="1">
                <a:solidFill>
                  <a:srgbClr val="000066"/>
                </a:solidFill>
              </a:rPr>
              <a:t>Manfred</a:t>
            </a:r>
            <a:r>
              <a:rPr lang="hu-HU" b="1" dirty="0">
                <a:solidFill>
                  <a:srgbClr val="000066"/>
                </a:solidFill>
              </a:rPr>
              <a:t> </a:t>
            </a:r>
            <a:r>
              <a:rPr lang="hu-HU" b="1" dirty="0" err="1">
                <a:solidFill>
                  <a:srgbClr val="000066"/>
                </a:solidFill>
              </a:rPr>
              <a:t>Spitzer</a:t>
            </a:r>
            <a:r>
              <a:rPr lang="hu-HU" b="1" dirty="0">
                <a:solidFill>
                  <a:srgbClr val="000066"/>
                </a:solidFill>
              </a:rPr>
              <a:t>: (agykutató) </a:t>
            </a:r>
          </a:p>
          <a:p>
            <a:r>
              <a:rPr lang="hu-HU" sz="2400" b="1" dirty="0">
                <a:solidFill>
                  <a:srgbClr val="000066"/>
                </a:solidFill>
              </a:rPr>
              <a:t>„A </a:t>
            </a:r>
            <a:r>
              <a:rPr lang="hu-HU" sz="2400" b="1" dirty="0" err="1">
                <a:solidFill>
                  <a:srgbClr val="000066"/>
                </a:solidFill>
              </a:rPr>
              <a:t>hyppocampus</a:t>
            </a:r>
            <a:r>
              <a:rPr lang="hu-HU" sz="2400" b="1" dirty="0">
                <a:solidFill>
                  <a:srgbClr val="000066"/>
                </a:solidFill>
              </a:rPr>
              <a:t> egy e-mail </a:t>
            </a:r>
            <a:r>
              <a:rPr lang="hu-HU" sz="2400" b="1" i="1" dirty="0">
                <a:solidFill>
                  <a:srgbClr val="000066"/>
                </a:solidFill>
              </a:rPr>
              <a:t>szerverhez</a:t>
            </a:r>
            <a:r>
              <a:rPr lang="hu-HU" sz="2400" b="1" dirty="0">
                <a:solidFill>
                  <a:srgbClr val="000066"/>
                </a:solidFill>
              </a:rPr>
              <a:t> hasonlít: a bejövő ingerek „itt parkolnak”, ameddig a „számítógép” az agykéreg, a gondolkodó agy „letölti” azokat. </a:t>
            </a:r>
            <a:r>
              <a:rPr lang="hu-HU" sz="2400" b="1" dirty="0" smtClean="0">
                <a:solidFill>
                  <a:srgbClr val="000066"/>
                </a:solidFill>
              </a:rPr>
              <a:t>„ (Téri tájékozódásért is felelős.)</a:t>
            </a:r>
            <a:endParaRPr lang="hu-HU" sz="2400" b="1" dirty="0">
              <a:solidFill>
                <a:srgbClr val="000066"/>
              </a:solidFill>
            </a:endParaRPr>
          </a:p>
          <a:p>
            <a:pPr lvl="1"/>
            <a:endParaRPr lang="hu-HU" sz="2400" b="1" dirty="0">
              <a:solidFill>
                <a:srgbClr val="000066"/>
              </a:solidFill>
            </a:endParaRPr>
          </a:p>
          <a:p>
            <a:pPr lvl="1"/>
            <a:r>
              <a:rPr lang="hu-HU" sz="2400" b="1" dirty="0">
                <a:solidFill>
                  <a:srgbClr val="000066"/>
                </a:solidFill>
              </a:rPr>
              <a:t>Kiértékelés: </a:t>
            </a:r>
            <a:r>
              <a:rPr lang="hu-HU" sz="2400" b="1" dirty="0" smtClean="0">
                <a:solidFill>
                  <a:srgbClr val="000066"/>
                </a:solidFill>
              </a:rPr>
              <a:t>0,01-0,2 </a:t>
            </a:r>
            <a:r>
              <a:rPr lang="hu-HU" sz="2400" b="1" dirty="0">
                <a:solidFill>
                  <a:srgbClr val="000066"/>
                </a:solidFill>
              </a:rPr>
              <a:t>sec</a:t>
            </a:r>
          </a:p>
          <a:p>
            <a:pPr lvl="1"/>
            <a:r>
              <a:rPr lang="hu-HU" sz="2400" b="1" dirty="0">
                <a:solidFill>
                  <a:srgbClr val="000066"/>
                </a:solidFill>
              </a:rPr>
              <a:t>+: közelítés</a:t>
            </a:r>
          </a:p>
          <a:p>
            <a:pPr marL="800100" lvl="1" indent="-342900">
              <a:buFontTx/>
              <a:buChar char="-"/>
            </a:pPr>
            <a:r>
              <a:rPr lang="hu-HU" sz="2400" b="1" dirty="0" smtClean="0">
                <a:solidFill>
                  <a:srgbClr val="000066"/>
                </a:solidFill>
              </a:rPr>
              <a:t>: távolítás</a:t>
            </a:r>
          </a:p>
          <a:p>
            <a:endParaRPr lang="hu-HU" sz="2400" b="1" dirty="0">
              <a:solidFill>
                <a:srgbClr val="000066"/>
              </a:solidFill>
            </a:endParaRPr>
          </a:p>
          <a:p>
            <a:r>
              <a:rPr lang="hu-HU" sz="2400" b="1" dirty="0" smtClean="0">
                <a:solidFill>
                  <a:srgbClr val="000066"/>
                </a:solidFill>
              </a:rPr>
              <a:t>Elsődleges cél: biztonság, túlélés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302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247040" cy="623888"/>
          </a:xfrm>
        </p:spPr>
        <p:txBody>
          <a:bodyPr/>
          <a:lstStyle/>
          <a:p>
            <a:r>
              <a:rPr lang="hu-HU" dirty="0" smtClean="0"/>
              <a:t>EQ – AI –PM, avagy miben segíthet, vagy lehet ESZKÖZ az AI?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2623" y="1111250"/>
            <a:ext cx="11394017" cy="5510213"/>
          </a:xfrm>
        </p:spPr>
        <p:txBody>
          <a:bodyPr/>
          <a:lstStyle/>
          <a:p>
            <a:r>
              <a:rPr lang="hu-HU" sz="1800" b="1" dirty="0" smtClean="0"/>
              <a:t>Szakértői rendszerek </a:t>
            </a:r>
            <a:r>
              <a:rPr lang="hu-HU" sz="1800" dirty="0" smtClean="0"/>
              <a:t>önismeret bővítéséhez (IMX) </a:t>
            </a:r>
            <a:r>
              <a:rPr lang="hu-HU" sz="1800" dirty="0" smtClean="0">
                <a:sym typeface="Symbol" panose="05050102010706020507" pitchFamily="18" charset="2"/>
              </a:rPr>
              <a:t> </a:t>
            </a:r>
            <a:r>
              <a:rPr lang="hu-HU" sz="1800" b="1" dirty="0" smtClean="0">
                <a:sym typeface="Symbol" panose="05050102010706020507" pitchFamily="18" charset="2"/>
              </a:rPr>
              <a:t>személyre szabott </a:t>
            </a:r>
            <a:r>
              <a:rPr lang="hu-HU" sz="1800" b="1" dirty="0" err="1" smtClean="0">
                <a:sym typeface="Symbol" panose="05050102010706020507" pitchFamily="18" charset="2"/>
              </a:rPr>
              <a:t>coaching</a:t>
            </a:r>
            <a:r>
              <a:rPr lang="hu-HU" sz="1800" b="1" dirty="0" smtClean="0">
                <a:sym typeface="Symbol" panose="05050102010706020507" pitchFamily="18" charset="2"/>
              </a:rPr>
              <a:t> </a:t>
            </a:r>
            <a:r>
              <a:rPr lang="hu-HU" sz="1800" dirty="0" smtClean="0">
                <a:sym typeface="Symbol" panose="05050102010706020507" pitchFamily="18" charset="2"/>
              </a:rPr>
              <a:t>utána személyesen!</a:t>
            </a:r>
          </a:p>
          <a:p>
            <a:r>
              <a:rPr lang="hu-HU" sz="1800" b="1" dirty="0" smtClean="0">
                <a:sym typeface="Symbol" panose="05050102010706020507" pitchFamily="18" charset="2"/>
              </a:rPr>
              <a:t>Folyamatok </a:t>
            </a:r>
            <a:r>
              <a:rPr lang="hu-HU" sz="1800" dirty="0" smtClean="0">
                <a:sym typeface="Symbol" panose="05050102010706020507" pitchFamily="18" charset="2"/>
              </a:rPr>
              <a:t>javítása, ésszerűsítése, hibaszűrés  felesleges erőfeszítések és frusztráció elkerülése</a:t>
            </a:r>
            <a:endParaRPr lang="hu-HU" sz="1800" dirty="0" smtClean="0"/>
          </a:p>
          <a:p>
            <a:r>
              <a:rPr lang="hu-HU" sz="1800" dirty="0" smtClean="0"/>
              <a:t>Érzelmek </a:t>
            </a:r>
            <a:r>
              <a:rPr lang="hu-HU" sz="1800" b="1" dirty="0" smtClean="0"/>
              <a:t>érzékelése</a:t>
            </a:r>
            <a:r>
              <a:rPr lang="hu-HU" sz="1800" dirty="0" smtClean="0"/>
              <a:t>, </a:t>
            </a:r>
            <a:r>
              <a:rPr lang="hu-HU" sz="1800" b="1" dirty="0" smtClean="0"/>
              <a:t>felismerése</a:t>
            </a:r>
            <a:r>
              <a:rPr lang="hu-HU" sz="1800" dirty="0" smtClean="0"/>
              <a:t>, </a:t>
            </a:r>
            <a:r>
              <a:rPr lang="hu-HU" sz="1800" b="1" dirty="0" smtClean="0"/>
              <a:t>megnevezése és tanulása</a:t>
            </a:r>
            <a:r>
              <a:rPr lang="hu-HU" sz="1800" dirty="0" smtClean="0"/>
              <a:t>: helyzetekben ember viselkedik + hang + mimika + testtartás </a:t>
            </a:r>
            <a:r>
              <a:rPr lang="hu-HU" sz="1800" dirty="0" smtClean="0">
                <a:sym typeface="Symbol" panose="05050102010706020507" pitchFamily="18" charset="2"/>
              </a:rPr>
              <a:t> Milyen érzésjeleket láthatunk rajta? Milyen hatással van a környezetében lévőkre?</a:t>
            </a:r>
          </a:p>
          <a:p>
            <a:r>
              <a:rPr lang="hu-HU" sz="1800" b="1" dirty="0" smtClean="0">
                <a:sym typeface="Symbol" panose="05050102010706020507" pitchFamily="18" charset="2"/>
              </a:rPr>
              <a:t>Chatbot, virtuális asszisztens személyre szabottan  </a:t>
            </a:r>
            <a:r>
              <a:rPr lang="hu-HU" sz="1800" dirty="0" err="1" smtClean="0">
                <a:sym typeface="Symbol" panose="05050102010706020507" pitchFamily="18" charset="2"/>
              </a:rPr>
              <a:t>elemzi</a:t>
            </a:r>
            <a:r>
              <a:rPr lang="hu-HU" sz="1800" dirty="0" smtClean="0">
                <a:sym typeface="Symbol" panose="05050102010706020507" pitchFamily="18" charset="2"/>
              </a:rPr>
              <a:t> a – kamerán jövő – ügyféloldali érzelmi jeleket és ahhoz igazítja a tájékoztatást, javaslatokat, stílust a gyakori kérdések és a közösségi média mérései mentén. (Ha sokat kellene kommunikálni érdeklődőkkel, érintettekkel. </a:t>
            </a:r>
            <a:r>
              <a:rPr lang="hu-HU" sz="1800" dirty="0" err="1"/>
              <a:t>Empathic</a:t>
            </a:r>
            <a:r>
              <a:rPr lang="hu-HU" sz="1800" dirty="0"/>
              <a:t> </a:t>
            </a:r>
            <a:r>
              <a:rPr lang="hu-HU" sz="1800" dirty="0" err="1"/>
              <a:t>Voice</a:t>
            </a:r>
            <a:r>
              <a:rPr lang="hu-HU" sz="1800" dirty="0"/>
              <a:t> </a:t>
            </a:r>
            <a:r>
              <a:rPr lang="hu-HU" sz="1800" dirty="0" err="1"/>
              <a:t>Interface</a:t>
            </a:r>
            <a:r>
              <a:rPr lang="hu-HU" sz="1800" dirty="0"/>
              <a:t> </a:t>
            </a:r>
            <a:r>
              <a:rPr lang="hu-HU" sz="1800" dirty="0">
                <a:sym typeface="Symbol" panose="05050102010706020507" pitchFamily="18" charset="2"/>
              </a:rPr>
              <a:t>)</a:t>
            </a:r>
          </a:p>
          <a:p>
            <a:r>
              <a:rPr lang="hu-HU" sz="1800" b="1" dirty="0" smtClean="0">
                <a:sym typeface="Symbol" panose="05050102010706020507" pitchFamily="18" charset="2"/>
              </a:rPr>
              <a:t>Okos irodában, lakásban érzelmi adaptáció: </a:t>
            </a:r>
            <a:r>
              <a:rPr lang="hu-HU" sz="1800" dirty="0" smtClean="0">
                <a:sym typeface="Symbol" panose="05050102010706020507" pitchFamily="18" charset="2"/>
              </a:rPr>
              <a:t>hangulathoz igazítja a fényeket, hanghatásokat, hőmérsékletet.</a:t>
            </a:r>
          </a:p>
          <a:p>
            <a:r>
              <a:rPr lang="hu-HU" sz="1800" b="1" dirty="0" smtClean="0">
                <a:sym typeface="Symbol" panose="05050102010706020507" pitchFamily="18" charset="2"/>
              </a:rPr>
              <a:t>Szövegelemzés és felvételek elemzése piackutatáshoz, döntéselőkészítés: </a:t>
            </a:r>
            <a:r>
              <a:rPr lang="hu-HU" sz="1800" dirty="0" smtClean="0">
                <a:sym typeface="Symbol" panose="05050102010706020507" pitchFamily="18" charset="2"/>
              </a:rPr>
              <a:t>beszélgetések, cikkek, médiahozzászólások kiértékelése érzelmi jelek, kifejezések alapján. (Ügyfélélmény, igények megértése)</a:t>
            </a:r>
          </a:p>
          <a:p>
            <a:r>
              <a:rPr lang="hu-HU" sz="1800" b="1" dirty="0" smtClean="0">
                <a:sym typeface="Symbol" panose="05050102010706020507" pitchFamily="18" charset="2"/>
              </a:rPr>
              <a:t>Konfliktuskezelés tanulásában virtuális karakterek és a VR</a:t>
            </a:r>
            <a:r>
              <a:rPr lang="hu-HU" sz="1800" dirty="0" smtClean="0">
                <a:sym typeface="Symbol" panose="05050102010706020507" pitchFamily="18" charset="2"/>
              </a:rPr>
              <a:t>: videós felvételen szituációk és elemzésük együtt javaslatokkal, kipróbálási lehetőséggel Avatárba lépve.</a:t>
            </a:r>
          </a:p>
          <a:p>
            <a:r>
              <a:rPr lang="hu-HU" sz="1800" b="1" dirty="0" smtClean="0">
                <a:sym typeface="Symbol" panose="05050102010706020507" pitchFamily="18" charset="2"/>
              </a:rPr>
              <a:t>Mentális támogatás, wellness, pl. </a:t>
            </a:r>
            <a:r>
              <a:rPr lang="hu-HU" sz="1800" b="1" dirty="0" err="1" smtClean="0">
                <a:sym typeface="Symbol" panose="05050102010706020507" pitchFamily="18" charset="2"/>
              </a:rPr>
              <a:t>NoPanic</a:t>
            </a:r>
            <a:r>
              <a:rPr lang="hu-HU" sz="1800" dirty="0" smtClean="0">
                <a:sym typeface="Symbol" panose="05050102010706020507" pitchFamily="18" charset="2"/>
              </a:rPr>
              <a:t>: erősen stresszes, pánikközeli állapotok kezelésére módszereket ajánl, majd személyre szab. (pl. légzés, zene, szuggesztív szöveg, …)</a:t>
            </a:r>
          </a:p>
          <a:p>
            <a:r>
              <a:rPr lang="hu-HU" sz="1800" dirty="0" smtClean="0">
                <a:sym typeface="Symbol" panose="05050102010706020507" pitchFamily="18" charset="2"/>
              </a:rPr>
              <a:t>Emberszabású robot </a:t>
            </a:r>
            <a:r>
              <a:rPr lang="hu-HU" sz="1800" b="1" dirty="0" smtClean="0">
                <a:sym typeface="Symbol" panose="05050102010706020507" pitchFamily="18" charset="2"/>
              </a:rPr>
              <a:t>felismeri </a:t>
            </a:r>
            <a:r>
              <a:rPr lang="hu-HU" sz="1800" b="1" dirty="0">
                <a:sym typeface="Symbol" panose="05050102010706020507" pitchFamily="18" charset="2"/>
              </a:rPr>
              <a:t>és </a:t>
            </a:r>
            <a:r>
              <a:rPr lang="hu-HU" sz="1800" b="1" dirty="0" smtClean="0">
                <a:sym typeface="Symbol" panose="05050102010706020507" pitchFamily="18" charset="2"/>
              </a:rPr>
              <a:t>alkalmazkodik </a:t>
            </a:r>
            <a:r>
              <a:rPr lang="hu-HU" sz="1800" b="1" dirty="0">
                <a:sym typeface="Symbol" panose="05050102010706020507" pitchFamily="18" charset="2"/>
              </a:rPr>
              <a:t>a felhasználó életkorához, kognitív szintjéhez és stílusához</a:t>
            </a:r>
            <a:r>
              <a:rPr lang="hu-HU" sz="1800" b="1" dirty="0" smtClean="0">
                <a:sym typeface="Symbol" panose="05050102010706020507" pitchFamily="18" charset="2"/>
              </a:rPr>
              <a:t>, kultúrájához</a:t>
            </a:r>
            <a:r>
              <a:rPr lang="hu-HU" sz="1800" dirty="0" smtClean="0">
                <a:sym typeface="Symbol" panose="05050102010706020507" pitchFamily="18" charset="2"/>
              </a:rPr>
              <a:t>: kinézet, testalkat, stílus, akcentus, arcvonás  sikeresebb kapcsolódás, integráció</a:t>
            </a:r>
          </a:p>
          <a:p>
            <a:endParaRPr lang="hu-HU" sz="1800" dirty="0" smtClean="0">
              <a:sym typeface="Symbol" panose="05050102010706020507" pitchFamily="18" charset="2"/>
            </a:endParaRPr>
          </a:p>
          <a:p>
            <a:endParaRPr lang="hu-HU" sz="1800" dirty="0" smtClean="0">
              <a:sym typeface="Symbol" panose="05050102010706020507" pitchFamily="18" charset="2"/>
            </a:endParaRPr>
          </a:p>
          <a:p>
            <a:endParaRPr lang="hu-HU" sz="1800" dirty="0" smtClean="0">
              <a:sym typeface="Symbol" panose="05050102010706020507" pitchFamily="18" charset="2"/>
            </a:endParaRPr>
          </a:p>
          <a:p>
            <a:endParaRPr lang="hu-HU" sz="1800" dirty="0" smtClean="0">
              <a:sym typeface="Symbol" panose="05050102010706020507" pitchFamily="18" charset="2"/>
            </a:endParaRPr>
          </a:p>
          <a:p>
            <a:endParaRPr lang="hu-HU" sz="1800" dirty="0" smtClean="0">
              <a:sym typeface="Symbol" panose="05050102010706020507" pitchFamily="18" charset="2"/>
            </a:endParaRPr>
          </a:p>
          <a:p>
            <a:endParaRPr lang="hu-HU" sz="1800" dirty="0" smtClean="0">
              <a:sym typeface="Symbol" panose="05050102010706020507" pitchFamily="18" charset="2"/>
            </a:endParaRPr>
          </a:p>
          <a:p>
            <a:endParaRPr lang="hu-HU" sz="1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56B8-A1E7-41F2-9065-4092F8C82C26}" type="slidenum">
              <a:rPr lang="hu-HU" smtClean="0"/>
              <a:pPr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146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63552" y="332656"/>
            <a:ext cx="8263467" cy="412750"/>
          </a:xfrm>
        </p:spPr>
        <p:txBody>
          <a:bodyPr/>
          <a:lstStyle/>
          <a:p>
            <a:r>
              <a:rPr lang="hu-HU" dirty="0" smtClean="0"/>
              <a:t>Kultúrához igazodó humanoid robotok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56B8-A1E7-41F2-9065-4092F8C82C26}" type="slidenum">
              <a:rPr lang="hu-HU" smtClean="0"/>
              <a:pPr/>
              <a:t>41</a:t>
            </a:fld>
            <a:endParaRPr lang="hu-HU"/>
          </a:p>
        </p:txBody>
      </p:sp>
      <p:pic>
        <p:nvPicPr>
          <p:cNvPr id="4" name="Kép 3"/>
          <p:cNvPicPr/>
          <p:nvPr/>
        </p:nvPicPr>
        <p:blipFill rotWithShape="1">
          <a:blip r:embed="rId2"/>
          <a:srcRect l="22548" t="5637"/>
          <a:stretch/>
        </p:blipFill>
        <p:spPr>
          <a:xfrm>
            <a:off x="479376" y="1268760"/>
            <a:ext cx="2592288" cy="3456384"/>
          </a:xfrm>
          <a:prstGeom prst="rect">
            <a:avLst/>
          </a:prstGeom>
        </p:spPr>
      </p:pic>
      <p:pic>
        <p:nvPicPr>
          <p:cNvPr id="5" name="Kép 4"/>
          <p:cNvPicPr/>
          <p:nvPr/>
        </p:nvPicPr>
        <p:blipFill rotWithShape="1">
          <a:blip r:embed="rId3"/>
          <a:srcRect l="15023" t="4529" r="9775" b="3440"/>
          <a:stretch/>
        </p:blipFill>
        <p:spPr>
          <a:xfrm>
            <a:off x="3071664" y="1275454"/>
            <a:ext cx="2840022" cy="3442996"/>
          </a:xfrm>
          <a:prstGeom prst="rect">
            <a:avLst/>
          </a:prstGeom>
        </p:spPr>
      </p:pic>
      <p:pic>
        <p:nvPicPr>
          <p:cNvPr id="6" name="Kép 5"/>
          <p:cNvPicPr/>
          <p:nvPr/>
        </p:nvPicPr>
        <p:blipFill rotWithShape="1">
          <a:blip r:embed="rId4"/>
          <a:srcRect l="9318" r="6821" b="2133"/>
          <a:stretch/>
        </p:blipFill>
        <p:spPr>
          <a:xfrm>
            <a:off x="5943600" y="1254561"/>
            <a:ext cx="2967811" cy="3528393"/>
          </a:xfrm>
          <a:prstGeom prst="rect">
            <a:avLst/>
          </a:prstGeom>
        </p:spPr>
      </p:pic>
      <p:pic>
        <p:nvPicPr>
          <p:cNvPr id="7" name="Kép 6" descr="https://miro.medium.com/v2/resize:fit:1050/1*VjDO1Nq4KgfTS0OxkHwRCQ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r="5197" b="4698"/>
          <a:stretch/>
        </p:blipFill>
        <p:spPr bwMode="auto">
          <a:xfrm>
            <a:off x="8943324" y="1254561"/>
            <a:ext cx="3129339" cy="35425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zövegdoboz 7"/>
          <p:cNvSpPr txBox="1"/>
          <p:nvPr/>
        </p:nvSpPr>
        <p:spPr>
          <a:xfrm>
            <a:off x="3503712" y="531300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Csernák K. Bence, http</a:t>
            </a:r>
            <a:r>
              <a:rPr lang="hu-HU" dirty="0"/>
              <a:t>://www.bencium.co.uk/</a:t>
            </a:r>
          </a:p>
        </p:txBody>
      </p:sp>
    </p:spTree>
    <p:extLst>
      <p:ext uri="{BB962C8B-B14F-4D97-AF65-F5344CB8AC3E}">
        <p14:creationId xmlns:p14="http://schemas.microsoft.com/office/powerpoint/2010/main" val="96989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3351" y="271198"/>
            <a:ext cx="8872309" cy="758825"/>
          </a:xfrm>
        </p:spPr>
        <p:txBody>
          <a:bodyPr/>
          <a:lstStyle/>
          <a:p>
            <a:pPr eaLnBrk="1" hangingPunct="1"/>
            <a:r>
              <a:rPr lang="hu-HU" altLang="hu-HU" sz="3600" dirty="0" smtClean="0"/>
              <a:t>Köszönöm a megtisztelő figyelmet!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9376" y="1196974"/>
            <a:ext cx="9298037" cy="3960217"/>
          </a:xfrm>
        </p:spPr>
        <p:txBody>
          <a:bodyPr/>
          <a:lstStyle/>
          <a:p>
            <a:pPr algn="l" eaLnBrk="1" hangingPunct="1"/>
            <a:r>
              <a:rPr lang="hu-HU" altLang="hu-HU" b="1" dirty="0"/>
              <a:t>Szatmáriné dr. Balogh Mária </a:t>
            </a:r>
            <a:endParaRPr lang="hu-HU" altLang="hu-HU" b="1" dirty="0" smtClean="0"/>
          </a:p>
          <a:p>
            <a:pPr algn="l" eaLnBrk="1" hangingPunct="1"/>
            <a:r>
              <a:rPr lang="hu-HU" altLang="hu-HU" sz="2000" b="1" dirty="0" smtClean="0"/>
              <a:t>Munka- </a:t>
            </a:r>
            <a:r>
              <a:rPr lang="hu-HU" altLang="hu-HU" sz="2000" b="1" dirty="0"/>
              <a:t>és szervezet szakpszichológus, </a:t>
            </a:r>
            <a:endParaRPr lang="hu-HU" altLang="hu-HU" sz="2000" b="1" dirty="0" smtClean="0"/>
          </a:p>
          <a:p>
            <a:pPr algn="l" eaLnBrk="1" hangingPunct="1"/>
            <a:r>
              <a:rPr lang="hu-HU" altLang="hu-HU" sz="2000" b="1" dirty="0" smtClean="0"/>
              <a:t>Munka- </a:t>
            </a:r>
            <a:r>
              <a:rPr lang="hu-HU" altLang="hu-HU" sz="2000" b="1" dirty="0"/>
              <a:t>és pályatanácsadó szakpszichológus, </a:t>
            </a:r>
            <a:endParaRPr lang="hu-HU" altLang="hu-HU" sz="2000" b="1" dirty="0" smtClean="0"/>
          </a:p>
          <a:p>
            <a:pPr algn="l" eaLnBrk="1" hangingPunct="1"/>
            <a:r>
              <a:rPr lang="hu-HU" altLang="hu-HU" sz="2000" b="1" dirty="0" smtClean="0"/>
              <a:t>Kiképzett tréner</a:t>
            </a:r>
            <a:r>
              <a:rPr lang="hu-HU" altLang="hu-HU" sz="2000" b="1" dirty="0"/>
              <a:t>, licenccel rendelkező </a:t>
            </a:r>
            <a:r>
              <a:rPr lang="hu-HU" altLang="hu-HU" sz="2000" b="1" dirty="0" err="1" smtClean="0"/>
              <a:t>Coaching</a:t>
            </a:r>
            <a:r>
              <a:rPr lang="hu-HU" altLang="hu-HU" sz="2000" b="1" dirty="0" smtClean="0"/>
              <a:t> pszichológus</a:t>
            </a:r>
          </a:p>
          <a:p>
            <a:pPr algn="l" eaLnBrk="1" hangingPunct="1"/>
            <a:r>
              <a:rPr lang="hu-HU" altLang="hu-HU" sz="2000" b="1" dirty="0" err="1" smtClean="0"/>
              <a:t>Innermetrix</a:t>
            </a:r>
            <a:r>
              <a:rPr lang="hu-HU" altLang="hu-HU" sz="2000" b="1" dirty="0" smtClean="0"/>
              <a:t> </a:t>
            </a:r>
            <a:r>
              <a:rPr lang="hu-HU" altLang="hu-HU" sz="2000" b="1" dirty="0" err="1" smtClean="0"/>
              <a:t>Coach</a:t>
            </a:r>
            <a:endParaRPr lang="hu-HU" altLang="hu-HU" sz="2000" b="1" dirty="0"/>
          </a:p>
          <a:p>
            <a:pPr algn="l" eaLnBrk="1" hangingPunct="1"/>
            <a:endParaRPr lang="hu-HU" altLang="hu-HU" sz="2000" b="1" dirty="0"/>
          </a:p>
          <a:p>
            <a:pPr algn="l" eaLnBrk="1" hangingPunct="1"/>
            <a:r>
              <a:rPr lang="hu-HU" altLang="hu-HU" sz="2400" b="1" dirty="0"/>
              <a:t>További információk:</a:t>
            </a:r>
            <a:endParaRPr lang="hu-HU" altLang="hu-HU" sz="2400" dirty="0"/>
          </a:p>
          <a:p>
            <a:pPr algn="l" eaLnBrk="1" hangingPunct="1"/>
            <a:r>
              <a:rPr lang="hu-HU" altLang="hu-HU" sz="2000" dirty="0"/>
              <a:t>Honlap: </a:t>
            </a:r>
            <a:r>
              <a:rPr lang="hu-HU" altLang="hu-HU" sz="2000" b="1" dirty="0">
                <a:solidFill>
                  <a:srgbClr val="800000"/>
                </a:solidFill>
              </a:rPr>
              <a:t>www.convictus.hu</a:t>
            </a:r>
          </a:p>
          <a:p>
            <a:pPr algn="l" eaLnBrk="1" hangingPunct="1"/>
            <a:r>
              <a:rPr lang="hu-HU" altLang="hu-HU" sz="2000" dirty="0"/>
              <a:t>e-mail: </a:t>
            </a:r>
            <a:r>
              <a:rPr lang="hu-HU" altLang="hu-HU" sz="2000" b="1" dirty="0">
                <a:solidFill>
                  <a:srgbClr val="800000"/>
                </a:solidFill>
              </a:rPr>
              <a:t>convictus@convictus.hu</a:t>
            </a:r>
          </a:p>
          <a:p>
            <a:pPr algn="l" eaLnBrk="1" hangingPunct="1">
              <a:spcBef>
                <a:spcPct val="0"/>
              </a:spcBef>
            </a:pPr>
            <a:r>
              <a:rPr lang="hu-HU" altLang="hu-HU" sz="2000" dirty="0"/>
              <a:t>TEL: </a:t>
            </a:r>
            <a:r>
              <a:rPr lang="hu-HU" altLang="hu-HU" sz="2000" b="1" dirty="0" smtClean="0">
                <a:solidFill>
                  <a:srgbClr val="800000"/>
                </a:solidFill>
              </a:rPr>
              <a:t>+36-30-9587-339</a:t>
            </a:r>
            <a:endParaRPr lang="hu-HU" altLang="hu-HU" sz="2000" b="1" dirty="0">
              <a:solidFill>
                <a:srgbClr val="800000"/>
              </a:solidFill>
            </a:endParaRPr>
          </a:p>
          <a:p>
            <a:pPr algn="l" eaLnBrk="1" hangingPunct="1">
              <a:spcBef>
                <a:spcPct val="0"/>
              </a:spcBef>
            </a:pPr>
            <a:endParaRPr lang="hu-HU" altLang="hu-HU" sz="2000" b="1" dirty="0">
              <a:solidFill>
                <a:srgbClr val="800000"/>
              </a:solidFill>
            </a:endParaRPr>
          </a:p>
        </p:txBody>
      </p:sp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" t="2037" r="11700" b="72951"/>
          <a:stretch>
            <a:fillRect/>
          </a:stretch>
        </p:blipFill>
        <p:spPr bwMode="auto">
          <a:xfrm>
            <a:off x="4943872" y="3585566"/>
            <a:ext cx="3253462" cy="185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931" y="404664"/>
            <a:ext cx="2584494" cy="287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699" y="3789040"/>
            <a:ext cx="3382726" cy="225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1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4368" t="14411" r="6087"/>
          <a:stretch/>
        </p:blipFill>
        <p:spPr>
          <a:xfrm>
            <a:off x="479376" y="525397"/>
            <a:ext cx="8856985" cy="6349310"/>
          </a:xfrm>
          <a:noFill/>
        </p:spPr>
      </p:pic>
      <p:sp>
        <p:nvSpPr>
          <p:cNvPr id="2" name="Szövegdoboz 1"/>
          <p:cNvSpPr txBox="1"/>
          <p:nvPr/>
        </p:nvSpPr>
        <p:spPr>
          <a:xfrm>
            <a:off x="9340218" y="3789040"/>
            <a:ext cx="28556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sz="2800" b="1" dirty="0" smtClean="0">
                <a:solidFill>
                  <a:srgbClr val="800000"/>
                </a:solidFill>
              </a:rPr>
              <a:t>Tudatalatti testi és érzelmi hatás</a:t>
            </a:r>
          </a:p>
          <a:p>
            <a:pPr marL="342900" indent="-342900">
              <a:buAutoNum type="arabicPeriod"/>
            </a:pPr>
            <a:r>
              <a:rPr lang="hu-HU" sz="2800" b="1" dirty="0" smtClean="0">
                <a:solidFill>
                  <a:srgbClr val="800000"/>
                </a:solidFill>
              </a:rPr>
              <a:t>Tudatosulás</a:t>
            </a:r>
          </a:p>
          <a:p>
            <a:pPr marL="342900" indent="-342900">
              <a:buAutoNum type="arabicPeriod"/>
            </a:pPr>
            <a:endParaRPr lang="hu-HU" sz="2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80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érzelmi feldolgozás területei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56B8-A1E7-41F2-9065-4092F8C82C26}" type="slidenum">
              <a:rPr lang="hu-HU" smtClean="0"/>
              <a:pPr/>
              <a:t>6</a:t>
            </a:fld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1044610"/>
            <a:ext cx="9899959" cy="556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7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7368" y="96838"/>
            <a:ext cx="11784632" cy="687388"/>
          </a:xfrm>
        </p:spPr>
        <p:txBody>
          <a:bodyPr/>
          <a:lstStyle/>
          <a:p>
            <a:r>
              <a:rPr lang="hu-HU" dirty="0" smtClean="0"/>
              <a:t>ÉRZELMI FELDOLGOZÁS </a:t>
            </a:r>
            <a:r>
              <a:rPr lang="hu-HU" dirty="0">
                <a:sym typeface="Symbol" panose="05050102010706020507" pitchFamily="18" charset="2"/>
              </a:rPr>
              <a:t> </a:t>
            </a:r>
            <a:r>
              <a:rPr lang="hu-HU" dirty="0" smtClean="0">
                <a:sym typeface="Symbol" panose="05050102010706020507" pitchFamily="18" charset="2"/>
              </a:rPr>
              <a:t>KALAUZ az életben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784226"/>
            <a:ext cx="7358606" cy="583723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hu-HU" sz="2400" b="1" dirty="0" smtClean="0"/>
              <a:t>Rendkívül gyors (0,1 sec vagy alatta),</a:t>
            </a:r>
          </a:p>
          <a:p>
            <a:pPr>
              <a:spcBef>
                <a:spcPts val="0"/>
              </a:spcBef>
            </a:pPr>
            <a:r>
              <a:rPr lang="hu-HU" sz="2400" b="1" dirty="0"/>
              <a:t>szaglás és a látás </a:t>
            </a:r>
            <a:r>
              <a:rPr lang="hu-HU" sz="2400" b="1" dirty="0" smtClean="0"/>
              <a:t>erősen befolyásolja (közvetlen agyidegek),</a:t>
            </a:r>
          </a:p>
          <a:p>
            <a:pPr>
              <a:spcBef>
                <a:spcPts val="0"/>
              </a:spcBef>
            </a:pPr>
            <a:r>
              <a:rPr lang="hu-HU" sz="2400" b="1" dirty="0"/>
              <a:t>azonnali </a:t>
            </a:r>
            <a:r>
              <a:rPr lang="hu-HU" sz="2400" b="1" i="1" dirty="0"/>
              <a:t>élettani</a:t>
            </a:r>
            <a:r>
              <a:rPr lang="hu-HU" sz="2400" b="1" dirty="0"/>
              <a:t> </a:t>
            </a:r>
            <a:r>
              <a:rPr lang="hu-HU" sz="2400" b="1" dirty="0" smtClean="0"/>
              <a:t>reakciókat vált ki,</a:t>
            </a:r>
            <a:endParaRPr lang="hu-HU" sz="2400" b="1" dirty="0"/>
          </a:p>
          <a:p>
            <a:pPr>
              <a:spcBef>
                <a:spcPts val="0"/>
              </a:spcBef>
            </a:pPr>
            <a:r>
              <a:rPr lang="hu-HU" sz="2400" b="1" i="1" dirty="0" smtClean="0"/>
              <a:t>evolúciós </a:t>
            </a:r>
            <a:r>
              <a:rPr lang="hu-HU" sz="2400" b="1" i="1" dirty="0"/>
              <a:t>erők</a:t>
            </a:r>
            <a:r>
              <a:rPr lang="hu-HU" sz="2400" b="1" dirty="0"/>
              <a:t> vésték </a:t>
            </a:r>
            <a:r>
              <a:rPr lang="hu-HU" sz="2400" b="1" dirty="0" smtClean="0"/>
              <a:t>elménkbe, és </a:t>
            </a:r>
            <a:endParaRPr lang="hu-HU" sz="2400" b="1" dirty="0"/>
          </a:p>
          <a:p>
            <a:pPr>
              <a:spcBef>
                <a:spcPts val="0"/>
              </a:spcBef>
            </a:pPr>
            <a:r>
              <a:rPr lang="hu-HU" sz="2400" b="1" i="1" dirty="0" smtClean="0"/>
              <a:t>saját </a:t>
            </a:r>
            <a:r>
              <a:rPr lang="hu-HU" sz="2400" b="1" i="1" dirty="0"/>
              <a:t>élettapasztalatain</a:t>
            </a:r>
            <a:r>
              <a:rPr lang="hu-HU" sz="2400" b="1" dirty="0"/>
              <a:t>k </a:t>
            </a:r>
            <a:r>
              <a:rPr lang="hu-HU" sz="2400" b="1" dirty="0" smtClean="0"/>
              <a:t>sora, </a:t>
            </a:r>
            <a:r>
              <a:rPr lang="hu-HU" sz="2400" b="1" dirty="0"/>
              <a:t>és </a:t>
            </a:r>
            <a:endParaRPr lang="hu-HU" sz="2400" b="1" dirty="0" smtClean="0"/>
          </a:p>
          <a:p>
            <a:pPr>
              <a:spcBef>
                <a:spcPts val="0"/>
              </a:spcBef>
            </a:pPr>
            <a:r>
              <a:rPr lang="hu-HU" sz="2400" b="1" dirty="0" smtClean="0"/>
              <a:t>a </a:t>
            </a:r>
            <a:r>
              <a:rPr lang="hu-HU" sz="2400" b="1" i="1" dirty="0"/>
              <a:t>jelen helyzet gyors felfogása</a:t>
            </a:r>
            <a:r>
              <a:rPr lang="hu-HU" sz="2400" b="1" dirty="0"/>
              <a:t> néhány alapjelzés </a:t>
            </a:r>
            <a:r>
              <a:rPr lang="hu-HU" sz="2400" b="1" dirty="0" smtClean="0"/>
              <a:t>mentén,</a:t>
            </a:r>
          </a:p>
          <a:p>
            <a:pPr>
              <a:spcBef>
                <a:spcPts val="0"/>
              </a:spcBef>
            </a:pPr>
            <a:r>
              <a:rPr lang="hu-HU" sz="2400" b="1" dirty="0" smtClean="0"/>
              <a:t>cselekvés </a:t>
            </a:r>
            <a:r>
              <a:rPr lang="hu-HU" sz="2400" b="1" i="1" dirty="0"/>
              <a:t>irányát</a:t>
            </a:r>
            <a:r>
              <a:rPr lang="hu-HU" sz="2400" b="1" dirty="0"/>
              <a:t> szabják </a:t>
            </a:r>
            <a:r>
              <a:rPr lang="hu-HU" sz="2400" b="1" dirty="0" smtClean="0"/>
              <a:t>meg: </a:t>
            </a:r>
            <a:r>
              <a:rPr lang="hu-HU" sz="2400" b="1" dirty="0"/>
              <a:t>+ vagy – </a:t>
            </a:r>
            <a:r>
              <a:rPr lang="hu-HU" sz="2400" b="1" dirty="0" smtClean="0"/>
              <a:t>. </a:t>
            </a:r>
          </a:p>
          <a:p>
            <a:pPr>
              <a:spcBef>
                <a:spcPts val="0"/>
              </a:spcBef>
            </a:pPr>
            <a:r>
              <a:rPr lang="hu-HU" sz="2400" b="1" dirty="0" smtClean="0"/>
              <a:t>Lassan kiépülő kapcsolat a homloklebenyben lévő asszociációs kéreggel </a:t>
            </a:r>
            <a:r>
              <a:rPr lang="hu-HU" sz="2400" b="1" dirty="0" smtClean="0">
                <a:sym typeface="Symbol" panose="05050102010706020507" pitchFamily="18" charset="2"/>
              </a:rPr>
              <a:t> egy része tudatosul, elmondhatóvá és szabályozhatóvá válhat.</a:t>
            </a:r>
          </a:p>
          <a:p>
            <a:pPr>
              <a:spcBef>
                <a:spcPts val="0"/>
              </a:spcBef>
            </a:pPr>
            <a:r>
              <a:rPr lang="hu-HU" sz="2400" b="1" dirty="0" smtClean="0">
                <a:sym typeface="Symbol" panose="05050102010706020507" pitchFamily="18" charset="2"/>
              </a:rPr>
              <a:t>Az érzelmi elakadások súlyos gátlók lehetnek  stressz: nem tudatosul, mentális kontroll gyengül, teljesítményt ront.</a:t>
            </a:r>
            <a:endParaRPr lang="hu-HU" sz="2400" b="1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56B8-A1E7-41F2-9065-4092F8C82C26}" type="slidenum">
              <a:rPr lang="hu-HU" smtClean="0"/>
              <a:pPr/>
              <a:t>7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022" y="908720"/>
            <a:ext cx="4548381" cy="3350524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7825017" y="4398683"/>
            <a:ext cx="4088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800000"/>
                </a:solidFill>
                <a:sym typeface="Symbol" panose="05050102010706020507" pitchFamily="18" charset="2"/>
              </a:rPr>
              <a:t>A kifejezése kultúra-függő.</a:t>
            </a:r>
          </a:p>
          <a:p>
            <a:r>
              <a:rPr lang="hu-HU" sz="2400" b="1" dirty="0" smtClean="0">
                <a:solidFill>
                  <a:srgbClr val="800000"/>
                </a:solidFill>
                <a:sym typeface="Symbol" panose="05050102010706020507" pitchFamily="18" charset="2"/>
              </a:rPr>
              <a:t>EQ: középagy és az  asszociációs homloklebeny – nagyagyi kapcsolat</a:t>
            </a:r>
            <a:endParaRPr lang="hu-HU" sz="2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5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>
                <a:solidFill>
                  <a:srgbClr val="990033"/>
                </a:solidFill>
              </a:rPr>
              <a:t>Alapérzelmek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588" y="1484784"/>
            <a:ext cx="2950521" cy="396044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hu-HU" sz="3200" b="1" dirty="0" smtClean="0"/>
              <a:t>Öröm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z="3200" b="1" dirty="0" smtClean="0"/>
              <a:t>Harag</a:t>
            </a:r>
            <a:endParaRPr lang="hu-HU" sz="32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hu-HU" sz="3200" b="1" dirty="0" smtClean="0"/>
              <a:t>Szomorúság</a:t>
            </a:r>
            <a:endParaRPr lang="hu-HU" sz="32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hu-HU" sz="3200" b="1" dirty="0" smtClean="0"/>
              <a:t>Félelem</a:t>
            </a:r>
            <a:endParaRPr lang="hu-HU" sz="32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hu-HU" sz="3200" b="1" dirty="0" smtClean="0"/>
              <a:t>Undor</a:t>
            </a:r>
            <a:endParaRPr lang="hu-HU" sz="32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hu-HU" sz="3200" b="1" dirty="0" smtClean="0"/>
              <a:t>Meglepődés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z="2400" b="1" dirty="0" smtClean="0"/>
              <a:t>(12-14 gén a háttérben)</a:t>
            </a:r>
            <a:endParaRPr lang="hu-HU" sz="2400" b="1" dirty="0"/>
          </a:p>
          <a:p>
            <a:pPr>
              <a:lnSpc>
                <a:spcPct val="90000"/>
              </a:lnSpc>
              <a:buFontTx/>
              <a:buNone/>
            </a:pPr>
            <a:endParaRPr lang="hu-HU" b="1" dirty="0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7768" y="620688"/>
            <a:ext cx="7970928" cy="614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712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9575" y="190381"/>
            <a:ext cx="2453228" cy="527050"/>
          </a:xfrm>
        </p:spPr>
        <p:txBody>
          <a:bodyPr/>
          <a:lstStyle/>
          <a:p>
            <a:r>
              <a:rPr lang="hu-HU" sz="3600" dirty="0">
                <a:solidFill>
                  <a:srgbClr val="990033"/>
                </a:solidFill>
              </a:rPr>
              <a:t>Harag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25602" name="Picture 2" descr="http://image.hotdog.hu/user/cascade/mangasuli/arcok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424" y="4024802"/>
            <a:ext cx="2744229" cy="2180198"/>
          </a:xfrm>
          <a:prstGeom prst="rect">
            <a:avLst/>
          </a:prstGeom>
          <a:noFill/>
        </p:spPr>
      </p:pic>
      <p:sp>
        <p:nvSpPr>
          <p:cNvPr id="25606" name="AutoShape 6" descr="data:image/jpeg;base64,/9j/4AAQSkZJRgABAQAAAQABAAD/2wCEAAkGBxMTEhQSEhIWFhUVFhQYFRYVFBcUGBQWFxcXFxcXFxcYHCggGBwlHRUVITEhJSkrLi4uFx8zODMsNygtLisBCgoKDg0OGhAQGywcFyQsLCwsKywsLCwsLCwsLCwsLCwsLCwsLCw3LCwsLCwsNywsLDc3KywsLCsrNysrKywsK//AABEIAL0A/gMBIgACEQEDEQH/xAAcAAABBQEBAQAAAAAAAAAAAAAAAwQFBgcCAQj/xABAEAABAwIDBQUFBgUDBAMAAAABAAIRAwQFEiEGMUFRYSJxgZGhBxMyscEjQlJi0eEUcoKS8BUzsiSiwvE0U2P/xAAZAQEAAwEBAAAAAAAAAAAAAAAAAQIDBAX/xAAiEQEBAAIDAAMBAAMBAAAAAAAAAQIRAyExEiJBMhNhcQT/2gAMAwEAAhEDEQA/ANwQhCAQhCAQhCAQhCAQhCAQhCAQhCAQhCAQhCAQhCAQvCUzuMSY37wVcspPUybPUSoX/Vg4w10HkuH4o5smQ4DfwIVJy4rf46nUKOtMYpPaCXtBOkEjenjLlh3OB8VpuK6pVC8BXqlAQhCAQhCAQhCAQhCAQhCAQhCAQhCAQhCAQhCAQhCAQhCASdWpC6qOgSqLtXjZIcAcrGjU/iPGDwCy5eT4+er4YfJMYnjNIGH1mfy5gPUqCvcVkdkDL+IPafksnxLGGuflpBriT/Op/Z/ZatU7dQZJ4DSfBc/d7rqxxnkSmK48BAAL/AyDzB5pWjtBXcAHUiQB2Xz2m9Dp2h3qbsNnGtgnUjnqpynZtaIgKdLfGMvxGrUDw54OQGdAd53BSWH7Uhm+egEz3lXq4w6m8Q5oKrWM7GU3glgLXcCEqfjExgm1zHkAOg8jxVztboPEhfPzrCrRqlrhx37ty0zY3GC9gDj2m6HqP1THksv+mPJxTS+oXFN8gELtdcu3KEIQpAhCEAhCEAhCEAhCEAhCEAhCEAhCEAhCEAhC8KCMxivALRvj56LBPadjLjW/hWnTLr1PM+S3LEHyXHkCfLcvn68szXxOoDwcB/nmuLcudtdnHj9dRZfZvsuIFZ41+6tRpUQBuTHB7YU6bWgbgFJgqd7a3rqABDigheFWVDV6hewghMdwkVBI3hV3D3+5qzu4OH1V9hVrabDoBrMGo+Icws8sVtrZgF9mGXyU2s72Uvw4NIMgHyWhMMiVvw5bmnHy46rpCELdkEIQgEIQgEIQgEIQgEIQgEIQgEIQgEIQgEnXdDSlEjeHsFRfEz1XKlaS7+Vw/wA8llmyVEPvqz//ANHehj6LQLmvDv7vkqj7P7WatV/53fNebvdelxxoLG6JRrgkq1y1g1I+ajau0Fs0w50ErfxX1NFyTL1E/wCrUj8LpncpCnU0B3TuVj4lnPXUHfMKuYni5YSAN3JUq729eXFrWOflOsENb5lPSzU3Wstqt3Zh5r2tTDgQdQVkbtuazA1z7ZzWk/H8Q8wr1svtAyu0EFL16rqXuGFhY/w9zUaCYkOA4Frv0K0fDastCoW2TSyrb3DdwLmP6tcJHqrNgF3Ib/nf6quF+OTLlm4saEBC7HKEIQgEIQgEIQgEIQgEIQgEIQgEIQgEIQgCmGL1crR1cAn6gNp60GmOsqnJdY1bDvJU8Tqw6Op+qYbFENpVH83u16SvdpasOnqPIqS2cwoC0psPFsnvOq87D+q9OdYqliu0Verci1tA0FxgvcNG8z1VZxi0qCv7upXfUMEkhuUNgkconitQrbO0wZawTz3HzCY1Nm3OdwHmfmuqWa8ZXG2+9K1sfgtRzu09xa06HmO9ajaUmgARu4lR9hh7aDYmTzJ3lSYIVd9rUyxnDmva4ARIKymrgjgX05A1dBAOnIx0WyudyUcG0apIIAcN44q1uka36peG2VT+F/hXAVAYGdwiIJMwOJlTGC7MtoxkJ/dWSnYMG4J2xoCW3L1Ekx8MsYs/eW7mneAHDvammzdx2WqcJB05qo4C+NOTnj+1xCy5PrpGttMoukA9F2meGVJYE8Xbjdxw5TVCEIVkBCEIBeL1J1akITsohMHVncTHcuHXBHEqvzi/wqSQmdteTofBPFMu1bLPQhCFKAhCEAhCEAqxtd8TO76qzqt7YM7LHcjCx5p9K04v6Z9tG4uZI3tPp/kq6YTVBo0yN2UfJUjGpBIG5w/WVL7JXZNL3Z3sMDqDu+vkuLjuq9DX1Wh1QJN9UDVIZk1uS52gW1pMTZl4albXRjZ8Sl6mMsE5SDHUaLqnYNa0h2uYa+KgmbM0mOc5gMu5lTI0klSNTaimxud/wzGgJJPQBRmJ3h97TuaQcGvaJBEa9ykcHsnNblcxuUbuOvVSFxbB0NIgK1m4WzGlsOvs7QU995KjbSzyaDcnrGKJ0yykd1quVrncmk+QVK2LuveUi47w98+JlXS7IFN5d8OUz3RqqZsZRaH1abfhzOieRCrydqfjS8C1ZKlEwwenlpgdyfrq45rFw537BCEK6oXLngb16VG3lft5fJRldRbHHdL1rg8Eg1xKT95Oi7zLK3bb46cVHc03uHaLus9RxrTAHNUrXHHZWnWMjqYVhtK2ZoPmqVi15FWlTB3kuPlAU5ZVi2HDdxCceek83FubWBCRoV2uEgpZdEu3CEIQSpAhN614xvxGFGV9p7dh1ce8NJHoo3EzGptQu1DJpE8tU5s8ct6phlVpPKYKMZbmpO7v2+qplq41bHcqj3FiKjH6ajUKNwF2SpljR0+mv6qfw10GDxBafp6KKvrc03Z2/ddPhxXDr9d0v4nUpTATelVBAISbqq1Xhe9rMY0ue4ADiVR8V29DX5KFIuPMtOqsd9bBwmM3Qnj3KKqUHtibdp/zqtcPjfW/HMf1B3O2l5LS2iQOQYrRge0tSoPtrdzeRiPQlRYr1SQBSAjuU5ZWlYxmLQOQAWluGl+T46T7KzSF2CmWaICcUqiw+XbioxT/AGKk/gKqOyLPtieZ+ism0FcNoOHF0AfM/JQGzZ+1nqfks879oj8rULUdkdyXTe03Apwu6eOC+hMcUxejbs95XqNptHFx39w3kqk7f+0VtqXUbch1UfG86tpdPzO6LCMZ2juLup2nvqPJgEmdTyG4eCk02LH/AGxNn3VjQdUqO0a54Op/KwanxhXLC6VY0KZuXZq2UF5gCHHXKAN0KrezTYZlnTFesM1w8AknXIDwaOHerwKgWWWW2+GOuyAELoVUnWdMRzhJ3Lw2BzCpGsm3FzV5Jja1Dm1aWgcTxS7HS4Dqn7qUgg8VWzbXfxZ06/L715cCAHQyeLRporvg9414dB3lNLnZ1j2FvETldxby1UfsvbuptLXHVpInnHFY2/Gts8sc8evxamdky3RS9ncZ29RvUNTOirG2m2dTDhT90xjzVzfHm0yxy7108dcHLjubaQkbirAkmBxK+fb72p4jU3Vm0weFOm0epBPqq3e7Q3NUk1Liq+d8vct659LTtvtw+u97aTi2lmIBGjnAdeAKqtjj1WkexUd1BOYeIKg7+4OYchwSVCq7l/nRRpO2mWWJtum9iKddomASM3OEzpbTXdCoaZqVCN8ZiRHHeqfRu3McHtJBbqFO3d226YDOWrHcHHqQscsbP+NcbtpFhiOdhObUkGe8aeqWwq+9491J/EECeaouD4gWtYxxggFpnQ6GAe/tDyCtNGXQ8fEHCepauTKfGunHuJm1cWDId7SR4cEsXpniL5Ie3740/mHDySbK3ZDuB9CN4KtLtpD5tQz0XNWoX6F0BN/fy3emz53g98/RWxrSHtGypg/E4nvT1gLYymQoRt0ZhOadYgzOnerGUS4K6D4TUVgB8lDbXVXiyuHAlp908iNCNFWesaQxPGm3FbLTcCxgI73byU42edFQ98+iyvZvEjTcw8Ade5aThLoeHggsOupAIB4aqM8LMts5luNWwmuC2J3KQWc2+OBjiQ/uGo9YhStDbQRqye5wK6sM+u3Llg+Z8dvi45ZJ4uJMlx4klXL2N7Oitc++eJbS1APM7lnQOZ2vErfPY1Ra23e7iXD0Ctnek8c/WgXry0A94TahWM6p3eEFsKJp1gTHELGumeHhfDo56jv4qExvFB74tB+EAKYJDhHHgVFtwiiHl7m9qZ1Jg9VW38aceWMu6c4KC77Q7uHXqpkPTFlZobPAJp/rIBU70jLedSVa4yyTuAVet6uX+ok+eqQxLETWqe7Yey34u/kvMSGg6BZZd1pjjqJ2lejdKzf20V9bXThW/wDBTbbstI14rO/aTjrbi4Y1hzNpNLZG7MTLvotuLusueSYqyauvQ/NeOqJEiRpw1SRfIXU4C93xKTtjIXVQ5mpC20MKEnzzKUpEt3CVy4ga70MqngoqU1QvcwGduYDiTDhuHDfuV4wK4z03PbMZgfEDX6LOqFMhpcd50ErUMEtPc21NhEOLS53jC4+eR0cWRbEqxFNrvwuDu6eCVwyuNRwqajkHcR6BKYsA2kTzj5SoSYbLejm9CsMZZG+0td0sslpjpwUXcYi4CMvqntG8FRuu/iOqjryitPGkIf6g8nr3qUsq1R8SQO5QPuyCpTDXniU2VaLVgHU81H7ZuAsrmf8A6n+rSB808t6miq/tIxKLZ1IHV+h7uKtj3WeXUZnhz+yI36HyVwwzF4GUzGnhO5UfD3wFMUqha4amIg+O4+BXVnJXHjlpbq95mAM6flcQZ+RUXXqgnSoR0cSVH0qxOhP7giSFHXtMtdGbThJVJFrVbonULaPZRirWsdTJ1kELFQVMYLjTqDg5piPVaZzbPjy0+mBiA1BUHe1+1mYdR69FndHbxpEl0FWDZ7Hqd1OR4ztjMOnMLC4114ZYrfZXmds7jxB4FeXlfRN2xvGhSNxW/FvVU61STq1Xc2CE1xehXZQdVblzAGOiWt6hnQpW+vme6e0mSQRHXkoXxt2S2XsiKYJmXak/VSl/YscwkkgjjKY7PYkz3eRzhnpQ2oAdWmNx8IVK9o+3DYNtbP1P+49vD8oPNW4sd9VXPkm9ojbDacz7ii7dpUeOP5QqO6qknPXMrqxxmM6ceedy7pzSqENce5J2zu2P5hPmvaA7LukJNroRQ+MAvbye7y1hI0hBKduo54qs1n4hyclqdiR8W/8ADvP7BRtMhKJJHAJW1YZ3SUv7sNETB6CfUp1bNDYmZO5vHvIUWrSJbZ/CTXuGh3wMLS7kA3WO8laQ8Z3EcwAO7MFA7N2zaFEudo5xl53xIENUvhb89SeAjy1K4+S7rfCajjawzQeBv7cf0tH7qDwKpnpCeBA/uAKkL+8D3sYTo59Znfma0fMlVzByadOsXT2Hs8w6FbHHpGV7S9Vvu3Zhzhw6jinchwUXi1Uy/wDmBHSQnOD1M2hVbHTjSlS1BXFvTg6FTDrWQkf4TVRpbZWnUhsys82prGq8k7hoFfbwQwqm4hZTKvh1VMpuKdZNDS4nUzonJfvSeIU8lVzeUeoXtLeF1zxwZdU8rnsyNCIPolMgqMBPP6JJzey3xB8HH9UphdWJbuhU0napimeY84Xvuuo81q+2fsbuqRL7P7envykhtVvSNzvBZVdWz6biyoxzHDe1wLSO8Fas3gY3i7yCkMIxd1tUbVomCOesg7weii0Ql7N6ang/tHpP0uGmm7mJc301CsAxYPEsc17TyMrDZStK4e34XOb3Ej5LLLil8bYc1nrZ2XMnSQur/FKVrRfWeQamU+7adSX8IHlr0WPMxe4BkVnj+opC6u31DNR7nH8xlVnD2vf/AEddR6b2pLnZ3S7VxDiM075jem5cvCEQt3NuiUSlqFnUeYZTe4/laXfIK4bPeyrE7qHCj7ph+/XPu/8AtguPkiFRtHwYO5wieS7fbOBjL4jce5a3hfsErl3/AFN3Ta3h7lrnk+Lw2PVWt3sWtG0QxlaqKgI+0dDtOIy7t0qKmPn61rOYdB0M7vFSNO5BHZH7KT9oGzdbDro0nuzU3Nz0nwO22YM/mB394VZp13E7/VV0ttMUqjWmTqR+LcP1TzBrhrqk6Zp0LuHWFCU36HNronGFtl8jz3aJYtte6d0a1alSpkikyXPJ+87XU9wHqrFZ3YYys8cB5mIaFnltifu6pAMAQCeZ0P6KwXl9ltGOJ/3qrj3tpiAufLDtpMukfXvCadF4Ooqvd/x+pViurVr2tc0gNqvbUf8A06u+Spderoxg+6Z8Xb/RWilcRaU6ZMPewub3SZHjoFbKaiJ64tLptUuDvic4vaOOWYCnbGxG8LN7a/cy4FQ/dcARxDdxC1LD6u48DuVcsdOjiy3EjTpGFx7rondMpOuVVoi74aKsYi4BT2IVd6rl6JlIlSsb/wDku6tB8v8A0kmFOceaBVbP4fqUiynPwrrx/l53J/VOLlvZB7z6yu6FYMGY7zA3b4G9FTVrBxIPpA/VNq9xEAcBCgfXsJlfYNb1jNa3pVCNxqU2PI7swMJ6vVdmp+OezPDLkdq1ZTP4qIFI+OXQ+Kr2HexDD6dQve+rVbwpvcAB3lokrUUIK3T2BwxogYfb+NJrj5kSuavs+wtwg2Fv/TTDfVsKzIQUi59lGEuBH8IGzxa94I7tVmW0XsOuhWizqMfSdxqvyOp9HQDmHUL6ERCDNNhvZFa2kPuQ25rfnbNNn8rTv7yrrQ2YsmHMyzt2nmKFMH/ipZCBNtuwbmtHc0LuF6hAIQhBnntu2dFzh7qrR9pbfaAxrk++B4a+C+Z26OX2rd0Q9jmOEtc1zSOYIgr41xS3FOs+mNzHuaO4Oj6KEws0Se9SthlYHaRDTJ+nynvTDDhJHQE/26geiVt3yKh6lvoD9UqYQqdo6akkeJnf3fop7H7nOLei3dTY1viXS4+ahrAw5x5aDpPFOvvTOoEDpAmVSrQ8srZ1V8/dzak8Ghup8NV3tRiIzhrdOxSyx91o1aPEyU6uj7qi1rfvaE841VexZ/2oHA06f/AKk7q16h0+s2qMx0eBqefUq+7J3RfQbO9hyn6HyWXMcWnRXDYC5Pvns4OaSdeIMKeSdL8OWsmj0a68ua+ibNSdwVzuxH3JmVG12qSrBNa40Upih7VEe+YOIbr4nRR7HxCUxt03NWeBjyATcFdmE+rzeX+qk2VZpE8W6A95H7piGghO6bf+nPV0+n7JmmKlr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5608" name="AutoShape 8" descr="data:image/jpeg;base64,/9j/4AAQSkZJRgABAQAAAQABAAD/2wCEAAkGBxMTEhQSEhIWFhUVFhQYFRYVFBcUGBQWFxcXFxcXFxcYHCggGBwlHRUVITEhJSkrLi4uFx8zODMsNygtLisBCgoKDg0OGhAQGywcFyQsLCwsKywsLCwsLCwsLCwsLCwsLCwsLCw3LCwsLCwsNywsLDc3KywsLCsrNysrKywsK//AABEIAL0A/gMBIgACEQEDEQH/xAAcAAABBQEBAQAAAAAAAAAAAAAAAwQFBgcCAQj/xABAEAABAwIDBQUFBgUDBAMAAAABAAIRAwQFEiEGMUFRYSJxgZGhBxMyscEjQlJi0eEUcoKS8BUzsiSiwvE0U2P/xAAZAQEAAwEBAAAAAAAAAAAAAAAAAQIDBAX/xAAiEQEBAAIDAAMBAAMBAAAAAAAAAQIRAyExEiJBMhNhcQT/2gAMAwEAAhEDEQA/ANwQhCAQhCAQhCAQhCAQhCAQhCAQhCAQhCAQhCAQhCAQvCUzuMSY37wVcspPUybPUSoX/Vg4w10HkuH4o5smQ4DfwIVJy4rf46nUKOtMYpPaCXtBOkEjenjLlh3OB8VpuK6pVC8BXqlAQhCAQhCAQhCAQhCAQhCAQhCAQhCAQhCAQhCAQhCAQhCASdWpC6qOgSqLtXjZIcAcrGjU/iPGDwCy5eT4+er4YfJMYnjNIGH1mfy5gPUqCvcVkdkDL+IPafksnxLGGuflpBriT/Op/Z/ZatU7dQZJ4DSfBc/d7rqxxnkSmK48BAAL/AyDzB5pWjtBXcAHUiQB2Xz2m9Dp2h3qbsNnGtgnUjnqpynZtaIgKdLfGMvxGrUDw54OQGdAd53BSWH7Uhm+egEz3lXq4w6m8Q5oKrWM7GU3glgLXcCEqfjExgm1zHkAOg8jxVztboPEhfPzrCrRqlrhx37ty0zY3GC9gDj2m6HqP1THksv+mPJxTS+oXFN8gELtdcu3KEIQpAhCEAhCEAhCEAhCEAhCEAhCEAhCEAhCEAhC8KCMxivALRvj56LBPadjLjW/hWnTLr1PM+S3LEHyXHkCfLcvn68szXxOoDwcB/nmuLcudtdnHj9dRZfZvsuIFZ41+6tRpUQBuTHB7YU6bWgbgFJgqd7a3rqABDigheFWVDV6hewghMdwkVBI3hV3D3+5qzu4OH1V9hVrabDoBrMGo+Icws8sVtrZgF9mGXyU2s72Uvw4NIMgHyWhMMiVvw5bmnHy46rpCELdkEIQgEIQgEIQgEIQgEIQgEIQgEIQgEIQgEnXdDSlEjeHsFRfEz1XKlaS7+Vw/wA8llmyVEPvqz//ANHehj6LQLmvDv7vkqj7P7WatV/53fNebvdelxxoLG6JRrgkq1y1g1I+ajau0Fs0w50ErfxX1NFyTL1E/wCrUj8LpncpCnU0B3TuVj4lnPXUHfMKuYni5YSAN3JUq729eXFrWOflOsENb5lPSzU3Wstqt3Zh5r2tTDgQdQVkbtuazA1z7ZzWk/H8Q8wr1svtAyu0EFL16rqXuGFhY/w9zUaCYkOA4Frv0K0fDastCoW2TSyrb3DdwLmP6tcJHqrNgF3Ib/nf6quF+OTLlm4saEBC7HKEIQgEIQgEIQgEIQgEIQgEIQgEIQgEIQgCmGL1crR1cAn6gNp60GmOsqnJdY1bDvJU8Tqw6Op+qYbFENpVH83u16SvdpasOnqPIqS2cwoC0psPFsnvOq87D+q9OdYqliu0Verci1tA0FxgvcNG8z1VZxi0qCv7upXfUMEkhuUNgkconitQrbO0wZawTz3HzCY1Nm3OdwHmfmuqWa8ZXG2+9K1sfgtRzu09xa06HmO9ajaUmgARu4lR9hh7aDYmTzJ3lSYIVd9rUyxnDmva4ARIKymrgjgX05A1dBAOnIx0WyudyUcG0apIIAcN44q1uka36peG2VT+F/hXAVAYGdwiIJMwOJlTGC7MtoxkJ/dWSnYMG4J2xoCW3L1Ekx8MsYs/eW7mneAHDvammzdx2WqcJB05qo4C+NOTnj+1xCy5PrpGttMoukA9F2meGVJYE8Xbjdxw5TVCEIVkBCEIBeL1J1akITsohMHVncTHcuHXBHEqvzi/wqSQmdteTofBPFMu1bLPQhCFKAhCEAhCEAqxtd8TO76qzqt7YM7LHcjCx5p9K04v6Z9tG4uZI3tPp/kq6YTVBo0yN2UfJUjGpBIG5w/WVL7JXZNL3Z3sMDqDu+vkuLjuq9DX1Wh1QJN9UDVIZk1uS52gW1pMTZl4albXRjZ8Sl6mMsE5SDHUaLqnYNa0h2uYa+KgmbM0mOc5gMu5lTI0klSNTaimxud/wzGgJJPQBRmJ3h97TuaQcGvaJBEa9ykcHsnNblcxuUbuOvVSFxbB0NIgK1m4WzGlsOvs7QU995KjbSzyaDcnrGKJ0yykd1quVrncmk+QVK2LuveUi47w98+JlXS7IFN5d8OUz3RqqZsZRaH1abfhzOieRCrydqfjS8C1ZKlEwwenlpgdyfrq45rFw537BCEK6oXLngb16VG3lft5fJRldRbHHdL1rg8Eg1xKT95Oi7zLK3bb46cVHc03uHaLus9RxrTAHNUrXHHZWnWMjqYVhtK2ZoPmqVi15FWlTB3kuPlAU5ZVi2HDdxCceek83FubWBCRoV2uEgpZdEu3CEIQSpAhN614xvxGFGV9p7dh1ce8NJHoo3EzGptQu1DJpE8tU5s8ct6phlVpPKYKMZbmpO7v2+qplq41bHcqj3FiKjH6ajUKNwF2SpljR0+mv6qfw10GDxBafp6KKvrc03Z2/ddPhxXDr9d0v4nUpTATelVBAISbqq1Xhe9rMY0ue4ADiVR8V29DX5KFIuPMtOqsd9bBwmM3Qnj3KKqUHtibdp/zqtcPjfW/HMf1B3O2l5LS2iQOQYrRge0tSoPtrdzeRiPQlRYr1SQBSAjuU5ZWlYxmLQOQAWluGl+T46T7KzSF2CmWaICcUqiw+XbioxT/AGKk/gKqOyLPtieZ+ism0FcNoOHF0AfM/JQGzZ+1nqfks879oj8rULUdkdyXTe03Apwu6eOC+hMcUxejbs95XqNptHFx39w3kqk7f+0VtqXUbch1UfG86tpdPzO6LCMZ2juLup2nvqPJgEmdTyG4eCk02LH/AGxNn3VjQdUqO0a54Op/KwanxhXLC6VY0KZuXZq2UF5gCHHXKAN0KrezTYZlnTFesM1w8AknXIDwaOHerwKgWWWW2+GOuyAELoVUnWdMRzhJ3Lw2BzCpGsm3FzV5Jja1Dm1aWgcTxS7HS4Dqn7qUgg8VWzbXfxZ06/L715cCAHQyeLRporvg9414dB3lNLnZ1j2FvETldxby1UfsvbuptLXHVpInnHFY2/Gts8sc8evxamdky3RS9ncZ29RvUNTOirG2m2dTDhT90xjzVzfHm0yxy7108dcHLjubaQkbirAkmBxK+fb72p4jU3Vm0weFOm0epBPqq3e7Q3NUk1Liq+d8vct659LTtvtw+u97aTi2lmIBGjnAdeAKqtjj1WkexUd1BOYeIKg7+4OYchwSVCq7l/nRRpO2mWWJtum9iKddomASM3OEzpbTXdCoaZqVCN8ZiRHHeqfRu3McHtJBbqFO3d226YDOWrHcHHqQscsbP+NcbtpFhiOdhObUkGe8aeqWwq+9491J/EECeaouD4gWtYxxggFpnQ6GAe/tDyCtNGXQ8fEHCepauTKfGunHuJm1cWDId7SR4cEsXpniL5Ie3740/mHDySbK3ZDuB9CN4KtLtpD5tQz0XNWoX6F0BN/fy3emz53g98/RWxrSHtGypg/E4nvT1gLYymQoRt0ZhOadYgzOnerGUS4K6D4TUVgB8lDbXVXiyuHAlp908iNCNFWesaQxPGm3FbLTcCxgI73byU42edFQ98+iyvZvEjTcw8Ade5aThLoeHggsOupAIB4aqM8LMts5luNWwmuC2J3KQWc2+OBjiQ/uGo9YhStDbQRqye5wK6sM+u3Llg+Z8dvi45ZJ4uJMlx4klXL2N7Oitc++eJbS1APM7lnQOZ2vErfPY1Ra23e7iXD0Ctnek8c/WgXry0A94TahWM6p3eEFsKJp1gTHELGumeHhfDo56jv4qExvFB74tB+EAKYJDhHHgVFtwiiHl7m9qZ1Jg9VW38aceWMu6c4KC77Q7uHXqpkPTFlZobPAJp/rIBU70jLedSVa4yyTuAVet6uX+ok+eqQxLETWqe7Yey34u/kvMSGg6BZZd1pjjqJ2lejdKzf20V9bXThW/wDBTbbstI14rO/aTjrbi4Y1hzNpNLZG7MTLvotuLusueSYqyauvQ/NeOqJEiRpw1SRfIXU4C93xKTtjIXVQ5mpC20MKEnzzKUpEt3CVy4ga70MqngoqU1QvcwGduYDiTDhuHDfuV4wK4z03PbMZgfEDX6LOqFMhpcd50ErUMEtPc21NhEOLS53jC4+eR0cWRbEqxFNrvwuDu6eCVwyuNRwqajkHcR6BKYsA2kTzj5SoSYbLejm9CsMZZG+0td0sslpjpwUXcYi4CMvqntG8FRuu/iOqjryitPGkIf6g8nr3qUsq1R8SQO5QPuyCpTDXniU2VaLVgHU81H7ZuAsrmf8A6n+rSB808t6miq/tIxKLZ1IHV+h7uKtj3WeXUZnhz+yI36HyVwwzF4GUzGnhO5UfD3wFMUqha4amIg+O4+BXVnJXHjlpbq95mAM6flcQZ+RUXXqgnSoR0cSVH0qxOhP7giSFHXtMtdGbThJVJFrVbonULaPZRirWsdTJ1kELFQVMYLjTqDg5piPVaZzbPjy0+mBiA1BUHe1+1mYdR69FndHbxpEl0FWDZ7Hqd1OR4ztjMOnMLC4114ZYrfZXmds7jxB4FeXlfRN2xvGhSNxW/FvVU61STq1Xc2CE1xehXZQdVblzAGOiWt6hnQpW+vme6e0mSQRHXkoXxt2S2XsiKYJmXak/VSl/YscwkkgjjKY7PYkz3eRzhnpQ2oAdWmNx8IVK9o+3DYNtbP1P+49vD8oPNW4sd9VXPkm9ojbDacz7ii7dpUeOP5QqO6qknPXMrqxxmM6ceedy7pzSqENce5J2zu2P5hPmvaA7LukJNroRQ+MAvbye7y1hI0hBKduo54qs1n4hyclqdiR8W/8ADvP7BRtMhKJJHAJW1YZ3SUv7sNETB6CfUp1bNDYmZO5vHvIUWrSJbZ/CTXuGh3wMLS7kA3WO8laQ8Z3EcwAO7MFA7N2zaFEudo5xl53xIENUvhb89SeAjy1K4+S7rfCajjawzQeBv7cf0tH7qDwKpnpCeBA/uAKkL+8D3sYTo59Znfma0fMlVzByadOsXT2Hs8w6FbHHpGV7S9Vvu3Zhzhw6jinchwUXi1Uy/wDmBHSQnOD1M2hVbHTjSlS1BXFvTg6FTDrWQkf4TVRpbZWnUhsys82prGq8k7hoFfbwQwqm4hZTKvh1VMpuKdZNDS4nUzonJfvSeIU8lVzeUeoXtLeF1zxwZdU8rnsyNCIPolMgqMBPP6JJzey3xB8HH9UphdWJbuhU0napimeY84Xvuuo81q+2fsbuqRL7P7envykhtVvSNzvBZVdWz6biyoxzHDe1wLSO8Fas3gY3i7yCkMIxd1tUbVomCOesg7weii0Ql7N6ang/tHpP0uGmm7mJc301CsAxYPEsc17TyMrDZStK4e34XOb3Ej5LLLil8bYc1nrZ2XMnSQur/FKVrRfWeQamU+7adSX8IHlr0WPMxe4BkVnj+opC6u31DNR7nH8xlVnD2vf/AEddR6b2pLnZ3S7VxDiM075jem5cvCEQt3NuiUSlqFnUeYZTe4/laXfIK4bPeyrE7qHCj7ph+/XPu/8AtguPkiFRtHwYO5wieS7fbOBjL4jce5a3hfsErl3/AFN3Ta3h7lrnk+Lw2PVWt3sWtG0QxlaqKgI+0dDtOIy7t0qKmPn61rOYdB0M7vFSNO5BHZH7KT9oGzdbDro0nuzU3Nz0nwO22YM/mB394VZp13E7/VV0ttMUqjWmTqR+LcP1TzBrhrqk6Zp0LuHWFCU36HNronGFtl8jz3aJYtte6d0a1alSpkikyXPJ+87XU9wHqrFZ3YYys8cB5mIaFnltifu6pAMAQCeZ0P6KwXl9ltGOJ/3qrj3tpiAufLDtpMukfXvCadF4Ooqvd/x+pViurVr2tc0gNqvbUf8A06u+Spderoxg+6Z8Xb/RWilcRaU6ZMPewub3SZHjoFbKaiJ64tLptUuDvic4vaOOWYCnbGxG8LN7a/cy4FQ/dcARxDdxC1LD6u48DuVcsdOjiy3EjTpGFx7rondMpOuVVoi74aKsYi4BT2IVd6rl6JlIlSsb/wDku6tB8v8A0kmFOceaBVbP4fqUiynPwrrx/l53J/VOLlvZB7z6yu6FYMGY7zA3b4G9FTVrBxIPpA/VNq9xEAcBCgfXsJlfYNb1jNa3pVCNxqU2PI7swMJ6vVdmp+OezPDLkdq1ZTP4qIFI+OXQ+Kr2HexDD6dQve+rVbwpvcAB3lokrUUIK3T2BwxogYfb+NJrj5kSuavs+wtwg2Fv/TTDfVsKzIQUi59lGEuBH8IGzxa94I7tVmW0XsOuhWizqMfSdxqvyOp9HQDmHUL6ERCDNNhvZFa2kPuQ25rfnbNNn8rTv7yrrQ2YsmHMyzt2nmKFMH/ipZCBNtuwbmtHc0LuF6hAIQhBnntu2dFzh7qrR9pbfaAxrk++B4a+C+Z26OX2rd0Q9jmOEtc1zSOYIgr41xS3FOs+mNzHuaO4Oj6KEws0Se9SthlYHaRDTJ+nynvTDDhJHQE/26geiVt3yKh6lvoD9UqYQqdo6akkeJnf3fop7H7nOLei3dTY1viXS4+ahrAw5x5aDpPFOvvTOoEDpAmVSrQ8srZ1V8/dzak8Ghup8NV3tRiIzhrdOxSyx91o1aPEyU6uj7qi1rfvaE841VexZ/2oHA06f/AKk7q16h0+s2qMx0eBqefUq+7J3RfQbO9hyn6HyWXMcWnRXDYC5Pvns4OaSdeIMKeSdL8OWsmj0a68ua+ibNSdwVzuxH3JmVG12qSrBNa40Upih7VEe+YOIbr4nRR7HxCUxt03NWeBjyATcFdmE+rzeX+qk2VZpE8W6A95H7piGghO6bf+nPV0+n7JmmKlr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5610" name="AutoShape 10" descr="data:image/jpeg;base64,/9j/4AAQSkZJRgABAQAAAQABAAD/2wCEAAkGBxMTEhQSEhIWFhUVFhQYFRYVFBcUGBQWFxcXFxcXFxcYHCggGBwlHRUVITEhJSkrLi4uFx8zODMsNygtLisBCgoKDg0OGhAQGywcFyQsLCwsKywsLCwsLCwsLCwsLCwsLCwsLCw3LCwsLCwsNywsLDc3KywsLCsrNysrKywsK//AABEIAL0A/gMBIgACEQEDEQH/xAAcAAABBQEBAQAAAAAAAAAAAAAAAwQFBgcCAQj/xABAEAABAwIDBQUFBgUDBAMAAAABAAIRAwQFEiEGMUFRYSJxgZGhBxMyscEjQlJi0eEUcoKS8BUzsiSiwvE0U2P/xAAZAQEAAwEBAAAAAAAAAAAAAAAAAQIDBAX/xAAiEQEBAAIDAAMBAAMBAAAAAAAAAQIRAyExEiJBMhNhcQT/2gAMAwEAAhEDEQA/ANwQhCAQhCAQhCAQhCAQhCAQhCAQhCAQhCAQhCAQhCAQvCUzuMSY37wVcspPUybPUSoX/Vg4w10HkuH4o5smQ4DfwIVJy4rf46nUKOtMYpPaCXtBOkEjenjLlh3OB8VpuK6pVC8BXqlAQhCAQhCAQhCAQhCAQhCAQhCAQhCAQhCAQhCAQhCAQhCASdWpC6qOgSqLtXjZIcAcrGjU/iPGDwCy5eT4+er4YfJMYnjNIGH1mfy5gPUqCvcVkdkDL+IPafksnxLGGuflpBriT/Op/Z/ZatU7dQZJ4DSfBc/d7rqxxnkSmK48BAAL/AyDzB5pWjtBXcAHUiQB2Xz2m9Dp2h3qbsNnGtgnUjnqpynZtaIgKdLfGMvxGrUDw54OQGdAd53BSWH7Uhm+egEz3lXq4w6m8Q5oKrWM7GU3glgLXcCEqfjExgm1zHkAOg8jxVztboPEhfPzrCrRqlrhx37ty0zY3GC9gDj2m6HqP1THksv+mPJxTS+oXFN8gELtdcu3KEIQpAhCEAhCEAhCEAhCEAhCEAhCEAhCEAhCEAhC8KCMxivALRvj56LBPadjLjW/hWnTLr1PM+S3LEHyXHkCfLcvn68szXxOoDwcB/nmuLcudtdnHj9dRZfZvsuIFZ41+6tRpUQBuTHB7YU6bWgbgFJgqd7a3rqABDigheFWVDV6hewghMdwkVBI3hV3D3+5qzu4OH1V9hVrabDoBrMGo+Icws8sVtrZgF9mGXyU2s72Uvw4NIMgHyWhMMiVvw5bmnHy46rpCELdkEIQgEIQgEIQgEIQgEIQgEIQgEIQgEIQgEnXdDSlEjeHsFRfEz1XKlaS7+Vw/wA8llmyVEPvqz//ANHehj6LQLmvDv7vkqj7P7WatV/53fNebvdelxxoLG6JRrgkq1y1g1I+ajau0Fs0w50ErfxX1NFyTL1E/wCrUj8LpncpCnU0B3TuVj4lnPXUHfMKuYni5YSAN3JUq729eXFrWOflOsENb5lPSzU3Wstqt3Zh5r2tTDgQdQVkbtuazA1z7ZzWk/H8Q8wr1svtAyu0EFL16rqXuGFhY/w9zUaCYkOA4Frv0K0fDastCoW2TSyrb3DdwLmP6tcJHqrNgF3Ib/nf6quF+OTLlm4saEBC7HKEIQgEIQgEIQgEIQgEIQgEIQgEIQgEIQgCmGL1crR1cAn6gNp60GmOsqnJdY1bDvJU8Tqw6Op+qYbFENpVH83u16SvdpasOnqPIqS2cwoC0psPFsnvOq87D+q9OdYqliu0Verci1tA0FxgvcNG8z1VZxi0qCv7upXfUMEkhuUNgkconitQrbO0wZawTz3HzCY1Nm3OdwHmfmuqWa8ZXG2+9K1sfgtRzu09xa06HmO9ajaUmgARu4lR9hh7aDYmTzJ3lSYIVd9rUyxnDmva4ARIKymrgjgX05A1dBAOnIx0WyudyUcG0apIIAcN44q1uka36peG2VT+F/hXAVAYGdwiIJMwOJlTGC7MtoxkJ/dWSnYMG4J2xoCW3L1Ekx8MsYs/eW7mneAHDvammzdx2WqcJB05qo4C+NOTnj+1xCy5PrpGttMoukA9F2meGVJYE8Xbjdxw5TVCEIVkBCEIBeL1J1akITsohMHVncTHcuHXBHEqvzi/wqSQmdteTofBPFMu1bLPQhCFKAhCEAhCEAqxtd8TO76qzqt7YM7LHcjCx5p9K04v6Z9tG4uZI3tPp/kq6YTVBo0yN2UfJUjGpBIG5w/WVL7JXZNL3Z3sMDqDu+vkuLjuq9DX1Wh1QJN9UDVIZk1uS52gW1pMTZl4albXRjZ8Sl6mMsE5SDHUaLqnYNa0h2uYa+KgmbM0mOc5gMu5lTI0klSNTaimxud/wzGgJJPQBRmJ3h97TuaQcGvaJBEa9ykcHsnNblcxuUbuOvVSFxbB0NIgK1m4WzGlsOvs7QU995KjbSzyaDcnrGKJ0yykd1quVrncmk+QVK2LuveUi47w98+JlXS7IFN5d8OUz3RqqZsZRaH1abfhzOieRCrydqfjS8C1ZKlEwwenlpgdyfrq45rFw537BCEK6oXLngb16VG3lft5fJRldRbHHdL1rg8Eg1xKT95Oi7zLK3bb46cVHc03uHaLus9RxrTAHNUrXHHZWnWMjqYVhtK2ZoPmqVi15FWlTB3kuPlAU5ZVi2HDdxCceek83FubWBCRoV2uEgpZdEu3CEIQSpAhN614xvxGFGV9p7dh1ce8NJHoo3EzGptQu1DJpE8tU5s8ct6phlVpPKYKMZbmpO7v2+qplq41bHcqj3FiKjH6ajUKNwF2SpljR0+mv6qfw10GDxBafp6KKvrc03Z2/ddPhxXDr9d0v4nUpTATelVBAISbqq1Xhe9rMY0ue4ADiVR8V29DX5KFIuPMtOqsd9bBwmM3Qnj3KKqUHtibdp/zqtcPjfW/HMf1B3O2l5LS2iQOQYrRge0tSoPtrdzeRiPQlRYr1SQBSAjuU5ZWlYxmLQOQAWluGl+T46T7KzSF2CmWaICcUqiw+XbioxT/AGKk/gKqOyLPtieZ+ism0FcNoOHF0AfM/JQGzZ+1nqfks879oj8rULUdkdyXTe03Apwu6eOC+hMcUxejbs95XqNptHFx39w3kqk7f+0VtqXUbch1UfG86tpdPzO6LCMZ2juLup2nvqPJgEmdTyG4eCk02LH/AGxNn3VjQdUqO0a54Op/KwanxhXLC6VY0KZuXZq2UF5gCHHXKAN0KrezTYZlnTFesM1w8AknXIDwaOHerwKgWWWW2+GOuyAELoVUnWdMRzhJ3Lw2BzCpGsm3FzV5Jja1Dm1aWgcTxS7HS4Dqn7qUgg8VWzbXfxZ06/L715cCAHQyeLRporvg9414dB3lNLnZ1j2FvETldxby1UfsvbuptLXHVpInnHFY2/Gts8sc8evxamdky3RS9ncZ29RvUNTOirG2m2dTDhT90xjzVzfHm0yxy7108dcHLjubaQkbirAkmBxK+fb72p4jU3Vm0weFOm0epBPqq3e7Q3NUk1Liq+d8vct659LTtvtw+u97aTi2lmIBGjnAdeAKqtjj1WkexUd1BOYeIKg7+4OYchwSVCq7l/nRRpO2mWWJtum9iKddomASM3OEzpbTXdCoaZqVCN8ZiRHHeqfRu3McHtJBbqFO3d226YDOWrHcHHqQscsbP+NcbtpFhiOdhObUkGe8aeqWwq+9491J/EECeaouD4gWtYxxggFpnQ6GAe/tDyCtNGXQ8fEHCepauTKfGunHuJm1cWDId7SR4cEsXpniL5Ie3740/mHDySbK3ZDuB9CN4KtLtpD5tQz0XNWoX6F0BN/fy3emz53g98/RWxrSHtGypg/E4nvT1gLYymQoRt0ZhOadYgzOnerGUS4K6D4TUVgB8lDbXVXiyuHAlp908iNCNFWesaQxPGm3FbLTcCxgI73byU42edFQ98+iyvZvEjTcw8Ade5aThLoeHggsOupAIB4aqM8LMts5luNWwmuC2J3KQWc2+OBjiQ/uGo9YhStDbQRqye5wK6sM+u3Llg+Z8dvi45ZJ4uJMlx4klXL2N7Oitc++eJbS1APM7lnQOZ2vErfPY1Ra23e7iXD0Ctnek8c/WgXry0A94TahWM6p3eEFsKJp1gTHELGumeHhfDo56jv4qExvFB74tB+EAKYJDhHHgVFtwiiHl7m9qZ1Jg9VW38aceWMu6c4KC77Q7uHXqpkPTFlZobPAJp/rIBU70jLedSVa4yyTuAVet6uX+ok+eqQxLETWqe7Yey34u/kvMSGg6BZZd1pjjqJ2lejdKzf20V9bXThW/wDBTbbstI14rO/aTjrbi4Y1hzNpNLZG7MTLvotuLusueSYqyauvQ/NeOqJEiRpw1SRfIXU4C93xKTtjIXVQ5mpC20MKEnzzKUpEt3CVy4ga70MqngoqU1QvcwGduYDiTDhuHDfuV4wK4z03PbMZgfEDX6LOqFMhpcd50ErUMEtPc21NhEOLS53jC4+eR0cWRbEqxFNrvwuDu6eCVwyuNRwqajkHcR6BKYsA2kTzj5SoSYbLejm9CsMZZG+0td0sslpjpwUXcYi4CMvqntG8FRuu/iOqjryitPGkIf6g8nr3qUsq1R8SQO5QPuyCpTDXniU2VaLVgHU81H7ZuAsrmf8A6n+rSB808t6miq/tIxKLZ1IHV+h7uKtj3WeXUZnhz+yI36HyVwwzF4GUzGnhO5UfD3wFMUqha4amIg+O4+BXVnJXHjlpbq95mAM6flcQZ+RUXXqgnSoR0cSVH0qxOhP7giSFHXtMtdGbThJVJFrVbonULaPZRirWsdTJ1kELFQVMYLjTqDg5piPVaZzbPjy0+mBiA1BUHe1+1mYdR69FndHbxpEl0FWDZ7Hqd1OR4ztjMOnMLC4114ZYrfZXmds7jxB4FeXlfRN2xvGhSNxW/FvVU61STq1Xc2CE1xehXZQdVblzAGOiWt6hnQpW+vme6e0mSQRHXkoXxt2S2XsiKYJmXak/VSl/YscwkkgjjKY7PYkz3eRzhnpQ2oAdWmNx8IVK9o+3DYNtbP1P+49vD8oPNW4sd9VXPkm9ojbDacz7ii7dpUeOP5QqO6qknPXMrqxxmM6ceedy7pzSqENce5J2zu2P5hPmvaA7LukJNroRQ+MAvbye7y1hI0hBKduo54qs1n4hyclqdiR8W/8ADvP7BRtMhKJJHAJW1YZ3SUv7sNETB6CfUp1bNDYmZO5vHvIUWrSJbZ/CTXuGh3wMLS7kA3WO8laQ8Z3EcwAO7MFA7N2zaFEudo5xl53xIENUvhb89SeAjy1K4+S7rfCajjawzQeBv7cf0tH7qDwKpnpCeBA/uAKkL+8D3sYTo59Znfma0fMlVzByadOsXT2Hs8w6FbHHpGV7S9Vvu3Zhzhw6jinchwUXi1Uy/wDmBHSQnOD1M2hVbHTjSlS1BXFvTg6FTDrWQkf4TVRpbZWnUhsys82prGq8k7hoFfbwQwqm4hZTKvh1VMpuKdZNDS4nUzonJfvSeIU8lVzeUeoXtLeF1zxwZdU8rnsyNCIPolMgqMBPP6JJzey3xB8HH9UphdWJbuhU0napimeY84Xvuuo81q+2fsbuqRL7P7envykhtVvSNzvBZVdWz6biyoxzHDe1wLSO8Fas3gY3i7yCkMIxd1tUbVomCOesg7weii0Ql7N6ang/tHpP0uGmm7mJc301CsAxYPEsc17TyMrDZStK4e34XOb3Ej5LLLil8bYc1nrZ2XMnSQur/FKVrRfWeQamU+7adSX8IHlr0WPMxe4BkVnj+opC6u31DNR7nH8xlVnD2vf/AEddR6b2pLnZ3S7VxDiM075jem5cvCEQt3NuiUSlqFnUeYZTe4/laXfIK4bPeyrE7qHCj7ph+/XPu/8AtguPkiFRtHwYO5wieS7fbOBjL4jce5a3hfsErl3/AFN3Ta3h7lrnk+Lw2PVWt3sWtG0QxlaqKgI+0dDtOIy7t0qKmPn61rOYdB0M7vFSNO5BHZH7KT9oGzdbDro0nuzU3Nz0nwO22YM/mB394VZp13E7/VV0ttMUqjWmTqR+LcP1TzBrhrqk6Zp0LuHWFCU36HNronGFtl8jz3aJYtte6d0a1alSpkikyXPJ+87XU9wHqrFZ3YYys8cB5mIaFnltifu6pAMAQCeZ0P6KwXl9ltGOJ/3qrj3tpiAufLDtpMukfXvCadF4Ooqvd/x+pViurVr2tc0gNqvbUf8A06u+Spderoxg+6Z8Xb/RWilcRaU6ZMPewub3SZHjoFbKaiJ64tLptUuDvic4vaOOWYCnbGxG8LN7a/cy4FQ/dcARxDdxC1LD6u48DuVcsdOjiy3EjTpGFx7rondMpOuVVoi74aKsYi4BT2IVd6rl6JlIlSsb/wDku6tB8v8A0kmFOceaBVbP4fqUiynPwrrx/l53J/VOLlvZB7z6yu6FYMGY7zA3b4G9FTVrBxIPpA/VNq9xEAcBCgfXsJlfYNb1jNa3pVCNxqU2PI7swMJ6vVdmp+OezPDLkdq1ZTP4qIFI+OXQ+Kr2HexDD6dQve+rVbwpvcAB3lokrUUIK3T2BwxogYfb+NJrj5kSuavs+wtwg2Fv/TTDfVsKzIQUi59lGEuBH8IGzxa94I7tVmW0XsOuhWizqMfSdxqvyOp9HQDmHUL6ERCDNNhvZFa2kPuQ25rfnbNNn8rTv7yrrQ2YsmHMyzt2nmKFMH/ipZCBNtuwbmtHc0LuF6hAIQhBnntu2dFzh7qrR9pbfaAxrk++B4a+C+Z26OX2rd0Q9jmOEtc1zSOYIgr41xS3FOs+mNzHuaO4Oj6KEws0Se9SthlYHaRDTJ+nynvTDDhJHQE/26geiVt3yKh6lvoD9UqYQqdo6akkeJnf3fop7H7nOLei3dTY1viXS4+ahrAw5x5aDpPFOvvTOoEDpAmVSrQ8srZ1V8/dzak8Ghup8NV3tRiIzhrdOxSyx91o1aPEyU6uj7qi1rfvaE841VexZ/2oHA06f/AKk7q16h0+s2qMx0eBqefUq+7J3RfQbO9hyn6HyWXMcWnRXDYC5Pvns4OaSdeIMKeSdL8OWsmj0a68ua+ibNSdwVzuxH3JmVG12qSrBNa40Upih7VEe+YOIbr4nRR7HxCUxt03NWeBjyATcFdmE+rzeX+qk2VZpE8W6A95H7piGghO6bf+nPV0+n7JmmKlr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5612" name="Picture 12" descr="http://erdely.ma/ujkepek/2013/02/nagy/1747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066" y="836712"/>
            <a:ext cx="3530573" cy="2631277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5178712" y="190381"/>
            <a:ext cx="35283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0033"/>
                </a:soli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00000"/>
                </a:solidFill>
                <a:latin typeface="Tahoma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00000"/>
                </a:solidFill>
                <a:latin typeface="Tahoma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00000"/>
                </a:solidFill>
                <a:latin typeface="Tahoma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00000"/>
                </a:solidFill>
                <a:latin typeface="Tahom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00000"/>
                </a:solidFill>
                <a:latin typeface="Tahom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00000"/>
                </a:solidFill>
                <a:latin typeface="Tahom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00000"/>
                </a:solidFill>
                <a:latin typeface="Tahom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00000"/>
                </a:solidFill>
                <a:latin typeface="Tahoma" pitchFamily="34" charset="0"/>
              </a:defRPr>
            </a:lvl9pPr>
          </a:lstStyle>
          <a:p>
            <a:r>
              <a:rPr lang="hu-HU" dirty="0"/>
              <a:t>Undor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7473" r="6583"/>
          <a:stretch/>
        </p:blipFill>
        <p:spPr bwMode="auto">
          <a:xfrm>
            <a:off x="4799855" y="981407"/>
            <a:ext cx="3312369" cy="255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Kép 12" descr="Anime emotions | Yüz çizimi, Çizim, Eskiz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" t="40824" r="51906" b="42567"/>
          <a:stretch/>
        </p:blipFill>
        <p:spPr bwMode="auto">
          <a:xfrm>
            <a:off x="4799856" y="4077072"/>
            <a:ext cx="3049947" cy="23242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9048328" y="364222"/>
            <a:ext cx="2999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990033"/>
                </a:solidFill>
                <a:latin typeface="+mj-lt"/>
                <a:ea typeface="+mj-ea"/>
                <a:cs typeface="+mj-cs"/>
              </a:rPr>
              <a:t>Meglepődés</a:t>
            </a:r>
          </a:p>
        </p:txBody>
      </p:sp>
      <p:pic>
        <p:nvPicPr>
          <p:cNvPr id="14" name="Picture 8" descr="http://www.zahnbehandlung-ungarn-heviz.ch/wp-content/uploads/meglep%C5%91d%C3%A9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61440" y="1042403"/>
            <a:ext cx="3050828" cy="2455932"/>
          </a:xfrm>
          <a:prstGeom prst="rect">
            <a:avLst/>
          </a:prstGeom>
          <a:noFill/>
        </p:spPr>
      </p:pic>
      <p:pic>
        <p:nvPicPr>
          <p:cNvPr id="15" name="Picture 2" descr="http://image.hotdog.hu/user/cascade/mangasuli/arcok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61440" y="4023585"/>
            <a:ext cx="2798694" cy="2431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198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sultPlus_convictus2">
  <a:themeElements>
    <a:clrScheme name="ConsultPlus_convictus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sultPlus_convictus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sultPlus_convictus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ultPlus_convictus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ultPlus_convictus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ultPlus_convictus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ultPlus_convictus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ultPlus_convictus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ultPlus_convictus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ultPlus_convictus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ultPlus_convictus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ultPlus_convictus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ultPlus_convictus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ultPlus_convictus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8FFC850A41614948932E646569D8860B" ma:contentTypeVersion="17" ma:contentTypeDescription="Új dokumentum létrehozása." ma:contentTypeScope="" ma:versionID="059e662c1ad5f3e8949dec487ace77f5">
  <xsd:schema xmlns:xsd="http://www.w3.org/2001/XMLSchema" xmlns:xs="http://www.w3.org/2001/XMLSchema" xmlns:p="http://schemas.microsoft.com/office/2006/metadata/properties" xmlns:ns2="553a9daa-88f7-45ef-9525-1b03111d1a1c" xmlns:ns3="f4dc05e6-a323-4a9f-aac4-816ad4a6c401" targetNamespace="http://schemas.microsoft.com/office/2006/metadata/properties" ma:root="true" ma:fieldsID="345e9102e656a4738c13a8992f2842c4" ns2:_="" ns3:_="">
    <xsd:import namespace="553a9daa-88f7-45ef-9525-1b03111d1a1c"/>
    <xsd:import namespace="f4dc05e6-a323-4a9f-aac4-816ad4a6c4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3a9daa-88f7-45ef-9525-1b03111d1a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Képcímkék" ma:readOnly="false" ma:fieldId="{5cf76f15-5ced-4ddc-b409-7134ff3c332f}" ma:taxonomyMulti="true" ma:sspId="3d9ff174-9c06-408e-b0e6-077b1b4540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dc05e6-a323-4a9f-aac4-816ad4a6c40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50d0a18-ee75-4043-8f6c-c653128675f4}" ma:internalName="TaxCatchAll" ma:showField="CatchAllData" ma:web="f4dc05e6-a323-4a9f-aac4-816ad4a6c4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C17C41-411A-4E63-BAFF-B063E5DB7CFB}"/>
</file>

<file path=customXml/itemProps2.xml><?xml version="1.0" encoding="utf-8"?>
<ds:datastoreItem xmlns:ds="http://schemas.openxmlformats.org/officeDocument/2006/customXml" ds:itemID="{18496C7F-638D-40CE-85C6-725194DD8A13}"/>
</file>

<file path=docProps/app.xml><?xml version="1.0" encoding="utf-8"?>
<Properties xmlns="http://schemas.openxmlformats.org/officeDocument/2006/extended-properties" xmlns:vt="http://schemas.openxmlformats.org/officeDocument/2006/docPropsVTypes">
  <Template>Convictus</Template>
  <TotalTime>3264</TotalTime>
  <Words>3082</Words>
  <Application>Microsoft Office PowerPoint</Application>
  <PresentationFormat>Szélesvásznú</PresentationFormat>
  <Paragraphs>407</Paragraphs>
  <Slides>42</Slides>
  <Notes>2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42</vt:i4>
      </vt:variant>
    </vt:vector>
  </HeadingPairs>
  <TitlesOfParts>
    <vt:vector size="53" baseType="lpstr">
      <vt:lpstr>Arial</vt:lpstr>
      <vt:lpstr>Arial Narrow</vt:lpstr>
      <vt:lpstr>Calibri</vt:lpstr>
      <vt:lpstr>Symbol</vt:lpstr>
      <vt:lpstr>Tahoma</vt:lpstr>
      <vt:lpstr>Times New Roman</vt:lpstr>
      <vt:lpstr>Wingdings</vt:lpstr>
      <vt:lpstr>Wingdings 2</vt:lpstr>
      <vt:lpstr>ConsultPlus_convictus2</vt:lpstr>
      <vt:lpstr>Klip</vt:lpstr>
      <vt:lpstr>Clip</vt:lpstr>
      <vt:lpstr>Szatmáriné dr. Balogh Mária:  Az érzelmi intelligencia a hatékony projektmenedzsment alapvető készsége</vt:lpstr>
      <vt:lpstr>Intelligencia</vt:lpstr>
      <vt:lpstr>A korai nevelés és tanulás hatása 3 éves  korra (Allan Schore, UCLA) </vt:lpstr>
      <vt:lpstr>Érzelmi kiértékelés</vt:lpstr>
      <vt:lpstr>PowerPoint-bemutató</vt:lpstr>
      <vt:lpstr>Az érzelmi feldolgozás területei</vt:lpstr>
      <vt:lpstr>ÉRZELMI FELDOLGOZÁS  KALAUZ az életben </vt:lpstr>
      <vt:lpstr>Alapérzelmek</vt:lpstr>
      <vt:lpstr>Harag </vt:lpstr>
      <vt:lpstr>Szomorúság</vt:lpstr>
      <vt:lpstr>Negatív feldolgozás, stresszélmény</vt:lpstr>
      <vt:lpstr>Pozitív feldolgozás</vt:lpstr>
      <vt:lpstr>PowerPoint-bemutató</vt:lpstr>
      <vt:lpstr>Az „érzelmi intelligencia”: </vt:lpstr>
      <vt:lpstr>Érzelmi intelligencia – Goleman, 2002, 2005 („Érzelmi intelligencia Miért számít többet, mint az IQ)” )</vt:lpstr>
      <vt:lpstr>1. Személyes kompetencia: ahogyan saját magunkkal bánunk</vt:lpstr>
      <vt:lpstr>1. Személyes kompetencia: ahogyan saját magunkkal bánunk</vt:lpstr>
      <vt:lpstr>1. Személyes kompetencia:  ahogyan saját magunkkal bánunk</vt:lpstr>
      <vt:lpstr>Elköteleződés</vt:lpstr>
      <vt:lpstr>2. Társas kompetencia: a kapcsolatok kezelésének módja</vt:lpstr>
      <vt:lpstr>2. Társas kompetencia: a kapcsolatok kezelésének módja</vt:lpstr>
      <vt:lpstr>2. Társas kompetencia: a kapcsolatok kezelésének módja</vt:lpstr>
      <vt:lpstr>PowerPoint-bemutató</vt:lpstr>
      <vt:lpstr>Érzelmi Intelligencia 4 komponensű modellben az összefüggések </vt:lpstr>
      <vt:lpstr>Érzelmi intelligencia 5 jellemzője, avagy Személyiség Alapú Érzelmi Intelligencia Modell (K.V. Petrides)</vt:lpstr>
      <vt:lpstr>Társas/szociális intelligencia (SQ), kompetencia: érzelmi + kognitív + társas alrendszerek szerveződése</vt:lpstr>
      <vt:lpstr>Érzelmi és társas intelligencia összefügg</vt:lpstr>
      <vt:lpstr>EQ és vezetés</vt:lpstr>
      <vt:lpstr>Egy vizsgálat eredményei: interjúk alapján kompetenciák és fontosságuk (Maller Győző, 2015) építőipari, beruházási felső/középvezetők, projektvezetők és team-tagok</vt:lpstr>
      <vt:lpstr>Mi is kell a projektvezetéshez?</vt:lpstr>
      <vt:lpstr>1. Kommunikáció és kapcsolatok kezelése</vt:lpstr>
      <vt:lpstr>2. Csapatépítés, motiválás és vezetés</vt:lpstr>
      <vt:lpstr>3. Problémamegoldás és  döntéshozatal </vt:lpstr>
      <vt:lpstr>4. Stresszkezelés</vt:lpstr>
      <vt:lpstr>5. Konfliktusok megelőzése, kezelése</vt:lpstr>
      <vt:lpstr>PowerPoint-bemutató</vt:lpstr>
      <vt:lpstr>Hogyan fejleszthető az EQ?  INTERAKCIÓK SORÁN</vt:lpstr>
      <vt:lpstr>Kompetenciák szintjei</vt:lpstr>
      <vt:lpstr>EQ – AI: átláthatóság, az elszámoltathatóság, etika? </vt:lpstr>
      <vt:lpstr>EQ – AI –PM, avagy miben segíthet, vagy lehet ESZKÖZ az AI?</vt:lpstr>
      <vt:lpstr>Kultúrához igazodó humanoid robotok</vt:lpstr>
      <vt:lpstr>Köszönöm a megtisztelő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Kiválasztási és interjúkészítési készségek fejlesztése  duális oktatók számára</dc:title>
  <dc:creator>SzBM</dc:creator>
  <cp:lastModifiedBy>Szatmáriné B. Mária</cp:lastModifiedBy>
  <cp:revision>546</cp:revision>
  <dcterms:created xsi:type="dcterms:W3CDTF">2016-08-01T18:29:36Z</dcterms:created>
  <dcterms:modified xsi:type="dcterms:W3CDTF">2024-04-10T20:45:01Z</dcterms:modified>
</cp:coreProperties>
</file>