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147477498" r:id="rId2"/>
    <p:sldId id="2147477499" r:id="rId3"/>
    <p:sldId id="258" r:id="rId4"/>
    <p:sldId id="259" r:id="rId5"/>
    <p:sldId id="2147477501" r:id="rId6"/>
    <p:sldId id="2147477503" r:id="rId7"/>
    <p:sldId id="263" r:id="rId8"/>
    <p:sldId id="2147477504" r:id="rId9"/>
    <p:sldId id="2147477505" r:id="rId10"/>
    <p:sldId id="2147477495" r:id="rId11"/>
    <p:sldId id="2147477496" r:id="rId12"/>
    <p:sldId id="2147477506" r:id="rId13"/>
    <p:sldId id="2147477497" r:id="rId14"/>
  </p:sldIdLst>
  <p:sldSz cx="12192000" cy="6858000"/>
  <p:notesSz cx="6858000" cy="9144000"/>
  <p:defaultText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DC2DD-7104-244F-8971-805AEF47439F}" v="3" dt="2024-04-02T13:59:49.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6"/>
    <p:restoredTop sz="71408" autoAdjust="0"/>
  </p:normalViewPr>
  <p:slideViewPr>
    <p:cSldViewPr snapToGrid="0">
      <p:cViewPr varScale="1">
        <p:scale>
          <a:sx n="46" d="100"/>
          <a:sy n="46" d="100"/>
        </p:scale>
        <p:origin x="125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85D57-F294-B14B-BEC4-3A9282A5EEB5}" type="datetimeFigureOut">
              <a:rPr lang="en-GB" smtClean="0"/>
              <a:t>03/04/2024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3FDA2-158A-E244-ACAE-42352068684F}" type="slidenum">
              <a:rPr lang="en-GB" smtClean="0"/>
              <a:t>‹#›</a:t>
            </a:fld>
            <a:endParaRPr lang="en-GB"/>
          </a:p>
        </p:txBody>
      </p:sp>
    </p:spTree>
    <p:extLst>
      <p:ext uri="{BB962C8B-B14F-4D97-AF65-F5344CB8AC3E}">
        <p14:creationId xmlns:p14="http://schemas.microsoft.com/office/powerpoint/2010/main" val="1666574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Courier New" panose="02070309020205020404" pitchFamily="49" charset="0"/>
              <a:buChar char="o"/>
            </a:pPr>
            <a:r>
              <a:rPr lang="en-GB" dirty="0" err="1"/>
              <a:t>Speakernotes</a:t>
            </a:r>
            <a:r>
              <a:rPr lang="en-GB" dirty="0"/>
              <a:t>:</a:t>
            </a:r>
            <a:br>
              <a:rPr lang="en-GB" dirty="0"/>
            </a:br>
            <a:r>
              <a:rPr lang="hu-HU" sz="1800" dirty="0">
                <a:effectLst/>
                <a:latin typeface="Calibri" panose="020F0502020204030204" pitchFamily="34" charset="0"/>
              </a:rPr>
              <a:t> 	</a:t>
            </a:r>
          </a:p>
          <a:p>
            <a:pPr lvl="1" rtl="0" fontAlgn="ctr">
              <a:spcBef>
                <a:spcPts val="0"/>
              </a:spcBef>
              <a:spcAft>
                <a:spcPts val="0"/>
              </a:spcAft>
              <a:buFont typeface="Courier New" panose="02070309020205020404" pitchFamily="49" charset="0"/>
              <a:buChar char="o"/>
            </a:pPr>
            <a:r>
              <a:rPr lang="hu-HU" sz="1800" dirty="0" err="1">
                <a:effectLst/>
                <a:latin typeface="Calibri" panose="020F0502020204030204" pitchFamily="34" charset="0"/>
              </a:rPr>
              <a:t>Navi</a:t>
            </a:r>
            <a:r>
              <a:rPr lang="hu-HU" sz="1800" dirty="0">
                <a:effectLst/>
                <a:latin typeface="Calibri" panose="020F0502020204030204" pitchFamily="34" charset="0"/>
              </a:rPr>
              <a:t> is AI. </a:t>
            </a:r>
          </a:p>
          <a:p>
            <a:pPr lvl="1" rtl="0" fontAlgn="ctr">
              <a:spcBef>
                <a:spcPts val="0"/>
              </a:spcBef>
              <a:spcAft>
                <a:spcPts val="0"/>
              </a:spcAft>
              <a:buFont typeface="Courier New" panose="02070309020205020404" pitchFamily="49" charset="0"/>
              <a:buChar char="o"/>
            </a:pPr>
            <a:r>
              <a:rPr lang="hu-HU" sz="1800" dirty="0">
                <a:effectLst/>
                <a:latin typeface="Calibri" panose="020F0502020204030204" pitchFamily="34" charset="0"/>
              </a:rPr>
              <a:t>Miért is bízunk meg a </a:t>
            </a:r>
            <a:r>
              <a:rPr lang="hu-HU" sz="1800" dirty="0" err="1">
                <a:effectLst/>
                <a:latin typeface="Calibri" panose="020F0502020204030204" pitchFamily="34" charset="0"/>
              </a:rPr>
              <a:t>navi</a:t>
            </a:r>
            <a:r>
              <a:rPr lang="hu-HU" sz="1800" dirty="0">
                <a:effectLst/>
                <a:latin typeface="Calibri" panose="020F0502020204030204" pitchFamily="34" charset="0"/>
              </a:rPr>
              <a:t>-ban? Mert tapasztalati úton tudjuk hogy jobban teljesít mint mi. AI összességében még nem tart itt, de errefelé haladunk általában is.</a:t>
            </a:r>
          </a:p>
          <a:p>
            <a:pPr lvl="1" rtl="0" fontAlgn="ctr">
              <a:spcBef>
                <a:spcPts val="0"/>
              </a:spcBef>
              <a:spcAft>
                <a:spcPts val="0"/>
              </a:spcAft>
              <a:buFont typeface="Courier New" panose="02070309020205020404" pitchFamily="49" charset="0"/>
              <a:buChar char="o"/>
            </a:pPr>
            <a:r>
              <a:rPr lang="hu-HU" sz="1800" dirty="0">
                <a:effectLst/>
                <a:latin typeface="Calibri" panose="020F0502020204030204" pitchFamily="34" charset="0"/>
              </a:rPr>
              <a:t>AI is adatalapú</a:t>
            </a:r>
          </a:p>
          <a:p>
            <a:pPr rtl="0" fontAlgn="ctr">
              <a:spcBef>
                <a:spcPts val="0"/>
              </a:spcBef>
              <a:spcAft>
                <a:spcPts val="0"/>
              </a:spcAft>
              <a:buFont typeface="Courier New" panose="02070309020205020404" pitchFamily="49" charset="0"/>
              <a:buChar char="o"/>
            </a:pPr>
            <a:endParaRPr lang="hu-HU" sz="1800" dirty="0">
              <a:effectLst/>
              <a:latin typeface="Calibri" panose="020F0502020204030204" pitchFamily="34" charset="0"/>
            </a:endParaRPr>
          </a:p>
          <a:p>
            <a:pPr marL="685800" marR="0">
              <a:spcBef>
                <a:spcPts val="0"/>
              </a:spcBef>
              <a:spcAft>
                <a:spcPts val="0"/>
              </a:spcAft>
            </a:pPr>
            <a:r>
              <a:rPr lang="hu-HU" sz="1800" dirty="0">
                <a:effectLst/>
                <a:latin typeface="Calibri" panose="020F0502020204030204" pitchFamily="34" charset="0"/>
              </a:rPr>
              <a:t>Bizalom a projekt menedzserben</a:t>
            </a:r>
          </a:p>
          <a:p>
            <a:pPr marL="685800" marR="0">
              <a:spcBef>
                <a:spcPts val="0"/>
              </a:spcBef>
              <a:spcAft>
                <a:spcPts val="0"/>
              </a:spcAft>
            </a:pPr>
            <a:r>
              <a:rPr lang="hu-HU" sz="1800" dirty="0">
                <a:effectLst/>
                <a:latin typeface="Calibri" panose="020F0502020204030204" pitchFamily="34" charset="0"/>
              </a:rPr>
              <a:t>Bizalom az AI-ban </a:t>
            </a:r>
          </a:p>
          <a:p>
            <a:pPr marL="685800" marR="0">
              <a:spcBef>
                <a:spcPts val="0"/>
              </a:spcBef>
              <a:spcAft>
                <a:spcPts val="0"/>
              </a:spcAft>
            </a:pPr>
            <a:r>
              <a:rPr lang="hu-HU" sz="1800" dirty="0">
                <a:effectLst/>
                <a:latin typeface="Calibri" panose="020F0502020204030204" pitchFamily="34" charset="0"/>
              </a:rPr>
              <a:t> </a:t>
            </a:r>
          </a:p>
        </p:txBody>
      </p:sp>
      <p:sp>
        <p:nvSpPr>
          <p:cNvPr id="4" name="Slide Number Placeholder 3"/>
          <p:cNvSpPr>
            <a:spLocks noGrp="1"/>
          </p:cNvSpPr>
          <p:nvPr>
            <p:ph type="sldNum" sz="quarter" idx="5"/>
          </p:nvPr>
        </p:nvSpPr>
        <p:spPr/>
        <p:txBody>
          <a:bodyPr/>
          <a:lstStyle/>
          <a:p>
            <a:fld id="{4C63FDA2-158A-E244-ACAE-42352068684F}" type="slidenum">
              <a:rPr lang="en-GB" smtClean="0"/>
              <a:t>2</a:t>
            </a:fld>
            <a:endParaRPr lang="en-GB"/>
          </a:p>
        </p:txBody>
      </p:sp>
    </p:spTree>
    <p:extLst>
      <p:ext uri="{BB962C8B-B14F-4D97-AF65-F5344CB8AC3E}">
        <p14:creationId xmlns:p14="http://schemas.microsoft.com/office/powerpoint/2010/main" val="421332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Speakernotes</a:t>
            </a:r>
            <a:r>
              <a:rPr lang="en-GB" dirty="0"/>
              <a:t>:</a:t>
            </a:r>
          </a:p>
          <a:p>
            <a:endParaRPr lang="en-GB" dirty="0"/>
          </a:p>
          <a:p>
            <a:pPr marL="171450" indent="-171450">
              <a:buFontTx/>
              <a:buChar char="-"/>
            </a:pPr>
            <a:r>
              <a:rPr lang="en-GB" dirty="0" err="1"/>
              <a:t>Pár</a:t>
            </a:r>
            <a:r>
              <a:rPr lang="en-GB" dirty="0"/>
              <a:t> </a:t>
            </a:r>
            <a:r>
              <a:rPr lang="en-GB" dirty="0" err="1"/>
              <a:t>szó</a:t>
            </a:r>
            <a:r>
              <a:rPr lang="en-GB" dirty="0"/>
              <a:t> a </a:t>
            </a:r>
            <a:r>
              <a:rPr lang="en-GB" dirty="0" err="1"/>
              <a:t>quantumról</a:t>
            </a:r>
            <a:endParaRPr lang="en-GB" dirty="0"/>
          </a:p>
          <a:p>
            <a:pPr marL="171450" indent="-171450">
              <a:buFontTx/>
              <a:buChar char="-"/>
            </a:pPr>
            <a:r>
              <a:rPr lang="en-GB" dirty="0"/>
              <a:t>Mi </a:t>
            </a:r>
            <a:r>
              <a:rPr lang="en-GB" dirty="0" err="1"/>
              <a:t>lesz</a:t>
            </a:r>
            <a:r>
              <a:rPr lang="en-GB" dirty="0"/>
              <a:t> ha </a:t>
            </a:r>
            <a:r>
              <a:rPr lang="en-GB" dirty="0" err="1"/>
              <a:t>jobban</a:t>
            </a:r>
            <a:r>
              <a:rPr lang="en-GB" dirty="0"/>
              <a:t> </a:t>
            </a:r>
            <a:r>
              <a:rPr lang="en-GB" dirty="0" err="1"/>
              <a:t>megnbízunk</a:t>
            </a:r>
            <a:r>
              <a:rPr lang="en-GB" dirty="0"/>
              <a:t> </a:t>
            </a:r>
            <a:r>
              <a:rPr lang="en-GB" dirty="0" err="1"/>
              <a:t>majd</a:t>
            </a:r>
            <a:r>
              <a:rPr lang="en-GB" dirty="0"/>
              <a:t> </a:t>
            </a:r>
            <a:r>
              <a:rPr lang="en-GB" dirty="0" err="1"/>
              <a:t>az</a:t>
            </a:r>
            <a:r>
              <a:rPr lang="en-GB" dirty="0"/>
              <a:t> AI-ban mint </a:t>
            </a:r>
            <a:r>
              <a:rPr lang="en-GB" dirty="0" err="1"/>
              <a:t>egy</a:t>
            </a:r>
            <a:r>
              <a:rPr lang="en-GB" dirty="0"/>
              <a:t> </a:t>
            </a:r>
            <a:r>
              <a:rPr lang="en-GB" dirty="0" err="1"/>
              <a:t>emberben</a:t>
            </a:r>
            <a:r>
              <a:rPr lang="en-GB" dirty="0"/>
              <a:t> (</a:t>
            </a:r>
            <a:r>
              <a:rPr lang="en-GB" dirty="0" err="1"/>
              <a:t>lásd</a:t>
            </a:r>
            <a:r>
              <a:rPr lang="en-GB" dirty="0"/>
              <a:t> </a:t>
            </a:r>
            <a:r>
              <a:rPr lang="en-GB" dirty="0" err="1"/>
              <a:t>navigáció</a:t>
            </a:r>
            <a:r>
              <a:rPr lang="en-GB" dirty="0"/>
              <a:t>)</a:t>
            </a:r>
          </a:p>
          <a:p>
            <a:pPr marL="171450" indent="-171450">
              <a:buFontTx/>
              <a:buChar char="-"/>
            </a:pPr>
            <a:r>
              <a:rPr lang="en-GB" dirty="0" err="1"/>
              <a:t>Ez</a:t>
            </a:r>
            <a:r>
              <a:rPr lang="en-GB" dirty="0"/>
              <a:t> </a:t>
            </a:r>
            <a:r>
              <a:rPr lang="en-GB" dirty="0" err="1"/>
              <a:t>egy</a:t>
            </a:r>
            <a:r>
              <a:rPr lang="en-GB" dirty="0"/>
              <a:t> </a:t>
            </a:r>
            <a:r>
              <a:rPr lang="en-GB" dirty="0" err="1"/>
              <a:t>folyamat</a:t>
            </a:r>
            <a:r>
              <a:rPr lang="en-GB" dirty="0"/>
              <a:t>: </a:t>
            </a:r>
            <a:r>
              <a:rPr lang="en-GB" dirty="0" err="1"/>
              <a:t>az</a:t>
            </a:r>
            <a:r>
              <a:rPr lang="en-GB" dirty="0"/>
              <a:t> </a:t>
            </a:r>
            <a:r>
              <a:rPr lang="en-GB" dirty="0" err="1"/>
              <a:t>elején</a:t>
            </a:r>
            <a:r>
              <a:rPr lang="en-GB" dirty="0"/>
              <a:t> </a:t>
            </a:r>
            <a:r>
              <a:rPr lang="en-GB" dirty="0" err="1"/>
              <a:t>néha</a:t>
            </a:r>
            <a:r>
              <a:rPr lang="en-GB" dirty="0"/>
              <a:t> </a:t>
            </a:r>
            <a:r>
              <a:rPr lang="en-GB" dirty="0" err="1"/>
              <a:t>használjuk</a:t>
            </a:r>
            <a:r>
              <a:rPr lang="en-GB" dirty="0"/>
              <a:t>, </a:t>
            </a:r>
            <a:r>
              <a:rPr lang="en-GB" dirty="0" err="1"/>
              <a:t>néha</a:t>
            </a:r>
            <a:r>
              <a:rPr lang="en-GB" dirty="0"/>
              <a:t> </a:t>
            </a:r>
            <a:r>
              <a:rPr lang="en-GB" dirty="0" err="1"/>
              <a:t>nem</a:t>
            </a:r>
            <a:r>
              <a:rPr lang="en-GB" dirty="0"/>
              <a:t>. </a:t>
            </a:r>
            <a:r>
              <a:rPr lang="en-GB" dirty="0" err="1"/>
              <a:t>Aztán</a:t>
            </a:r>
            <a:r>
              <a:rPr lang="en-GB" dirty="0"/>
              <a:t> </a:t>
            </a:r>
            <a:r>
              <a:rPr lang="en-GB" dirty="0" err="1"/>
              <a:t>egyre</a:t>
            </a:r>
            <a:r>
              <a:rPr lang="en-GB" dirty="0"/>
              <a:t> </a:t>
            </a:r>
            <a:r>
              <a:rPr lang="en-GB" dirty="0" err="1"/>
              <a:t>inkább</a:t>
            </a:r>
            <a:r>
              <a:rPr lang="en-GB" dirty="0"/>
              <a:t> </a:t>
            </a:r>
            <a:r>
              <a:rPr lang="en-GB" dirty="0" err="1"/>
              <a:t>egy</a:t>
            </a:r>
            <a:r>
              <a:rPr lang="en-GB" dirty="0"/>
              <a:t> PM </a:t>
            </a:r>
            <a:r>
              <a:rPr lang="en-GB" dirty="0" err="1"/>
              <a:t>integráns</a:t>
            </a:r>
            <a:r>
              <a:rPr lang="en-GB" dirty="0"/>
              <a:t> </a:t>
            </a:r>
            <a:r>
              <a:rPr lang="en-GB" dirty="0" err="1"/>
              <a:t>részévé</a:t>
            </a:r>
            <a:r>
              <a:rPr lang="en-GB" dirty="0"/>
              <a:t> fog </a:t>
            </a:r>
            <a:r>
              <a:rPr lang="en-GB" dirty="0" err="1"/>
              <a:t>válni</a:t>
            </a:r>
            <a:r>
              <a:rPr lang="en-GB" dirty="0"/>
              <a:t>, támogató </a:t>
            </a:r>
            <a:r>
              <a:rPr lang="en-GB" dirty="0" err="1"/>
              <a:t>funckióként</a:t>
            </a:r>
            <a:r>
              <a:rPr lang="en-GB" dirty="0"/>
              <a:t>. </a:t>
            </a:r>
            <a:r>
              <a:rPr lang="en-GB" dirty="0" err="1"/>
              <a:t>Végül</a:t>
            </a:r>
            <a:r>
              <a:rPr lang="en-GB" dirty="0"/>
              <a:t> - és </a:t>
            </a:r>
            <a:r>
              <a:rPr lang="en-GB" dirty="0" err="1"/>
              <a:t>el</a:t>
            </a:r>
            <a:r>
              <a:rPr lang="en-GB" dirty="0"/>
              <a:t> </a:t>
            </a:r>
            <a:r>
              <a:rPr lang="en-GB" dirty="0" err="1"/>
              <a:t>fogjuk</a:t>
            </a:r>
            <a:r>
              <a:rPr lang="en-GB" dirty="0"/>
              <a:t> </a:t>
            </a:r>
            <a:r>
              <a:rPr lang="en-GB" dirty="0" err="1"/>
              <a:t>ezt</a:t>
            </a:r>
            <a:r>
              <a:rPr lang="en-GB" dirty="0"/>
              <a:t> </a:t>
            </a:r>
            <a:r>
              <a:rPr lang="en-GB" dirty="0" err="1"/>
              <a:t>érni</a:t>
            </a:r>
            <a:r>
              <a:rPr lang="en-GB" dirty="0"/>
              <a:t> – </a:t>
            </a:r>
            <a:r>
              <a:rPr lang="en-GB" dirty="0" err="1"/>
              <a:t>az</a:t>
            </a:r>
            <a:r>
              <a:rPr lang="en-GB" dirty="0"/>
              <a:t> AI </a:t>
            </a:r>
            <a:r>
              <a:rPr lang="en-GB" dirty="0" err="1"/>
              <a:t>lesz</a:t>
            </a:r>
            <a:r>
              <a:rPr lang="en-GB" dirty="0"/>
              <a:t> a lead-ben és a PM </a:t>
            </a:r>
            <a:r>
              <a:rPr lang="en-GB" dirty="0" err="1"/>
              <a:t>kerül</a:t>
            </a:r>
            <a:r>
              <a:rPr lang="en-GB" dirty="0"/>
              <a:t> a támogató </a:t>
            </a:r>
            <a:r>
              <a:rPr lang="en-GB" dirty="0" err="1"/>
              <a:t>funckióba</a:t>
            </a:r>
            <a:r>
              <a:rPr lang="en-GB" dirty="0"/>
              <a:t>. </a:t>
            </a:r>
            <a:r>
              <a:rPr lang="en-GB" dirty="0" err="1"/>
              <a:t>Ez</a:t>
            </a:r>
            <a:r>
              <a:rPr lang="en-GB" dirty="0"/>
              <a:t> </a:t>
            </a:r>
            <a:r>
              <a:rPr lang="en-GB" dirty="0" err="1"/>
              <a:t>még</a:t>
            </a:r>
            <a:r>
              <a:rPr lang="en-GB" dirty="0"/>
              <a:t> </a:t>
            </a:r>
            <a:r>
              <a:rPr lang="en-GB" dirty="0" err="1"/>
              <a:t>odébb</a:t>
            </a:r>
            <a:r>
              <a:rPr lang="en-GB" dirty="0"/>
              <a:t> van, de </a:t>
            </a:r>
            <a:r>
              <a:rPr lang="en-GB" dirty="0" err="1"/>
              <a:t>még</a:t>
            </a:r>
            <a:r>
              <a:rPr lang="en-GB" dirty="0"/>
              <a:t> a mi </a:t>
            </a:r>
            <a:r>
              <a:rPr lang="en-GB" dirty="0" err="1"/>
              <a:t>életünkben</a:t>
            </a:r>
            <a:r>
              <a:rPr lang="en-GB" dirty="0"/>
              <a:t> meg fog </a:t>
            </a:r>
            <a:r>
              <a:rPr lang="en-GB" dirty="0" err="1"/>
              <a:t>valósulni</a:t>
            </a:r>
            <a:r>
              <a:rPr lang="en-GB" dirty="0"/>
              <a:t>, ha a Quantum </a:t>
            </a:r>
            <a:r>
              <a:rPr lang="en-GB" dirty="0" err="1"/>
              <a:t>bejön</a:t>
            </a:r>
            <a:r>
              <a:rPr lang="en-GB" dirty="0"/>
              <a:t>.</a:t>
            </a:r>
          </a:p>
          <a:p>
            <a:pPr marL="171450" indent="-171450">
              <a:buChar char="-"/>
            </a:pPr>
            <a:r>
              <a:rPr lang="en-GB" dirty="0">
                <a:cs typeface="Calibri"/>
              </a:rPr>
              <a:t>NVidia CEO-</a:t>
            </a:r>
            <a:r>
              <a:rPr lang="en-GB" dirty="0" err="1">
                <a:cs typeface="Calibri"/>
              </a:rPr>
              <a:t>ja</a:t>
            </a:r>
            <a:r>
              <a:rPr lang="en-GB" dirty="0">
                <a:cs typeface="Calibri"/>
              </a:rPr>
              <a:t> </a:t>
            </a:r>
            <a:r>
              <a:rPr lang="en-GB" dirty="0" err="1">
                <a:cs typeface="Calibri"/>
              </a:rPr>
              <a:t>nemrég</a:t>
            </a:r>
            <a:r>
              <a:rPr lang="en-GB" dirty="0">
                <a:cs typeface="Calibri"/>
              </a:rPr>
              <a:t> </a:t>
            </a:r>
            <a:r>
              <a:rPr lang="en-GB" dirty="0" err="1">
                <a:cs typeface="Calibri"/>
              </a:rPr>
              <a:t>nyilatkozta</a:t>
            </a:r>
            <a:r>
              <a:rPr lang="en-GB" dirty="0">
                <a:cs typeface="Calibri"/>
              </a:rPr>
              <a:t> </a:t>
            </a:r>
            <a:r>
              <a:rPr lang="en-GB" dirty="0" err="1">
                <a:cs typeface="Calibri"/>
              </a:rPr>
              <a:t>hogy</a:t>
            </a:r>
            <a:r>
              <a:rPr lang="en-GB" dirty="0">
                <a:cs typeface="Calibri"/>
              </a:rPr>
              <a:t> 5 </a:t>
            </a:r>
            <a:r>
              <a:rPr lang="en-GB" dirty="0" err="1">
                <a:cs typeface="Calibri"/>
              </a:rPr>
              <a:t>éven</a:t>
            </a:r>
            <a:r>
              <a:rPr lang="en-GB" dirty="0">
                <a:cs typeface="Calibri"/>
              </a:rPr>
              <a:t> </a:t>
            </a:r>
            <a:r>
              <a:rPr lang="en-GB" dirty="0" err="1">
                <a:cs typeface="Calibri"/>
              </a:rPr>
              <a:t>belül</a:t>
            </a:r>
            <a:r>
              <a:rPr lang="en-GB" dirty="0">
                <a:cs typeface="Calibri"/>
              </a:rPr>
              <a:t> </a:t>
            </a:r>
            <a:r>
              <a:rPr lang="en-GB" dirty="0" err="1">
                <a:cs typeface="Calibri"/>
              </a:rPr>
              <a:t>az</a:t>
            </a:r>
            <a:r>
              <a:rPr lang="en-GB" dirty="0">
                <a:cs typeface="Calibri"/>
              </a:rPr>
              <a:t> AI MINDEN </a:t>
            </a:r>
            <a:r>
              <a:rPr lang="en-GB" dirty="0" err="1">
                <a:cs typeface="Calibri"/>
              </a:rPr>
              <a:t>humán</a:t>
            </a:r>
            <a:r>
              <a:rPr lang="en-GB" dirty="0">
                <a:cs typeface="Calibri"/>
              </a:rPr>
              <a:t> </a:t>
            </a:r>
            <a:r>
              <a:rPr lang="en-GB" dirty="0" err="1">
                <a:cs typeface="Calibri"/>
              </a:rPr>
              <a:t>teszten</a:t>
            </a:r>
            <a:r>
              <a:rPr lang="en-GB" dirty="0">
                <a:cs typeface="Calibri"/>
              </a:rPr>
              <a:t> </a:t>
            </a:r>
            <a:r>
              <a:rPr lang="en-GB" dirty="0" err="1">
                <a:cs typeface="Calibri"/>
              </a:rPr>
              <a:t>át</a:t>
            </a:r>
            <a:r>
              <a:rPr lang="en-GB" dirty="0">
                <a:cs typeface="Calibri"/>
              </a:rPr>
              <a:t> fog </a:t>
            </a:r>
            <a:r>
              <a:rPr lang="en-GB" dirty="0" err="1">
                <a:cs typeface="Calibri"/>
              </a:rPr>
              <a:t>menni</a:t>
            </a:r>
            <a:r>
              <a:rPr lang="en-GB" dirty="0">
                <a:cs typeface="Calibri"/>
              </a:rPr>
              <a:t> </a:t>
            </a:r>
          </a:p>
          <a:p>
            <a:pPr marL="171450" indent="-171450">
              <a:buChar char="-"/>
            </a:pPr>
            <a:r>
              <a:rPr lang="en-GB" dirty="0">
                <a:cs typeface="Calibri"/>
              </a:rPr>
              <a:t>Sam Altman, </a:t>
            </a:r>
            <a:r>
              <a:rPr lang="en-GB" dirty="0" err="1">
                <a:cs typeface="Calibri" panose="020F0502020204030204"/>
              </a:rPr>
              <a:t>az</a:t>
            </a:r>
            <a:r>
              <a:rPr lang="en-GB" dirty="0">
                <a:cs typeface="Calibri" panose="020F0502020204030204"/>
              </a:rPr>
              <a:t> Open AI CEO-</a:t>
            </a:r>
            <a:r>
              <a:rPr lang="en-GB" dirty="0" err="1">
                <a:cs typeface="Calibri" panose="020F0502020204030204"/>
              </a:rPr>
              <a:t>ja</a:t>
            </a:r>
            <a:r>
              <a:rPr lang="en-GB" dirty="0">
                <a:cs typeface="Calibri" panose="020F0502020204030204"/>
              </a:rPr>
              <a:t> </a:t>
            </a:r>
            <a:r>
              <a:rPr lang="en-GB" dirty="0" err="1">
                <a:cs typeface="Calibri" panose="020F0502020204030204"/>
              </a:rPr>
              <a:t>szerint</a:t>
            </a:r>
            <a:r>
              <a:rPr lang="en-GB" dirty="0">
                <a:cs typeface="Calibri" panose="020F0502020204030204"/>
              </a:rPr>
              <a:t> 2-3 </a:t>
            </a:r>
            <a:r>
              <a:rPr lang="en-GB" dirty="0" err="1">
                <a:cs typeface="Calibri" panose="020F0502020204030204"/>
              </a:rPr>
              <a:t>éven</a:t>
            </a:r>
            <a:r>
              <a:rPr lang="en-GB" dirty="0">
                <a:cs typeface="Calibri" panose="020F0502020204030204"/>
              </a:rPr>
              <a:t> </a:t>
            </a:r>
            <a:r>
              <a:rPr lang="en-GB" dirty="0" err="1">
                <a:cs typeface="Calibri" panose="020F0502020204030204"/>
              </a:rPr>
              <a:t>belül</a:t>
            </a:r>
            <a:r>
              <a:rPr lang="en-GB" dirty="0">
                <a:cs typeface="Calibri" panose="020F0502020204030204"/>
              </a:rPr>
              <a:t> </a:t>
            </a:r>
            <a:r>
              <a:rPr lang="en-GB" dirty="0" err="1">
                <a:cs typeface="Calibri" panose="020F0502020204030204"/>
              </a:rPr>
              <a:t>elérhetjük</a:t>
            </a:r>
            <a:r>
              <a:rPr lang="en-GB" dirty="0">
                <a:cs typeface="Calibri" panose="020F0502020204030204"/>
              </a:rPr>
              <a:t> </a:t>
            </a:r>
            <a:r>
              <a:rPr lang="en-GB" dirty="0" err="1">
                <a:cs typeface="Calibri" panose="020F0502020204030204"/>
              </a:rPr>
              <a:t>az</a:t>
            </a:r>
            <a:r>
              <a:rPr lang="en-GB" dirty="0">
                <a:cs typeface="Calibri" panose="020F0502020204030204"/>
              </a:rPr>
              <a:t> AGI – t, </a:t>
            </a:r>
            <a:r>
              <a:rPr lang="en-GB" dirty="0" err="1">
                <a:cs typeface="Calibri" panose="020F0502020204030204"/>
              </a:rPr>
              <a:t>ami</a:t>
            </a:r>
            <a:r>
              <a:rPr lang="en-GB" dirty="0">
                <a:cs typeface="Calibri" panose="020F0502020204030204"/>
              </a:rPr>
              <a:t> </a:t>
            </a:r>
            <a:r>
              <a:rPr lang="en-GB" dirty="0" err="1">
                <a:cs typeface="Calibri" panose="020F0502020204030204"/>
              </a:rPr>
              <a:t>érteni</a:t>
            </a:r>
            <a:r>
              <a:rPr lang="en-GB" dirty="0">
                <a:cs typeface="Calibri" panose="020F0502020204030204"/>
              </a:rPr>
              <a:t> </a:t>
            </a:r>
            <a:r>
              <a:rPr lang="en-GB" dirty="0" err="1">
                <a:cs typeface="Calibri" panose="020F0502020204030204"/>
              </a:rPr>
              <a:t>fogja</a:t>
            </a:r>
            <a:r>
              <a:rPr lang="en-GB" dirty="0">
                <a:cs typeface="Calibri" panose="020F0502020204030204"/>
              </a:rPr>
              <a:t> </a:t>
            </a:r>
            <a:r>
              <a:rPr lang="en-GB" dirty="0" err="1">
                <a:cs typeface="Calibri" panose="020F0502020204030204"/>
              </a:rPr>
              <a:t>amit</a:t>
            </a:r>
            <a:r>
              <a:rPr lang="en-GB" dirty="0">
                <a:cs typeface="Calibri" panose="020F0502020204030204"/>
              </a:rPr>
              <a:t> </a:t>
            </a:r>
            <a:r>
              <a:rPr lang="en-GB" dirty="0" err="1">
                <a:cs typeface="Calibri" panose="020F0502020204030204"/>
              </a:rPr>
              <a:t>csinál</a:t>
            </a:r>
            <a:r>
              <a:rPr lang="en-GB" dirty="0">
                <a:cs typeface="Calibri" panose="020F0502020204030204"/>
              </a:rPr>
              <a:t> </a:t>
            </a:r>
            <a:r>
              <a:rPr lang="en-GB" err="1">
                <a:cs typeface="Calibri" panose="020F0502020204030204"/>
              </a:rPr>
              <a:t>és</a:t>
            </a:r>
            <a:r>
              <a:rPr lang="en-GB" dirty="0">
                <a:cs typeface="Calibri" panose="020F0502020204030204"/>
              </a:rPr>
              <a:t> </a:t>
            </a:r>
            <a:r>
              <a:rPr lang="en-GB" dirty="0" err="1">
                <a:cs typeface="Calibri" panose="020F0502020204030204"/>
              </a:rPr>
              <a:t>jobban</a:t>
            </a:r>
            <a:r>
              <a:rPr lang="en-GB" dirty="0">
                <a:cs typeface="Calibri" panose="020F0502020204030204"/>
              </a:rPr>
              <a:t> </a:t>
            </a:r>
            <a:r>
              <a:rPr lang="en-GB" dirty="0" err="1">
                <a:cs typeface="Calibri" panose="020F0502020204030204"/>
              </a:rPr>
              <a:t>csinálja</a:t>
            </a:r>
            <a:r>
              <a:rPr lang="en-GB" dirty="0">
                <a:cs typeface="Calibri" panose="020F0502020204030204"/>
              </a:rPr>
              <a:t> </a:t>
            </a:r>
            <a:r>
              <a:rPr lang="en-GB" dirty="0" err="1">
                <a:cs typeface="Calibri" panose="020F0502020204030204"/>
              </a:rPr>
              <a:t>majd</a:t>
            </a:r>
            <a:r>
              <a:rPr lang="en-GB" dirty="0">
                <a:cs typeface="Calibri" panose="020F0502020204030204"/>
              </a:rPr>
              <a:t> mint </a:t>
            </a:r>
            <a:r>
              <a:rPr lang="en-GB" dirty="0" err="1">
                <a:cs typeface="Calibri" panose="020F0502020204030204"/>
              </a:rPr>
              <a:t>az</a:t>
            </a:r>
            <a:r>
              <a:rPr lang="en-GB" dirty="0">
                <a:cs typeface="Calibri" panose="020F0502020204030204"/>
              </a:rPr>
              <a:t> </a:t>
            </a:r>
            <a:r>
              <a:rPr lang="en-GB" dirty="0" err="1">
                <a:cs typeface="Calibri" panose="020F0502020204030204"/>
              </a:rPr>
              <a:t>emberek</a:t>
            </a:r>
            <a:endParaRPr lang="en-GB" err="1">
              <a:cs typeface="Calibri" panose="020F0502020204030204"/>
            </a:endParaRPr>
          </a:p>
          <a:p>
            <a:endParaRPr lang="hu-HU" dirty="0">
              <a:cs typeface="Calibri" panose="020F0502020204030204"/>
            </a:endParaRPr>
          </a:p>
        </p:txBody>
      </p:sp>
      <p:sp>
        <p:nvSpPr>
          <p:cNvPr id="4" name="Slide Number Placeholder 3"/>
          <p:cNvSpPr>
            <a:spLocks noGrp="1"/>
          </p:cNvSpPr>
          <p:nvPr>
            <p:ph type="sldNum" sz="quarter" idx="5"/>
          </p:nvPr>
        </p:nvSpPr>
        <p:spPr/>
        <p:txBody>
          <a:bodyPr/>
          <a:lstStyle/>
          <a:p>
            <a:fld id="{4C63FDA2-158A-E244-ACAE-42352068684F}" type="slidenum">
              <a:rPr lang="en-GB" smtClean="0"/>
              <a:t>12</a:t>
            </a:fld>
            <a:endParaRPr lang="en-GB"/>
          </a:p>
        </p:txBody>
      </p:sp>
    </p:spTree>
    <p:extLst>
      <p:ext uri="{BB962C8B-B14F-4D97-AF65-F5344CB8AC3E}">
        <p14:creationId xmlns:p14="http://schemas.microsoft.com/office/powerpoint/2010/main" val="22389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Speakernotes</a:t>
            </a:r>
            <a:r>
              <a:rPr lang="en-GB" dirty="0"/>
              <a:t>:</a:t>
            </a:r>
          </a:p>
          <a:p>
            <a:endParaRPr lang="en-GB" dirty="0"/>
          </a:p>
          <a:p>
            <a:r>
              <a:rPr lang="en-GB" dirty="0"/>
              <a:t>MIÉRT BESZÉLEK A BIZALOMRÓL? </a:t>
            </a:r>
            <a:r>
              <a:rPr lang="en-GB" dirty="0" err="1"/>
              <a:t>Mert</a:t>
            </a:r>
            <a:r>
              <a:rPr lang="en-GB" dirty="0"/>
              <a:t> a </a:t>
            </a:r>
            <a:r>
              <a:rPr lang="en-GB" dirty="0" err="1"/>
              <a:t>bizalom</a:t>
            </a:r>
            <a:r>
              <a:rPr lang="en-GB" dirty="0"/>
              <a:t> </a:t>
            </a:r>
            <a:r>
              <a:rPr lang="en-GB" dirty="0" err="1"/>
              <a:t>mindig</a:t>
            </a:r>
            <a:r>
              <a:rPr lang="en-GB" dirty="0"/>
              <a:t> is </a:t>
            </a:r>
            <a:r>
              <a:rPr lang="en-GB" dirty="0" err="1"/>
              <a:t>kulcs</a:t>
            </a:r>
            <a:r>
              <a:rPr lang="en-GB" dirty="0"/>
              <a:t> </a:t>
            </a:r>
            <a:r>
              <a:rPr lang="en-GB" dirty="0" err="1"/>
              <a:t>eleme</a:t>
            </a:r>
            <a:r>
              <a:rPr lang="en-GB" dirty="0"/>
              <a:t> volt a </a:t>
            </a:r>
            <a:r>
              <a:rPr lang="en-GB" dirty="0" err="1"/>
              <a:t>projekt</a:t>
            </a:r>
            <a:r>
              <a:rPr lang="en-GB" dirty="0"/>
              <a:t> </a:t>
            </a:r>
            <a:r>
              <a:rPr lang="en-GB" dirty="0" err="1"/>
              <a:t>menedzsmentnek</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effectLst/>
                <a:latin typeface="Calibri" panose="020F0502020204030204" pitchFamily="34" charset="0"/>
              </a:rPr>
              <a:t>pl. ha egy projekt félúton jár és megcsúszunk az leszállítandókkal. Tegyük fel az ügyfélnek van lehetősége felmondani a projektet. Meg kell győzzük hogy szavazzon bizalmat. E nélkül nem fog újabb esélyt adni</a:t>
            </a:r>
          </a:p>
          <a:p>
            <a:endParaRPr lang="en-GB" dirty="0"/>
          </a:p>
          <a:p>
            <a:endParaRPr lang="en-GB" dirty="0"/>
          </a:p>
          <a:p>
            <a:r>
              <a:rPr lang="en-GB" dirty="0"/>
              <a:t>De </a:t>
            </a:r>
            <a:r>
              <a:rPr lang="en-GB" dirty="0" err="1"/>
              <a:t>az</a:t>
            </a:r>
            <a:r>
              <a:rPr lang="en-GB" dirty="0"/>
              <a:t> AI </a:t>
            </a:r>
            <a:r>
              <a:rPr lang="en-GB" dirty="0" err="1"/>
              <a:t>korában</a:t>
            </a:r>
            <a:r>
              <a:rPr lang="en-GB" dirty="0"/>
              <a:t> </a:t>
            </a:r>
            <a:r>
              <a:rPr lang="en-GB" dirty="0" err="1"/>
              <a:t>újra</a:t>
            </a:r>
            <a:r>
              <a:rPr lang="en-GB" dirty="0"/>
              <a:t> </a:t>
            </a:r>
            <a:r>
              <a:rPr lang="en-GB" dirty="0" err="1"/>
              <a:t>kell</a:t>
            </a:r>
            <a:r>
              <a:rPr lang="en-GB" dirty="0"/>
              <a:t> </a:t>
            </a:r>
            <a:r>
              <a:rPr lang="en-GB" dirty="0" err="1"/>
              <a:t>gondolni</a:t>
            </a:r>
            <a:r>
              <a:rPr lang="en-GB" dirty="0"/>
              <a:t> </a:t>
            </a:r>
            <a:r>
              <a:rPr lang="en-GB" dirty="0" err="1"/>
              <a:t>egészet</a:t>
            </a:r>
            <a:r>
              <a:rPr lang="en-GB" dirty="0"/>
              <a:t>. </a:t>
            </a:r>
            <a:r>
              <a:rPr lang="en-GB" dirty="0" err="1"/>
              <a:t>Hogyan</a:t>
            </a:r>
            <a:r>
              <a:rPr lang="en-GB" dirty="0"/>
              <a:t> </a:t>
            </a:r>
            <a:r>
              <a:rPr lang="en-GB" dirty="0" err="1"/>
              <a:t>tudunk</a:t>
            </a:r>
            <a:r>
              <a:rPr lang="en-GB" dirty="0"/>
              <a:t> </a:t>
            </a:r>
            <a:r>
              <a:rPr lang="en-GB" dirty="0" err="1"/>
              <a:t>még</a:t>
            </a:r>
            <a:r>
              <a:rPr lang="en-GB" dirty="0"/>
              <a:t> </a:t>
            </a:r>
            <a:r>
              <a:rPr lang="en-GB" dirty="0" err="1"/>
              <a:t>jobban</a:t>
            </a:r>
            <a:r>
              <a:rPr lang="en-GB" dirty="0"/>
              <a:t> </a:t>
            </a:r>
            <a:r>
              <a:rPr lang="en-GB" dirty="0" err="1"/>
              <a:t>bizalmat</a:t>
            </a:r>
            <a:r>
              <a:rPr lang="en-GB" dirty="0"/>
              <a:t> </a:t>
            </a:r>
            <a:r>
              <a:rPr lang="en-GB" dirty="0" err="1"/>
              <a:t>építeni</a:t>
            </a:r>
            <a:r>
              <a:rPr lang="en-GB" dirty="0"/>
              <a:t>, </a:t>
            </a:r>
            <a:r>
              <a:rPr lang="en-GB" dirty="0" err="1"/>
              <a:t>fenntartani</a:t>
            </a:r>
            <a:r>
              <a:rPr lang="en-GB" dirty="0"/>
              <a:t> </a:t>
            </a:r>
            <a:r>
              <a:rPr lang="en-GB" dirty="0" err="1"/>
              <a:t>az</a:t>
            </a:r>
            <a:r>
              <a:rPr lang="en-GB" dirty="0"/>
              <a:t> AI </a:t>
            </a:r>
            <a:r>
              <a:rPr lang="en-GB" dirty="0" err="1"/>
              <a:t>és</a:t>
            </a:r>
            <a:r>
              <a:rPr lang="en-GB" dirty="0"/>
              <a:t> a </a:t>
            </a:r>
            <a:r>
              <a:rPr lang="en-GB" dirty="0" err="1"/>
              <a:t>humán</a:t>
            </a:r>
            <a:r>
              <a:rPr lang="en-GB" dirty="0"/>
              <a:t> </a:t>
            </a:r>
            <a:r>
              <a:rPr lang="en-GB" dirty="0" err="1"/>
              <a:t>intelligenciák</a:t>
            </a:r>
            <a:r>
              <a:rPr lang="en-GB" dirty="0"/>
              <a:t> </a:t>
            </a:r>
            <a:r>
              <a:rPr lang="en-GB" dirty="0" err="1"/>
              <a:t>segítségével</a:t>
            </a:r>
            <a:r>
              <a:rPr lang="en-GB" dirty="0"/>
              <a:t>. </a:t>
            </a:r>
            <a:r>
              <a:rPr lang="en-GB" dirty="0" err="1"/>
              <a:t>Hogyan</a:t>
            </a:r>
            <a:r>
              <a:rPr lang="en-GB" dirty="0"/>
              <a:t> </a:t>
            </a:r>
            <a:r>
              <a:rPr lang="en-GB" dirty="0" err="1"/>
              <a:t>vesszük</a:t>
            </a:r>
            <a:r>
              <a:rPr lang="en-GB" dirty="0"/>
              <a:t> </a:t>
            </a:r>
            <a:r>
              <a:rPr lang="en-GB" dirty="0" err="1"/>
              <a:t>figyelembe</a:t>
            </a:r>
            <a:r>
              <a:rPr lang="en-GB" dirty="0"/>
              <a:t> </a:t>
            </a:r>
            <a:r>
              <a:rPr lang="en-GB" dirty="0" err="1"/>
              <a:t>az</a:t>
            </a:r>
            <a:r>
              <a:rPr lang="en-GB" dirty="0"/>
              <a:t> AI </a:t>
            </a:r>
            <a:r>
              <a:rPr lang="en-GB" dirty="0" err="1"/>
              <a:t>hatásait</a:t>
            </a:r>
            <a:r>
              <a:rPr lang="en-GB" dirty="0"/>
              <a:t>?</a:t>
            </a:r>
          </a:p>
        </p:txBody>
      </p:sp>
      <p:sp>
        <p:nvSpPr>
          <p:cNvPr id="4" name="Slide Number Placeholder 3"/>
          <p:cNvSpPr>
            <a:spLocks noGrp="1"/>
          </p:cNvSpPr>
          <p:nvPr>
            <p:ph type="sldNum" sz="quarter" idx="5"/>
          </p:nvPr>
        </p:nvSpPr>
        <p:spPr/>
        <p:txBody>
          <a:bodyPr/>
          <a:lstStyle/>
          <a:p>
            <a:fld id="{4C63FDA2-158A-E244-ACAE-42352068684F}" type="slidenum">
              <a:rPr lang="en-GB" smtClean="0"/>
              <a:t>3</a:t>
            </a:fld>
            <a:endParaRPr lang="en-GB"/>
          </a:p>
        </p:txBody>
      </p:sp>
    </p:spTree>
    <p:extLst>
      <p:ext uri="{BB962C8B-B14F-4D97-AF65-F5344CB8AC3E}">
        <p14:creationId xmlns:p14="http://schemas.microsoft.com/office/powerpoint/2010/main" val="207578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Arial" panose="020B0604020202020204" pitchFamily="34" charset="0"/>
              <a:buChar char="•"/>
            </a:pPr>
            <a:r>
              <a:rPr lang="en-GB" dirty="0"/>
              <a:t>Speaker notes:</a:t>
            </a:r>
          </a:p>
          <a:p>
            <a:pPr rtl="0" fontAlgn="ctr">
              <a:spcBef>
                <a:spcPts val="0"/>
              </a:spcBef>
              <a:spcAft>
                <a:spcPts val="0"/>
              </a:spcAft>
              <a:buFont typeface="Arial" panose="020B0604020202020204" pitchFamily="34" charset="0"/>
              <a:buChar char="•"/>
            </a:pPr>
            <a:endParaRPr lang="en-GB" dirty="0"/>
          </a:p>
          <a:p>
            <a:pPr rtl="0" fontAlgn="ctr">
              <a:spcBef>
                <a:spcPts val="0"/>
              </a:spcBef>
              <a:spcAft>
                <a:spcPts val="0"/>
              </a:spcAft>
              <a:buFont typeface="Arial" panose="020B0604020202020204" pitchFamily="34" charset="0"/>
              <a:buChar char="•"/>
            </a:pPr>
            <a:r>
              <a:rPr lang="en-GB" dirty="0"/>
              <a:t>HOGYAN ÖTVÖZŐDIK A JÖVŐBEN A HUMÁN INTELLIGENCIA ÉS AZ AI?</a:t>
            </a:r>
            <a:br>
              <a:rPr lang="en-GB" dirty="0"/>
            </a:br>
            <a:endParaRPr lang="en-GB" dirty="0"/>
          </a:p>
          <a:p>
            <a:pPr rtl="0" fontAlgn="ctr">
              <a:spcBef>
                <a:spcPts val="0"/>
              </a:spcBef>
              <a:spcAft>
                <a:spcPts val="0"/>
              </a:spcAft>
              <a:buFont typeface="Arial" panose="020B0604020202020204" pitchFamily="34" charset="0"/>
              <a:buChar char="•"/>
            </a:pPr>
            <a:r>
              <a:rPr lang="en-GB" sz="1800" dirty="0" err="1">
                <a:effectLst/>
                <a:latin typeface="Calibri" panose="020F0502020204030204" pitchFamily="34" charset="0"/>
              </a:rPr>
              <a:t>Empátia</a:t>
            </a:r>
            <a:r>
              <a:rPr lang="en-GB" sz="1800" dirty="0">
                <a:effectLst/>
                <a:latin typeface="Calibri" panose="020F0502020204030204" pitchFamily="34" charset="0"/>
              </a:rPr>
              <a:t>:</a:t>
            </a:r>
            <a:r>
              <a:rPr lang="hu-HU" sz="1800" dirty="0">
                <a:effectLst/>
                <a:latin typeface="Calibri" panose="020F0502020204030204" pitchFamily="34" charset="0"/>
              </a:rPr>
              <a:t> </a:t>
            </a:r>
          </a:p>
          <a:p>
            <a:pPr lvl="1" rtl="0" fontAlgn="ctr">
              <a:spcBef>
                <a:spcPts val="0"/>
              </a:spcBef>
              <a:spcAft>
                <a:spcPts val="0"/>
              </a:spcAft>
              <a:buFont typeface="Arial" panose="020B0604020202020204" pitchFamily="34" charset="0"/>
              <a:buChar char="•"/>
            </a:pPr>
            <a:r>
              <a:rPr lang="hu-HU" sz="1800" dirty="0">
                <a:effectLst/>
                <a:latin typeface="Calibri" panose="020F0502020204030204" pitchFamily="34" charset="0"/>
              </a:rPr>
              <a:t>Elhiszem hogy fontos vagyok Neked</a:t>
            </a:r>
          </a:p>
          <a:p>
            <a:pPr lvl="1" rtl="0" fontAlgn="ctr">
              <a:spcBef>
                <a:spcPts val="0"/>
              </a:spcBef>
              <a:spcAft>
                <a:spcPts val="0"/>
              </a:spcAft>
              <a:buFont typeface="Arial" panose="020B0604020202020204" pitchFamily="34" charset="0"/>
              <a:buChar char="•"/>
            </a:pPr>
            <a:r>
              <a:rPr lang="hu-HU" sz="1800" dirty="0">
                <a:effectLst/>
                <a:latin typeface="Calibri" panose="020F0502020204030204" pitchFamily="34" charset="0"/>
              </a:rPr>
              <a:t>EQ – személyes odafigyelés</a:t>
            </a:r>
          </a:p>
          <a:p>
            <a:pPr lvl="1" rtl="0" fontAlgn="ctr">
              <a:spcBef>
                <a:spcPts val="0"/>
              </a:spcBef>
              <a:spcAft>
                <a:spcPts val="0"/>
              </a:spcAft>
              <a:buFont typeface="Arial" panose="020B0604020202020204" pitchFamily="34" charset="0"/>
              <a:buChar char="•"/>
            </a:pPr>
            <a:r>
              <a:rPr lang="hu-HU" sz="1800" dirty="0">
                <a:effectLst/>
                <a:latin typeface="Calibri" panose="020F0502020204030204" pitchFamily="34" charset="0"/>
              </a:rPr>
              <a:t>CQ – más kultúrákra is oda tudunk figyelni</a:t>
            </a:r>
          </a:p>
          <a:p>
            <a:pPr lvl="1" rtl="0" fontAlgn="ctr">
              <a:spcBef>
                <a:spcPts val="0"/>
              </a:spcBef>
              <a:spcAft>
                <a:spcPts val="0"/>
              </a:spcAft>
              <a:buFont typeface="Arial" panose="020B0604020202020204" pitchFamily="34" charset="0"/>
              <a:buChar char="•"/>
            </a:pPr>
            <a:r>
              <a:rPr lang="hu-HU" sz="1800" dirty="0" err="1">
                <a:effectLst/>
                <a:latin typeface="Calibri" panose="020F0502020204030204" pitchFamily="34" charset="0"/>
              </a:rPr>
              <a:t>Eitkai</a:t>
            </a:r>
            <a:r>
              <a:rPr lang="hu-HU" sz="1800" dirty="0">
                <a:effectLst/>
                <a:latin typeface="Calibri" panose="020F0502020204030204" pitchFamily="34" charset="0"/>
              </a:rPr>
              <a:t> aspektusokra is odafigyelünk</a:t>
            </a:r>
          </a:p>
          <a:p>
            <a:pPr lvl="1" rtl="0" fontAlgn="ctr">
              <a:spcBef>
                <a:spcPts val="0"/>
              </a:spcBef>
              <a:spcAft>
                <a:spcPts val="0"/>
              </a:spcAft>
              <a:buFont typeface="Arial" panose="020B0604020202020204" pitchFamily="34" charset="0"/>
              <a:buChar char="•"/>
            </a:pPr>
            <a:r>
              <a:rPr lang="hu-HU" sz="1800" dirty="0">
                <a:effectLst/>
                <a:latin typeface="Calibri" panose="020F0502020204030204" pitchFamily="34" charset="0"/>
              </a:rPr>
              <a:t>Szervezeti aspektusokra</a:t>
            </a:r>
          </a:p>
          <a:p>
            <a:pPr lvl="1" rtl="0" fontAlgn="ctr">
              <a:spcBef>
                <a:spcPts val="0"/>
              </a:spcBef>
              <a:spcAft>
                <a:spcPts val="0"/>
              </a:spcAft>
              <a:buFont typeface="Arial" panose="020B0604020202020204" pitchFamily="34" charset="0"/>
              <a:buChar char="•"/>
            </a:pPr>
            <a:r>
              <a:rPr lang="hu-HU" sz="1800" dirty="0">
                <a:effectLst/>
                <a:latin typeface="Calibri" panose="020F0502020204030204" pitchFamily="34" charset="0"/>
              </a:rPr>
              <a:t>más generációkra!</a:t>
            </a:r>
          </a:p>
          <a:p>
            <a:pPr rtl="0" fontAlgn="ctr">
              <a:spcBef>
                <a:spcPts val="0"/>
              </a:spcBef>
              <a:spcAft>
                <a:spcPts val="0"/>
              </a:spcAft>
              <a:buFont typeface="Arial" panose="020B0604020202020204" pitchFamily="34" charset="0"/>
              <a:buChar char="•"/>
            </a:pPr>
            <a:endParaRPr lang="hu-HU" sz="18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hu-HU" sz="1800" dirty="0" err="1">
                <a:effectLst/>
                <a:latin typeface="Calibri" panose="020F0502020204030204" pitchFamily="34" charset="0"/>
              </a:rPr>
              <a:t>Logic</a:t>
            </a:r>
            <a:r>
              <a:rPr lang="hu-HU" sz="1800" dirty="0">
                <a:effectLst/>
                <a:latin typeface="Calibri" panose="020F0502020204030204" pitchFamily="34" charset="0"/>
              </a:rPr>
              <a:t>: </a:t>
            </a:r>
          </a:p>
          <a:p>
            <a:pPr lvl="1" rtl="0" fontAlgn="ctr">
              <a:spcBef>
                <a:spcPts val="0"/>
              </a:spcBef>
              <a:spcAft>
                <a:spcPts val="0"/>
              </a:spcAft>
              <a:buFont typeface="Arial" panose="020B0604020202020204" pitchFamily="34" charset="0"/>
              <a:buChar char="•"/>
            </a:pPr>
            <a:r>
              <a:rPr lang="hu-HU" sz="1800" dirty="0">
                <a:effectLst/>
                <a:latin typeface="Calibri" panose="020F0502020204030204" pitchFamily="34" charset="0"/>
              </a:rPr>
              <a:t>Tudom hogy meg tudod csinálni</a:t>
            </a:r>
          </a:p>
          <a:p>
            <a:pPr lvl="1" rtl="0" fontAlgn="ctr">
              <a:spcBef>
                <a:spcPts val="0"/>
              </a:spcBef>
              <a:spcAft>
                <a:spcPts val="0"/>
              </a:spcAft>
              <a:buFont typeface="Arial" panose="020B0604020202020204" pitchFamily="34" charset="0"/>
              <a:buChar char="•"/>
            </a:pPr>
            <a:r>
              <a:rPr lang="hu-HU" sz="1800" dirty="0">
                <a:effectLst/>
                <a:latin typeface="Calibri" panose="020F0502020204030204" pitchFamily="34" charset="0"/>
              </a:rPr>
              <a:t>AI sokat segíthet abban hogy teljesítsünk</a:t>
            </a:r>
          </a:p>
          <a:p>
            <a:pPr lvl="1" rtl="0" fontAlgn="ctr">
              <a:spcBef>
                <a:spcPts val="0"/>
              </a:spcBef>
              <a:spcAft>
                <a:spcPts val="0"/>
              </a:spcAft>
              <a:buFont typeface="Arial" panose="020B0604020202020204" pitchFamily="34" charset="0"/>
              <a:buChar char="•"/>
            </a:pPr>
            <a:r>
              <a:rPr lang="hu-HU" sz="1800" dirty="0">
                <a:effectLst/>
                <a:latin typeface="Calibri" panose="020F0502020204030204" pitchFamily="34" charset="0"/>
              </a:rPr>
              <a:t>De az AI </a:t>
            </a:r>
            <a:r>
              <a:rPr lang="hu-HU" sz="1800" dirty="0" err="1">
                <a:effectLst/>
                <a:latin typeface="Calibri" panose="020F0502020204030204" pitchFamily="34" charset="0"/>
              </a:rPr>
              <a:t>halucinál</a:t>
            </a:r>
            <a:r>
              <a:rPr lang="hu-HU" sz="1800" dirty="0">
                <a:effectLst/>
                <a:latin typeface="Calibri" panose="020F0502020204030204" pitchFamily="34" charset="0"/>
              </a:rPr>
              <a:t>! Valószínűségszámítással dolgozik, hálózattal, mintafelismeréssel és nem érti azt amit csinál</a:t>
            </a:r>
          </a:p>
          <a:p>
            <a:pPr lvl="1" rtl="0" fontAlgn="ctr">
              <a:spcBef>
                <a:spcPts val="0"/>
              </a:spcBef>
              <a:spcAft>
                <a:spcPts val="0"/>
              </a:spcAft>
              <a:buFont typeface="Arial" panose="020B0604020202020204" pitchFamily="34" charset="0"/>
              <a:buChar char="•"/>
            </a:pPr>
            <a:r>
              <a:rPr lang="hu-HU" sz="1800" dirty="0">
                <a:effectLst/>
                <a:latin typeface="Calibri" panose="020F0502020204030204" pitchFamily="34" charset="0"/>
              </a:rPr>
              <a:t>Ezért fontos az AI minőségbiztosítás</a:t>
            </a:r>
          </a:p>
          <a:p>
            <a:pPr lvl="0" rtl="0" fontAlgn="ctr">
              <a:spcBef>
                <a:spcPts val="0"/>
              </a:spcBef>
              <a:spcAft>
                <a:spcPts val="0"/>
              </a:spcAft>
              <a:buFont typeface="Arial" panose="020B0604020202020204" pitchFamily="34" charset="0"/>
              <a:buChar char="•"/>
            </a:pPr>
            <a:r>
              <a:rPr lang="hu-HU" sz="1800" dirty="0">
                <a:effectLst/>
                <a:latin typeface="Calibri" panose="020F0502020204030204" pitchFamily="34" charset="0"/>
              </a:rPr>
              <a:t>Autentikus:</a:t>
            </a:r>
          </a:p>
          <a:p>
            <a:pPr lvl="1" rtl="0" fontAlgn="ctr">
              <a:spcBef>
                <a:spcPts val="0"/>
              </a:spcBef>
              <a:spcAft>
                <a:spcPts val="0"/>
              </a:spcAft>
              <a:buFont typeface="Arial" panose="020B0604020202020204" pitchFamily="34" charset="0"/>
              <a:buChar char="•"/>
            </a:pPr>
            <a:r>
              <a:rPr lang="hu-HU" sz="1800" dirty="0">
                <a:effectLst/>
                <a:latin typeface="Calibri" panose="020F0502020204030204" pitchFamily="34" charset="0"/>
              </a:rPr>
              <a:t>Komoly kockázatokat hoz benne az AI</a:t>
            </a:r>
          </a:p>
          <a:p>
            <a:pPr lvl="1" rtl="0" fontAlgn="ctr">
              <a:spcBef>
                <a:spcPts val="0"/>
              </a:spcBef>
              <a:spcAft>
                <a:spcPts val="0"/>
              </a:spcAft>
              <a:buFont typeface="Arial" panose="020B0604020202020204" pitchFamily="34" charset="0"/>
              <a:buChar char="•"/>
            </a:pPr>
            <a:r>
              <a:rPr lang="hu-HU" sz="1800" dirty="0">
                <a:effectLst/>
                <a:latin typeface="Calibri" panose="020F0502020204030204" pitchFamily="34" charset="0"/>
              </a:rPr>
              <a:t>meg kell mutatni </a:t>
            </a:r>
            <a:r>
              <a:rPr lang="hu-HU" sz="1800" dirty="0" err="1">
                <a:effectLst/>
                <a:latin typeface="Calibri" panose="020F0502020204030204" pitchFamily="34" charset="0"/>
              </a:rPr>
              <a:t>transparensen</a:t>
            </a:r>
            <a:r>
              <a:rPr lang="hu-HU" sz="1800" dirty="0">
                <a:effectLst/>
                <a:latin typeface="Calibri" panose="020F0502020204030204" pitchFamily="34" charset="0"/>
              </a:rPr>
              <a:t> mit csinálok AI-</a:t>
            </a:r>
            <a:r>
              <a:rPr lang="hu-HU" sz="1800" dirty="0" err="1">
                <a:effectLst/>
                <a:latin typeface="Calibri" panose="020F0502020204030204" pitchFamily="34" charset="0"/>
              </a:rPr>
              <a:t>al</a:t>
            </a:r>
            <a:endParaRPr lang="hu-HU" sz="1800" dirty="0">
              <a:effectLst/>
              <a:latin typeface="Calibri" panose="020F0502020204030204" pitchFamily="34" charset="0"/>
            </a:endParaRPr>
          </a:p>
          <a:p>
            <a:pPr lvl="1" rtl="0" fontAlgn="ctr">
              <a:spcBef>
                <a:spcPts val="0"/>
              </a:spcBef>
              <a:spcAft>
                <a:spcPts val="0"/>
              </a:spcAft>
              <a:buFont typeface="Arial" panose="020B0604020202020204" pitchFamily="34" charset="0"/>
              <a:buChar char="•"/>
            </a:pPr>
            <a:r>
              <a:rPr lang="hu-HU" sz="1800" dirty="0">
                <a:effectLst/>
                <a:latin typeface="Calibri" panose="020F0502020204030204" pitchFamily="34" charset="0"/>
              </a:rPr>
              <a:t>Azt valószínűleg felismerték hogy a képeket AI-</a:t>
            </a:r>
            <a:r>
              <a:rPr lang="hu-HU" sz="1800" dirty="0" err="1">
                <a:effectLst/>
                <a:latin typeface="Calibri" panose="020F0502020204030204" pitchFamily="34" charset="0"/>
              </a:rPr>
              <a:t>al</a:t>
            </a:r>
            <a:r>
              <a:rPr lang="hu-HU" sz="1800" dirty="0">
                <a:effectLst/>
                <a:latin typeface="Calibri" panose="020F0502020204030204" pitchFamily="34" charset="0"/>
              </a:rPr>
              <a:t> csináltam, de a szövegben is számos alkalommal kértem a segítségét.</a:t>
            </a:r>
          </a:p>
          <a:p>
            <a:pPr rtl="0" fontAlgn="ctr">
              <a:spcBef>
                <a:spcPts val="0"/>
              </a:spcBef>
              <a:spcAft>
                <a:spcPts val="0"/>
              </a:spcAft>
              <a:buFont typeface="Arial" panose="020B0604020202020204" pitchFamily="34" charset="0"/>
              <a:buChar char="•"/>
            </a:pPr>
            <a:endParaRPr lang="hu-HU" sz="18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hu-HU" sz="1800" dirty="0">
                <a:effectLst/>
                <a:latin typeface="Calibri" panose="020F0502020204030204" pitchFamily="34" charset="0"/>
              </a:rPr>
              <a:t>HARD to </a:t>
            </a:r>
            <a:r>
              <a:rPr lang="hu-HU" sz="1800" dirty="0" err="1">
                <a:effectLst/>
                <a:latin typeface="Calibri" panose="020F0502020204030204" pitchFamily="34" charset="0"/>
              </a:rPr>
              <a:t>measure</a:t>
            </a:r>
            <a:r>
              <a:rPr lang="hu-HU" sz="1800" dirty="0">
                <a:effectLst/>
                <a:latin typeface="Calibri" panose="020F0502020204030204" pitchFamily="34" charset="0"/>
              </a:rPr>
              <a:t> the </a:t>
            </a:r>
            <a:r>
              <a:rPr lang="hu-HU" sz="1800" dirty="0" err="1">
                <a:effectLst/>
                <a:latin typeface="Calibri" panose="020F0502020204030204" pitchFamily="34" charset="0"/>
              </a:rPr>
              <a:t>trust</a:t>
            </a:r>
            <a:r>
              <a:rPr lang="hu-HU" sz="1800" dirty="0">
                <a:effectLst/>
                <a:latin typeface="Calibri" panose="020F0502020204030204" pitchFamily="34" charset="0"/>
              </a:rPr>
              <a:t>, </a:t>
            </a:r>
            <a:r>
              <a:rPr lang="hu-HU" sz="1800" dirty="0" err="1">
                <a:effectLst/>
                <a:latin typeface="Calibri" panose="020F0502020204030204" pitchFamily="34" charset="0"/>
              </a:rPr>
              <a:t>easy</a:t>
            </a:r>
            <a:r>
              <a:rPr lang="hu-HU" sz="1800" dirty="0">
                <a:effectLst/>
                <a:latin typeface="Calibri" panose="020F0502020204030204" pitchFamily="34" charset="0"/>
              </a:rPr>
              <a:t> to </a:t>
            </a:r>
            <a:r>
              <a:rPr lang="hu-HU" sz="1800" dirty="0" err="1">
                <a:effectLst/>
                <a:latin typeface="Calibri" panose="020F0502020204030204" pitchFamily="34" charset="0"/>
              </a:rPr>
              <a:t>lose</a:t>
            </a:r>
            <a:r>
              <a:rPr lang="hu-HU" sz="1800" dirty="0">
                <a:effectLst/>
                <a:latin typeface="Calibri" panose="020F0502020204030204" pitchFamily="34" charset="0"/>
              </a:rPr>
              <a:t>, </a:t>
            </a:r>
            <a:r>
              <a:rPr lang="hu-HU" sz="1800" dirty="0" err="1">
                <a:effectLst/>
                <a:latin typeface="Calibri" panose="020F0502020204030204" pitchFamily="34" charset="0"/>
              </a:rPr>
              <a:t>hard</a:t>
            </a:r>
            <a:r>
              <a:rPr lang="hu-HU" sz="1800" dirty="0">
                <a:effectLst/>
                <a:latin typeface="Calibri" panose="020F0502020204030204" pitchFamily="34" charset="0"/>
              </a:rPr>
              <a:t> to </a:t>
            </a:r>
            <a:r>
              <a:rPr lang="hu-HU" sz="1800" dirty="0" err="1">
                <a:effectLst/>
                <a:latin typeface="Calibri" panose="020F0502020204030204" pitchFamily="34" charset="0"/>
              </a:rPr>
              <a:t>gain</a:t>
            </a:r>
            <a:r>
              <a:rPr lang="hu-HU" sz="1800" dirty="0">
                <a:effectLst/>
                <a:latin typeface="Calibri" panose="020F0502020204030204" pitchFamily="34" charset="0"/>
              </a:rPr>
              <a:t> back</a:t>
            </a:r>
          </a:p>
          <a:p>
            <a:pPr rtl="0" fontAlgn="ctr">
              <a:spcBef>
                <a:spcPts val="0"/>
              </a:spcBef>
              <a:spcAft>
                <a:spcPts val="0"/>
              </a:spcAft>
              <a:buFont typeface="Arial" panose="020B0604020202020204" pitchFamily="34" charset="0"/>
              <a:buChar char="•"/>
            </a:pPr>
            <a:endParaRPr lang="hu-HU" sz="1800" dirty="0">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de-DE" sz="1800" dirty="0">
                <a:effectLst/>
                <a:latin typeface="Aptos" panose="020B0004020202020204" pitchFamily="34" charset="0"/>
                <a:ea typeface="Calibri" panose="020F0502020204030204" pitchFamily="34" charset="0"/>
                <a:cs typeface="Calibri" panose="020F0502020204030204" pitchFamily="34" charset="0"/>
              </a:rPr>
              <a:t>Ne </a:t>
            </a:r>
            <a:r>
              <a:rPr lang="de-DE" sz="1800" dirty="0" err="1">
                <a:effectLst/>
                <a:latin typeface="Aptos" panose="020B0004020202020204" pitchFamily="34" charset="0"/>
                <a:ea typeface="Calibri" panose="020F0502020204030204" pitchFamily="34" charset="0"/>
                <a:cs typeface="Calibri" panose="020F0502020204030204" pitchFamily="34" charset="0"/>
              </a:rPr>
              <a:t>gondoljuk</a:t>
            </a:r>
            <a:r>
              <a:rPr lang="de-DE" sz="1800" dirty="0">
                <a:effectLst/>
                <a:latin typeface="Aptos" panose="020B0004020202020204" pitchFamily="34" charset="0"/>
                <a:ea typeface="Calibri" panose="020F0502020204030204" pitchFamily="34" charset="0"/>
                <a:cs typeface="Calibri" panose="020F0502020204030204" pitchFamily="34" charset="0"/>
              </a:rPr>
              <a:t> AI </a:t>
            </a:r>
            <a:r>
              <a:rPr lang="de-DE" sz="1800" dirty="0" err="1">
                <a:effectLst/>
                <a:latin typeface="Aptos" panose="020B0004020202020204" pitchFamily="34" charset="0"/>
                <a:ea typeface="Calibri" panose="020F0502020204030204" pitchFamily="34" charset="0"/>
                <a:cs typeface="Calibri" panose="020F0502020204030204" pitchFamily="34" charset="0"/>
              </a:rPr>
              <a:t>nem</a:t>
            </a:r>
            <a:r>
              <a:rPr lang="de-DE" sz="1800" dirty="0">
                <a:effectLst/>
                <a:latin typeface="Aptos" panose="020B0004020202020204" pitchFamily="34" charset="0"/>
                <a:ea typeface="Calibri" panose="020F0502020204030204" pitchFamily="34" charset="0"/>
                <a:cs typeface="Calibri" panose="020F0502020204030204" pitchFamily="34" charset="0"/>
              </a:rPr>
              <a:t> </a:t>
            </a:r>
            <a:r>
              <a:rPr lang="de-DE" sz="1800" dirty="0" err="1">
                <a:effectLst/>
                <a:latin typeface="Aptos" panose="020B0004020202020204" pitchFamily="34" charset="0"/>
                <a:ea typeface="Calibri" panose="020F0502020204030204" pitchFamily="34" charset="0"/>
                <a:cs typeface="Calibri" panose="020F0502020204030204" pitchFamily="34" charset="0"/>
              </a:rPr>
              <a:t>érti</a:t>
            </a:r>
            <a:r>
              <a:rPr lang="de-DE" sz="1800" dirty="0">
                <a:effectLst/>
                <a:latin typeface="Aptos" panose="020B0004020202020204" pitchFamily="34" charset="0"/>
                <a:ea typeface="Calibri" panose="020F0502020204030204" pitchFamily="34" charset="0"/>
                <a:cs typeface="Calibri" panose="020F0502020204030204" pitchFamily="34" charset="0"/>
              </a:rPr>
              <a:t> </a:t>
            </a:r>
            <a:r>
              <a:rPr lang="de-DE" sz="1800" dirty="0" err="1">
                <a:effectLst/>
                <a:latin typeface="Aptos" panose="020B0004020202020204" pitchFamily="34" charset="0"/>
                <a:ea typeface="Calibri" panose="020F0502020204030204" pitchFamily="34" charset="0"/>
                <a:cs typeface="Calibri" panose="020F0502020204030204" pitchFamily="34" charset="0"/>
              </a:rPr>
              <a:t>az</a:t>
            </a:r>
            <a:r>
              <a:rPr lang="de-DE" sz="1800" dirty="0">
                <a:effectLst/>
                <a:latin typeface="Aptos" panose="020B0004020202020204" pitchFamily="34" charset="0"/>
                <a:ea typeface="Calibri" panose="020F0502020204030204" pitchFamily="34" charset="0"/>
                <a:cs typeface="Calibri" panose="020F0502020204030204" pitchFamily="34" charset="0"/>
              </a:rPr>
              <a:t> </a:t>
            </a:r>
            <a:r>
              <a:rPr lang="de-DE" sz="1800" dirty="0" err="1">
                <a:effectLst/>
                <a:latin typeface="Aptos" panose="020B0004020202020204" pitchFamily="34" charset="0"/>
                <a:ea typeface="Calibri" panose="020F0502020204030204" pitchFamily="34" charset="0"/>
                <a:cs typeface="Calibri" panose="020F0502020204030204" pitchFamily="34" charset="0"/>
              </a:rPr>
              <a:t>empátiát</a:t>
            </a:r>
            <a:r>
              <a:rPr lang="de-DE" sz="1800" dirty="0">
                <a:effectLst/>
                <a:latin typeface="Aptos" panose="020B0004020202020204" pitchFamily="34" charset="0"/>
                <a:ea typeface="Calibri" panose="020F0502020204030204" pitchFamily="34" charset="0"/>
                <a:cs typeface="Calibri" panose="020F0502020204030204" pitchFamily="34" charset="0"/>
              </a:rPr>
              <a:t>. </a:t>
            </a:r>
            <a:r>
              <a:rPr lang="de-DE" sz="1800" dirty="0" err="1">
                <a:effectLst/>
                <a:latin typeface="Aptos" panose="020B0004020202020204" pitchFamily="34" charset="0"/>
                <a:ea typeface="Calibri" panose="020F0502020204030204" pitchFamily="34" charset="0"/>
                <a:cs typeface="Calibri" panose="020F0502020204030204" pitchFamily="34" charset="0"/>
              </a:rPr>
              <a:t>Pontosan</a:t>
            </a:r>
            <a:r>
              <a:rPr lang="de-DE" sz="1800" dirty="0">
                <a:effectLst/>
                <a:latin typeface="Aptos" panose="020B0004020202020204" pitchFamily="34" charset="0"/>
                <a:ea typeface="Calibri" panose="020F0502020204030204" pitchFamily="34" charset="0"/>
                <a:cs typeface="Calibri" panose="020F0502020204030204" pitchFamily="34" charset="0"/>
              </a:rPr>
              <a:t> </a:t>
            </a:r>
            <a:r>
              <a:rPr lang="de-DE" sz="1800" dirty="0" err="1">
                <a:effectLst/>
                <a:latin typeface="Aptos" panose="020B0004020202020204" pitchFamily="34" charset="0"/>
                <a:ea typeface="Calibri" panose="020F0502020204030204" pitchFamily="34" charset="0"/>
                <a:cs typeface="Calibri" panose="020F0502020204030204" pitchFamily="34" charset="0"/>
              </a:rPr>
              <a:t>tudja</a:t>
            </a:r>
            <a:r>
              <a:rPr lang="de-DE" sz="1800" dirty="0">
                <a:effectLst/>
                <a:latin typeface="Aptos" panose="020B0004020202020204" pitchFamily="34" charset="0"/>
                <a:ea typeface="Calibri" panose="020F0502020204030204" pitchFamily="34" charset="0"/>
                <a:cs typeface="Calibri" panose="020F0502020204030204" pitchFamily="34" charset="0"/>
              </a:rPr>
              <a:t> </a:t>
            </a:r>
            <a:r>
              <a:rPr lang="de-DE" sz="1800" dirty="0" err="1">
                <a:effectLst/>
                <a:latin typeface="Aptos" panose="020B0004020202020204" pitchFamily="34" charset="0"/>
                <a:ea typeface="Calibri" panose="020F0502020204030204" pitchFamily="34" charset="0"/>
                <a:cs typeface="Calibri" panose="020F0502020204030204" pitchFamily="34" charset="0"/>
              </a:rPr>
              <a:t>hogyan</a:t>
            </a:r>
            <a:r>
              <a:rPr lang="de-DE" sz="1800" dirty="0">
                <a:effectLst/>
                <a:latin typeface="Aptos" panose="020B0004020202020204" pitchFamily="34" charset="0"/>
                <a:ea typeface="Calibri" panose="020F0502020204030204" pitchFamily="34" charset="0"/>
                <a:cs typeface="Calibri" panose="020F0502020204030204" pitchFamily="34" charset="0"/>
              </a:rPr>
              <a:t> </a:t>
            </a:r>
            <a:r>
              <a:rPr lang="de-DE" sz="1800" dirty="0" err="1">
                <a:effectLst/>
                <a:latin typeface="Aptos" panose="020B0004020202020204" pitchFamily="34" charset="0"/>
                <a:ea typeface="Calibri" panose="020F0502020204030204" pitchFamily="34" charset="0"/>
                <a:cs typeface="Calibri" panose="020F0502020204030204" pitchFamily="34" charset="0"/>
              </a:rPr>
              <a:t>kell</a:t>
            </a:r>
            <a:r>
              <a:rPr lang="de-DE" sz="1800" dirty="0">
                <a:effectLst/>
                <a:latin typeface="Aptos" panose="020B0004020202020204" pitchFamily="34" charset="0"/>
                <a:ea typeface="Calibri" panose="020F0502020204030204" pitchFamily="34" charset="0"/>
                <a:cs typeface="Calibri" panose="020F0502020204030204" pitchFamily="34" charset="0"/>
              </a:rPr>
              <a:t>! (AI Companion)</a:t>
            </a:r>
            <a:endParaRPr lang="hu-HU" sz="1800" dirty="0">
              <a:effectLst/>
              <a:latin typeface="Aptos" panose="020B0004020202020204" pitchFamily="34" charset="0"/>
              <a:ea typeface="Calibri" panose="020F0502020204030204" pitchFamily="34" charset="0"/>
              <a:cs typeface="Calibri" panose="020F0502020204030204" pitchFamily="34" charset="0"/>
            </a:endParaRPr>
          </a:p>
          <a:p>
            <a:pPr rtl="0" fontAlgn="ctr">
              <a:spcBef>
                <a:spcPts val="0"/>
              </a:spcBef>
              <a:spcAft>
                <a:spcPts val="0"/>
              </a:spcAft>
              <a:buFont typeface="Arial" panose="020B0604020202020204" pitchFamily="34" charset="0"/>
              <a:buChar char="•"/>
            </a:pPr>
            <a:endParaRPr lang="hu-HU" sz="1800" dirty="0">
              <a:effectLst/>
              <a:latin typeface="Calibri" panose="020F0502020204030204" pitchFamily="34" charset="0"/>
            </a:endParaRPr>
          </a:p>
          <a:p>
            <a:pPr marL="0" marR="0">
              <a:spcBef>
                <a:spcPts val="0"/>
              </a:spcBef>
              <a:spcAft>
                <a:spcPts val="0"/>
              </a:spcAft>
            </a:pPr>
            <a:r>
              <a:rPr lang="hu-HU" sz="1800" dirty="0">
                <a:effectLst/>
                <a:latin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4C63FDA2-158A-E244-ACAE-42352068684F}" type="slidenum">
              <a:rPr lang="en-GB" smtClean="0"/>
              <a:t>4</a:t>
            </a:fld>
            <a:endParaRPr lang="en-GB"/>
          </a:p>
        </p:txBody>
      </p:sp>
    </p:spTree>
    <p:extLst>
      <p:ext uri="{BB962C8B-B14F-4D97-AF65-F5344CB8AC3E}">
        <p14:creationId xmlns:p14="http://schemas.microsoft.com/office/powerpoint/2010/main" val="69302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notes:</a:t>
            </a:r>
          </a:p>
          <a:p>
            <a:endParaRPr lang="en-GB" dirty="0"/>
          </a:p>
          <a:p>
            <a:pPr marL="285750" indent="-285750">
              <a:buFontTx/>
              <a:buChar char="-"/>
            </a:pPr>
            <a:r>
              <a:rPr lang="en-GB" sz="1200" dirty="0" err="1"/>
              <a:t>Nyitottság</a:t>
            </a:r>
            <a:r>
              <a:rPr lang="en-GB" sz="1200" dirty="0"/>
              <a:t> – pl. </a:t>
            </a:r>
            <a:r>
              <a:rPr lang="en-GB" sz="1200" dirty="0" err="1"/>
              <a:t>hibák</a:t>
            </a:r>
            <a:r>
              <a:rPr lang="en-GB" sz="1200" dirty="0"/>
              <a:t> </a:t>
            </a:r>
            <a:r>
              <a:rPr lang="en-GB" sz="1200" dirty="0" err="1"/>
              <a:t>elismerése</a:t>
            </a:r>
            <a:r>
              <a:rPr lang="en-GB" sz="1200" dirty="0"/>
              <a:t> (</a:t>
            </a:r>
            <a:r>
              <a:rPr lang="en-GB" sz="1200" dirty="0" err="1"/>
              <a:t>elsősorban</a:t>
            </a:r>
            <a:r>
              <a:rPr lang="en-GB" sz="1200" dirty="0"/>
              <a:t> EQ)</a:t>
            </a:r>
          </a:p>
          <a:p>
            <a:pPr marL="285750" indent="-285750">
              <a:buFontTx/>
              <a:buChar char="-"/>
            </a:pPr>
            <a:r>
              <a:rPr lang="en-GB" sz="1200" dirty="0" err="1"/>
              <a:t>Hatákony</a:t>
            </a:r>
            <a:r>
              <a:rPr lang="en-GB" sz="1200" dirty="0"/>
              <a:t> </a:t>
            </a:r>
            <a:r>
              <a:rPr lang="en-GB" sz="1200" dirty="0" err="1"/>
              <a:t>kommunikáció</a:t>
            </a:r>
            <a:r>
              <a:rPr lang="en-GB" sz="1200" dirty="0"/>
              <a:t> Ai + </a:t>
            </a:r>
            <a:r>
              <a:rPr lang="en-GB" sz="1200" dirty="0" err="1"/>
              <a:t>humán</a:t>
            </a:r>
            <a:r>
              <a:rPr lang="en-GB" sz="1200" dirty="0"/>
              <a:t> (</a:t>
            </a:r>
            <a:r>
              <a:rPr lang="en-GB" sz="1200" dirty="0" err="1"/>
              <a:t>kulturális</a:t>
            </a:r>
            <a:r>
              <a:rPr lang="en-GB" sz="1200" dirty="0"/>
              <a:t>, </a:t>
            </a:r>
            <a:r>
              <a:rPr lang="en-GB" sz="1200" dirty="0" err="1"/>
              <a:t>generációs</a:t>
            </a:r>
            <a:r>
              <a:rPr lang="en-GB" sz="1200" dirty="0"/>
              <a:t>, </a:t>
            </a:r>
            <a:r>
              <a:rPr lang="en-GB" sz="1200" dirty="0" err="1"/>
              <a:t>szervezeti</a:t>
            </a:r>
            <a:r>
              <a:rPr lang="en-GB" sz="1200" dirty="0"/>
              <a:t>)</a:t>
            </a:r>
          </a:p>
          <a:p>
            <a:pPr marL="285750" indent="-285750">
              <a:buFontTx/>
              <a:buChar char="-"/>
            </a:pPr>
            <a:r>
              <a:rPr lang="en-GB" sz="1200" dirty="0" err="1"/>
              <a:t>Időben</a:t>
            </a:r>
            <a:r>
              <a:rPr lang="en-GB" sz="1200" dirty="0"/>
              <a:t> </a:t>
            </a:r>
            <a:r>
              <a:rPr lang="en-GB" sz="1200" dirty="0" err="1"/>
              <a:t>meghozott</a:t>
            </a:r>
            <a:r>
              <a:rPr lang="en-GB" sz="1200" dirty="0"/>
              <a:t> </a:t>
            </a:r>
            <a:r>
              <a:rPr lang="en-GB" sz="1200" dirty="0" err="1"/>
              <a:t>döntések</a:t>
            </a:r>
            <a:r>
              <a:rPr lang="en-GB" sz="1200" dirty="0"/>
              <a:t> AI </a:t>
            </a:r>
            <a:r>
              <a:rPr lang="en-GB" sz="1200" dirty="0" err="1"/>
              <a:t>sokat</a:t>
            </a:r>
            <a:r>
              <a:rPr lang="en-GB" sz="1200" dirty="0"/>
              <a:t> </a:t>
            </a:r>
            <a:r>
              <a:rPr lang="en-GB" sz="1200" dirty="0" err="1"/>
              <a:t>segíthet</a:t>
            </a:r>
            <a:r>
              <a:rPr lang="en-GB" sz="1200" dirty="0"/>
              <a:t>!</a:t>
            </a:r>
          </a:p>
          <a:p>
            <a:pPr marL="285750" indent="-285750">
              <a:buFontTx/>
              <a:buChar char="-"/>
            </a:pPr>
            <a:r>
              <a:rPr lang="en-GB" sz="1200" dirty="0" err="1"/>
              <a:t>Integritás</a:t>
            </a:r>
            <a:r>
              <a:rPr lang="en-GB" sz="1200" dirty="0"/>
              <a:t>- walk the talk (EQ)</a:t>
            </a:r>
          </a:p>
          <a:p>
            <a:pPr marL="285750" indent="-285750">
              <a:buFontTx/>
              <a:buChar char="-"/>
            </a:pPr>
            <a:r>
              <a:rPr lang="en-GB" sz="1200" dirty="0" err="1"/>
              <a:t>Empátia</a:t>
            </a:r>
            <a:r>
              <a:rPr lang="en-GB" sz="1200" dirty="0"/>
              <a:t> és </a:t>
            </a:r>
            <a:r>
              <a:rPr lang="en-GB" sz="1200" dirty="0" err="1"/>
              <a:t>gondoskodás</a:t>
            </a:r>
            <a:r>
              <a:rPr lang="en-GB" sz="1200" dirty="0"/>
              <a:t> (EQ)</a:t>
            </a:r>
          </a:p>
          <a:p>
            <a:pPr marL="285750" indent="-285750">
              <a:buFontTx/>
              <a:buChar char="-"/>
            </a:pPr>
            <a:r>
              <a:rPr lang="en-GB" sz="1200" dirty="0" err="1"/>
              <a:t>Elkötelezettség</a:t>
            </a:r>
            <a:r>
              <a:rPr lang="en-GB" sz="1200" dirty="0"/>
              <a:t> és </a:t>
            </a:r>
            <a:r>
              <a:rPr lang="en-GB" sz="1200" dirty="0" err="1"/>
              <a:t>megbízhatóság</a:t>
            </a:r>
            <a:r>
              <a:rPr lang="en-GB" sz="1200" dirty="0"/>
              <a:t> </a:t>
            </a:r>
            <a:r>
              <a:rPr lang="en-GB" sz="1200" dirty="0" err="1"/>
              <a:t>nagyon</a:t>
            </a:r>
            <a:r>
              <a:rPr lang="en-GB" sz="1200" dirty="0"/>
              <a:t> </a:t>
            </a:r>
            <a:r>
              <a:rPr lang="en-GB" sz="1200" dirty="0" err="1"/>
              <a:t>sokat</a:t>
            </a:r>
            <a:r>
              <a:rPr lang="en-GB" sz="1200" dirty="0"/>
              <a:t> </a:t>
            </a:r>
            <a:r>
              <a:rPr lang="en-GB" sz="1200" dirty="0" err="1"/>
              <a:t>segíthet</a:t>
            </a:r>
            <a:r>
              <a:rPr lang="en-GB" sz="1200" dirty="0"/>
              <a:t> </a:t>
            </a:r>
            <a:r>
              <a:rPr lang="en-GB" sz="1200" dirty="0" err="1"/>
              <a:t>az</a:t>
            </a:r>
            <a:r>
              <a:rPr lang="en-GB" sz="1200" dirty="0"/>
              <a:t> AI</a:t>
            </a:r>
            <a:endParaRPr lang="en-GB" dirty="0"/>
          </a:p>
          <a:p>
            <a:endParaRPr lang="hu-HU" dirty="0"/>
          </a:p>
        </p:txBody>
      </p:sp>
      <p:sp>
        <p:nvSpPr>
          <p:cNvPr id="4" name="Slide Number Placeholder 3"/>
          <p:cNvSpPr>
            <a:spLocks noGrp="1"/>
          </p:cNvSpPr>
          <p:nvPr>
            <p:ph type="sldNum" sz="quarter" idx="5"/>
          </p:nvPr>
        </p:nvSpPr>
        <p:spPr/>
        <p:txBody>
          <a:bodyPr/>
          <a:lstStyle/>
          <a:p>
            <a:fld id="{4C63FDA2-158A-E244-ACAE-42352068684F}" type="slidenum">
              <a:rPr lang="en-GB" smtClean="0"/>
              <a:t>5</a:t>
            </a:fld>
            <a:endParaRPr lang="en-GB"/>
          </a:p>
        </p:txBody>
      </p:sp>
    </p:spTree>
    <p:extLst>
      <p:ext uri="{BB962C8B-B14F-4D97-AF65-F5344CB8AC3E}">
        <p14:creationId xmlns:p14="http://schemas.microsoft.com/office/powerpoint/2010/main" val="219592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notes:</a:t>
            </a:r>
          </a:p>
          <a:p>
            <a:endParaRPr lang="en-GB" dirty="0"/>
          </a:p>
          <a:p>
            <a:pPr rtl="0" fontAlgn="ctr">
              <a:spcBef>
                <a:spcPts val="0"/>
              </a:spcBef>
              <a:spcAft>
                <a:spcPts val="0"/>
              </a:spcAft>
              <a:buFont typeface="Arial" panose="020B0604020202020204" pitchFamily="34" charset="0"/>
              <a:buChar char="•"/>
            </a:pPr>
            <a:r>
              <a:rPr lang="hu-HU" sz="1200" dirty="0">
                <a:effectLst/>
                <a:latin typeface="Calibri" panose="020F0502020204030204" pitchFamily="34" charset="0"/>
              </a:rPr>
              <a:t>Milyen szerepe lesz a jövőben az AI, EQ, CQ, .. </a:t>
            </a:r>
            <a:r>
              <a:rPr lang="hu-HU" sz="1200" dirty="0" err="1">
                <a:effectLst/>
                <a:latin typeface="Calibri" panose="020F0502020204030204" pitchFamily="34" charset="0"/>
              </a:rPr>
              <a:t>Intelligenciaknak</a:t>
            </a:r>
            <a:r>
              <a:rPr lang="hu-HU" sz="1200" dirty="0">
                <a:effectLst/>
                <a:latin typeface="Calibri" panose="020F0502020204030204" pitchFamily="34" charset="0"/>
              </a:rPr>
              <a:t> a bizalom kiépítésében és fenntartásában, végső soron a projekt sikerében </a:t>
            </a:r>
          </a:p>
          <a:p>
            <a:pPr marL="342900" marR="0">
              <a:spcBef>
                <a:spcPts val="0"/>
              </a:spcBef>
              <a:spcAft>
                <a:spcPts val="0"/>
              </a:spcAft>
            </a:pPr>
            <a:r>
              <a:rPr lang="hu-HU" sz="1200" dirty="0">
                <a:effectLst/>
                <a:latin typeface="Calibri" panose="020F0502020204030204" pitchFamily="34" charset="0"/>
              </a:rPr>
              <a:t>Hogyan tud a PM bizalmat építeni  </a:t>
            </a:r>
          </a:p>
          <a:p>
            <a:pPr marL="342900" marR="0">
              <a:spcBef>
                <a:spcPts val="0"/>
              </a:spcBef>
              <a:spcAft>
                <a:spcPts val="0"/>
              </a:spcAft>
            </a:pPr>
            <a:endParaRPr lang="hu-HU" sz="1200" dirty="0">
              <a:solidFill>
                <a:srgbClr val="000000"/>
              </a:solidFill>
              <a:effectLst/>
              <a:latin typeface="Calibri" panose="020F0502020204030204" pitchFamily="34" charset="0"/>
            </a:endParaRPr>
          </a:p>
          <a:p>
            <a:pPr marL="342900" marR="0">
              <a:spcBef>
                <a:spcPts val="0"/>
              </a:spcBef>
              <a:spcAft>
                <a:spcPts val="0"/>
              </a:spcAft>
            </a:pPr>
            <a:r>
              <a:rPr lang="en-GB" sz="1200" dirty="0">
                <a:solidFill>
                  <a:srgbClr val="000000"/>
                </a:solidFill>
                <a:effectLst/>
                <a:latin typeface="Calibri" panose="020F0502020204030204" pitchFamily="34" charset="0"/>
              </a:rPr>
              <a:t>But creating trust between the </a:t>
            </a:r>
            <a:r>
              <a:rPr lang="hu-HU" sz="1200" dirty="0" err="1">
                <a:solidFill>
                  <a:srgbClr val="000000"/>
                </a:solidFill>
                <a:effectLst/>
                <a:latin typeface="Calibri" panose="020F0502020204030204" pitchFamily="34" charset="0"/>
              </a:rPr>
              <a:t>participants</a:t>
            </a:r>
            <a:r>
              <a:rPr lang="hu-HU" sz="1200" dirty="0">
                <a:solidFill>
                  <a:srgbClr val="000000"/>
                </a:solidFill>
                <a:effectLst/>
                <a:latin typeface="Calibri" panose="020F0502020204030204" pitchFamily="34" charset="0"/>
              </a:rPr>
              <a:t> in projects is </a:t>
            </a:r>
            <a:r>
              <a:rPr lang="hu-HU" sz="1200" dirty="0" err="1">
                <a:solidFill>
                  <a:srgbClr val="000000"/>
                </a:solidFill>
                <a:effectLst/>
                <a:latin typeface="Calibri" panose="020F0502020204030204" pitchFamily="34" charset="0"/>
              </a:rPr>
              <a:t>often</a:t>
            </a:r>
            <a:r>
              <a:rPr lang="hu-HU" sz="1200" dirty="0">
                <a:solidFill>
                  <a:srgbClr val="000000"/>
                </a:solidFill>
                <a:effectLst/>
                <a:latin typeface="Calibri" panose="020F0502020204030204" pitchFamily="34" charset="0"/>
              </a:rPr>
              <a:t> </a:t>
            </a:r>
            <a:r>
              <a:rPr lang="hu-HU" sz="1200" dirty="0" err="1">
                <a:solidFill>
                  <a:srgbClr val="000000"/>
                </a:solidFill>
                <a:effectLst/>
                <a:latin typeface="Calibri" panose="020F0502020204030204" pitchFamily="34" charset="0"/>
              </a:rPr>
              <a:t>difficult</a:t>
            </a:r>
            <a:r>
              <a:rPr lang="hu-HU" sz="1200" dirty="0">
                <a:solidFill>
                  <a:srgbClr val="000000"/>
                </a:solidFill>
                <a:effectLst/>
                <a:latin typeface="Calibri" panose="020F0502020204030204" pitchFamily="34" charset="0"/>
              </a:rPr>
              <a:t>, </a:t>
            </a:r>
            <a:r>
              <a:rPr lang="hu-HU" sz="1200" dirty="0" err="1">
                <a:solidFill>
                  <a:srgbClr val="000000"/>
                </a:solidFill>
                <a:effectLst/>
                <a:latin typeface="Calibri" panose="020F0502020204030204" pitchFamily="34" charset="0"/>
              </a:rPr>
              <a:t>because</a:t>
            </a:r>
            <a:r>
              <a:rPr lang="hu-HU" sz="1200" dirty="0">
                <a:solidFill>
                  <a:srgbClr val="000000"/>
                </a:solidFill>
                <a:effectLst/>
                <a:latin typeface="Calibri" panose="020F0502020204030204" pitchFamily="34" charset="0"/>
              </a:rPr>
              <a:t> the </a:t>
            </a:r>
            <a:endParaRPr lang="en-GB" sz="1200" dirty="0">
              <a:solidFill>
                <a:srgbClr val="000000"/>
              </a:solidFill>
              <a:effectLst/>
              <a:latin typeface="Calibri" panose="020F0502020204030204" pitchFamily="34" charset="0"/>
            </a:endParaRPr>
          </a:p>
          <a:p>
            <a:pPr marL="685800" marR="0">
              <a:spcBef>
                <a:spcPts val="0"/>
              </a:spcBef>
              <a:spcAft>
                <a:spcPts val="0"/>
              </a:spcAft>
            </a:pPr>
            <a:r>
              <a:rPr lang="en-GB" sz="1200" dirty="0">
                <a:solidFill>
                  <a:srgbClr val="000000"/>
                </a:solidFill>
                <a:effectLst/>
                <a:latin typeface="Calibri" panose="020F0502020204030204" pitchFamily="34" charset="0"/>
              </a:rPr>
              <a:t>individuals involved </a:t>
            </a:r>
            <a:r>
              <a:rPr lang="en-GB" sz="1200" dirty="0" err="1">
                <a:solidFill>
                  <a:srgbClr val="000000"/>
                </a:solidFill>
                <a:effectLst/>
                <a:latin typeface="Calibri" panose="020F0502020204030204" pitchFamily="34" charset="0"/>
              </a:rPr>
              <a:t>ofte</a:t>
            </a:r>
            <a:r>
              <a:rPr lang="hu-HU" sz="1200" dirty="0">
                <a:solidFill>
                  <a:srgbClr val="000000"/>
                </a:solidFill>
                <a:effectLst/>
                <a:latin typeface="Calibri" panose="020F0502020204030204" pitchFamily="34" charset="0"/>
              </a:rPr>
              <a:t>n have </a:t>
            </a:r>
            <a:r>
              <a:rPr lang="hu-HU" sz="1200" dirty="0" err="1">
                <a:solidFill>
                  <a:srgbClr val="000000"/>
                </a:solidFill>
                <a:effectLst/>
                <a:latin typeface="Calibri" panose="020F0502020204030204" pitchFamily="34" charset="0"/>
              </a:rPr>
              <a:t>little</a:t>
            </a:r>
            <a:r>
              <a:rPr lang="hu-HU" sz="1200" dirty="0">
                <a:solidFill>
                  <a:srgbClr val="000000"/>
                </a:solidFill>
                <a:effectLst/>
                <a:latin typeface="Calibri" panose="020F0502020204030204" pitchFamily="34" charset="0"/>
              </a:rPr>
              <a:t> or no prior </a:t>
            </a:r>
            <a:r>
              <a:rPr lang="hu-HU" sz="1200" dirty="0" err="1">
                <a:solidFill>
                  <a:srgbClr val="000000"/>
                </a:solidFill>
                <a:effectLst/>
                <a:latin typeface="Calibri" panose="020F0502020204030204" pitchFamily="34" charset="0"/>
              </a:rPr>
              <a:t>experience</a:t>
            </a:r>
            <a:r>
              <a:rPr lang="hu-HU" sz="1200" dirty="0">
                <a:solidFill>
                  <a:srgbClr val="000000"/>
                </a:solidFill>
                <a:effectLst/>
                <a:latin typeface="Calibri" panose="020F0502020204030204" pitchFamily="34" charset="0"/>
              </a:rPr>
              <a:t> of working together with the </a:t>
            </a:r>
            <a:endParaRPr lang="en-GB" sz="1200" dirty="0">
              <a:solidFill>
                <a:srgbClr val="000000"/>
              </a:solidFill>
              <a:effectLst/>
              <a:latin typeface="Calibri" panose="020F0502020204030204" pitchFamily="34" charset="0"/>
            </a:endParaRPr>
          </a:p>
          <a:p>
            <a:pPr marL="685800" marR="0">
              <a:spcBef>
                <a:spcPts val="0"/>
              </a:spcBef>
              <a:spcAft>
                <a:spcPts val="0"/>
              </a:spcAft>
            </a:pPr>
            <a:r>
              <a:rPr lang="en-GB" sz="1200" dirty="0">
                <a:solidFill>
                  <a:srgbClr val="000000"/>
                </a:solidFill>
                <a:effectLst/>
                <a:latin typeface="Calibri" panose="020F0502020204030204" pitchFamily="34" charset="0"/>
              </a:rPr>
              <a:t>other stakeholders who are involved in the project.</a:t>
            </a:r>
          </a:p>
          <a:p>
            <a:endParaRPr lang="en-GB" dirty="0"/>
          </a:p>
          <a:p>
            <a:pPr rtl="0" fontAlgn="ctr">
              <a:spcBef>
                <a:spcPts val="0"/>
              </a:spcBef>
              <a:spcAft>
                <a:spcPts val="0"/>
              </a:spcAft>
              <a:buFont typeface="Courier New" panose="02070309020205020404" pitchFamily="49" charset="0"/>
              <a:buChar char="o"/>
            </a:pPr>
            <a:r>
              <a:rPr lang="hu-HU" sz="1200" dirty="0">
                <a:effectLst/>
                <a:latin typeface="Calibri" panose="020F0502020204030204" pitchFamily="34" charset="0"/>
              </a:rPr>
              <a:t>Szponzorral: </a:t>
            </a:r>
            <a:r>
              <a:rPr lang="en-GB" sz="1200" dirty="0">
                <a:effectLst/>
                <a:latin typeface="Calibri" panose="020F0502020204030204" pitchFamily="34" charset="0"/>
              </a:rPr>
              <a:t>As the person or group within the organization who provides the resources and support for the project and ultimately is accountable for the project, it's crucial that the sponsor has a relationship with the program and/or project manager(s) and team members that is based on trust and truthful interaction.</a:t>
            </a:r>
            <a:r>
              <a:rPr lang="hu-HU" sz="1200" dirty="0">
                <a:effectLst/>
                <a:latin typeface="Calibri" panose="020F0502020204030204" pitchFamily="34" charset="0"/>
              </a:rPr>
              <a:t> </a:t>
            </a:r>
            <a:endParaRPr lang="en-GB" sz="1200" dirty="0">
              <a:effectLst/>
              <a:latin typeface="Calibri" panose="020F0502020204030204" pitchFamily="34" charset="0"/>
            </a:endParaRPr>
          </a:p>
          <a:p>
            <a:pPr rtl="0" fontAlgn="ctr">
              <a:spcBef>
                <a:spcPts val="0"/>
              </a:spcBef>
              <a:spcAft>
                <a:spcPts val="0"/>
              </a:spcAft>
              <a:buFont typeface="Courier New" panose="02070309020205020404" pitchFamily="49" charset="0"/>
              <a:buChar char="o"/>
            </a:pPr>
            <a:r>
              <a:rPr lang="hu-HU" sz="1200" dirty="0">
                <a:effectLst/>
                <a:latin typeface="Calibri" panose="020F0502020204030204" pitchFamily="34" charset="0"/>
              </a:rPr>
              <a:t>Ügyféllel : </a:t>
            </a:r>
            <a:r>
              <a:rPr lang="en-GB" sz="1200" i="1" dirty="0">
                <a:effectLst/>
                <a:latin typeface="pmi-font"/>
              </a:rPr>
              <a:t>The High Cost of Low Performance: The Essential Role of Communications</a:t>
            </a:r>
            <a:r>
              <a:rPr lang="hu-HU" sz="1200" dirty="0">
                <a:effectLst/>
                <a:latin typeface="Calibri" panose="020F0502020204030204" pitchFamily="34" charset="0"/>
              </a:rPr>
              <a:t> (2013) </a:t>
            </a:r>
            <a:r>
              <a:rPr lang="hu-HU" sz="1200" dirty="0" err="1">
                <a:effectLst/>
                <a:latin typeface="Calibri" panose="020F0502020204030204" pitchFamily="34" charset="0"/>
              </a:rPr>
              <a:t>published</a:t>
            </a:r>
            <a:r>
              <a:rPr lang="hu-HU" sz="1200" dirty="0">
                <a:effectLst/>
                <a:latin typeface="Calibri" panose="020F0502020204030204" pitchFamily="34" charset="0"/>
              </a:rPr>
              <a:t> by the Project Management Institute (PMI) </a:t>
            </a:r>
            <a:r>
              <a:rPr lang="hu-HU" sz="1200" dirty="0" err="1">
                <a:effectLst/>
                <a:latin typeface="Calibri" panose="020F0502020204030204" pitchFamily="34" charset="0"/>
              </a:rPr>
              <a:t>states</a:t>
            </a:r>
            <a:r>
              <a:rPr lang="hu-HU" sz="1200" dirty="0">
                <a:effectLst/>
                <a:latin typeface="Calibri" panose="020F0502020204030204" pitchFamily="34" charset="0"/>
              </a:rPr>
              <a:t>, “Project </a:t>
            </a:r>
            <a:r>
              <a:rPr lang="hu-HU" sz="1200" dirty="0" err="1">
                <a:effectLst/>
                <a:latin typeface="Calibri" panose="020F0502020204030204" pitchFamily="34" charset="0"/>
              </a:rPr>
              <a:t>success</a:t>
            </a:r>
            <a:r>
              <a:rPr lang="hu-HU" sz="1200" dirty="0">
                <a:effectLst/>
                <a:latin typeface="Calibri" panose="020F0502020204030204" pitchFamily="34" charset="0"/>
              </a:rPr>
              <a:t> is </a:t>
            </a:r>
            <a:r>
              <a:rPr lang="hu-HU" sz="1200" dirty="0" err="1">
                <a:effectLst/>
                <a:latin typeface="Calibri" panose="020F0502020204030204" pitchFamily="34" charset="0"/>
              </a:rPr>
              <a:t>dependent</a:t>
            </a:r>
            <a:r>
              <a:rPr lang="hu-HU" sz="1200" dirty="0">
                <a:effectLst/>
                <a:latin typeface="Calibri" panose="020F0502020204030204" pitchFamily="34" charset="0"/>
              </a:rPr>
              <a:t> </a:t>
            </a:r>
            <a:r>
              <a:rPr lang="hu-HU" sz="1200" dirty="0" err="1">
                <a:effectLst/>
                <a:latin typeface="Calibri" panose="020F0502020204030204" pitchFamily="34" charset="0"/>
              </a:rPr>
              <a:t>upon</a:t>
            </a:r>
            <a:r>
              <a:rPr lang="hu-HU" sz="1200" dirty="0">
                <a:effectLst/>
                <a:latin typeface="Calibri" panose="020F0502020204030204" pitchFamily="34" charset="0"/>
              </a:rPr>
              <a:t> </a:t>
            </a:r>
            <a:r>
              <a:rPr lang="hu-HU" sz="1200" dirty="0" err="1">
                <a:effectLst/>
                <a:latin typeface="Calibri" panose="020F0502020204030204" pitchFamily="34" charset="0"/>
              </a:rPr>
              <a:t>communicating</a:t>
            </a:r>
            <a:r>
              <a:rPr lang="hu-HU" sz="1200" dirty="0">
                <a:effectLst/>
                <a:latin typeface="Calibri" panose="020F0502020204030204" pitchFamily="34" charset="0"/>
              </a:rPr>
              <a:t> the </a:t>
            </a:r>
            <a:r>
              <a:rPr lang="hu-HU" sz="1200" dirty="0" err="1">
                <a:effectLst/>
                <a:latin typeface="Calibri" panose="020F0502020204030204" pitchFamily="34" charset="0"/>
              </a:rPr>
              <a:t>correct</a:t>
            </a:r>
            <a:r>
              <a:rPr lang="hu-HU" sz="1200" dirty="0">
                <a:effectLst/>
                <a:latin typeface="Calibri" panose="020F0502020204030204" pitchFamily="34" charset="0"/>
              </a:rPr>
              <a:t> </a:t>
            </a:r>
            <a:r>
              <a:rPr lang="hu-HU" sz="1200" dirty="0" err="1">
                <a:effectLst/>
                <a:latin typeface="Calibri" panose="020F0502020204030204" pitchFamily="34" charset="0"/>
              </a:rPr>
              <a:t>information</a:t>
            </a:r>
            <a:r>
              <a:rPr lang="hu-HU" sz="1200" dirty="0">
                <a:effectLst/>
                <a:latin typeface="Calibri" panose="020F0502020204030204" pitchFamily="34" charset="0"/>
              </a:rPr>
              <a:t> to the </a:t>
            </a:r>
            <a:r>
              <a:rPr lang="hu-HU" sz="1200" dirty="0" err="1">
                <a:effectLst/>
                <a:latin typeface="Calibri" panose="020F0502020204030204" pitchFamily="34" charset="0"/>
              </a:rPr>
              <a:t>appropriate</a:t>
            </a:r>
            <a:r>
              <a:rPr lang="hu-HU" sz="1200" dirty="0">
                <a:effectLst/>
                <a:latin typeface="Calibri" panose="020F0502020204030204" pitchFamily="34" charset="0"/>
              </a:rPr>
              <a:t> </a:t>
            </a:r>
            <a:r>
              <a:rPr lang="hu-HU" sz="1200" dirty="0" err="1">
                <a:effectLst/>
                <a:latin typeface="Calibri" panose="020F0502020204030204" pitchFamily="34" charset="0"/>
              </a:rPr>
              <a:t>stakeholders</a:t>
            </a:r>
            <a:r>
              <a:rPr lang="hu-HU" sz="1200" dirty="0">
                <a:effectLst/>
                <a:latin typeface="Calibri" panose="020F0502020204030204" pitchFamily="34" charset="0"/>
              </a:rPr>
              <a:t>, </a:t>
            </a:r>
            <a:r>
              <a:rPr lang="hu-HU" sz="1200" dirty="0" err="1">
                <a:effectLst/>
                <a:latin typeface="Calibri" panose="020F0502020204030204" pitchFamily="34" charset="0"/>
              </a:rPr>
              <a:t>using</a:t>
            </a:r>
            <a:r>
              <a:rPr lang="hu-HU" sz="1200" dirty="0">
                <a:effectLst/>
                <a:latin typeface="Calibri" panose="020F0502020204030204" pitchFamily="34" charset="0"/>
              </a:rPr>
              <a:t> </a:t>
            </a:r>
            <a:r>
              <a:rPr lang="hu-HU" sz="1200" dirty="0" err="1">
                <a:effectLst/>
                <a:latin typeface="Calibri" panose="020F0502020204030204" pitchFamily="34" charset="0"/>
              </a:rPr>
              <a:t>clear</a:t>
            </a:r>
            <a:r>
              <a:rPr lang="hu-HU" sz="1200" dirty="0">
                <a:effectLst/>
                <a:latin typeface="Calibri" panose="020F0502020204030204" pitchFamily="34" charset="0"/>
              </a:rPr>
              <a:t> and </a:t>
            </a:r>
            <a:r>
              <a:rPr lang="hu-HU" sz="1200" dirty="0" err="1">
                <a:effectLst/>
                <a:latin typeface="Calibri" panose="020F0502020204030204" pitchFamily="34" charset="0"/>
              </a:rPr>
              <a:t>relevant</a:t>
            </a:r>
            <a:r>
              <a:rPr lang="hu-HU" sz="1200" dirty="0">
                <a:effectLst/>
                <a:latin typeface="Calibri" panose="020F0502020204030204" pitchFamily="34" charset="0"/>
              </a:rPr>
              <a:t> language </a:t>
            </a:r>
            <a:r>
              <a:rPr lang="hu-HU" sz="1200" dirty="0" err="1">
                <a:effectLst/>
                <a:latin typeface="Calibri" panose="020F0502020204030204" pitchFamily="34" charset="0"/>
              </a:rPr>
              <a:t>that</a:t>
            </a:r>
            <a:r>
              <a:rPr lang="hu-HU" sz="1200" dirty="0">
                <a:effectLst/>
                <a:latin typeface="Calibri" panose="020F0502020204030204" pitchFamily="34" charset="0"/>
              </a:rPr>
              <a:t> </a:t>
            </a:r>
            <a:r>
              <a:rPr lang="hu-HU" sz="1200" dirty="0" err="1">
                <a:effectLst/>
                <a:latin typeface="Calibri" panose="020F0502020204030204" pitchFamily="34" charset="0"/>
              </a:rPr>
              <a:t>resonates</a:t>
            </a:r>
            <a:r>
              <a:rPr lang="hu-HU" sz="1200" dirty="0">
                <a:effectLst/>
                <a:latin typeface="Calibri" panose="020F0502020204030204" pitchFamily="34" charset="0"/>
              </a:rPr>
              <a:t> with the </a:t>
            </a:r>
            <a:r>
              <a:rPr lang="hu-HU" sz="1200" dirty="0" err="1">
                <a:effectLst/>
                <a:latin typeface="Calibri" panose="020F0502020204030204" pitchFamily="34" charset="0"/>
              </a:rPr>
              <a:t>audience</a:t>
            </a:r>
            <a:r>
              <a:rPr lang="hu-HU" sz="1200" dirty="0">
                <a:effectLst/>
                <a:latin typeface="Calibri" panose="020F0502020204030204" pitchFamily="34" charset="0"/>
              </a:rPr>
              <a:t>” (p. 5). </a:t>
            </a:r>
            <a:r>
              <a:rPr lang="hu-HU" sz="1200" dirty="0" err="1">
                <a:effectLst/>
                <a:latin typeface="Calibri" panose="020F0502020204030204" pitchFamily="34" charset="0"/>
              </a:rPr>
              <a:t>It's</a:t>
            </a:r>
            <a:r>
              <a:rPr lang="hu-HU" sz="1200" dirty="0">
                <a:effectLst/>
                <a:latin typeface="Calibri" panose="020F0502020204030204" pitchFamily="34" charset="0"/>
              </a:rPr>
              <a:t> a </a:t>
            </a:r>
            <a:r>
              <a:rPr lang="hu-HU" sz="1200" dirty="0" err="1">
                <a:effectLst/>
                <a:latin typeface="Calibri" panose="020F0502020204030204" pitchFamily="34" charset="0"/>
              </a:rPr>
              <a:t>logical</a:t>
            </a:r>
            <a:r>
              <a:rPr lang="hu-HU" sz="1200" dirty="0">
                <a:effectLst/>
                <a:latin typeface="Calibri" panose="020F0502020204030204" pitchFamily="34" charset="0"/>
              </a:rPr>
              <a:t> </a:t>
            </a:r>
            <a:r>
              <a:rPr lang="hu-HU" sz="1200" dirty="0" err="1">
                <a:effectLst/>
                <a:latin typeface="Calibri" panose="020F0502020204030204" pitchFamily="34" charset="0"/>
              </a:rPr>
              <a:t>extension</a:t>
            </a:r>
            <a:r>
              <a:rPr lang="hu-HU" sz="1200" dirty="0">
                <a:effectLst/>
                <a:latin typeface="Calibri" panose="020F0502020204030204" pitchFamily="34" charset="0"/>
              </a:rPr>
              <a:t> </a:t>
            </a:r>
            <a:r>
              <a:rPr lang="hu-HU" sz="1200" dirty="0" err="1">
                <a:effectLst/>
                <a:latin typeface="Calibri" panose="020F0502020204030204" pitchFamily="34" charset="0"/>
              </a:rPr>
              <a:t>that</a:t>
            </a:r>
            <a:r>
              <a:rPr lang="hu-HU" sz="1200" dirty="0">
                <a:effectLst/>
                <a:latin typeface="Calibri" panose="020F0502020204030204" pitchFamily="34" charset="0"/>
              </a:rPr>
              <a:t> the “</a:t>
            </a:r>
            <a:r>
              <a:rPr lang="hu-HU" sz="1200" dirty="0" err="1">
                <a:effectLst/>
                <a:latin typeface="Calibri" panose="020F0502020204030204" pitchFamily="34" charset="0"/>
              </a:rPr>
              <a:t>correct</a:t>
            </a:r>
            <a:r>
              <a:rPr lang="hu-HU" sz="1200" dirty="0">
                <a:effectLst/>
                <a:latin typeface="Calibri" panose="020F0502020204030204" pitchFamily="34" charset="0"/>
              </a:rPr>
              <a:t> </a:t>
            </a:r>
            <a:r>
              <a:rPr lang="hu-HU" sz="1200" dirty="0" err="1">
                <a:effectLst/>
                <a:latin typeface="Calibri" panose="020F0502020204030204" pitchFamily="34" charset="0"/>
              </a:rPr>
              <a:t>information</a:t>
            </a:r>
            <a:r>
              <a:rPr lang="hu-HU" sz="1200" dirty="0">
                <a:effectLst/>
                <a:latin typeface="Calibri" panose="020F0502020204030204" pitchFamily="34" charset="0"/>
              </a:rPr>
              <a:t>” </a:t>
            </a:r>
            <a:r>
              <a:rPr lang="hu-HU" sz="1200" dirty="0" err="1">
                <a:effectLst/>
                <a:latin typeface="Calibri" panose="020F0502020204030204" pitchFamily="34" charset="0"/>
              </a:rPr>
              <a:t>needs</a:t>
            </a:r>
            <a:r>
              <a:rPr lang="hu-HU" sz="1200" dirty="0">
                <a:effectLst/>
                <a:latin typeface="Calibri" panose="020F0502020204030204" pitchFamily="34" charset="0"/>
              </a:rPr>
              <a:t> to be </a:t>
            </a:r>
            <a:r>
              <a:rPr lang="hu-HU" sz="1200" dirty="0" err="1">
                <a:effectLst/>
                <a:latin typeface="Calibri" panose="020F0502020204030204" pitchFamily="34" charset="0"/>
              </a:rPr>
              <a:t>information</a:t>
            </a:r>
            <a:r>
              <a:rPr lang="hu-HU" sz="1200" dirty="0">
                <a:effectLst/>
                <a:latin typeface="Calibri" panose="020F0502020204030204" pitchFamily="34" charset="0"/>
              </a:rPr>
              <a:t> </a:t>
            </a:r>
            <a:r>
              <a:rPr lang="hu-HU" sz="1200" dirty="0" err="1">
                <a:effectLst/>
                <a:latin typeface="Calibri" panose="020F0502020204030204" pitchFamily="34" charset="0"/>
              </a:rPr>
              <a:t>that</a:t>
            </a:r>
            <a:r>
              <a:rPr lang="hu-HU" sz="1200" dirty="0">
                <a:effectLst/>
                <a:latin typeface="Calibri" panose="020F0502020204030204" pitchFamily="34" charset="0"/>
              </a:rPr>
              <a:t> is </a:t>
            </a:r>
            <a:r>
              <a:rPr lang="hu-HU" sz="1200" dirty="0" err="1">
                <a:effectLst/>
                <a:latin typeface="Calibri" panose="020F0502020204030204" pitchFamily="34" charset="0"/>
              </a:rPr>
              <a:t>accurate</a:t>
            </a:r>
            <a:r>
              <a:rPr lang="hu-HU" sz="1200" dirty="0">
                <a:effectLst/>
                <a:latin typeface="Calibri" panose="020F0502020204030204" pitchFamily="34" charset="0"/>
              </a:rPr>
              <a:t> and </a:t>
            </a:r>
            <a:r>
              <a:rPr lang="hu-HU" sz="1200" dirty="0" err="1">
                <a:effectLst/>
                <a:latin typeface="Calibri" panose="020F0502020204030204" pitchFamily="34" charset="0"/>
              </a:rPr>
              <a:t>truthful</a:t>
            </a:r>
            <a:r>
              <a:rPr lang="hu-HU" sz="1200" dirty="0">
                <a:effectLst/>
                <a:latin typeface="Calibri" panose="020F0502020204030204" pitchFamily="34" charset="0"/>
              </a:rPr>
              <a:t> . . .  </a:t>
            </a:r>
            <a:r>
              <a:rPr lang="hu-HU" sz="1200" dirty="0" err="1">
                <a:effectLst/>
                <a:latin typeface="Calibri" panose="020F0502020204030204" pitchFamily="34" charset="0"/>
              </a:rPr>
              <a:t>information</a:t>
            </a:r>
            <a:r>
              <a:rPr lang="hu-HU" sz="1200" dirty="0">
                <a:effectLst/>
                <a:latin typeface="Calibri" panose="020F0502020204030204" pitchFamily="34" charset="0"/>
              </a:rPr>
              <a:t> </a:t>
            </a:r>
            <a:r>
              <a:rPr lang="hu-HU" sz="1200" dirty="0" err="1">
                <a:effectLst/>
                <a:latin typeface="Calibri" panose="020F0502020204030204" pitchFamily="34" charset="0"/>
              </a:rPr>
              <a:t>that</a:t>
            </a:r>
            <a:r>
              <a:rPr lang="hu-HU" sz="1200" dirty="0">
                <a:effectLst/>
                <a:latin typeface="Calibri" panose="020F0502020204030204" pitchFamily="34" charset="0"/>
              </a:rPr>
              <a:t> can be </a:t>
            </a:r>
            <a:r>
              <a:rPr lang="hu-HU" sz="1200" dirty="0" err="1">
                <a:effectLst/>
                <a:latin typeface="Calibri" panose="020F0502020204030204" pitchFamily="34" charset="0"/>
              </a:rPr>
              <a:t>trusted</a:t>
            </a:r>
            <a:r>
              <a:rPr lang="hu-HU" sz="1200" dirty="0">
                <a:effectLst/>
                <a:latin typeface="Calibri" panose="020F0502020204030204" pitchFamily="34" charset="0"/>
              </a:rPr>
              <a:t>.</a:t>
            </a:r>
            <a:endParaRPr lang="en-GB" sz="1200" dirty="0">
              <a:effectLst/>
              <a:latin typeface="Calibri" panose="020F0502020204030204" pitchFamily="34" charset="0"/>
            </a:endParaRPr>
          </a:p>
          <a:p>
            <a:pPr rtl="0" fontAlgn="ctr">
              <a:spcBef>
                <a:spcPts val="0"/>
              </a:spcBef>
              <a:spcAft>
                <a:spcPts val="0"/>
              </a:spcAft>
              <a:buFont typeface="Courier New" panose="02070309020205020404" pitchFamily="49" charset="0"/>
              <a:buChar char="o"/>
            </a:pPr>
            <a:r>
              <a:rPr lang="hu-HU" sz="1200" dirty="0">
                <a:effectLst/>
                <a:latin typeface="Calibri" panose="020F0502020204030204" pitchFamily="34" charset="0"/>
              </a:rPr>
              <a:t>Csapattal: </a:t>
            </a:r>
            <a:r>
              <a:rPr lang="en-GB" sz="1200" dirty="0">
                <a:effectLst/>
                <a:latin typeface="Calibri" panose="020F0502020204030204" pitchFamily="34" charset="0"/>
              </a:rPr>
              <a:t>Team members need to be able to depend on each other to complete their function, to believe that information shared is truthful, to have confidence in coworkers' skills and abilities, to give and receive honest feedback, and to continuously learn from each other. Relationships based on trust separate well-functioning teams from those that are just surviving.</a:t>
            </a:r>
          </a:p>
          <a:p>
            <a:endParaRPr lang="en-GB" dirty="0"/>
          </a:p>
          <a:p>
            <a:endParaRPr lang="hu-HU" dirty="0"/>
          </a:p>
        </p:txBody>
      </p:sp>
      <p:sp>
        <p:nvSpPr>
          <p:cNvPr id="4" name="Slide Number Placeholder 3"/>
          <p:cNvSpPr>
            <a:spLocks noGrp="1"/>
          </p:cNvSpPr>
          <p:nvPr>
            <p:ph type="sldNum" sz="quarter" idx="5"/>
          </p:nvPr>
        </p:nvSpPr>
        <p:spPr/>
        <p:txBody>
          <a:bodyPr/>
          <a:lstStyle/>
          <a:p>
            <a:fld id="{4C63FDA2-158A-E244-ACAE-42352068684F}" type="slidenum">
              <a:rPr lang="en-GB" smtClean="0"/>
              <a:t>6</a:t>
            </a:fld>
            <a:endParaRPr lang="en-GB"/>
          </a:p>
        </p:txBody>
      </p:sp>
    </p:spTree>
    <p:extLst>
      <p:ext uri="{BB962C8B-B14F-4D97-AF65-F5344CB8AC3E}">
        <p14:creationId xmlns:p14="http://schemas.microsoft.com/office/powerpoint/2010/main" val="378676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Speakernotes</a:t>
            </a:r>
            <a:endParaRPr lang="en-GB" dirty="0"/>
          </a:p>
          <a:p>
            <a:endParaRPr lang="en-GB" dirty="0"/>
          </a:p>
          <a:p>
            <a:pPr rtl="0" fontAlgn="ctr">
              <a:spcBef>
                <a:spcPts val="0"/>
              </a:spcBef>
              <a:spcAft>
                <a:spcPts val="0"/>
              </a:spcAft>
              <a:buFont typeface="Arial" panose="020B0604020202020204" pitchFamily="34" charset="0"/>
              <a:buChar char="•"/>
            </a:pPr>
            <a:r>
              <a:rPr lang="hu-HU" sz="1100" dirty="0">
                <a:effectLst/>
                <a:latin typeface="Calibri" panose="020F0502020204030204" pitchFamily="34" charset="0"/>
              </a:rPr>
              <a:t>EQ részei:</a:t>
            </a:r>
          </a:p>
          <a:p>
            <a:pPr marL="742950" lvl="1" indent="-285750" rtl="0" fontAlgn="ctr">
              <a:spcBef>
                <a:spcPts val="0"/>
              </a:spcBef>
              <a:spcAft>
                <a:spcPts val="0"/>
              </a:spcAft>
              <a:buFont typeface="Courier New" panose="02070309020205020404" pitchFamily="49" charset="0"/>
              <a:buChar char="o"/>
            </a:pPr>
            <a:r>
              <a:rPr lang="hu-HU" sz="1100" dirty="0">
                <a:effectLst/>
                <a:latin typeface="Calibri" panose="020F0502020204030204" pitchFamily="34" charset="0"/>
              </a:rPr>
              <a:t>Érzékelés</a:t>
            </a:r>
          </a:p>
          <a:p>
            <a:pPr marL="1200150" lvl="2" indent="-285750" rtl="0" fontAlgn="ctr">
              <a:spcBef>
                <a:spcPts val="0"/>
              </a:spcBef>
              <a:spcAft>
                <a:spcPts val="0"/>
              </a:spcAft>
              <a:buFont typeface="Courier New" panose="02070309020205020404" pitchFamily="49" charset="0"/>
              <a:buChar char="o"/>
            </a:pPr>
            <a:r>
              <a:rPr lang="hu-HU" sz="1100" dirty="0">
                <a:effectLst/>
                <a:latin typeface="Calibri" panose="020F0502020204030204" pitchFamily="34" charset="0"/>
              </a:rPr>
              <a:t>képek video alapján tud segíteni</a:t>
            </a:r>
          </a:p>
          <a:p>
            <a:pPr marL="1200150" lvl="2" indent="-285750" rtl="0" fontAlgn="ctr">
              <a:spcBef>
                <a:spcPts val="0"/>
              </a:spcBef>
              <a:spcAft>
                <a:spcPts val="0"/>
              </a:spcAft>
              <a:buFont typeface="Courier New" panose="02070309020205020404" pitchFamily="49" charset="0"/>
              <a:buChar char="o"/>
            </a:pPr>
            <a:r>
              <a:rPr lang="hu-HU" sz="1100" dirty="0">
                <a:effectLst/>
                <a:latin typeface="Calibri" panose="020F0502020204030204" pitchFamily="34" charset="0"/>
              </a:rPr>
              <a:t>Microsoft érzelem elemzés az </a:t>
            </a:r>
            <a:r>
              <a:rPr lang="hu-HU" sz="1100" dirty="0" err="1">
                <a:effectLst/>
                <a:latin typeface="Calibri" panose="020F0502020204030204" pitchFamily="34" charset="0"/>
              </a:rPr>
              <a:t>emailekből</a:t>
            </a:r>
            <a:endParaRPr lang="hu-HU" sz="1100" dirty="0">
              <a:effectLst/>
              <a:latin typeface="Calibri" panose="020F0502020204030204" pitchFamily="34" charset="0"/>
            </a:endParaRPr>
          </a:p>
          <a:p>
            <a:pPr marL="1200150" lvl="2" indent="-285750" rtl="0" fontAlgn="ctr">
              <a:spcBef>
                <a:spcPts val="0"/>
              </a:spcBef>
              <a:spcAft>
                <a:spcPts val="0"/>
              </a:spcAft>
              <a:buFont typeface="Courier New" panose="02070309020205020404" pitchFamily="49" charset="0"/>
              <a:buChar char="o"/>
            </a:pPr>
            <a:r>
              <a:rPr lang="hu-HU" sz="1100" dirty="0">
                <a:effectLst/>
                <a:latin typeface="Calibri" panose="020F0502020204030204" pitchFamily="34" charset="0"/>
              </a:rPr>
              <a:t>Hanglejtésből érzelmi töltet megértése</a:t>
            </a:r>
          </a:p>
          <a:p>
            <a:pPr marL="1200150" lvl="2" indent="-285750" rtl="0" fontAlgn="ctr">
              <a:spcBef>
                <a:spcPts val="0"/>
              </a:spcBef>
              <a:spcAft>
                <a:spcPts val="0"/>
              </a:spcAft>
              <a:buFont typeface="Courier New" panose="02070309020205020404" pitchFamily="49" charset="0"/>
              <a:buChar char="o"/>
            </a:pPr>
            <a:r>
              <a:rPr lang="hu-HU" sz="1100" dirty="0">
                <a:effectLst/>
                <a:latin typeface="Calibri" panose="020F0502020204030204" pitchFamily="34" charset="0"/>
              </a:rPr>
              <a:t>// ebben nekem biztos sokat fog segíteni</a:t>
            </a:r>
          </a:p>
          <a:p>
            <a:pPr marL="742950" lvl="1" indent="-285750" rtl="0" fontAlgn="ctr">
              <a:spcBef>
                <a:spcPts val="0"/>
              </a:spcBef>
              <a:spcAft>
                <a:spcPts val="0"/>
              </a:spcAft>
              <a:buFont typeface="Courier New" panose="02070309020205020404" pitchFamily="49" charset="0"/>
              <a:buChar char="o"/>
            </a:pPr>
            <a:r>
              <a:rPr lang="hu-HU" sz="1100" dirty="0">
                <a:effectLst/>
                <a:latin typeface="Calibri" panose="020F0502020204030204" pitchFamily="34" charset="0"/>
              </a:rPr>
              <a:t>Feldolgozás</a:t>
            </a:r>
          </a:p>
          <a:p>
            <a:pPr marL="1200150" lvl="2" indent="-285750" rtl="0" fontAlgn="ctr">
              <a:spcBef>
                <a:spcPts val="0"/>
              </a:spcBef>
              <a:spcAft>
                <a:spcPts val="0"/>
              </a:spcAft>
              <a:buFont typeface="Courier New" panose="02070309020205020404" pitchFamily="49" charset="0"/>
              <a:buChar char="o"/>
            </a:pPr>
            <a:r>
              <a:rPr lang="hu-HU" sz="1100" dirty="0">
                <a:effectLst/>
                <a:latin typeface="Calibri" panose="020F0502020204030204" pitchFamily="34" charset="0"/>
              </a:rPr>
              <a:t>Sokszor ott kell a helyszínen átgondolni, reagálni</a:t>
            </a:r>
          </a:p>
          <a:p>
            <a:pPr marL="1200150" lvl="2" indent="-285750" rtl="0" fontAlgn="ctr">
              <a:spcBef>
                <a:spcPts val="0"/>
              </a:spcBef>
              <a:spcAft>
                <a:spcPts val="0"/>
              </a:spcAft>
              <a:buFont typeface="Courier New" panose="02070309020205020404" pitchFamily="49" charset="0"/>
              <a:buChar char="o"/>
            </a:pPr>
            <a:r>
              <a:rPr lang="hu-HU" sz="1100" dirty="0">
                <a:effectLst/>
                <a:latin typeface="Calibri" panose="020F0502020204030204" pitchFamily="34" charset="0"/>
              </a:rPr>
              <a:t>De ha van rá idő, az ember szívesen átgondolja mit lépjen</a:t>
            </a:r>
          </a:p>
          <a:p>
            <a:pPr marL="1200150" lvl="2" indent="-285750" rtl="0" fontAlgn="ctr">
              <a:spcBef>
                <a:spcPts val="0"/>
              </a:spcBef>
              <a:spcAft>
                <a:spcPts val="0"/>
              </a:spcAft>
              <a:buFont typeface="Courier New" panose="02070309020205020404" pitchFamily="49" charset="0"/>
              <a:buChar char="o"/>
            </a:pPr>
            <a:r>
              <a:rPr lang="hu-HU" sz="1100" dirty="0">
                <a:effectLst/>
                <a:latin typeface="Calibri" panose="020F0502020204030204" pitchFamily="34" charset="0"/>
              </a:rPr>
              <a:t>Ebben az AI akár a </a:t>
            </a:r>
            <a:r>
              <a:rPr lang="hu-HU" sz="1100" dirty="0" err="1">
                <a:effectLst/>
                <a:latin typeface="Calibri" panose="020F0502020204030204" pitchFamily="34" charset="0"/>
              </a:rPr>
              <a:t>ChatGPT</a:t>
            </a:r>
            <a:r>
              <a:rPr lang="hu-HU" sz="1100" dirty="0">
                <a:effectLst/>
                <a:latin typeface="Calibri" panose="020F0502020204030204" pitchFamily="34" charset="0"/>
              </a:rPr>
              <a:t> is már tud segíteni</a:t>
            </a:r>
          </a:p>
          <a:p>
            <a:pPr marL="742950" lvl="1" indent="-285750" rtl="0" fontAlgn="ctr">
              <a:spcBef>
                <a:spcPts val="0"/>
              </a:spcBef>
              <a:spcAft>
                <a:spcPts val="0"/>
              </a:spcAft>
              <a:buFont typeface="Courier New" panose="02070309020205020404" pitchFamily="49" charset="0"/>
              <a:buChar char="o"/>
            </a:pPr>
            <a:r>
              <a:rPr lang="hu-HU" sz="1100" dirty="0">
                <a:effectLst/>
                <a:latin typeface="Calibri" panose="020F0502020204030204" pitchFamily="34" charset="0"/>
              </a:rPr>
              <a:t>Visszajelzés, interakció</a:t>
            </a:r>
          </a:p>
          <a:p>
            <a:pPr marL="1200150" lvl="2" indent="-285750" rtl="0" fontAlgn="ctr">
              <a:spcBef>
                <a:spcPts val="0"/>
              </a:spcBef>
              <a:spcAft>
                <a:spcPts val="0"/>
              </a:spcAft>
              <a:buFont typeface="Courier New" panose="02070309020205020404" pitchFamily="49" charset="0"/>
              <a:buChar char="o"/>
            </a:pPr>
            <a:r>
              <a:rPr lang="hu-HU" sz="1100" dirty="0">
                <a:effectLst/>
                <a:latin typeface="Calibri" panose="020F0502020204030204" pitchFamily="34" charset="0"/>
              </a:rPr>
              <a:t>Ezek megfelelő kommunikációjában rengeteget tud segíteni</a:t>
            </a:r>
          </a:p>
          <a:p>
            <a:pPr marL="1200150" lvl="2" indent="-285750" rtl="0" fontAlgn="ctr">
              <a:spcBef>
                <a:spcPts val="0"/>
              </a:spcBef>
              <a:spcAft>
                <a:spcPts val="0"/>
              </a:spcAft>
              <a:buFont typeface="Courier New" panose="02070309020205020404" pitchFamily="49" charset="0"/>
              <a:buChar char="o"/>
            </a:pPr>
            <a:r>
              <a:rPr lang="hu-HU" sz="1100" dirty="0">
                <a:effectLst/>
                <a:latin typeface="Calibri" panose="020F0502020204030204" pitchFamily="34" charset="0"/>
              </a:rPr>
              <a:t>Pl. apám támogatni akart az év cégvezetője díjban</a:t>
            </a:r>
          </a:p>
          <a:p>
            <a:endParaRPr lang="en-GB" dirty="0"/>
          </a:p>
        </p:txBody>
      </p:sp>
      <p:sp>
        <p:nvSpPr>
          <p:cNvPr id="4" name="Slide Number Placeholder 3"/>
          <p:cNvSpPr>
            <a:spLocks noGrp="1"/>
          </p:cNvSpPr>
          <p:nvPr>
            <p:ph type="sldNum" sz="quarter" idx="5"/>
          </p:nvPr>
        </p:nvSpPr>
        <p:spPr/>
        <p:txBody>
          <a:bodyPr/>
          <a:lstStyle/>
          <a:p>
            <a:fld id="{4C63FDA2-158A-E244-ACAE-42352068684F}" type="slidenum">
              <a:rPr lang="en-GB" smtClean="0"/>
              <a:t>7</a:t>
            </a:fld>
            <a:endParaRPr lang="en-GB"/>
          </a:p>
        </p:txBody>
      </p:sp>
    </p:spTree>
    <p:extLst>
      <p:ext uri="{BB962C8B-B14F-4D97-AF65-F5344CB8AC3E}">
        <p14:creationId xmlns:p14="http://schemas.microsoft.com/office/powerpoint/2010/main" val="256839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mj-lt"/>
              <a:buNone/>
            </a:pPr>
            <a:r>
              <a:rPr lang="en-GB" sz="1200" b="0" i="0" dirty="0">
                <a:effectLst/>
                <a:latin typeface="Calibri" panose="020F0502020204030204" pitchFamily="34" charset="0"/>
              </a:rPr>
              <a:t>Speaker notes:</a:t>
            </a:r>
          </a:p>
          <a:p>
            <a:pPr rtl="0" fontAlgn="ctr">
              <a:spcBef>
                <a:spcPts val="0"/>
              </a:spcBef>
              <a:spcAft>
                <a:spcPts val="0"/>
              </a:spcAft>
              <a:buFont typeface="+mj-lt"/>
              <a:buNone/>
            </a:pPr>
            <a:r>
              <a:rPr lang="en-GB" sz="1200" b="0" i="0" dirty="0">
                <a:effectLst/>
                <a:latin typeface="Calibri" panose="020F0502020204030204" pitchFamily="34" charset="0"/>
              </a:rPr>
              <a:t>in the world in average 70% of projects do not deliver their objectives and 48 trillion USD are invested in projects. AI might help us to increase success rate from 30% to maybe 50%, imagine the impact ! </a:t>
            </a:r>
          </a:p>
          <a:p>
            <a:endParaRPr lang="en-GB" dirty="0"/>
          </a:p>
          <a:p>
            <a:endParaRPr lang="en-GB" dirty="0"/>
          </a:p>
          <a:p>
            <a:r>
              <a:rPr lang="en-GB" dirty="0"/>
              <a:t>- it needs a lot of good quality data (will come back to that later)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it can eliminate </a:t>
            </a:r>
            <a:r>
              <a:rPr lang="en-GB" sz="1200" dirty="0">
                <a:effectLst/>
                <a:latin typeface="Calibri" panose="020F0502020204030204" pitchFamily="34" charset="0"/>
              </a:rPr>
              <a:t>reality denial when we don’t believe it will fail although we see it with our eyes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 predictive: forecasting when a project will fall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 usually project impact is measured after the project is delivered,  but it should be part of ROI calculation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ndParaRPr>
          </a:p>
          <a:p>
            <a:endParaRPr lang="hu-HU" dirty="0"/>
          </a:p>
        </p:txBody>
      </p:sp>
      <p:sp>
        <p:nvSpPr>
          <p:cNvPr id="4" name="Slide Number Placeholder 3"/>
          <p:cNvSpPr>
            <a:spLocks noGrp="1"/>
          </p:cNvSpPr>
          <p:nvPr>
            <p:ph type="sldNum" sz="quarter" idx="5"/>
          </p:nvPr>
        </p:nvSpPr>
        <p:spPr/>
        <p:txBody>
          <a:bodyPr/>
          <a:lstStyle/>
          <a:p>
            <a:fld id="{4C63FDA2-158A-E244-ACAE-42352068684F}" type="slidenum">
              <a:rPr lang="en-GB" smtClean="0"/>
              <a:t>9</a:t>
            </a:fld>
            <a:endParaRPr lang="en-GB"/>
          </a:p>
        </p:txBody>
      </p:sp>
    </p:spTree>
    <p:extLst>
      <p:ext uri="{BB962C8B-B14F-4D97-AF65-F5344CB8AC3E}">
        <p14:creationId xmlns:p14="http://schemas.microsoft.com/office/powerpoint/2010/main" val="1345740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72C00-4F87-E4C9-3E94-FC267C8D5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87942-465E-81C1-7309-4ED49CAEE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625C7B-745E-81CB-884C-0740BA2177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C6228264-3D32-4394-930D-9741D03593F5}"/>
              </a:ext>
            </a:extLst>
          </p:cNvPr>
          <p:cNvSpPr>
            <a:spLocks noGrp="1"/>
          </p:cNvSpPr>
          <p:nvPr>
            <p:ph type="sldNum" sz="quarter" idx="5"/>
          </p:nvPr>
        </p:nvSpPr>
        <p:spPr/>
        <p:txBody>
          <a:bodyPr/>
          <a:lstStyle/>
          <a:p>
            <a:fld id="{DB88C8CC-496F-EF43-AB3E-71738872D0ED}" type="slidenum">
              <a:rPr lang="hu-HU" smtClean="0"/>
              <a:t>10</a:t>
            </a:fld>
            <a:endParaRPr lang="hu-HU"/>
          </a:p>
        </p:txBody>
      </p:sp>
    </p:spTree>
    <p:extLst>
      <p:ext uri="{BB962C8B-B14F-4D97-AF65-F5344CB8AC3E}">
        <p14:creationId xmlns:p14="http://schemas.microsoft.com/office/powerpoint/2010/main" val="240197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72C00-4F87-E4C9-3E94-FC267C8D5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87942-465E-81C1-7309-4ED49CAEE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625C7B-745E-81CB-884C-0740BA2177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C6228264-3D32-4394-930D-9741D03593F5}"/>
              </a:ext>
            </a:extLst>
          </p:cNvPr>
          <p:cNvSpPr>
            <a:spLocks noGrp="1"/>
          </p:cNvSpPr>
          <p:nvPr>
            <p:ph type="sldNum" sz="quarter" idx="5"/>
          </p:nvPr>
        </p:nvSpPr>
        <p:spPr/>
        <p:txBody>
          <a:bodyPr/>
          <a:lstStyle/>
          <a:p>
            <a:fld id="{DB88C8CC-496F-EF43-AB3E-71738872D0ED}" type="slidenum">
              <a:rPr lang="hu-HU" smtClean="0"/>
              <a:t>11</a:t>
            </a:fld>
            <a:endParaRPr lang="hu-HU"/>
          </a:p>
        </p:txBody>
      </p:sp>
    </p:spTree>
    <p:extLst>
      <p:ext uri="{BB962C8B-B14F-4D97-AF65-F5344CB8AC3E}">
        <p14:creationId xmlns:p14="http://schemas.microsoft.com/office/powerpoint/2010/main" val="247582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8DFC-4284-3E7F-5750-9317702A4A2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6B33528-3A84-579F-7CED-F916BB356F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3FD6C98-13FA-B27F-F4E5-34A08D22111F}"/>
              </a:ext>
            </a:extLst>
          </p:cNvPr>
          <p:cNvSpPr>
            <a:spLocks noGrp="1"/>
          </p:cNvSpPr>
          <p:nvPr>
            <p:ph type="dt" sz="half" idx="10"/>
          </p:nvPr>
        </p:nvSpPr>
        <p:spPr/>
        <p:txBody>
          <a:bodyPr/>
          <a:lstStyle/>
          <a:p>
            <a:fld id="{150DB03B-D09B-9C47-93C2-B750D117243D}" type="datetimeFigureOut">
              <a:rPr lang="en-GB" smtClean="0"/>
              <a:t>03/04/2024</a:t>
            </a:fld>
            <a:endParaRPr lang="en-GB"/>
          </a:p>
        </p:txBody>
      </p:sp>
      <p:sp>
        <p:nvSpPr>
          <p:cNvPr id="5" name="Footer Placeholder 4">
            <a:extLst>
              <a:ext uri="{FF2B5EF4-FFF2-40B4-BE49-F238E27FC236}">
                <a16:creationId xmlns:a16="http://schemas.microsoft.com/office/drawing/2014/main" id="{5BC0F335-676C-DDFD-C98E-23352F95F2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024FB1-C2D4-C8BE-D7EB-4DC6609979A2}"/>
              </a:ext>
            </a:extLst>
          </p:cNvPr>
          <p:cNvSpPr>
            <a:spLocks noGrp="1"/>
          </p:cNvSpPr>
          <p:nvPr>
            <p:ph type="sldNum" sz="quarter" idx="12"/>
          </p:nvPr>
        </p:nvSpPr>
        <p:spPr/>
        <p:txBody>
          <a:bodyPr/>
          <a:lstStyle/>
          <a:p>
            <a:fld id="{641248CA-C810-054B-9B16-05D8F02E8EBA}" type="slidenum">
              <a:rPr lang="en-GB" smtClean="0"/>
              <a:t>‹#›</a:t>
            </a:fld>
            <a:endParaRPr lang="en-GB"/>
          </a:p>
        </p:txBody>
      </p:sp>
    </p:spTree>
    <p:extLst>
      <p:ext uri="{BB962C8B-B14F-4D97-AF65-F5344CB8AC3E}">
        <p14:creationId xmlns:p14="http://schemas.microsoft.com/office/powerpoint/2010/main" val="43471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A9B9-0543-9DDF-4F57-8C63CFFCE0F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3E1A49E-4EDE-96A3-08CB-5D912CF9E7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7AD7C3F-D8AB-A1E0-F4DC-A9DE131A4634}"/>
              </a:ext>
            </a:extLst>
          </p:cNvPr>
          <p:cNvSpPr>
            <a:spLocks noGrp="1"/>
          </p:cNvSpPr>
          <p:nvPr>
            <p:ph type="dt" sz="half" idx="10"/>
          </p:nvPr>
        </p:nvSpPr>
        <p:spPr/>
        <p:txBody>
          <a:bodyPr/>
          <a:lstStyle/>
          <a:p>
            <a:fld id="{150DB03B-D09B-9C47-93C2-B750D117243D}" type="datetimeFigureOut">
              <a:rPr lang="en-GB" smtClean="0"/>
              <a:t>03/04/2024</a:t>
            </a:fld>
            <a:endParaRPr lang="en-GB"/>
          </a:p>
        </p:txBody>
      </p:sp>
      <p:sp>
        <p:nvSpPr>
          <p:cNvPr id="5" name="Footer Placeholder 4">
            <a:extLst>
              <a:ext uri="{FF2B5EF4-FFF2-40B4-BE49-F238E27FC236}">
                <a16:creationId xmlns:a16="http://schemas.microsoft.com/office/drawing/2014/main" id="{DD84C470-586C-4647-AD5A-367621C529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CC5662-11C5-6A46-A4E0-7335E707EADC}"/>
              </a:ext>
            </a:extLst>
          </p:cNvPr>
          <p:cNvSpPr>
            <a:spLocks noGrp="1"/>
          </p:cNvSpPr>
          <p:nvPr>
            <p:ph type="sldNum" sz="quarter" idx="12"/>
          </p:nvPr>
        </p:nvSpPr>
        <p:spPr/>
        <p:txBody>
          <a:bodyPr/>
          <a:lstStyle/>
          <a:p>
            <a:fld id="{641248CA-C810-054B-9B16-05D8F02E8EBA}" type="slidenum">
              <a:rPr lang="en-GB" smtClean="0"/>
              <a:t>‹#›</a:t>
            </a:fld>
            <a:endParaRPr lang="en-GB"/>
          </a:p>
        </p:txBody>
      </p:sp>
    </p:spTree>
    <p:extLst>
      <p:ext uri="{BB962C8B-B14F-4D97-AF65-F5344CB8AC3E}">
        <p14:creationId xmlns:p14="http://schemas.microsoft.com/office/powerpoint/2010/main" val="342022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1F6AC5-6A9F-C1CB-4AB6-30B06C09EBB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0229E89-41CE-9FE0-82F5-6A71F189C36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3BD7379-BCCB-673B-A7C3-019F7998D784}"/>
              </a:ext>
            </a:extLst>
          </p:cNvPr>
          <p:cNvSpPr>
            <a:spLocks noGrp="1"/>
          </p:cNvSpPr>
          <p:nvPr>
            <p:ph type="dt" sz="half" idx="10"/>
          </p:nvPr>
        </p:nvSpPr>
        <p:spPr/>
        <p:txBody>
          <a:bodyPr/>
          <a:lstStyle/>
          <a:p>
            <a:fld id="{150DB03B-D09B-9C47-93C2-B750D117243D}" type="datetimeFigureOut">
              <a:rPr lang="en-GB" smtClean="0"/>
              <a:t>03/04/2024</a:t>
            </a:fld>
            <a:endParaRPr lang="en-GB"/>
          </a:p>
        </p:txBody>
      </p:sp>
      <p:sp>
        <p:nvSpPr>
          <p:cNvPr id="5" name="Footer Placeholder 4">
            <a:extLst>
              <a:ext uri="{FF2B5EF4-FFF2-40B4-BE49-F238E27FC236}">
                <a16:creationId xmlns:a16="http://schemas.microsoft.com/office/drawing/2014/main" id="{D8509F0E-31A2-4CA9-2681-937A5AFBDB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DBFDD5-5D79-1849-12F1-98F8DBF837CF}"/>
              </a:ext>
            </a:extLst>
          </p:cNvPr>
          <p:cNvSpPr>
            <a:spLocks noGrp="1"/>
          </p:cNvSpPr>
          <p:nvPr>
            <p:ph type="sldNum" sz="quarter" idx="12"/>
          </p:nvPr>
        </p:nvSpPr>
        <p:spPr/>
        <p:txBody>
          <a:bodyPr/>
          <a:lstStyle/>
          <a:p>
            <a:fld id="{641248CA-C810-054B-9B16-05D8F02E8EBA}" type="slidenum">
              <a:rPr lang="en-GB" smtClean="0"/>
              <a:t>‹#›</a:t>
            </a:fld>
            <a:endParaRPr lang="en-GB"/>
          </a:p>
        </p:txBody>
      </p:sp>
    </p:spTree>
    <p:extLst>
      <p:ext uri="{BB962C8B-B14F-4D97-AF65-F5344CB8AC3E}">
        <p14:creationId xmlns:p14="http://schemas.microsoft.com/office/powerpoint/2010/main" val="732038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4-1_Text_3_Columns S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7D51E72-9447-EA43-AA91-532D4FD3D56F}"/>
              </a:ext>
            </a:extLst>
          </p:cNvPr>
          <p:cNvSpPr>
            <a:spLocks noGrp="1"/>
          </p:cNvSpPr>
          <p:nvPr>
            <p:ph type="dt" sz="half" idx="10"/>
          </p:nvPr>
        </p:nvSpPr>
        <p:spPr>
          <a:xfrm>
            <a:off x="10334669" y="6438726"/>
            <a:ext cx="1058989" cy="106677"/>
          </a:xfrm>
          <a:prstGeom prst="rect">
            <a:avLst/>
          </a:prstGeom>
        </p:spPr>
        <p:txBody>
          <a:bodyPr/>
          <a:lstStyle/>
          <a:p>
            <a:fld id="{919A77C9-6CFD-0345-B905-2DB7FE9061A9}" type="datetime1">
              <a:rPr lang="de-DE" smtClean="0"/>
              <a:t>03.04.2024</a:t>
            </a:fld>
            <a:endParaRPr lang="en-US"/>
          </a:p>
        </p:txBody>
      </p:sp>
      <p:sp>
        <p:nvSpPr>
          <p:cNvPr id="4" name="Fußzeilenplatzhalter 3">
            <a:extLst>
              <a:ext uri="{FF2B5EF4-FFF2-40B4-BE49-F238E27FC236}">
                <a16:creationId xmlns:a16="http://schemas.microsoft.com/office/drawing/2014/main" id="{32917B38-20BD-874F-BC0F-D219193FFFC0}"/>
              </a:ext>
            </a:extLst>
          </p:cNvPr>
          <p:cNvSpPr>
            <a:spLocks noGrp="1"/>
          </p:cNvSpPr>
          <p:nvPr>
            <p:ph type="ftr" sz="quarter" idx="11"/>
          </p:nvPr>
        </p:nvSpPr>
        <p:spPr>
          <a:xfrm>
            <a:off x="6209181" y="6438726"/>
            <a:ext cx="4015017" cy="106677"/>
          </a:xfrm>
          <a:prstGeom prst="rect">
            <a:avLst/>
          </a:prstGeom>
        </p:spPr>
        <p:txBody>
          <a:bodyPr/>
          <a:lstStyle/>
          <a:p>
            <a:endParaRPr lang="en-US"/>
          </a:p>
        </p:txBody>
      </p:sp>
      <p:sp>
        <p:nvSpPr>
          <p:cNvPr id="5" name="Foliennummernplatzhalter 4">
            <a:extLst>
              <a:ext uri="{FF2B5EF4-FFF2-40B4-BE49-F238E27FC236}">
                <a16:creationId xmlns:a16="http://schemas.microsoft.com/office/drawing/2014/main" id="{456F5CB4-6308-E44C-9DAC-E387E2332A99}"/>
              </a:ext>
            </a:extLst>
          </p:cNvPr>
          <p:cNvSpPr>
            <a:spLocks noGrp="1"/>
          </p:cNvSpPr>
          <p:nvPr>
            <p:ph type="sldNum" sz="quarter" idx="12"/>
          </p:nvPr>
        </p:nvSpPr>
        <p:spPr>
          <a:xfrm>
            <a:off x="11505344" y="6438726"/>
            <a:ext cx="380931" cy="106677"/>
          </a:xfrm>
          <a:prstGeom prst="rect">
            <a:avLst/>
          </a:prstGeom>
        </p:spPr>
        <p:txBody>
          <a:bodyPr/>
          <a:lstStyle/>
          <a:p>
            <a:fld id="{C1C18E66-5B50-48F2-BA38-10941D2A0103}" type="slidenum">
              <a:rPr lang="en-US" smtClean="0"/>
              <a:pPr/>
              <a:t>‹#›</a:t>
            </a:fld>
            <a:endParaRPr lang="en-US"/>
          </a:p>
        </p:txBody>
      </p:sp>
      <p:sp>
        <p:nvSpPr>
          <p:cNvPr id="14" name="Textplatzhalter 13">
            <a:extLst>
              <a:ext uri="{FF2B5EF4-FFF2-40B4-BE49-F238E27FC236}">
                <a16:creationId xmlns:a16="http://schemas.microsoft.com/office/drawing/2014/main" id="{94D8515F-408A-9141-811D-2C40B117256B}"/>
              </a:ext>
            </a:extLst>
          </p:cNvPr>
          <p:cNvSpPr>
            <a:spLocks noGrp="1"/>
          </p:cNvSpPr>
          <p:nvPr>
            <p:ph type="body" sz="quarter" idx="14" hasCustomPrompt="1"/>
          </p:nvPr>
        </p:nvSpPr>
        <p:spPr>
          <a:xfrm>
            <a:off x="685675" y="1523959"/>
            <a:ext cx="3353242" cy="4383273"/>
          </a:xfrm>
          <a:prstGeom prst="rect">
            <a:avLst/>
          </a:prstGeom>
        </p:spPr>
        <p:txBody>
          <a:bodyPr lIns="0" numCol="1"/>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noProof="0"/>
              <a:t>Edit text</a:t>
            </a:r>
          </a:p>
          <a:p>
            <a:pPr lvl="1"/>
            <a:r>
              <a:rPr lang="en-US" noProof="0"/>
              <a:t>Second level</a:t>
            </a:r>
          </a:p>
          <a:p>
            <a:pPr lvl="2"/>
            <a:r>
              <a:rPr lang="en-US" noProof="0"/>
              <a:t>Third level</a:t>
            </a:r>
          </a:p>
          <a:p>
            <a:pPr lvl="3"/>
            <a:r>
              <a:rPr lang="en-US" noProof="0"/>
              <a:t>Forth level</a:t>
            </a:r>
          </a:p>
          <a:p>
            <a:pPr lvl="4"/>
            <a:r>
              <a:rPr lang="en-US" noProof="0"/>
              <a:t>Fifth level</a:t>
            </a:r>
          </a:p>
        </p:txBody>
      </p:sp>
      <p:sp>
        <p:nvSpPr>
          <p:cNvPr id="8" name="Textplatzhalter 13">
            <a:extLst>
              <a:ext uri="{FF2B5EF4-FFF2-40B4-BE49-F238E27FC236}">
                <a16:creationId xmlns:a16="http://schemas.microsoft.com/office/drawing/2014/main" id="{EA0A382F-24E7-2649-A098-0E520DCB6CD4}"/>
              </a:ext>
            </a:extLst>
          </p:cNvPr>
          <p:cNvSpPr>
            <a:spLocks noGrp="1"/>
          </p:cNvSpPr>
          <p:nvPr>
            <p:ph type="body" sz="quarter" idx="15" hasCustomPrompt="1"/>
          </p:nvPr>
        </p:nvSpPr>
        <p:spPr>
          <a:xfrm>
            <a:off x="8137025" y="1514472"/>
            <a:ext cx="3388306" cy="4383273"/>
          </a:xfrm>
          <a:prstGeom prst="rect">
            <a:avLst/>
          </a:prstGeom>
        </p:spPr>
        <p:txBody>
          <a:bodyPr lIns="0" numCol="1"/>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noProof="0"/>
              <a:t>Edit text</a:t>
            </a:r>
          </a:p>
          <a:p>
            <a:pPr lvl="1"/>
            <a:r>
              <a:rPr lang="en-US" noProof="0"/>
              <a:t>Second level</a:t>
            </a:r>
          </a:p>
          <a:p>
            <a:pPr lvl="2"/>
            <a:r>
              <a:rPr lang="en-US" noProof="0"/>
              <a:t>Third level</a:t>
            </a:r>
          </a:p>
          <a:p>
            <a:pPr lvl="3"/>
            <a:r>
              <a:rPr lang="en-US" noProof="0"/>
              <a:t>Forth level</a:t>
            </a:r>
          </a:p>
          <a:p>
            <a:pPr lvl="4"/>
            <a:r>
              <a:rPr lang="en-US" noProof="0"/>
              <a:t>Fifth level</a:t>
            </a:r>
          </a:p>
        </p:txBody>
      </p:sp>
      <p:sp>
        <p:nvSpPr>
          <p:cNvPr id="10" name="Textplatzhalter 13">
            <a:extLst>
              <a:ext uri="{FF2B5EF4-FFF2-40B4-BE49-F238E27FC236}">
                <a16:creationId xmlns:a16="http://schemas.microsoft.com/office/drawing/2014/main" id="{CEC55784-913B-A444-AF24-DEFEADD3E3F3}"/>
              </a:ext>
            </a:extLst>
          </p:cNvPr>
          <p:cNvSpPr>
            <a:spLocks noGrp="1"/>
          </p:cNvSpPr>
          <p:nvPr>
            <p:ph type="body" sz="quarter" idx="16" hasCustomPrompt="1"/>
          </p:nvPr>
        </p:nvSpPr>
        <p:spPr>
          <a:xfrm>
            <a:off x="4415042" y="1523959"/>
            <a:ext cx="3377538" cy="4383273"/>
          </a:xfrm>
          <a:prstGeom prst="rect">
            <a:avLst/>
          </a:prstGeom>
        </p:spPr>
        <p:txBody>
          <a:bodyPr lIns="0" numCol="1"/>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noProof="0"/>
              <a:t>Edit text</a:t>
            </a:r>
          </a:p>
          <a:p>
            <a:pPr lvl="1"/>
            <a:r>
              <a:rPr lang="en-US" noProof="0"/>
              <a:t>Second level</a:t>
            </a:r>
          </a:p>
          <a:p>
            <a:pPr lvl="2"/>
            <a:r>
              <a:rPr lang="en-US" noProof="0"/>
              <a:t>Third level</a:t>
            </a:r>
          </a:p>
          <a:p>
            <a:pPr lvl="3"/>
            <a:r>
              <a:rPr lang="en-US" noProof="0"/>
              <a:t>Forth level</a:t>
            </a:r>
          </a:p>
          <a:p>
            <a:pPr lvl="4"/>
            <a:r>
              <a:rPr lang="en-US" noProof="0"/>
              <a:t>Fifth level</a:t>
            </a:r>
          </a:p>
        </p:txBody>
      </p:sp>
      <p:sp>
        <p:nvSpPr>
          <p:cNvPr id="11" name="Titel 1">
            <a:extLst>
              <a:ext uri="{FF2B5EF4-FFF2-40B4-BE49-F238E27FC236}">
                <a16:creationId xmlns:a16="http://schemas.microsoft.com/office/drawing/2014/main" id="{9BB87946-A25C-6749-B899-B24557231D3B}"/>
              </a:ext>
            </a:extLst>
          </p:cNvPr>
          <p:cNvSpPr>
            <a:spLocks noGrp="1"/>
          </p:cNvSpPr>
          <p:nvPr>
            <p:ph type="title" hasCustomPrompt="1"/>
          </p:nvPr>
        </p:nvSpPr>
        <p:spPr>
          <a:xfrm>
            <a:off x="190466" y="383278"/>
            <a:ext cx="10515558" cy="470317"/>
          </a:xfrm>
          <a:prstGeom prst="rect">
            <a:avLst/>
          </a:prstGeom>
        </p:spPr>
        <p:txBody>
          <a:bodyPr/>
          <a:lstStyle>
            <a:lvl1pPr>
              <a:defRPr b="0">
                <a:solidFill>
                  <a:srgbClr val="DE0275"/>
                </a:solidFill>
              </a:defRPr>
            </a:lvl1pPr>
          </a:lstStyle>
          <a:p>
            <a:r>
              <a:rPr lang="en-US" noProof="0"/>
              <a:t>Heading</a:t>
            </a:r>
          </a:p>
        </p:txBody>
      </p:sp>
      <p:sp>
        <p:nvSpPr>
          <p:cNvPr id="13" name="Textplatzhalter 11">
            <a:extLst>
              <a:ext uri="{FF2B5EF4-FFF2-40B4-BE49-F238E27FC236}">
                <a16:creationId xmlns:a16="http://schemas.microsoft.com/office/drawing/2014/main" id="{CDED0F42-3CC2-BD47-A0E0-3DA6F1CF3A11}"/>
              </a:ext>
            </a:extLst>
          </p:cNvPr>
          <p:cNvSpPr>
            <a:spLocks noGrp="1"/>
          </p:cNvSpPr>
          <p:nvPr>
            <p:ph type="body" sz="quarter" idx="13" hasCustomPrompt="1"/>
          </p:nvPr>
        </p:nvSpPr>
        <p:spPr>
          <a:xfrm>
            <a:off x="190466" y="701672"/>
            <a:ext cx="10515558" cy="560152"/>
          </a:xfrm>
          <a:prstGeom prst="rect">
            <a:avLst/>
          </a:prstGeom>
        </p:spPr>
        <p:txBody>
          <a:bodyPr/>
          <a:lstStyle>
            <a:lvl1pPr>
              <a:defRPr sz="3174" b="0" i="0">
                <a:solidFill>
                  <a:srgbClr val="DE0275"/>
                </a:solidFill>
                <a:latin typeface="TeleNeo Thin" panose="020B0204040202090203" pitchFamily="34" charset="77"/>
              </a:defRPr>
            </a:lvl1pPr>
            <a:lvl2pPr>
              <a:defRPr sz="3174" b="1" i="0">
                <a:latin typeface="TeleNeo Thin" panose="020B0204040202090203" pitchFamily="34" charset="77"/>
              </a:defRPr>
            </a:lvl2pPr>
            <a:lvl3pPr>
              <a:defRPr sz="3174" b="1" i="0">
                <a:latin typeface="TeleNeo Thin" panose="020B0204040202090203" pitchFamily="34" charset="77"/>
              </a:defRPr>
            </a:lvl3pPr>
            <a:lvl4pPr>
              <a:defRPr sz="3174" b="1" i="0">
                <a:latin typeface="TeleNeo Thin" panose="020B0204040202090203" pitchFamily="34" charset="77"/>
              </a:defRPr>
            </a:lvl4pPr>
            <a:lvl5pPr>
              <a:defRPr sz="3174" b="1" i="0">
                <a:latin typeface="TeleNeo Thin" panose="020B0204040202090203" pitchFamily="34" charset="77"/>
              </a:defRPr>
            </a:lvl5pPr>
          </a:lstStyle>
          <a:p>
            <a:pPr lvl="0"/>
            <a:r>
              <a:rPr lang="en-US" noProof="0"/>
              <a:t>Subline</a:t>
            </a:r>
          </a:p>
        </p:txBody>
      </p:sp>
    </p:spTree>
    <p:extLst>
      <p:ext uri="{BB962C8B-B14F-4D97-AF65-F5344CB8AC3E}">
        <p14:creationId xmlns:p14="http://schemas.microsoft.com/office/powerpoint/2010/main" val="237453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31C2-568E-B032-2502-AF0DA914C9B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2A51E22-C44E-9844-2163-E16930428E9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026E5AB-D8D0-6873-6001-121D6B827307}"/>
              </a:ext>
            </a:extLst>
          </p:cNvPr>
          <p:cNvSpPr>
            <a:spLocks noGrp="1"/>
          </p:cNvSpPr>
          <p:nvPr>
            <p:ph type="dt" sz="half" idx="10"/>
          </p:nvPr>
        </p:nvSpPr>
        <p:spPr/>
        <p:txBody>
          <a:bodyPr/>
          <a:lstStyle/>
          <a:p>
            <a:fld id="{150DB03B-D09B-9C47-93C2-B750D117243D}" type="datetimeFigureOut">
              <a:rPr lang="en-GB" smtClean="0"/>
              <a:t>03/04/2024</a:t>
            </a:fld>
            <a:endParaRPr lang="en-GB"/>
          </a:p>
        </p:txBody>
      </p:sp>
      <p:sp>
        <p:nvSpPr>
          <p:cNvPr id="5" name="Footer Placeholder 4">
            <a:extLst>
              <a:ext uri="{FF2B5EF4-FFF2-40B4-BE49-F238E27FC236}">
                <a16:creationId xmlns:a16="http://schemas.microsoft.com/office/drawing/2014/main" id="{1B307211-3646-3AA4-AB6A-E26EA54B20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773049-0549-ABD6-E44A-3D0E0B46C905}"/>
              </a:ext>
            </a:extLst>
          </p:cNvPr>
          <p:cNvSpPr>
            <a:spLocks noGrp="1"/>
          </p:cNvSpPr>
          <p:nvPr>
            <p:ph type="sldNum" sz="quarter" idx="12"/>
          </p:nvPr>
        </p:nvSpPr>
        <p:spPr/>
        <p:txBody>
          <a:bodyPr/>
          <a:lstStyle/>
          <a:p>
            <a:fld id="{641248CA-C810-054B-9B16-05D8F02E8EBA}" type="slidenum">
              <a:rPr lang="en-GB" smtClean="0"/>
              <a:t>‹#›</a:t>
            </a:fld>
            <a:endParaRPr lang="en-GB"/>
          </a:p>
        </p:txBody>
      </p:sp>
    </p:spTree>
    <p:extLst>
      <p:ext uri="{BB962C8B-B14F-4D97-AF65-F5344CB8AC3E}">
        <p14:creationId xmlns:p14="http://schemas.microsoft.com/office/powerpoint/2010/main" val="175077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2E30-BE4E-AA16-5646-E11644EA7BB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17ABCA2-F2BF-84BD-CBB3-260A10FAD8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9139C0-93E2-FBF6-4843-15F90158E49D}"/>
              </a:ext>
            </a:extLst>
          </p:cNvPr>
          <p:cNvSpPr>
            <a:spLocks noGrp="1"/>
          </p:cNvSpPr>
          <p:nvPr>
            <p:ph type="dt" sz="half" idx="10"/>
          </p:nvPr>
        </p:nvSpPr>
        <p:spPr/>
        <p:txBody>
          <a:bodyPr/>
          <a:lstStyle/>
          <a:p>
            <a:fld id="{150DB03B-D09B-9C47-93C2-B750D117243D}" type="datetimeFigureOut">
              <a:rPr lang="en-GB" smtClean="0"/>
              <a:t>03/04/2024</a:t>
            </a:fld>
            <a:endParaRPr lang="en-GB"/>
          </a:p>
        </p:txBody>
      </p:sp>
      <p:sp>
        <p:nvSpPr>
          <p:cNvPr id="5" name="Footer Placeholder 4">
            <a:extLst>
              <a:ext uri="{FF2B5EF4-FFF2-40B4-BE49-F238E27FC236}">
                <a16:creationId xmlns:a16="http://schemas.microsoft.com/office/drawing/2014/main" id="{93B1D5F5-D897-C6CD-0CB2-83A39A259D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FED8CD-016E-E65C-3F04-1539383D4873}"/>
              </a:ext>
            </a:extLst>
          </p:cNvPr>
          <p:cNvSpPr>
            <a:spLocks noGrp="1"/>
          </p:cNvSpPr>
          <p:nvPr>
            <p:ph type="sldNum" sz="quarter" idx="12"/>
          </p:nvPr>
        </p:nvSpPr>
        <p:spPr/>
        <p:txBody>
          <a:bodyPr/>
          <a:lstStyle/>
          <a:p>
            <a:fld id="{641248CA-C810-054B-9B16-05D8F02E8EBA}" type="slidenum">
              <a:rPr lang="en-GB" smtClean="0"/>
              <a:t>‹#›</a:t>
            </a:fld>
            <a:endParaRPr lang="en-GB"/>
          </a:p>
        </p:txBody>
      </p:sp>
    </p:spTree>
    <p:extLst>
      <p:ext uri="{BB962C8B-B14F-4D97-AF65-F5344CB8AC3E}">
        <p14:creationId xmlns:p14="http://schemas.microsoft.com/office/powerpoint/2010/main" val="151635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015-0DBE-280C-6AAE-FBC665DB809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E898CF8-8112-35F3-0C31-7B7760174D4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3272270-B70E-6157-E389-825FC7556B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CDB5E44-5943-4DAC-0615-15DC42DE7BCA}"/>
              </a:ext>
            </a:extLst>
          </p:cNvPr>
          <p:cNvSpPr>
            <a:spLocks noGrp="1"/>
          </p:cNvSpPr>
          <p:nvPr>
            <p:ph type="dt" sz="half" idx="10"/>
          </p:nvPr>
        </p:nvSpPr>
        <p:spPr/>
        <p:txBody>
          <a:bodyPr/>
          <a:lstStyle/>
          <a:p>
            <a:fld id="{150DB03B-D09B-9C47-93C2-B750D117243D}" type="datetimeFigureOut">
              <a:rPr lang="en-GB" smtClean="0"/>
              <a:t>03/04/2024</a:t>
            </a:fld>
            <a:endParaRPr lang="en-GB"/>
          </a:p>
        </p:txBody>
      </p:sp>
      <p:sp>
        <p:nvSpPr>
          <p:cNvPr id="6" name="Footer Placeholder 5">
            <a:extLst>
              <a:ext uri="{FF2B5EF4-FFF2-40B4-BE49-F238E27FC236}">
                <a16:creationId xmlns:a16="http://schemas.microsoft.com/office/drawing/2014/main" id="{216220EC-9F9C-2772-B160-57A6B2E9E7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264107-C885-4125-EE96-580415AF71A1}"/>
              </a:ext>
            </a:extLst>
          </p:cNvPr>
          <p:cNvSpPr>
            <a:spLocks noGrp="1"/>
          </p:cNvSpPr>
          <p:nvPr>
            <p:ph type="sldNum" sz="quarter" idx="12"/>
          </p:nvPr>
        </p:nvSpPr>
        <p:spPr/>
        <p:txBody>
          <a:bodyPr/>
          <a:lstStyle/>
          <a:p>
            <a:fld id="{641248CA-C810-054B-9B16-05D8F02E8EBA}" type="slidenum">
              <a:rPr lang="en-GB" smtClean="0"/>
              <a:t>‹#›</a:t>
            </a:fld>
            <a:endParaRPr lang="en-GB"/>
          </a:p>
        </p:txBody>
      </p:sp>
    </p:spTree>
    <p:extLst>
      <p:ext uri="{BB962C8B-B14F-4D97-AF65-F5344CB8AC3E}">
        <p14:creationId xmlns:p14="http://schemas.microsoft.com/office/powerpoint/2010/main" val="336912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0268-10AB-B8AF-0D53-8DF4B057F9B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7EA2F53-3ED6-1457-0EA0-53E5ACC8CB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ADA122-1A97-18D1-A25A-4648E58FF6F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60BA49E-F5D4-24CD-C834-8613DA1D5E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987E60-8A06-695D-C594-110D5B56D16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253E13-21B6-47B5-2DC6-48C5B9C392DB}"/>
              </a:ext>
            </a:extLst>
          </p:cNvPr>
          <p:cNvSpPr>
            <a:spLocks noGrp="1"/>
          </p:cNvSpPr>
          <p:nvPr>
            <p:ph type="dt" sz="half" idx="10"/>
          </p:nvPr>
        </p:nvSpPr>
        <p:spPr/>
        <p:txBody>
          <a:bodyPr/>
          <a:lstStyle/>
          <a:p>
            <a:fld id="{150DB03B-D09B-9C47-93C2-B750D117243D}" type="datetimeFigureOut">
              <a:rPr lang="en-GB" smtClean="0"/>
              <a:t>03/04/2024</a:t>
            </a:fld>
            <a:endParaRPr lang="en-GB"/>
          </a:p>
        </p:txBody>
      </p:sp>
      <p:sp>
        <p:nvSpPr>
          <p:cNvPr id="8" name="Footer Placeholder 7">
            <a:extLst>
              <a:ext uri="{FF2B5EF4-FFF2-40B4-BE49-F238E27FC236}">
                <a16:creationId xmlns:a16="http://schemas.microsoft.com/office/drawing/2014/main" id="{643944CD-6271-D207-1BA3-113E6A62DF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64D325-7CCE-249D-6EED-50E0F629141B}"/>
              </a:ext>
            </a:extLst>
          </p:cNvPr>
          <p:cNvSpPr>
            <a:spLocks noGrp="1"/>
          </p:cNvSpPr>
          <p:nvPr>
            <p:ph type="sldNum" sz="quarter" idx="12"/>
          </p:nvPr>
        </p:nvSpPr>
        <p:spPr/>
        <p:txBody>
          <a:bodyPr/>
          <a:lstStyle/>
          <a:p>
            <a:fld id="{641248CA-C810-054B-9B16-05D8F02E8EBA}" type="slidenum">
              <a:rPr lang="en-GB" smtClean="0"/>
              <a:t>‹#›</a:t>
            </a:fld>
            <a:endParaRPr lang="en-GB"/>
          </a:p>
        </p:txBody>
      </p:sp>
    </p:spTree>
    <p:extLst>
      <p:ext uri="{BB962C8B-B14F-4D97-AF65-F5344CB8AC3E}">
        <p14:creationId xmlns:p14="http://schemas.microsoft.com/office/powerpoint/2010/main" val="279877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636F8-680D-FC89-A84E-E20D25E684A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01F381A-2D38-62F4-6028-CC93E00DFF64}"/>
              </a:ext>
            </a:extLst>
          </p:cNvPr>
          <p:cNvSpPr>
            <a:spLocks noGrp="1"/>
          </p:cNvSpPr>
          <p:nvPr>
            <p:ph type="dt" sz="half" idx="10"/>
          </p:nvPr>
        </p:nvSpPr>
        <p:spPr/>
        <p:txBody>
          <a:bodyPr/>
          <a:lstStyle/>
          <a:p>
            <a:fld id="{150DB03B-D09B-9C47-93C2-B750D117243D}" type="datetimeFigureOut">
              <a:rPr lang="en-GB" smtClean="0"/>
              <a:t>03/04/2024</a:t>
            </a:fld>
            <a:endParaRPr lang="en-GB"/>
          </a:p>
        </p:txBody>
      </p:sp>
      <p:sp>
        <p:nvSpPr>
          <p:cNvPr id="4" name="Footer Placeholder 3">
            <a:extLst>
              <a:ext uri="{FF2B5EF4-FFF2-40B4-BE49-F238E27FC236}">
                <a16:creationId xmlns:a16="http://schemas.microsoft.com/office/drawing/2014/main" id="{B3DF3260-0D51-48C8-9367-BAB801F3BC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E001AD-BC4E-B2C3-6781-093CC81233E7}"/>
              </a:ext>
            </a:extLst>
          </p:cNvPr>
          <p:cNvSpPr>
            <a:spLocks noGrp="1"/>
          </p:cNvSpPr>
          <p:nvPr>
            <p:ph type="sldNum" sz="quarter" idx="12"/>
          </p:nvPr>
        </p:nvSpPr>
        <p:spPr/>
        <p:txBody>
          <a:bodyPr/>
          <a:lstStyle/>
          <a:p>
            <a:fld id="{641248CA-C810-054B-9B16-05D8F02E8EBA}" type="slidenum">
              <a:rPr lang="en-GB" smtClean="0"/>
              <a:t>‹#›</a:t>
            </a:fld>
            <a:endParaRPr lang="en-GB"/>
          </a:p>
        </p:txBody>
      </p:sp>
    </p:spTree>
    <p:extLst>
      <p:ext uri="{BB962C8B-B14F-4D97-AF65-F5344CB8AC3E}">
        <p14:creationId xmlns:p14="http://schemas.microsoft.com/office/powerpoint/2010/main" val="153619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5A410-FEE7-DF34-81A7-A5281FE25953}"/>
              </a:ext>
            </a:extLst>
          </p:cNvPr>
          <p:cNvSpPr>
            <a:spLocks noGrp="1"/>
          </p:cNvSpPr>
          <p:nvPr>
            <p:ph type="dt" sz="half" idx="10"/>
          </p:nvPr>
        </p:nvSpPr>
        <p:spPr/>
        <p:txBody>
          <a:bodyPr/>
          <a:lstStyle/>
          <a:p>
            <a:fld id="{150DB03B-D09B-9C47-93C2-B750D117243D}" type="datetimeFigureOut">
              <a:rPr lang="en-GB" smtClean="0"/>
              <a:t>03/04/2024</a:t>
            </a:fld>
            <a:endParaRPr lang="en-GB"/>
          </a:p>
        </p:txBody>
      </p:sp>
      <p:sp>
        <p:nvSpPr>
          <p:cNvPr id="3" name="Footer Placeholder 2">
            <a:extLst>
              <a:ext uri="{FF2B5EF4-FFF2-40B4-BE49-F238E27FC236}">
                <a16:creationId xmlns:a16="http://schemas.microsoft.com/office/drawing/2014/main" id="{C95A076C-CF93-5989-33A0-3FE579BD6D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CCF064-CCC3-EF7B-0465-F823463474E5}"/>
              </a:ext>
            </a:extLst>
          </p:cNvPr>
          <p:cNvSpPr>
            <a:spLocks noGrp="1"/>
          </p:cNvSpPr>
          <p:nvPr>
            <p:ph type="sldNum" sz="quarter" idx="12"/>
          </p:nvPr>
        </p:nvSpPr>
        <p:spPr/>
        <p:txBody>
          <a:bodyPr/>
          <a:lstStyle/>
          <a:p>
            <a:fld id="{641248CA-C810-054B-9B16-05D8F02E8EBA}" type="slidenum">
              <a:rPr lang="en-GB" smtClean="0"/>
              <a:t>‹#›</a:t>
            </a:fld>
            <a:endParaRPr lang="en-GB"/>
          </a:p>
        </p:txBody>
      </p:sp>
    </p:spTree>
    <p:extLst>
      <p:ext uri="{BB962C8B-B14F-4D97-AF65-F5344CB8AC3E}">
        <p14:creationId xmlns:p14="http://schemas.microsoft.com/office/powerpoint/2010/main" val="257861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0900-5088-CDB7-7A22-FD1033B18F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24EE864-4A95-F40A-7CD7-8DD1C3E952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254051E-F16A-3CFA-A6D8-13AE28737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2458B4-71CD-3A2C-66EB-AC273848EA62}"/>
              </a:ext>
            </a:extLst>
          </p:cNvPr>
          <p:cNvSpPr>
            <a:spLocks noGrp="1"/>
          </p:cNvSpPr>
          <p:nvPr>
            <p:ph type="dt" sz="half" idx="10"/>
          </p:nvPr>
        </p:nvSpPr>
        <p:spPr/>
        <p:txBody>
          <a:bodyPr/>
          <a:lstStyle/>
          <a:p>
            <a:fld id="{150DB03B-D09B-9C47-93C2-B750D117243D}" type="datetimeFigureOut">
              <a:rPr lang="en-GB" smtClean="0"/>
              <a:t>03/04/2024</a:t>
            </a:fld>
            <a:endParaRPr lang="en-GB"/>
          </a:p>
        </p:txBody>
      </p:sp>
      <p:sp>
        <p:nvSpPr>
          <p:cNvPr id="6" name="Footer Placeholder 5">
            <a:extLst>
              <a:ext uri="{FF2B5EF4-FFF2-40B4-BE49-F238E27FC236}">
                <a16:creationId xmlns:a16="http://schemas.microsoft.com/office/drawing/2014/main" id="{DF3ED1B0-B899-16D2-780C-B79AC1B721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2DC7B0-6233-204A-9358-45CC24B6C3D0}"/>
              </a:ext>
            </a:extLst>
          </p:cNvPr>
          <p:cNvSpPr>
            <a:spLocks noGrp="1"/>
          </p:cNvSpPr>
          <p:nvPr>
            <p:ph type="sldNum" sz="quarter" idx="12"/>
          </p:nvPr>
        </p:nvSpPr>
        <p:spPr/>
        <p:txBody>
          <a:bodyPr/>
          <a:lstStyle/>
          <a:p>
            <a:fld id="{641248CA-C810-054B-9B16-05D8F02E8EBA}" type="slidenum">
              <a:rPr lang="en-GB" smtClean="0"/>
              <a:t>‹#›</a:t>
            </a:fld>
            <a:endParaRPr lang="en-GB"/>
          </a:p>
        </p:txBody>
      </p:sp>
    </p:spTree>
    <p:extLst>
      <p:ext uri="{BB962C8B-B14F-4D97-AF65-F5344CB8AC3E}">
        <p14:creationId xmlns:p14="http://schemas.microsoft.com/office/powerpoint/2010/main" val="278572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B0D2-A3D1-0C6B-7D91-81090FB658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66425A3-6B47-F203-9E48-DD1CB2714D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102CC2D-C141-C009-C3E9-4909F43D6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894559-5065-E982-4BF6-8A478E55C289}"/>
              </a:ext>
            </a:extLst>
          </p:cNvPr>
          <p:cNvSpPr>
            <a:spLocks noGrp="1"/>
          </p:cNvSpPr>
          <p:nvPr>
            <p:ph type="dt" sz="half" idx="10"/>
          </p:nvPr>
        </p:nvSpPr>
        <p:spPr/>
        <p:txBody>
          <a:bodyPr/>
          <a:lstStyle/>
          <a:p>
            <a:fld id="{150DB03B-D09B-9C47-93C2-B750D117243D}" type="datetimeFigureOut">
              <a:rPr lang="en-GB" smtClean="0"/>
              <a:t>03/04/2024</a:t>
            </a:fld>
            <a:endParaRPr lang="en-GB"/>
          </a:p>
        </p:txBody>
      </p:sp>
      <p:sp>
        <p:nvSpPr>
          <p:cNvPr id="6" name="Footer Placeholder 5">
            <a:extLst>
              <a:ext uri="{FF2B5EF4-FFF2-40B4-BE49-F238E27FC236}">
                <a16:creationId xmlns:a16="http://schemas.microsoft.com/office/drawing/2014/main" id="{A22F96BD-CC31-9E74-08ED-C88B17E4EB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DB5C59-0643-692A-18A0-81D4A27E548C}"/>
              </a:ext>
            </a:extLst>
          </p:cNvPr>
          <p:cNvSpPr>
            <a:spLocks noGrp="1"/>
          </p:cNvSpPr>
          <p:nvPr>
            <p:ph type="sldNum" sz="quarter" idx="12"/>
          </p:nvPr>
        </p:nvSpPr>
        <p:spPr/>
        <p:txBody>
          <a:bodyPr/>
          <a:lstStyle/>
          <a:p>
            <a:fld id="{641248CA-C810-054B-9B16-05D8F02E8EBA}" type="slidenum">
              <a:rPr lang="en-GB" smtClean="0"/>
              <a:t>‹#›</a:t>
            </a:fld>
            <a:endParaRPr lang="en-GB"/>
          </a:p>
        </p:txBody>
      </p:sp>
    </p:spTree>
    <p:extLst>
      <p:ext uri="{BB962C8B-B14F-4D97-AF65-F5344CB8AC3E}">
        <p14:creationId xmlns:p14="http://schemas.microsoft.com/office/powerpoint/2010/main" val="155030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FFCF3F-C224-085E-C434-39959633E3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E87A221-84D3-E0CA-5414-53FCE754E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2CCD2A8-0108-039E-F009-9551BFEB5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DB03B-D09B-9C47-93C2-B750D117243D}" type="datetimeFigureOut">
              <a:rPr lang="en-GB" smtClean="0"/>
              <a:t>03/04/2024</a:t>
            </a:fld>
            <a:endParaRPr lang="en-GB"/>
          </a:p>
        </p:txBody>
      </p:sp>
      <p:sp>
        <p:nvSpPr>
          <p:cNvPr id="5" name="Footer Placeholder 4">
            <a:extLst>
              <a:ext uri="{FF2B5EF4-FFF2-40B4-BE49-F238E27FC236}">
                <a16:creationId xmlns:a16="http://schemas.microsoft.com/office/drawing/2014/main" id="{1AF5E63A-4101-C064-983B-F788304424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D283FF-D220-9DF0-2583-5514775E70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248CA-C810-054B-9B16-05D8F02E8EBA}" type="slidenum">
              <a:rPr lang="en-GB" smtClean="0"/>
              <a:t>‹#›</a:t>
            </a:fld>
            <a:endParaRPr lang="en-GB"/>
          </a:p>
        </p:txBody>
      </p:sp>
    </p:spTree>
    <p:extLst>
      <p:ext uri="{BB962C8B-B14F-4D97-AF65-F5344CB8AC3E}">
        <p14:creationId xmlns:p14="http://schemas.microsoft.com/office/powerpoint/2010/main" val="67029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human head with a brain and circuit board&#10;&#10;Description automatically generated">
            <a:extLst>
              <a:ext uri="{FF2B5EF4-FFF2-40B4-BE49-F238E27FC236}">
                <a16:creationId xmlns:a16="http://schemas.microsoft.com/office/drawing/2014/main" id="{4EB777DE-9B07-341E-947C-024946A82314}"/>
              </a:ext>
            </a:extLst>
          </p:cNvPr>
          <p:cNvPicPr>
            <a:picLocks noChangeAspect="1"/>
          </p:cNvPicPr>
          <p:nvPr/>
        </p:nvPicPr>
        <p:blipFill rotWithShape="1">
          <a:blip r:embed="rId2">
            <a:alphaModFix amt="50000"/>
            <a:extLst>
              <a:ext uri="{28A0092B-C50C-407E-A947-70E740481C1C}">
                <a14:useLocalDpi xmlns:a14="http://schemas.microsoft.com/office/drawing/2010/main"/>
              </a:ext>
            </a:extLst>
          </a:blip>
          <a:srcRect/>
          <a:stretch/>
        </p:blipFill>
        <p:spPr>
          <a:xfrm>
            <a:off x="20" y="111336"/>
            <a:ext cx="12191980" cy="6857999"/>
          </a:xfrm>
          <a:prstGeom prst="rect">
            <a:avLst/>
          </a:prstGeom>
        </p:spPr>
      </p:pic>
      <p:sp>
        <p:nvSpPr>
          <p:cNvPr id="2" name="Title 1">
            <a:extLst>
              <a:ext uri="{FF2B5EF4-FFF2-40B4-BE49-F238E27FC236}">
                <a16:creationId xmlns:a16="http://schemas.microsoft.com/office/drawing/2014/main" id="{4CCF5852-15F8-8C05-C920-6BDB0A16131A}"/>
              </a:ext>
            </a:extLst>
          </p:cNvPr>
          <p:cNvSpPr>
            <a:spLocks noGrp="1"/>
          </p:cNvSpPr>
          <p:nvPr>
            <p:ph type="ctrTitle"/>
          </p:nvPr>
        </p:nvSpPr>
        <p:spPr>
          <a:xfrm>
            <a:off x="1111827" y="1879766"/>
            <a:ext cx="10317704" cy="2551838"/>
          </a:xfrm>
        </p:spPr>
        <p:txBody>
          <a:bodyPr>
            <a:normAutofit/>
          </a:bodyPr>
          <a:lstStyle/>
          <a:p>
            <a:r>
              <a:rPr lang="en-GB" sz="5400" b="0" dirty="0">
                <a:solidFill>
                  <a:srgbClr val="FFFFFF"/>
                </a:solidFill>
                <a:effectLst/>
                <a:latin typeface="TeleNeo Office ExtraBold" panose="020B0A04040202090203" pitchFamily="34" charset="0"/>
              </a:rPr>
              <a:t>A </a:t>
            </a:r>
            <a:r>
              <a:rPr lang="en-GB" sz="5400" b="0" dirty="0" err="1">
                <a:solidFill>
                  <a:srgbClr val="FFFFFF"/>
                </a:solidFill>
                <a:effectLst/>
                <a:latin typeface="TeleNeo Office ExtraBold" panose="020B0A04040202090203" pitchFamily="34" charset="0"/>
              </a:rPr>
              <a:t>humán</a:t>
            </a:r>
            <a:r>
              <a:rPr lang="en-GB" sz="5400" b="0" dirty="0">
                <a:solidFill>
                  <a:srgbClr val="FFFFFF"/>
                </a:solidFill>
                <a:effectLst/>
                <a:latin typeface="TeleNeo Office ExtraBold" panose="020B0A04040202090203" pitchFamily="34" charset="0"/>
              </a:rPr>
              <a:t> </a:t>
            </a:r>
            <a:r>
              <a:rPr lang="en-GB" sz="5400" b="0" dirty="0" err="1">
                <a:solidFill>
                  <a:srgbClr val="FFFFFF"/>
                </a:solidFill>
                <a:effectLst/>
                <a:latin typeface="TeleNeo Office ExtraBold" panose="020B0A04040202090203" pitchFamily="34" charset="0"/>
              </a:rPr>
              <a:t>intelligenciák</a:t>
            </a:r>
            <a:r>
              <a:rPr lang="en-GB" sz="5400" b="0" dirty="0">
                <a:solidFill>
                  <a:srgbClr val="FFFFFF"/>
                </a:solidFill>
                <a:effectLst/>
                <a:latin typeface="TeleNeo Office ExtraBold" panose="020B0A04040202090203" pitchFamily="34" charset="0"/>
              </a:rPr>
              <a:t> </a:t>
            </a:r>
            <a:r>
              <a:rPr lang="en-GB" sz="5400" b="0" dirty="0" err="1">
                <a:solidFill>
                  <a:srgbClr val="FFFFFF"/>
                </a:solidFill>
                <a:effectLst/>
                <a:latin typeface="TeleNeo Office ExtraBold" panose="020B0A04040202090203" pitchFamily="34" charset="0"/>
              </a:rPr>
              <a:t>jelentősége</a:t>
            </a:r>
            <a:r>
              <a:rPr lang="en-GB" sz="5400" b="0" dirty="0">
                <a:solidFill>
                  <a:srgbClr val="FFFFFF"/>
                </a:solidFill>
                <a:effectLst/>
                <a:latin typeface="TeleNeo Office ExtraBold" panose="020B0A04040202090203" pitchFamily="34" charset="0"/>
              </a:rPr>
              <a:t> </a:t>
            </a:r>
            <a:r>
              <a:rPr lang="en-GB" sz="5400" b="0" dirty="0" err="1">
                <a:solidFill>
                  <a:srgbClr val="FFFFFF"/>
                </a:solidFill>
                <a:effectLst/>
                <a:latin typeface="TeleNeo Office ExtraBold" panose="020B0A04040202090203" pitchFamily="34" charset="0"/>
              </a:rPr>
              <a:t>az</a:t>
            </a:r>
            <a:r>
              <a:rPr lang="en-GB" sz="5400" b="0" dirty="0">
                <a:solidFill>
                  <a:srgbClr val="FFFFFF"/>
                </a:solidFill>
                <a:effectLst/>
                <a:latin typeface="TeleNeo Office ExtraBold" panose="020B0A04040202090203" pitchFamily="34" charset="0"/>
              </a:rPr>
              <a:t> AI </a:t>
            </a:r>
            <a:r>
              <a:rPr lang="en-GB" sz="5400" b="0" dirty="0" err="1">
                <a:solidFill>
                  <a:srgbClr val="FFFFFF"/>
                </a:solidFill>
                <a:effectLst/>
                <a:latin typeface="TeleNeo Office ExtraBold" panose="020B0A04040202090203" pitchFamily="34" charset="0"/>
              </a:rPr>
              <a:t>korában</a:t>
            </a:r>
            <a:r>
              <a:rPr lang="en-GB" sz="5400" b="0" dirty="0">
                <a:solidFill>
                  <a:srgbClr val="FFFFFF"/>
                </a:solidFill>
                <a:effectLst/>
                <a:latin typeface="TeleNeo Office ExtraBold" panose="020B0A04040202090203" pitchFamily="34" charset="0"/>
              </a:rPr>
              <a:t> a</a:t>
            </a:r>
            <a:br>
              <a:rPr lang="en-GB" sz="5400" b="0" dirty="0">
                <a:solidFill>
                  <a:srgbClr val="FFFFFF"/>
                </a:solidFill>
                <a:effectLst/>
                <a:latin typeface="TeleNeo Office ExtraBold" panose="020B0A04040202090203" pitchFamily="34" charset="0"/>
              </a:rPr>
            </a:br>
            <a:r>
              <a:rPr lang="en-GB" sz="5400" b="0" dirty="0" err="1">
                <a:solidFill>
                  <a:srgbClr val="FFFFFF"/>
                </a:solidFill>
                <a:effectLst/>
                <a:latin typeface="TeleNeo Office ExtraBold" panose="020B0A04040202090203" pitchFamily="34" charset="0"/>
              </a:rPr>
              <a:t>projektmenedzsmentben</a:t>
            </a:r>
            <a:r>
              <a:rPr lang="en-GB" sz="5400" b="0" dirty="0">
                <a:solidFill>
                  <a:srgbClr val="FFFFFF"/>
                </a:solidFill>
                <a:effectLst/>
                <a:latin typeface="TeleNeo Office ExtraBold" panose="020B0A04040202090203" pitchFamily="34" charset="0"/>
              </a:rPr>
              <a:t> </a:t>
            </a:r>
            <a:endParaRPr lang="en-GB" sz="5400" dirty="0">
              <a:solidFill>
                <a:srgbClr val="FFFFFF"/>
              </a:solidFill>
              <a:latin typeface="TeleNeo Office ExtraBold" panose="020B0A04040202090203" pitchFamily="34" charset="0"/>
            </a:endParaRPr>
          </a:p>
        </p:txBody>
      </p:sp>
      <p:sp>
        <p:nvSpPr>
          <p:cNvPr id="3" name="Subtitle 2">
            <a:extLst>
              <a:ext uri="{FF2B5EF4-FFF2-40B4-BE49-F238E27FC236}">
                <a16:creationId xmlns:a16="http://schemas.microsoft.com/office/drawing/2014/main" id="{0A586C80-2913-C0BA-D228-79F9A4001729}"/>
              </a:ext>
            </a:extLst>
          </p:cNvPr>
          <p:cNvSpPr>
            <a:spLocks noGrp="1"/>
          </p:cNvSpPr>
          <p:nvPr>
            <p:ph type="subTitle" idx="1"/>
          </p:nvPr>
        </p:nvSpPr>
        <p:spPr>
          <a:xfrm>
            <a:off x="176208" y="5437916"/>
            <a:ext cx="3699601" cy="1420083"/>
          </a:xfrm>
        </p:spPr>
        <p:txBody>
          <a:bodyPr>
            <a:normAutofit fontScale="92500"/>
          </a:bodyPr>
          <a:lstStyle/>
          <a:p>
            <a:pPr algn="l"/>
            <a:r>
              <a:rPr lang="en-GB">
                <a:solidFill>
                  <a:srgbClr val="FFFFFF"/>
                </a:solidFill>
                <a:latin typeface="TeleNeo Office ExtraBold" panose="020B0A04040202090203" pitchFamily="34" charset="0"/>
              </a:rPr>
              <a:t>Kónya László </a:t>
            </a:r>
          </a:p>
          <a:p>
            <a:pPr algn="l"/>
            <a:r>
              <a:rPr lang="en-GB">
                <a:solidFill>
                  <a:srgbClr val="FFFFFF"/>
                </a:solidFill>
                <a:latin typeface="TeleNeo Office Medium" panose="020B0604040202090203" pitchFamily="34" charset="0"/>
              </a:rPr>
              <a:t>CEO</a:t>
            </a:r>
          </a:p>
          <a:p>
            <a:pPr algn="l"/>
            <a:r>
              <a:rPr lang="en-GB">
                <a:solidFill>
                  <a:srgbClr val="FFFFFF"/>
                </a:solidFill>
                <a:latin typeface="TeleNeo Office Medium" panose="020B0604040202090203" pitchFamily="34" charset="0"/>
              </a:rPr>
              <a:t>Deutsche Telekom IT Solutions</a:t>
            </a:r>
            <a:endParaRPr lang="en-GB" dirty="0">
              <a:solidFill>
                <a:srgbClr val="FFFFFF"/>
              </a:solidFill>
              <a:latin typeface="TeleNeo Office Medium" panose="020B0604040202090203" pitchFamily="34"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12C42DE-8902-DB14-B915-872D3D9BE95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1429531" y="6018784"/>
            <a:ext cx="528637" cy="664543"/>
          </a:xfrm>
          <a:prstGeom prst="rect">
            <a:avLst/>
          </a:prstGeom>
        </p:spPr>
      </p:pic>
      <p:pic>
        <p:nvPicPr>
          <p:cNvPr id="5" name="Picture 4" descr="A blue and white logo&#10;&#10;Description automatically generated">
            <a:extLst>
              <a:ext uri="{FF2B5EF4-FFF2-40B4-BE49-F238E27FC236}">
                <a16:creationId xmlns:a16="http://schemas.microsoft.com/office/drawing/2014/main" id="{70035C6E-2798-2ED5-4A53-7EBC9C90DA04}"/>
              </a:ext>
            </a:extLst>
          </p:cNvPr>
          <p:cNvPicPr>
            <a:picLocks noChangeAspect="1"/>
          </p:cNvPicPr>
          <p:nvPr/>
        </p:nvPicPr>
        <p:blipFill>
          <a:blip r:embed="rId4"/>
          <a:stretch>
            <a:fillRect/>
          </a:stretch>
        </p:blipFill>
        <p:spPr>
          <a:xfrm>
            <a:off x="2209800" y="503156"/>
            <a:ext cx="7772400" cy="1265274"/>
          </a:xfrm>
          <a:prstGeom prst="rect">
            <a:avLst/>
          </a:prstGeom>
          <a:effectLst>
            <a:softEdge rad="63500"/>
          </a:effectLst>
        </p:spPr>
      </p:pic>
    </p:spTree>
    <p:extLst>
      <p:ext uri="{BB962C8B-B14F-4D97-AF65-F5344CB8AC3E}">
        <p14:creationId xmlns:p14="http://schemas.microsoft.com/office/powerpoint/2010/main" val="4842425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397590-8E1C-921C-5B9A-196B425CD40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5B88B8D-9A3C-4881-AC35-2A84670A8FF6}"/>
              </a:ext>
            </a:extLst>
          </p:cNvPr>
          <p:cNvSpPr>
            <a:spLocks noGrp="1"/>
          </p:cNvSpPr>
          <p:nvPr>
            <p:ph type="body" sz="quarter" idx="15"/>
          </p:nvPr>
        </p:nvSpPr>
        <p:spPr>
          <a:xfrm>
            <a:off x="506788" y="2106548"/>
            <a:ext cx="3226954" cy="3884413"/>
          </a:xfrm>
        </p:spPr>
        <p:txBody>
          <a:bodyPr>
            <a:normAutofit lnSpcReduction="10000"/>
          </a:bodyPr>
          <a:lstStyle/>
          <a:p>
            <a:pPr marL="0" indent="0">
              <a:buNone/>
            </a:pPr>
            <a:r>
              <a:rPr lang="hu-HU" sz="2000" dirty="0">
                <a:latin typeface="TeleNeo Office Medium" panose="020B0604040202090203" pitchFamily="34" charset="0"/>
              </a:rPr>
              <a:t>Az alacsony hozzáadott értékű feladatok automatizálásával a PM-ek erőfeszítéseiket és energiájukat olyan feladatok elvégzésére összpontosíthatják, amelyek a legnagyobb hasznot hozzák szervezetüknek, lehetővé téve számukra, hogy nagyobb változásokat hajtsanak végre, és növeljék az egyes projektek stratégiai céljainak elérésének valószínűségét (Tim </a:t>
            </a:r>
            <a:r>
              <a:rPr lang="hu-HU" sz="2000" dirty="0" err="1">
                <a:latin typeface="TeleNeo Office Medium" panose="020B0604040202090203" pitchFamily="34" charset="0"/>
              </a:rPr>
              <a:t>Stobierski</a:t>
            </a:r>
            <a:r>
              <a:rPr lang="hu-HU" sz="2000" dirty="0">
                <a:latin typeface="TeleNeo Office Medium" panose="020B0604040202090203" pitchFamily="34" charset="0"/>
              </a:rPr>
              <a:t>)</a:t>
            </a:r>
          </a:p>
        </p:txBody>
      </p:sp>
      <p:sp>
        <p:nvSpPr>
          <p:cNvPr id="7" name="Title 6">
            <a:extLst>
              <a:ext uri="{FF2B5EF4-FFF2-40B4-BE49-F238E27FC236}">
                <a16:creationId xmlns:a16="http://schemas.microsoft.com/office/drawing/2014/main" id="{00B6690F-2A20-A526-D6DF-0250A366F643}"/>
              </a:ext>
            </a:extLst>
          </p:cNvPr>
          <p:cNvSpPr>
            <a:spLocks noGrp="1"/>
          </p:cNvSpPr>
          <p:nvPr>
            <p:ph type="title"/>
          </p:nvPr>
        </p:nvSpPr>
        <p:spPr>
          <a:xfrm>
            <a:off x="263007" y="336259"/>
            <a:ext cx="4629033" cy="959141"/>
          </a:xfrm>
        </p:spPr>
        <p:txBody>
          <a:bodyPr>
            <a:normAutofit fontScale="90000"/>
          </a:bodyPr>
          <a:lstStyle/>
          <a:p>
            <a:r>
              <a:rPr lang="en-GB" sz="4000" dirty="0">
                <a:solidFill>
                  <a:schemeClr val="tx1"/>
                </a:solidFill>
                <a:latin typeface="TeleNeo Office ExtraBold" panose="020B0A04040202090203" pitchFamily="34" charset="0"/>
              </a:rPr>
              <a:t>Az AI </a:t>
            </a:r>
            <a:r>
              <a:rPr lang="en-GB" sz="4000" dirty="0" err="1">
                <a:solidFill>
                  <a:schemeClr val="tx1"/>
                </a:solidFill>
                <a:latin typeface="TeleNeo Office ExtraBold" panose="020B0A04040202090203" pitchFamily="34" charset="0"/>
              </a:rPr>
              <a:t>támogatott</a:t>
            </a:r>
            <a:r>
              <a:rPr lang="en-GB" sz="4000" dirty="0">
                <a:solidFill>
                  <a:schemeClr val="tx1"/>
                </a:solidFill>
                <a:latin typeface="TeleNeo Office ExtraBold" panose="020B0A04040202090203" pitchFamily="34" charset="0"/>
              </a:rPr>
              <a:t> PM </a:t>
            </a:r>
            <a:r>
              <a:rPr lang="en-GB" sz="4000" dirty="0" err="1">
                <a:solidFill>
                  <a:schemeClr val="tx1"/>
                </a:solidFill>
                <a:latin typeface="TeleNeo Office ExtraBold" panose="020B0A04040202090203" pitchFamily="34" charset="0"/>
              </a:rPr>
              <a:t>jövőbeli</a:t>
            </a:r>
            <a:r>
              <a:rPr lang="en-GB" sz="4000" dirty="0">
                <a:solidFill>
                  <a:schemeClr val="tx1"/>
                </a:solidFill>
                <a:latin typeface="TeleNeo Office ExtraBold" panose="020B0A04040202090203" pitchFamily="34" charset="0"/>
              </a:rPr>
              <a:t> </a:t>
            </a:r>
            <a:r>
              <a:rPr lang="en-GB" sz="4000" dirty="0" err="1">
                <a:solidFill>
                  <a:schemeClr val="tx1"/>
                </a:solidFill>
                <a:latin typeface="TeleNeo Office ExtraBold" panose="020B0A04040202090203" pitchFamily="34" charset="0"/>
              </a:rPr>
              <a:t>feladatai</a:t>
            </a:r>
            <a:endParaRPr lang="en-GB" sz="4000" dirty="0">
              <a:solidFill>
                <a:schemeClr val="tx1"/>
              </a:solidFill>
              <a:latin typeface="TeleNeo Office ExtraBold" panose="020B0A04040202090203" pitchFamily="34" charset="0"/>
            </a:endParaRPr>
          </a:p>
        </p:txBody>
      </p:sp>
      <p:pic>
        <p:nvPicPr>
          <p:cNvPr id="3074" name="Picture 2" descr="A futuristic image of an AI-enabled project manager. The scene depicts a professional in a modern office setting, surrounded by multiple digital screens displaying various project metrics and AI analytics. The project manager is interacting with an advanced AI interface, symbolized by holographic displays and a virtual assistant. The atmosphere should convey high-tech, innovation, and efficiency, showcasing a blend of human expertise and AI technology in a project management context.">
            <a:extLst>
              <a:ext uri="{FF2B5EF4-FFF2-40B4-BE49-F238E27FC236}">
                <a16:creationId xmlns:a16="http://schemas.microsoft.com/office/drawing/2014/main" id="{A1755C74-F7DD-35F4-444C-49AFD48FD42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34624" y="1252498"/>
            <a:ext cx="5036820" cy="5036820"/>
          </a:xfrm>
          <a:prstGeom prst="ellipse">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 name="Picture 1" descr="A black background with a black square&#10;&#10;Description automatically generated with medium confidence">
            <a:extLst>
              <a:ext uri="{FF2B5EF4-FFF2-40B4-BE49-F238E27FC236}">
                <a16:creationId xmlns:a16="http://schemas.microsoft.com/office/drawing/2014/main" id="{0F153FFE-69D1-1D36-4FAF-212462FCBE1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1563346" y="6289318"/>
            <a:ext cx="323854" cy="407113"/>
          </a:xfrm>
          <a:prstGeom prst="rect">
            <a:avLst/>
          </a:prstGeom>
        </p:spPr>
      </p:pic>
      <p:sp>
        <p:nvSpPr>
          <p:cNvPr id="4" name="TextBox 3">
            <a:extLst>
              <a:ext uri="{FF2B5EF4-FFF2-40B4-BE49-F238E27FC236}">
                <a16:creationId xmlns:a16="http://schemas.microsoft.com/office/drawing/2014/main" id="{CA07EF50-1D45-7314-7857-800D5C17351A}"/>
              </a:ext>
            </a:extLst>
          </p:cNvPr>
          <p:cNvSpPr txBox="1"/>
          <p:nvPr/>
        </p:nvSpPr>
        <p:spPr>
          <a:xfrm>
            <a:off x="4981576" y="413307"/>
            <a:ext cx="4408168" cy="1015663"/>
          </a:xfrm>
          <a:prstGeom prst="rect">
            <a:avLst/>
          </a:prstGeom>
          <a:noFill/>
        </p:spPr>
        <p:txBody>
          <a:bodyPr wrap="square">
            <a:spAutoFit/>
          </a:bodyPr>
          <a:lstStyle/>
          <a:p>
            <a:pPr algn="ctr"/>
            <a:r>
              <a:rPr lang="hu-HU" sz="2000" dirty="0">
                <a:latin typeface="TeleNeo Office Medium" panose="020B0604040202090203" pitchFamily="34" charset="0"/>
              </a:rPr>
              <a:t>A PM továbbra is foglalkozni fog az emberi oldallal, az érintettek kezelésével, az empátiával</a:t>
            </a:r>
          </a:p>
        </p:txBody>
      </p:sp>
      <p:sp>
        <p:nvSpPr>
          <p:cNvPr id="8" name="TextBox 7">
            <a:extLst>
              <a:ext uri="{FF2B5EF4-FFF2-40B4-BE49-F238E27FC236}">
                <a16:creationId xmlns:a16="http://schemas.microsoft.com/office/drawing/2014/main" id="{07C33649-5F14-2702-04D6-B2E4E0C04716}"/>
              </a:ext>
            </a:extLst>
          </p:cNvPr>
          <p:cNvSpPr txBox="1"/>
          <p:nvPr/>
        </p:nvSpPr>
        <p:spPr>
          <a:xfrm>
            <a:off x="7679056" y="1925514"/>
            <a:ext cx="4208144" cy="400110"/>
          </a:xfrm>
          <a:prstGeom prst="rect">
            <a:avLst/>
          </a:prstGeom>
          <a:noFill/>
        </p:spPr>
        <p:txBody>
          <a:bodyPr wrap="square">
            <a:spAutoFit/>
          </a:bodyPr>
          <a:lstStyle/>
          <a:p>
            <a:pPr algn="r"/>
            <a:r>
              <a:rPr lang="hu-HU" sz="2000" dirty="0">
                <a:latin typeface="TeleNeo Office Medium" panose="020B0604040202090203" pitchFamily="34" charset="0"/>
              </a:rPr>
              <a:t>Több stratégiai szintű döntéshozatal</a:t>
            </a:r>
          </a:p>
        </p:txBody>
      </p:sp>
      <p:sp>
        <p:nvSpPr>
          <p:cNvPr id="10" name="TextBox 9">
            <a:extLst>
              <a:ext uri="{FF2B5EF4-FFF2-40B4-BE49-F238E27FC236}">
                <a16:creationId xmlns:a16="http://schemas.microsoft.com/office/drawing/2014/main" id="{E18F6002-80C1-529C-7AB5-8964175EBEF9}"/>
              </a:ext>
            </a:extLst>
          </p:cNvPr>
          <p:cNvSpPr txBox="1"/>
          <p:nvPr/>
        </p:nvSpPr>
        <p:spPr>
          <a:xfrm>
            <a:off x="8629533" y="2691669"/>
            <a:ext cx="3470910" cy="707886"/>
          </a:xfrm>
          <a:prstGeom prst="rect">
            <a:avLst/>
          </a:prstGeom>
          <a:noFill/>
        </p:spPr>
        <p:txBody>
          <a:bodyPr wrap="square">
            <a:spAutoFit/>
          </a:bodyPr>
          <a:lstStyle/>
          <a:p>
            <a:pPr algn="ctr"/>
            <a:r>
              <a:rPr lang="hu-HU" sz="2000" dirty="0">
                <a:latin typeface="TeleNeo Office Medium" panose="020B0604040202090203" pitchFamily="34" charset="0"/>
              </a:rPr>
              <a:t>Folyamatos tanulás és alkalmazkodás</a:t>
            </a:r>
          </a:p>
        </p:txBody>
      </p:sp>
      <p:sp>
        <p:nvSpPr>
          <p:cNvPr id="12" name="TextBox 11">
            <a:extLst>
              <a:ext uri="{FF2B5EF4-FFF2-40B4-BE49-F238E27FC236}">
                <a16:creationId xmlns:a16="http://schemas.microsoft.com/office/drawing/2014/main" id="{0F167E6A-266B-DCF2-BD74-26ECF372946A}"/>
              </a:ext>
            </a:extLst>
          </p:cNvPr>
          <p:cNvSpPr txBox="1"/>
          <p:nvPr/>
        </p:nvSpPr>
        <p:spPr>
          <a:xfrm>
            <a:off x="8629533" y="4048755"/>
            <a:ext cx="3055616" cy="707885"/>
          </a:xfrm>
          <a:prstGeom prst="rect">
            <a:avLst/>
          </a:prstGeom>
          <a:noFill/>
        </p:spPr>
        <p:txBody>
          <a:bodyPr wrap="square">
            <a:spAutoFit/>
          </a:bodyPr>
          <a:lstStyle/>
          <a:p>
            <a:pPr algn="ctr"/>
            <a:r>
              <a:rPr lang="hu-HU" sz="2000" dirty="0">
                <a:latin typeface="TeleNeo Office Medium" panose="020B0604040202090203" pitchFamily="34" charset="0"/>
              </a:rPr>
              <a:t>Területeken átívelő együttműködés</a:t>
            </a:r>
          </a:p>
        </p:txBody>
      </p:sp>
      <p:sp>
        <p:nvSpPr>
          <p:cNvPr id="14" name="TextBox 13">
            <a:extLst>
              <a:ext uri="{FF2B5EF4-FFF2-40B4-BE49-F238E27FC236}">
                <a16:creationId xmlns:a16="http://schemas.microsoft.com/office/drawing/2014/main" id="{5E6053FA-FEA8-8DF1-878B-DDD60592CFBE}"/>
              </a:ext>
            </a:extLst>
          </p:cNvPr>
          <p:cNvSpPr txBox="1"/>
          <p:nvPr/>
        </p:nvSpPr>
        <p:spPr>
          <a:xfrm>
            <a:off x="7844673" y="5253184"/>
            <a:ext cx="2537460" cy="400110"/>
          </a:xfrm>
          <a:prstGeom prst="rect">
            <a:avLst/>
          </a:prstGeom>
          <a:noFill/>
        </p:spPr>
        <p:txBody>
          <a:bodyPr wrap="square">
            <a:spAutoFit/>
          </a:bodyPr>
          <a:lstStyle/>
          <a:p>
            <a:r>
              <a:rPr lang="hu-HU" sz="2000" dirty="0">
                <a:latin typeface="TeleNeo Office Medium" panose="020B0604040202090203" pitchFamily="34" charset="0"/>
              </a:rPr>
              <a:t>AI minőségbiztosítás</a:t>
            </a:r>
          </a:p>
        </p:txBody>
      </p:sp>
      <p:sp>
        <p:nvSpPr>
          <p:cNvPr id="16" name="TextBox 15">
            <a:extLst>
              <a:ext uri="{FF2B5EF4-FFF2-40B4-BE49-F238E27FC236}">
                <a16:creationId xmlns:a16="http://schemas.microsoft.com/office/drawing/2014/main" id="{F78758B6-9783-E4C3-3E62-9C10C431D34F}"/>
              </a:ext>
            </a:extLst>
          </p:cNvPr>
          <p:cNvSpPr txBox="1"/>
          <p:nvPr/>
        </p:nvSpPr>
        <p:spPr>
          <a:xfrm>
            <a:off x="5219582" y="6207220"/>
            <a:ext cx="3310890" cy="400110"/>
          </a:xfrm>
          <a:prstGeom prst="rect">
            <a:avLst/>
          </a:prstGeom>
          <a:noFill/>
        </p:spPr>
        <p:txBody>
          <a:bodyPr wrap="square">
            <a:spAutoFit/>
          </a:bodyPr>
          <a:lstStyle/>
          <a:p>
            <a:r>
              <a:rPr lang="hu-HU" sz="2000" dirty="0">
                <a:latin typeface="TeleNeo Office Medium" panose="020B0604040202090203" pitchFamily="34" charset="0"/>
              </a:rPr>
              <a:t>Etikus AI menedzsment</a:t>
            </a:r>
            <a:endParaRPr lang="en-GB" sz="2000" dirty="0">
              <a:latin typeface="TeleNeo Office Medium" panose="020B0604040202090203" pitchFamily="34" charset="0"/>
            </a:endParaRPr>
          </a:p>
        </p:txBody>
      </p:sp>
    </p:spTree>
    <p:extLst>
      <p:ext uri="{BB962C8B-B14F-4D97-AF65-F5344CB8AC3E}">
        <p14:creationId xmlns:p14="http://schemas.microsoft.com/office/powerpoint/2010/main" val="2108415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397590-8E1C-921C-5B9A-196B425CD40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0B6690F-2A20-A526-D6DF-0250A366F643}"/>
              </a:ext>
            </a:extLst>
          </p:cNvPr>
          <p:cNvSpPr>
            <a:spLocks noGrp="1"/>
          </p:cNvSpPr>
          <p:nvPr>
            <p:ph type="title"/>
          </p:nvPr>
        </p:nvSpPr>
        <p:spPr>
          <a:xfrm>
            <a:off x="381000" y="506788"/>
            <a:ext cx="11644053" cy="470317"/>
          </a:xfrm>
        </p:spPr>
        <p:txBody>
          <a:bodyPr>
            <a:normAutofit fontScale="90000"/>
          </a:bodyPr>
          <a:lstStyle/>
          <a:p>
            <a:r>
              <a:rPr lang="en-GB" sz="4000" dirty="0">
                <a:solidFill>
                  <a:schemeClr val="tx1"/>
                </a:solidFill>
                <a:latin typeface="TeleNeo Office ExtraBold" panose="020B0A04040202090203" pitchFamily="34" charset="0"/>
              </a:rPr>
              <a:t>Az AI-</a:t>
            </a:r>
            <a:r>
              <a:rPr lang="en-GB" sz="4000" dirty="0" err="1">
                <a:solidFill>
                  <a:schemeClr val="tx1"/>
                </a:solidFill>
                <a:latin typeface="TeleNeo Office ExtraBold" panose="020B0A04040202090203" pitchFamily="34" charset="0"/>
              </a:rPr>
              <a:t>forradalom</a:t>
            </a:r>
            <a:r>
              <a:rPr lang="en-GB" sz="4000" dirty="0">
                <a:solidFill>
                  <a:schemeClr val="tx1"/>
                </a:solidFill>
                <a:latin typeface="TeleNeo Office ExtraBold" panose="020B0A04040202090203" pitchFamily="34" charset="0"/>
              </a:rPr>
              <a:t> </a:t>
            </a:r>
            <a:r>
              <a:rPr lang="en-GB" sz="4000" dirty="0" err="1">
                <a:solidFill>
                  <a:schemeClr val="tx1"/>
                </a:solidFill>
                <a:latin typeface="TeleNeo Office ExtraBold" panose="020B0A04040202090203" pitchFamily="34" charset="0"/>
              </a:rPr>
              <a:t>menedzseléséhez</a:t>
            </a:r>
            <a:r>
              <a:rPr lang="en-GB" sz="4000" dirty="0">
                <a:solidFill>
                  <a:schemeClr val="tx1"/>
                </a:solidFill>
                <a:latin typeface="TeleNeo Office ExtraBold" panose="020B0A04040202090203" pitchFamily="34" charset="0"/>
              </a:rPr>
              <a:t> </a:t>
            </a:r>
            <a:r>
              <a:rPr lang="en-GB" sz="4000" dirty="0" err="1">
                <a:solidFill>
                  <a:schemeClr val="tx1"/>
                </a:solidFill>
                <a:latin typeface="TeleNeo Office ExtraBold" panose="020B0A04040202090203" pitchFamily="34" charset="0"/>
              </a:rPr>
              <a:t>humán</a:t>
            </a:r>
            <a:r>
              <a:rPr lang="en-GB" sz="4000" dirty="0">
                <a:solidFill>
                  <a:schemeClr val="tx1"/>
                </a:solidFill>
                <a:latin typeface="TeleNeo Office ExtraBold" panose="020B0A04040202090203" pitchFamily="34" charset="0"/>
              </a:rPr>
              <a:t> </a:t>
            </a:r>
            <a:r>
              <a:rPr lang="en-GB" sz="4000" dirty="0" err="1">
                <a:solidFill>
                  <a:schemeClr val="tx1"/>
                </a:solidFill>
                <a:latin typeface="TeleNeo Office ExtraBold" panose="020B0A04040202090203" pitchFamily="34" charset="0"/>
              </a:rPr>
              <a:t>intelligencia</a:t>
            </a:r>
            <a:r>
              <a:rPr lang="en-GB" sz="4000" dirty="0">
                <a:solidFill>
                  <a:schemeClr val="tx1"/>
                </a:solidFill>
                <a:latin typeface="TeleNeo Office ExtraBold" panose="020B0A04040202090203" pitchFamily="34" charset="0"/>
              </a:rPr>
              <a:t> </a:t>
            </a:r>
            <a:r>
              <a:rPr lang="en-GB" sz="4000" dirty="0" err="1">
                <a:solidFill>
                  <a:schemeClr val="tx1"/>
                </a:solidFill>
                <a:latin typeface="TeleNeo Office ExtraBold" panose="020B0A04040202090203" pitchFamily="34" charset="0"/>
              </a:rPr>
              <a:t>kell</a:t>
            </a:r>
            <a:r>
              <a:rPr lang="en-GB" sz="4000" dirty="0">
                <a:solidFill>
                  <a:schemeClr val="tx1"/>
                </a:solidFill>
                <a:latin typeface="TeleNeo Office ExtraBold" panose="020B0A04040202090203" pitchFamily="34" charset="0"/>
              </a:rPr>
              <a:t>! </a:t>
            </a:r>
          </a:p>
        </p:txBody>
      </p:sp>
      <p:pic>
        <p:nvPicPr>
          <p:cNvPr id="2" name="Picture 2" descr="Soft skills of a PM in the age of AI, without any text">
            <a:extLst>
              <a:ext uri="{FF2B5EF4-FFF2-40B4-BE49-F238E27FC236}">
                <a16:creationId xmlns:a16="http://schemas.microsoft.com/office/drawing/2014/main" id="{46CB32A7-ADBA-94BB-3AB4-3B86F0FA7A6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619" t="-1894" r="-6312" b="-3156"/>
          <a:stretch/>
        </p:blipFill>
        <p:spPr bwMode="auto">
          <a:xfrm>
            <a:off x="7284720" y="1213631"/>
            <a:ext cx="5212081" cy="5072951"/>
          </a:xfrm>
          <a:prstGeom prst="ellipse">
            <a:avLst/>
          </a:prstGeom>
          <a:noFill/>
          <a:effectLst>
            <a:softEdge rad="317500"/>
          </a:effectLst>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D1FD213C-5E46-BFEE-8F6E-3365C6E4AA31}"/>
              </a:ext>
            </a:extLst>
          </p:cNvPr>
          <p:cNvGraphicFramePr>
            <a:graphicFrameLocks noGrp="1"/>
          </p:cNvGraphicFramePr>
          <p:nvPr>
            <p:extLst>
              <p:ext uri="{D42A27DB-BD31-4B8C-83A1-F6EECF244321}">
                <p14:modId xmlns:p14="http://schemas.microsoft.com/office/powerpoint/2010/main" val="585179914"/>
              </p:ext>
            </p:extLst>
          </p:nvPr>
        </p:nvGraphicFramePr>
        <p:xfrm>
          <a:off x="381000" y="1110615"/>
          <a:ext cx="6738836" cy="5408295"/>
        </p:xfrm>
        <a:graphic>
          <a:graphicData uri="http://schemas.openxmlformats.org/drawingml/2006/table">
            <a:tbl>
              <a:tblPr>
                <a:tableStyleId>{00A15C55-8517-42AA-B614-E9B94910E393}</a:tableStyleId>
              </a:tblPr>
              <a:tblGrid>
                <a:gridCol w="1887688">
                  <a:extLst>
                    <a:ext uri="{9D8B030D-6E8A-4147-A177-3AD203B41FA5}">
                      <a16:colId xmlns:a16="http://schemas.microsoft.com/office/drawing/2014/main" val="2656899591"/>
                    </a:ext>
                  </a:extLst>
                </a:gridCol>
                <a:gridCol w="4851148">
                  <a:extLst>
                    <a:ext uri="{9D8B030D-6E8A-4147-A177-3AD203B41FA5}">
                      <a16:colId xmlns:a16="http://schemas.microsoft.com/office/drawing/2014/main" val="229316970"/>
                    </a:ext>
                  </a:extLst>
                </a:gridCol>
              </a:tblGrid>
              <a:tr h="150072">
                <a:tc>
                  <a:txBody>
                    <a:bodyPr/>
                    <a:lstStyle/>
                    <a:p>
                      <a:pPr algn="l" fontAlgn="b"/>
                      <a:r>
                        <a:rPr lang="en-GB" sz="2000" b="1" u="none" strike="noStrike" dirty="0" err="1">
                          <a:effectLst/>
                          <a:latin typeface="TeleNeo Office ExtraBold" panose="020B0A04040202090203" pitchFamily="34" charset="0"/>
                        </a:rPr>
                        <a:t>Képesség</a:t>
                      </a:r>
                      <a:endParaRPr lang="en-GB" sz="2000" b="1" i="0" u="none" strike="noStrike" dirty="0">
                        <a:solidFill>
                          <a:srgbClr val="000000"/>
                        </a:solidFill>
                        <a:effectLst/>
                        <a:latin typeface="TeleNeo Office ExtraBold" panose="020B0A04040202090203" pitchFamily="34" charset="0"/>
                      </a:endParaRPr>
                    </a:p>
                  </a:txBody>
                  <a:tcPr marL="9525" marR="9525" marT="9525" marB="0" anchor="ctr" anchorCtr="1">
                    <a:lnB w="12700" cap="flat" cmpd="sng" algn="ctr">
                      <a:solidFill>
                        <a:schemeClr val="tx1"/>
                      </a:solidFill>
                      <a:prstDash val="solid"/>
                      <a:round/>
                      <a:headEnd type="none" w="med" len="med"/>
                      <a:tailEnd type="none" w="med" len="med"/>
                    </a:lnB>
                    <a:noFill/>
                  </a:tcPr>
                </a:tc>
                <a:tc>
                  <a:txBody>
                    <a:bodyPr/>
                    <a:lstStyle/>
                    <a:p>
                      <a:pPr algn="l" fontAlgn="b"/>
                      <a:r>
                        <a:rPr lang="en-GB" sz="2000" b="1" u="none" strike="noStrike" dirty="0" err="1">
                          <a:effectLst/>
                          <a:latin typeface="TeleNeo Office ExtraBold" panose="020B0A04040202090203" pitchFamily="34" charset="0"/>
                        </a:rPr>
                        <a:t>Leírás</a:t>
                      </a:r>
                      <a:endParaRPr lang="en-GB" sz="2000" b="1" i="0" u="none" strike="noStrike" dirty="0">
                        <a:solidFill>
                          <a:srgbClr val="000000"/>
                        </a:solidFill>
                        <a:effectLst/>
                        <a:latin typeface="TeleNeo Office ExtraBold" panose="020B0A04040202090203" pitchFamily="34" charset="0"/>
                      </a:endParaRPr>
                    </a:p>
                  </a:txBody>
                  <a:tcPr marL="9525" marR="9525" marT="9525" marB="0" anchor="ctr" anchorCtr="1">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8470330"/>
                  </a:ext>
                </a:extLst>
              </a:tr>
              <a:tr h="190500">
                <a:tc>
                  <a:txBody>
                    <a:bodyPr/>
                    <a:lstStyle/>
                    <a:p>
                      <a:pPr algn="ctr" fontAlgn="b"/>
                      <a:r>
                        <a:rPr lang="en-GB" sz="1800" u="none" strike="noStrike" dirty="0" err="1">
                          <a:effectLst/>
                        </a:rPr>
                        <a:t>Empátia</a:t>
                      </a:r>
                      <a:endParaRPr lang="en-GB" sz="1800" b="0" i="0" u="none" strike="noStrike" dirty="0">
                        <a:solidFill>
                          <a:srgbClr val="000000"/>
                        </a:solidFill>
                        <a:effectLst/>
                        <a:latin typeface="Calibri" panose="020F0502020204030204" pitchFamily="34" charset="0"/>
                      </a:endParaRPr>
                    </a:p>
                  </a:txBody>
                  <a:tcPr marL="9525" marR="9525" marT="9525"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600" u="none" strike="noStrike" dirty="0">
                          <a:effectLst/>
                        </a:rPr>
                        <a:t>Az AI </a:t>
                      </a:r>
                      <a:r>
                        <a:rPr lang="en-GB" sz="1600" u="none" strike="noStrike" dirty="0" err="1">
                          <a:effectLst/>
                        </a:rPr>
                        <a:t>által</a:t>
                      </a:r>
                      <a:r>
                        <a:rPr lang="en-GB" sz="1600" u="none" strike="noStrike" dirty="0">
                          <a:effectLst/>
                        </a:rPr>
                        <a:t> </a:t>
                      </a:r>
                      <a:r>
                        <a:rPr lang="en-GB" sz="1600" u="none" strike="noStrike" dirty="0" err="1">
                          <a:effectLst/>
                        </a:rPr>
                        <a:t>generált</a:t>
                      </a:r>
                      <a:r>
                        <a:rPr lang="en-GB" sz="1600" u="none" strike="noStrike" dirty="0">
                          <a:effectLst/>
                        </a:rPr>
                        <a:t> </a:t>
                      </a:r>
                      <a:r>
                        <a:rPr lang="en-GB" sz="1600" u="none" strike="noStrike" dirty="0" err="1">
                          <a:effectLst/>
                        </a:rPr>
                        <a:t>változások</a:t>
                      </a:r>
                      <a:r>
                        <a:rPr lang="en-GB" sz="1600" u="none" strike="noStrike" dirty="0">
                          <a:effectLst/>
                        </a:rPr>
                        <a:t> </a:t>
                      </a:r>
                      <a:r>
                        <a:rPr lang="en-GB" sz="1600" u="none" strike="noStrike" dirty="0" err="1">
                          <a:effectLst/>
                        </a:rPr>
                        <a:t>emberi</a:t>
                      </a:r>
                      <a:r>
                        <a:rPr lang="en-GB" sz="1600" u="none" strike="noStrike" dirty="0">
                          <a:effectLst/>
                        </a:rPr>
                        <a:t> </a:t>
                      </a:r>
                      <a:r>
                        <a:rPr lang="en-GB" sz="1600" u="none" strike="noStrike" dirty="0" err="1">
                          <a:effectLst/>
                        </a:rPr>
                        <a:t>hatásának</a:t>
                      </a:r>
                      <a:r>
                        <a:rPr lang="en-GB" sz="1600" u="none" strike="noStrike" dirty="0">
                          <a:effectLst/>
                        </a:rPr>
                        <a:t> </a:t>
                      </a:r>
                      <a:r>
                        <a:rPr lang="en-GB" sz="1600" u="none" strike="noStrike" dirty="0" err="1">
                          <a:effectLst/>
                        </a:rPr>
                        <a:t>megértése</a:t>
                      </a:r>
                      <a:r>
                        <a:rPr lang="en-GB" sz="1600" u="none" strike="noStrike" dirty="0">
                          <a:effectLst/>
                        </a:rPr>
                        <a:t> és </a:t>
                      </a:r>
                      <a:r>
                        <a:rPr lang="en-GB" sz="1600" u="none" strike="noStrike" dirty="0" err="1">
                          <a:effectLst/>
                        </a:rPr>
                        <a:t>kezelése</a:t>
                      </a:r>
                      <a:r>
                        <a:rPr lang="en-GB" sz="1600" u="none" strike="noStrike" dirty="0">
                          <a:effectLst/>
                        </a:rPr>
                        <a:t>.</a:t>
                      </a:r>
                      <a:endParaRPr lang="en-GB"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9436321"/>
                  </a:ext>
                </a:extLst>
              </a:tr>
              <a:tr h="190500">
                <a:tc>
                  <a:txBody>
                    <a:bodyPr/>
                    <a:lstStyle/>
                    <a:p>
                      <a:pPr algn="ctr" fontAlgn="b"/>
                      <a:r>
                        <a:rPr lang="en-GB" sz="1800" u="none" strike="noStrike" dirty="0" err="1">
                          <a:effectLst/>
                        </a:rPr>
                        <a:t>Kommunikáció</a:t>
                      </a:r>
                      <a:endParaRPr lang="en-GB" sz="1800" b="0" i="0" u="none" strike="noStrike" dirty="0">
                        <a:solidFill>
                          <a:srgbClr val="000000"/>
                        </a:solidFill>
                        <a:effectLst/>
                        <a:latin typeface="Calibri" panose="020F0502020204030204" pitchFamily="34" charset="0"/>
                      </a:endParaRPr>
                    </a:p>
                  </a:txBody>
                  <a:tcPr marL="9525" marR="9525" marT="9525"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hu-HU" sz="1600" u="none" strike="noStrike" dirty="0">
                          <a:effectLst/>
                        </a:rPr>
                        <a:t>Egyértelmű és hatékony kommunikáció az AI projektek és várható hatásaik közvetítésére.</a:t>
                      </a:r>
                      <a:endParaRPr lang="hu-HU"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5329404"/>
                  </a:ext>
                </a:extLst>
              </a:tr>
              <a:tr h="190500">
                <a:tc>
                  <a:txBody>
                    <a:bodyPr/>
                    <a:lstStyle/>
                    <a:p>
                      <a:pPr algn="ctr" fontAlgn="b"/>
                      <a:r>
                        <a:rPr lang="en-GB" sz="1800" u="none" strike="noStrike" dirty="0" err="1">
                          <a:effectLst/>
                        </a:rPr>
                        <a:t>Problémamegoldás</a:t>
                      </a:r>
                      <a:endParaRPr lang="en-GB" sz="1800" b="0" i="0" u="none" strike="noStrike" dirty="0">
                        <a:solidFill>
                          <a:srgbClr val="000000"/>
                        </a:solidFill>
                        <a:effectLst/>
                        <a:latin typeface="Calibri" panose="020F0502020204030204" pitchFamily="34" charset="0"/>
                      </a:endParaRPr>
                    </a:p>
                  </a:txBody>
                  <a:tcPr marL="9525" marR="9525" marT="9525"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600" u="none" strike="noStrike">
                          <a:effectLst/>
                        </a:rPr>
                        <a:t>AI által felmerülő új és váratlan kihívások gyors és kreatív kezelése.</a:t>
                      </a:r>
                      <a:endParaRPr lang="en-GB"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9754310"/>
                  </a:ext>
                </a:extLst>
              </a:tr>
              <a:tr h="190500">
                <a:tc>
                  <a:txBody>
                    <a:bodyPr/>
                    <a:lstStyle/>
                    <a:p>
                      <a:pPr algn="ctr" fontAlgn="b"/>
                      <a:r>
                        <a:rPr lang="en-GB" sz="1800" u="none" strike="noStrike">
                          <a:effectLst/>
                        </a:rPr>
                        <a:t>Adatértelmezés</a:t>
                      </a:r>
                      <a:endParaRPr lang="en-GB" sz="1800" b="0" i="0" u="none" strike="noStrike">
                        <a:solidFill>
                          <a:srgbClr val="000000"/>
                        </a:solidFill>
                        <a:effectLst/>
                        <a:latin typeface="Calibri" panose="020F0502020204030204" pitchFamily="34" charset="0"/>
                      </a:endParaRPr>
                    </a:p>
                  </a:txBody>
                  <a:tcPr marL="9525" marR="9525" marT="9525"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600" u="none" strike="noStrike" dirty="0">
                          <a:effectLst/>
                        </a:rPr>
                        <a:t>Az AI </a:t>
                      </a:r>
                      <a:r>
                        <a:rPr lang="en-GB" sz="1600" u="none" strike="noStrike" dirty="0" err="1">
                          <a:effectLst/>
                        </a:rPr>
                        <a:t>által</a:t>
                      </a:r>
                      <a:r>
                        <a:rPr lang="en-GB" sz="1600" u="none" strike="noStrike" dirty="0">
                          <a:effectLst/>
                        </a:rPr>
                        <a:t> </a:t>
                      </a:r>
                      <a:r>
                        <a:rPr lang="en-GB" sz="1600" u="none" strike="noStrike" dirty="0" err="1">
                          <a:effectLst/>
                        </a:rPr>
                        <a:t>generált</a:t>
                      </a:r>
                      <a:r>
                        <a:rPr lang="en-GB" sz="1600" u="none" strike="noStrike" dirty="0">
                          <a:effectLst/>
                        </a:rPr>
                        <a:t> </a:t>
                      </a:r>
                      <a:r>
                        <a:rPr lang="en-GB" sz="1600" u="none" strike="noStrike" dirty="0" err="1">
                          <a:effectLst/>
                        </a:rPr>
                        <a:t>adatok</a:t>
                      </a:r>
                      <a:r>
                        <a:rPr lang="en-GB" sz="1600" u="none" strike="noStrike" dirty="0">
                          <a:effectLst/>
                        </a:rPr>
                        <a:t> </a:t>
                      </a:r>
                      <a:r>
                        <a:rPr lang="en-GB" sz="1600" u="none" strike="noStrike" dirty="0" err="1">
                          <a:effectLst/>
                        </a:rPr>
                        <a:t>értelmezése</a:t>
                      </a:r>
                      <a:r>
                        <a:rPr lang="en-GB" sz="1600" u="none" strike="noStrike" dirty="0">
                          <a:effectLst/>
                        </a:rPr>
                        <a:t> és </a:t>
                      </a:r>
                      <a:r>
                        <a:rPr lang="en-GB" sz="1600" u="none" strike="noStrike" dirty="0" err="1">
                          <a:effectLst/>
                        </a:rPr>
                        <a:t>ezek</a:t>
                      </a:r>
                      <a:r>
                        <a:rPr lang="en-GB" sz="1600" u="none" strike="noStrike" dirty="0">
                          <a:effectLst/>
                        </a:rPr>
                        <a:t> </a:t>
                      </a:r>
                      <a:r>
                        <a:rPr lang="en-GB" sz="1600" u="none" strike="noStrike" dirty="0" err="1">
                          <a:effectLst/>
                        </a:rPr>
                        <a:t>alapján</a:t>
                      </a:r>
                      <a:r>
                        <a:rPr lang="en-GB" sz="1600" u="none" strike="noStrike" dirty="0">
                          <a:effectLst/>
                        </a:rPr>
                        <a:t> </a:t>
                      </a:r>
                      <a:r>
                        <a:rPr lang="en-GB" sz="1600" u="none" strike="noStrike" dirty="0" err="1">
                          <a:effectLst/>
                        </a:rPr>
                        <a:t>döntéshozatal</a:t>
                      </a:r>
                      <a:r>
                        <a:rPr lang="en-GB" sz="1600" u="none" strike="noStrike" dirty="0">
                          <a:effectLst/>
                        </a:rPr>
                        <a:t>.</a:t>
                      </a:r>
                      <a:endParaRPr lang="en-GB"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6106673"/>
                  </a:ext>
                </a:extLst>
              </a:tr>
              <a:tr h="190500">
                <a:tc>
                  <a:txBody>
                    <a:bodyPr/>
                    <a:lstStyle/>
                    <a:p>
                      <a:pPr algn="ctr" fontAlgn="b"/>
                      <a:r>
                        <a:rPr lang="en-GB" sz="1800" u="none" strike="noStrike" dirty="0" err="1">
                          <a:effectLst/>
                        </a:rPr>
                        <a:t>Adaptáció</a:t>
                      </a:r>
                      <a:endParaRPr lang="en-GB" sz="1800" b="0" i="0" u="none" strike="noStrike" dirty="0">
                        <a:solidFill>
                          <a:srgbClr val="000000"/>
                        </a:solidFill>
                        <a:effectLst/>
                        <a:latin typeface="Calibri" panose="020F0502020204030204" pitchFamily="34" charset="0"/>
                      </a:endParaRPr>
                    </a:p>
                  </a:txBody>
                  <a:tcPr marL="9525" marR="9525" marT="9525"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600" u="none" strike="noStrike">
                          <a:effectLst/>
                        </a:rPr>
                        <a:t>Gyors alkalmazkodás az AI technológia állandó változásaihoz.</a:t>
                      </a:r>
                      <a:endParaRPr lang="en-GB"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471773"/>
                  </a:ext>
                </a:extLst>
              </a:tr>
              <a:tr h="190500">
                <a:tc>
                  <a:txBody>
                    <a:bodyPr/>
                    <a:lstStyle/>
                    <a:p>
                      <a:pPr algn="ctr" fontAlgn="b"/>
                      <a:r>
                        <a:rPr lang="en-GB" sz="1800" u="none" strike="noStrike" dirty="0" err="1">
                          <a:effectLst/>
                        </a:rPr>
                        <a:t>Csapatmunka</a:t>
                      </a:r>
                      <a:endParaRPr lang="en-GB" sz="1800" b="0" i="0" u="none" strike="noStrike" dirty="0">
                        <a:solidFill>
                          <a:srgbClr val="000000"/>
                        </a:solidFill>
                        <a:effectLst/>
                        <a:latin typeface="Calibri" panose="020F0502020204030204" pitchFamily="34" charset="0"/>
                      </a:endParaRPr>
                    </a:p>
                  </a:txBody>
                  <a:tcPr marL="9525" marR="9525" marT="9525"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hu-HU" sz="1600" u="none" strike="noStrike" dirty="0">
                          <a:effectLst/>
                        </a:rPr>
                        <a:t>Hatékony csapatmunka és együttműködés az AI szakértőkkel és más érdekelt felekkel.</a:t>
                      </a:r>
                    </a:p>
                    <a:p>
                      <a:pPr algn="l" fontAlgn="b"/>
                      <a:r>
                        <a:rPr lang="hu-HU" sz="1600" b="0" i="0" u="none" strike="noStrike">
                          <a:solidFill>
                            <a:srgbClr val="000000"/>
                          </a:solidFill>
                          <a:effectLst/>
                          <a:latin typeface="Calibri" panose="020F0502020204030204" pitchFamily="34" charset="0"/>
                        </a:rPr>
                        <a:t>Generációkat </a:t>
                      </a:r>
                      <a:r>
                        <a:rPr lang="hu-HU" sz="1600" b="0" i="0" u="none" strike="noStrike" dirty="0">
                          <a:solidFill>
                            <a:srgbClr val="000000"/>
                          </a:solidFill>
                          <a:effectLst/>
                          <a:latin typeface="Calibri" panose="020F0502020204030204" pitchFamily="34" charset="0"/>
                        </a:rPr>
                        <a:t>és kultúrákat átívelő együttműködés képessége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8700126"/>
                  </a:ext>
                </a:extLst>
              </a:tr>
              <a:tr h="190500">
                <a:tc>
                  <a:txBody>
                    <a:bodyPr/>
                    <a:lstStyle/>
                    <a:p>
                      <a:pPr algn="ctr" fontAlgn="b"/>
                      <a:r>
                        <a:rPr lang="en-GB" sz="1800" u="none" strike="noStrike">
                          <a:effectLst/>
                        </a:rPr>
                        <a:t>Etikai megfontolások</a:t>
                      </a:r>
                      <a:endParaRPr lang="en-GB" sz="1800" b="0" i="0" u="none" strike="noStrike">
                        <a:solidFill>
                          <a:srgbClr val="000000"/>
                        </a:solidFill>
                        <a:effectLst/>
                        <a:latin typeface="Calibri" panose="020F0502020204030204" pitchFamily="34" charset="0"/>
                      </a:endParaRPr>
                    </a:p>
                  </a:txBody>
                  <a:tcPr marL="9525" marR="9525" marT="9525"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600" u="none" strike="noStrike" dirty="0">
                          <a:effectLst/>
                        </a:rPr>
                        <a:t>Az AI </a:t>
                      </a:r>
                      <a:r>
                        <a:rPr lang="en-GB" sz="1600" u="none" strike="noStrike" dirty="0" err="1">
                          <a:effectLst/>
                        </a:rPr>
                        <a:t>projektekkel</a:t>
                      </a:r>
                      <a:r>
                        <a:rPr lang="en-GB" sz="1600" u="none" strike="noStrike" dirty="0">
                          <a:effectLst/>
                        </a:rPr>
                        <a:t> </a:t>
                      </a:r>
                      <a:r>
                        <a:rPr lang="en-GB" sz="1600" u="none" strike="noStrike" dirty="0" err="1">
                          <a:effectLst/>
                        </a:rPr>
                        <a:t>kapcsolatos</a:t>
                      </a:r>
                      <a:r>
                        <a:rPr lang="en-GB" sz="1600" u="none" strike="noStrike" dirty="0">
                          <a:effectLst/>
                        </a:rPr>
                        <a:t> </a:t>
                      </a:r>
                      <a:r>
                        <a:rPr lang="en-GB" sz="1600" u="none" strike="noStrike" dirty="0" err="1">
                          <a:effectLst/>
                        </a:rPr>
                        <a:t>etikai</a:t>
                      </a:r>
                      <a:r>
                        <a:rPr lang="en-GB" sz="1600" u="none" strike="noStrike" dirty="0">
                          <a:effectLst/>
                        </a:rPr>
                        <a:t> </a:t>
                      </a:r>
                      <a:r>
                        <a:rPr lang="en-GB" sz="1600" u="none" strike="noStrike" dirty="0" err="1">
                          <a:effectLst/>
                        </a:rPr>
                        <a:t>dilemmák</a:t>
                      </a:r>
                      <a:r>
                        <a:rPr lang="en-GB" sz="1600" u="none" strike="noStrike" dirty="0">
                          <a:effectLst/>
                        </a:rPr>
                        <a:t> </a:t>
                      </a:r>
                      <a:r>
                        <a:rPr lang="en-GB" sz="1600" u="none" strike="noStrike" dirty="0" err="1">
                          <a:effectLst/>
                        </a:rPr>
                        <a:t>felismerése</a:t>
                      </a:r>
                      <a:r>
                        <a:rPr lang="en-GB" sz="1600" u="none" strike="noStrike" dirty="0">
                          <a:effectLst/>
                        </a:rPr>
                        <a:t> és </a:t>
                      </a:r>
                      <a:r>
                        <a:rPr lang="en-GB" sz="1600" u="none" strike="noStrike" dirty="0" err="1">
                          <a:effectLst/>
                        </a:rPr>
                        <a:t>kezelése</a:t>
                      </a:r>
                      <a:r>
                        <a:rPr lang="en-GB" sz="1600" u="none" strike="noStrike" dirty="0">
                          <a:effectLst/>
                        </a:rPr>
                        <a:t>.</a:t>
                      </a:r>
                      <a:endParaRPr lang="en-GB"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0103021"/>
                  </a:ext>
                </a:extLst>
              </a:tr>
              <a:tr h="190500">
                <a:tc>
                  <a:txBody>
                    <a:bodyPr/>
                    <a:lstStyle/>
                    <a:p>
                      <a:pPr algn="ctr" fontAlgn="b"/>
                      <a:r>
                        <a:rPr lang="en-GB" sz="1800" u="none" strike="noStrike" dirty="0" err="1">
                          <a:effectLst/>
                        </a:rPr>
                        <a:t>Kreativitás</a:t>
                      </a:r>
                      <a:endParaRPr lang="en-GB" sz="1800" b="0" i="0" u="none" strike="noStrike" dirty="0">
                        <a:solidFill>
                          <a:srgbClr val="000000"/>
                        </a:solidFill>
                        <a:effectLst/>
                        <a:latin typeface="Calibri" panose="020F0502020204030204" pitchFamily="34" charset="0"/>
                      </a:endParaRPr>
                    </a:p>
                  </a:txBody>
                  <a:tcPr marL="9525" marR="9525" marT="9525"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600" u="none" strike="noStrike" dirty="0" err="1">
                          <a:effectLst/>
                        </a:rPr>
                        <a:t>Új</a:t>
                      </a:r>
                      <a:r>
                        <a:rPr lang="en-GB" sz="1600" u="none" strike="noStrike" dirty="0">
                          <a:effectLst/>
                        </a:rPr>
                        <a:t> </a:t>
                      </a:r>
                      <a:r>
                        <a:rPr lang="en-GB" sz="1600" u="none" strike="noStrike" dirty="0" err="1">
                          <a:effectLst/>
                        </a:rPr>
                        <a:t>lehetőségek</a:t>
                      </a:r>
                      <a:r>
                        <a:rPr lang="en-GB" sz="1600" u="none" strike="noStrike" dirty="0">
                          <a:effectLst/>
                        </a:rPr>
                        <a:t> </a:t>
                      </a:r>
                      <a:r>
                        <a:rPr lang="en-GB" sz="1600" u="none" strike="noStrike" dirty="0" err="1">
                          <a:effectLst/>
                        </a:rPr>
                        <a:t>felfedezése</a:t>
                      </a:r>
                      <a:r>
                        <a:rPr lang="en-GB" sz="1600" u="none" strike="noStrike" dirty="0">
                          <a:effectLst/>
                        </a:rPr>
                        <a:t> </a:t>
                      </a:r>
                      <a:r>
                        <a:rPr lang="en-GB" sz="1600" u="none" strike="noStrike" dirty="0" err="1">
                          <a:effectLst/>
                        </a:rPr>
                        <a:t>az</a:t>
                      </a:r>
                      <a:r>
                        <a:rPr lang="en-GB" sz="1600" u="none" strike="noStrike" dirty="0">
                          <a:effectLst/>
                        </a:rPr>
                        <a:t> AI </a:t>
                      </a:r>
                      <a:r>
                        <a:rPr lang="en-GB" sz="1600" u="none" strike="noStrike" dirty="0" err="1">
                          <a:effectLst/>
                        </a:rPr>
                        <a:t>technológiák</a:t>
                      </a:r>
                      <a:r>
                        <a:rPr lang="en-GB" sz="1600" u="none" strike="noStrike" dirty="0">
                          <a:effectLst/>
                        </a:rPr>
                        <a:t> </a:t>
                      </a:r>
                      <a:r>
                        <a:rPr lang="en-GB" sz="1600" u="none" strike="noStrike" dirty="0" err="1">
                          <a:effectLst/>
                        </a:rPr>
                        <a:t>alkalmazásával</a:t>
                      </a:r>
                      <a:r>
                        <a:rPr lang="en-GB" sz="1600" u="none" strike="noStrike" dirty="0">
                          <a:effectLst/>
                        </a:rPr>
                        <a:t>.</a:t>
                      </a:r>
                      <a:endParaRPr lang="en-GB"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73364"/>
                  </a:ext>
                </a:extLst>
              </a:tr>
              <a:tr h="190500">
                <a:tc>
                  <a:txBody>
                    <a:bodyPr/>
                    <a:lstStyle/>
                    <a:p>
                      <a:pPr algn="ctr" fontAlgn="b"/>
                      <a:r>
                        <a:rPr lang="en-GB" sz="1800" u="none" strike="noStrike" dirty="0" err="1">
                          <a:effectLst/>
                        </a:rPr>
                        <a:t>Stresszkezelés</a:t>
                      </a:r>
                      <a:endParaRPr lang="en-GB" sz="1800" b="0" i="0" u="none" strike="noStrike" dirty="0">
                        <a:solidFill>
                          <a:srgbClr val="000000"/>
                        </a:solidFill>
                        <a:effectLst/>
                        <a:latin typeface="Calibri" panose="020F0502020204030204" pitchFamily="34" charset="0"/>
                      </a:endParaRPr>
                    </a:p>
                  </a:txBody>
                  <a:tcPr marL="9525" marR="9525" marT="9525"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600" u="none" strike="noStrike" dirty="0">
                          <a:effectLst/>
                        </a:rPr>
                        <a:t>A </a:t>
                      </a:r>
                      <a:r>
                        <a:rPr lang="en-GB" sz="1600" u="none" strike="noStrike" dirty="0" err="1">
                          <a:effectLst/>
                        </a:rPr>
                        <a:t>gyorsan</a:t>
                      </a:r>
                      <a:r>
                        <a:rPr lang="en-GB" sz="1600" u="none" strike="noStrike" dirty="0">
                          <a:effectLst/>
                        </a:rPr>
                        <a:t> </a:t>
                      </a:r>
                      <a:r>
                        <a:rPr lang="en-GB" sz="1600" u="none" strike="noStrike" dirty="0" err="1">
                          <a:effectLst/>
                        </a:rPr>
                        <a:t>változó</a:t>
                      </a:r>
                      <a:r>
                        <a:rPr lang="en-GB" sz="1600" u="none" strike="noStrike" dirty="0">
                          <a:effectLst/>
                        </a:rPr>
                        <a:t> AI </a:t>
                      </a:r>
                      <a:r>
                        <a:rPr lang="en-GB" sz="1600" u="none" strike="noStrike" dirty="0" err="1">
                          <a:effectLst/>
                        </a:rPr>
                        <a:t>környezet</a:t>
                      </a:r>
                      <a:r>
                        <a:rPr lang="en-GB" sz="1600" u="none" strike="noStrike" dirty="0">
                          <a:effectLst/>
                        </a:rPr>
                        <a:t> </a:t>
                      </a:r>
                      <a:r>
                        <a:rPr lang="en-GB" sz="1600" u="none" strike="noStrike" dirty="0" err="1">
                          <a:effectLst/>
                        </a:rPr>
                        <a:t>okozta</a:t>
                      </a:r>
                      <a:r>
                        <a:rPr lang="en-GB" sz="1600" u="none" strike="noStrike" dirty="0">
                          <a:effectLst/>
                        </a:rPr>
                        <a:t> </a:t>
                      </a:r>
                      <a:r>
                        <a:rPr lang="en-GB" sz="1600" u="none" strike="noStrike" dirty="0" err="1">
                          <a:effectLst/>
                        </a:rPr>
                        <a:t>stressz</a:t>
                      </a:r>
                      <a:r>
                        <a:rPr lang="en-GB" sz="1600" u="none" strike="noStrike" dirty="0">
                          <a:effectLst/>
                        </a:rPr>
                        <a:t> </a:t>
                      </a:r>
                      <a:r>
                        <a:rPr lang="en-GB" sz="1600" u="none" strike="noStrike" dirty="0" err="1">
                          <a:effectLst/>
                        </a:rPr>
                        <a:t>kezelése</a:t>
                      </a:r>
                      <a:r>
                        <a:rPr lang="en-GB" sz="1600" u="none" strike="noStrike" dirty="0">
                          <a:effectLst/>
                        </a:rPr>
                        <a:t>.</a:t>
                      </a:r>
                      <a:endParaRPr lang="en-GB"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3052882"/>
                  </a:ext>
                </a:extLst>
              </a:tr>
              <a:tr h="190500">
                <a:tc>
                  <a:txBody>
                    <a:bodyPr/>
                    <a:lstStyle/>
                    <a:p>
                      <a:pPr algn="ctr" fontAlgn="b"/>
                      <a:endParaRPr lang="en-GB" sz="1800" b="0" i="0" u="none" strike="noStrike" dirty="0">
                        <a:solidFill>
                          <a:srgbClr val="000000"/>
                        </a:solidFill>
                        <a:effectLst/>
                        <a:latin typeface="Calibri" panose="020F0502020204030204" pitchFamily="34" charset="0"/>
                      </a:endParaRPr>
                    </a:p>
                  </a:txBody>
                  <a:tcPr marL="9525" marR="9525" marT="9525" marB="0" anchor="ctr" anchorCtr="1">
                    <a:lnT w="12700" cap="flat" cmpd="sng" algn="ctr">
                      <a:solidFill>
                        <a:schemeClr val="tx1"/>
                      </a:solidFill>
                      <a:prstDash val="solid"/>
                      <a:round/>
                      <a:headEnd type="none" w="med" len="med"/>
                      <a:tailEnd type="none" w="med" len="med"/>
                    </a:lnT>
                    <a:noFill/>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399463083"/>
                  </a:ext>
                </a:extLst>
              </a:tr>
            </a:tbl>
          </a:graphicData>
        </a:graphic>
      </p:graphicFrame>
      <p:pic>
        <p:nvPicPr>
          <p:cNvPr id="3" name="Picture 2" descr="A black background with a black square&#10;&#10;Description automatically generated with medium confidence">
            <a:extLst>
              <a:ext uri="{FF2B5EF4-FFF2-40B4-BE49-F238E27FC236}">
                <a16:creationId xmlns:a16="http://schemas.microsoft.com/office/drawing/2014/main" id="{875881E2-8E5E-4737-403E-02524C079C0A}"/>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1563346" y="6289318"/>
            <a:ext cx="323854" cy="407113"/>
          </a:xfrm>
          <a:prstGeom prst="rect">
            <a:avLst/>
          </a:prstGeom>
        </p:spPr>
      </p:pic>
    </p:spTree>
    <p:extLst>
      <p:ext uri="{BB962C8B-B14F-4D97-AF65-F5344CB8AC3E}">
        <p14:creationId xmlns:p14="http://schemas.microsoft.com/office/powerpoint/2010/main" val="2064518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2DDF5A6-2E9A-9F0E-E384-56F56ABB9372}"/>
              </a:ext>
            </a:extLst>
          </p:cNvPr>
          <p:cNvGrpSpPr/>
          <p:nvPr/>
        </p:nvGrpSpPr>
        <p:grpSpPr>
          <a:xfrm>
            <a:off x="675665" y="1311689"/>
            <a:ext cx="11077064" cy="4926951"/>
            <a:chOff x="280577" y="1228999"/>
            <a:chExt cx="11799315" cy="5454582"/>
          </a:xfrm>
        </p:grpSpPr>
        <p:grpSp>
          <p:nvGrpSpPr>
            <p:cNvPr id="7" name="Group 6">
              <a:extLst>
                <a:ext uri="{FF2B5EF4-FFF2-40B4-BE49-F238E27FC236}">
                  <a16:creationId xmlns:a16="http://schemas.microsoft.com/office/drawing/2014/main" id="{8BB5EF11-B420-9442-44F7-0AF77CB03356}"/>
                </a:ext>
              </a:extLst>
            </p:cNvPr>
            <p:cNvGrpSpPr/>
            <p:nvPr/>
          </p:nvGrpSpPr>
          <p:grpSpPr>
            <a:xfrm>
              <a:off x="280577" y="1247290"/>
              <a:ext cx="6501057" cy="5436291"/>
              <a:chOff x="280577" y="1247290"/>
              <a:chExt cx="6501057" cy="5436291"/>
            </a:xfrm>
          </p:grpSpPr>
          <p:sp>
            <p:nvSpPr>
              <p:cNvPr id="16" name="Rectangle 5">
                <a:extLst>
                  <a:ext uri="{FF2B5EF4-FFF2-40B4-BE49-F238E27FC236}">
                    <a16:creationId xmlns:a16="http://schemas.microsoft.com/office/drawing/2014/main" id="{7B0C77EE-EDA4-6CB1-D52D-C86232418007}"/>
                  </a:ext>
                </a:extLst>
              </p:cNvPr>
              <p:cNvSpPr/>
              <p:nvPr/>
            </p:nvSpPr>
            <p:spPr bwMode="gray">
              <a:xfrm>
                <a:off x="342681" y="1265283"/>
                <a:ext cx="6323461" cy="5418298"/>
              </a:xfrm>
              <a:prstGeom prst="rect">
                <a:avLst/>
              </a:prstGeom>
              <a:noFill/>
              <a:ln w="19050" algn="ctr">
                <a:solidFill>
                  <a:schemeClr val="bg2">
                    <a:lumMod val="50000"/>
                  </a:schemeClr>
                </a:solidFill>
                <a:miter lim="800000"/>
                <a:headEnd/>
                <a:tailEnd/>
              </a:ln>
              <a:effectLst/>
            </p:spPr>
            <p:txBody>
              <a:bodyPr lIns="76186" tIns="0" rIns="76186" bIns="38093"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endParaRPr kumimoji="0" lang="en-US" sz="1905" b="0" i="0" u="none" strike="noStrike" kern="1200" cap="none" spc="0" normalizeH="0" baseline="0" noProof="0" err="1">
                  <a:ln>
                    <a:noFill/>
                  </a:ln>
                  <a:solidFill>
                    <a:srgbClr val="000000"/>
                  </a:solidFill>
                  <a:effectLst/>
                  <a:uLnTx/>
                  <a:uFillTx/>
                  <a:latin typeface="TeleNeo Office"/>
                  <a:ea typeface="+mn-ea"/>
                  <a:cs typeface="Arial" charset="0"/>
                </a:endParaRPr>
              </a:p>
            </p:txBody>
          </p:sp>
          <p:sp>
            <p:nvSpPr>
              <p:cNvPr id="17" name="TextBox 6">
                <a:extLst>
                  <a:ext uri="{FF2B5EF4-FFF2-40B4-BE49-F238E27FC236}">
                    <a16:creationId xmlns:a16="http://schemas.microsoft.com/office/drawing/2014/main" id="{3932106D-0E13-34E3-B3F4-4870F92B5717}"/>
                  </a:ext>
                </a:extLst>
              </p:cNvPr>
              <p:cNvSpPr txBox="1"/>
              <p:nvPr/>
            </p:nvSpPr>
            <p:spPr>
              <a:xfrm>
                <a:off x="280577" y="1247290"/>
                <a:ext cx="1550187" cy="385159"/>
              </a:xfrm>
              <a:prstGeom prst="rect">
                <a:avLst/>
              </a:prstGeom>
              <a:solidFill>
                <a:srgbClr val="E20074"/>
              </a:solidFill>
              <a:ln w="9525">
                <a:noFill/>
                <a:miter lim="800000"/>
                <a:headEnd/>
                <a:tailEnd/>
              </a:ln>
            </p:spPr>
            <p:txBody>
              <a:bodyPr vert="horz" wrap="square" lIns="76186" tIns="38093" rIns="76186" bIns="38093" numCol="1" rtlCol="0" anchor="t" anchorCtr="0" compatLnSpc="1">
                <a:prstTxWarp prst="textNoShape">
                  <a:avLst/>
                </a:prstTxWarp>
                <a:spAutoFit/>
              </a:bodyPr>
              <a:lstStyle/>
              <a:p>
                <a:pPr marL="0" marR="0" lvl="0" indent="0" algn="l" defTabSz="483892" rtl="0" eaLnBrk="1" fontAlgn="base" latinLnBrk="0" hangingPunct="1">
                  <a:lnSpc>
                    <a:spcPct val="104000"/>
                  </a:lnSpc>
                  <a:spcBef>
                    <a:spcPct val="25000"/>
                  </a:spcBef>
                  <a:spcAft>
                    <a:spcPct val="0"/>
                  </a:spcAft>
                  <a:buClr>
                    <a:srgbClr val="000000"/>
                  </a:buClr>
                  <a:buSzPct val="75000"/>
                  <a:buFontTx/>
                  <a:buNone/>
                  <a:tabLst/>
                  <a:defRPr/>
                </a:pPr>
                <a:r>
                  <a:rPr kumimoji="0" lang="en-US" sz="1693" b="0" i="0" u="none" strike="noStrike" kern="1200" cap="none" spc="0" normalizeH="0" baseline="0" noProof="0">
                    <a:ln>
                      <a:noFill/>
                    </a:ln>
                    <a:solidFill>
                      <a:srgbClr val="FFFFFF"/>
                    </a:solidFill>
                    <a:effectLst/>
                    <a:uLnTx/>
                    <a:uFillTx/>
                    <a:latin typeface="TeleNeo Office"/>
                    <a:ea typeface="Swagger" pitchFamily="2" charset="0"/>
                    <a:cs typeface="+mn-cs"/>
                  </a:rPr>
                  <a:t>Bits</a:t>
                </a:r>
              </a:p>
            </p:txBody>
          </p:sp>
          <p:sp>
            <p:nvSpPr>
              <p:cNvPr id="18" name="TextBox 59">
                <a:extLst>
                  <a:ext uri="{FF2B5EF4-FFF2-40B4-BE49-F238E27FC236}">
                    <a16:creationId xmlns:a16="http://schemas.microsoft.com/office/drawing/2014/main" id="{086E37CD-CE72-78CD-8880-B53A4C333E5A}"/>
                  </a:ext>
                </a:extLst>
              </p:cNvPr>
              <p:cNvSpPr txBox="1"/>
              <p:nvPr/>
            </p:nvSpPr>
            <p:spPr>
              <a:xfrm>
                <a:off x="280577" y="3948166"/>
                <a:ext cx="1550187" cy="385159"/>
              </a:xfrm>
              <a:prstGeom prst="rect">
                <a:avLst/>
              </a:prstGeom>
              <a:solidFill>
                <a:srgbClr val="E20074"/>
              </a:solidFill>
              <a:ln w="9525">
                <a:noFill/>
                <a:miter lim="800000"/>
                <a:headEnd/>
                <a:tailEnd/>
              </a:ln>
            </p:spPr>
            <p:txBody>
              <a:bodyPr vert="horz" wrap="square" lIns="76186" tIns="38093" rIns="76186" bIns="38093" numCol="1" rtlCol="0" anchor="t" anchorCtr="0" compatLnSpc="1">
                <a:prstTxWarp prst="textNoShape">
                  <a:avLst/>
                </a:prstTxWarp>
                <a:spAutoFit/>
              </a:bodyPr>
              <a:lstStyle/>
              <a:p>
                <a:pPr marL="0" marR="0" lvl="0" indent="0" algn="l" defTabSz="483892" rtl="0" eaLnBrk="1" fontAlgn="base" latinLnBrk="0" hangingPunct="1">
                  <a:lnSpc>
                    <a:spcPct val="104000"/>
                  </a:lnSpc>
                  <a:spcBef>
                    <a:spcPct val="25000"/>
                  </a:spcBef>
                  <a:spcAft>
                    <a:spcPct val="0"/>
                  </a:spcAft>
                  <a:buClr>
                    <a:srgbClr val="000000"/>
                  </a:buClr>
                  <a:buSzPct val="75000"/>
                  <a:buFontTx/>
                  <a:buNone/>
                  <a:tabLst/>
                  <a:defRPr/>
                </a:pPr>
                <a:r>
                  <a:rPr kumimoji="0" lang="en-US" sz="1693" b="0" i="0" u="none" strike="noStrike" kern="1200" cap="none" spc="0" normalizeH="0" baseline="0" noProof="0">
                    <a:ln>
                      <a:noFill/>
                    </a:ln>
                    <a:solidFill>
                      <a:srgbClr val="FFFFFF"/>
                    </a:solidFill>
                    <a:effectLst/>
                    <a:uLnTx/>
                    <a:uFillTx/>
                    <a:latin typeface="TeleNeo Office"/>
                    <a:ea typeface="Swagger" pitchFamily="2" charset="0"/>
                    <a:cs typeface="+mn-cs"/>
                  </a:rPr>
                  <a:t>Superposition</a:t>
                </a:r>
              </a:p>
            </p:txBody>
          </p:sp>
          <p:sp>
            <p:nvSpPr>
              <p:cNvPr id="19" name="TextBox 61">
                <a:extLst>
                  <a:ext uri="{FF2B5EF4-FFF2-40B4-BE49-F238E27FC236}">
                    <a16:creationId xmlns:a16="http://schemas.microsoft.com/office/drawing/2014/main" id="{A32492DA-7327-93CE-E866-F8DC718FD0D9}"/>
                  </a:ext>
                </a:extLst>
              </p:cNvPr>
              <p:cNvSpPr txBox="1"/>
              <p:nvPr/>
            </p:nvSpPr>
            <p:spPr>
              <a:xfrm>
                <a:off x="280577" y="5278816"/>
                <a:ext cx="1550187" cy="385159"/>
              </a:xfrm>
              <a:prstGeom prst="rect">
                <a:avLst/>
              </a:prstGeom>
              <a:solidFill>
                <a:srgbClr val="E20074"/>
              </a:solidFill>
              <a:ln w="9525">
                <a:noFill/>
                <a:miter lim="800000"/>
                <a:headEnd/>
                <a:tailEnd/>
              </a:ln>
            </p:spPr>
            <p:txBody>
              <a:bodyPr vert="horz" wrap="square" lIns="76186" tIns="38093" rIns="76186" bIns="38093" numCol="1" rtlCol="0" anchor="t" anchorCtr="0" compatLnSpc="1">
                <a:prstTxWarp prst="textNoShape">
                  <a:avLst/>
                </a:prstTxWarp>
                <a:spAutoFit/>
              </a:bodyPr>
              <a:lstStyle/>
              <a:p>
                <a:pPr marL="0" marR="0" lvl="0" indent="0" algn="l" defTabSz="483892" rtl="0" eaLnBrk="1" fontAlgn="base" latinLnBrk="0" hangingPunct="1">
                  <a:lnSpc>
                    <a:spcPct val="104000"/>
                  </a:lnSpc>
                  <a:spcBef>
                    <a:spcPct val="25000"/>
                  </a:spcBef>
                  <a:spcAft>
                    <a:spcPct val="0"/>
                  </a:spcAft>
                  <a:buClr>
                    <a:srgbClr val="000000"/>
                  </a:buClr>
                  <a:buSzPct val="75000"/>
                  <a:buFontTx/>
                  <a:buNone/>
                  <a:tabLst/>
                  <a:defRPr/>
                </a:pPr>
                <a:r>
                  <a:rPr kumimoji="0" lang="en-US" sz="1693" b="0" i="0" u="none" strike="noStrike" kern="1200" cap="none" spc="0" normalizeH="0" baseline="0" noProof="0">
                    <a:ln>
                      <a:noFill/>
                    </a:ln>
                    <a:solidFill>
                      <a:srgbClr val="FFFFFF"/>
                    </a:solidFill>
                    <a:effectLst/>
                    <a:uLnTx/>
                    <a:uFillTx/>
                    <a:latin typeface="TeleNeo Office"/>
                    <a:ea typeface="Swagger" pitchFamily="2" charset="0"/>
                    <a:cs typeface="+mn-cs"/>
                  </a:rPr>
                  <a:t>Entanglement</a:t>
                </a:r>
              </a:p>
            </p:txBody>
          </p:sp>
          <p:grpSp>
            <p:nvGrpSpPr>
              <p:cNvPr id="20" name="Group 127">
                <a:extLst>
                  <a:ext uri="{FF2B5EF4-FFF2-40B4-BE49-F238E27FC236}">
                    <a16:creationId xmlns:a16="http://schemas.microsoft.com/office/drawing/2014/main" id="{28B63A03-2922-5A8A-8AD0-4D6A06E3F7AD}"/>
                  </a:ext>
                </a:extLst>
              </p:cNvPr>
              <p:cNvGrpSpPr/>
              <p:nvPr/>
            </p:nvGrpSpPr>
            <p:grpSpPr>
              <a:xfrm>
                <a:off x="2777798" y="2877224"/>
                <a:ext cx="806305" cy="887020"/>
                <a:chOff x="1844368" y="2061742"/>
                <a:chExt cx="762000" cy="838280"/>
              </a:xfrm>
            </p:grpSpPr>
            <p:pic>
              <p:nvPicPr>
                <p:cNvPr id="64" name="Picture 82">
                  <a:extLst>
                    <a:ext uri="{FF2B5EF4-FFF2-40B4-BE49-F238E27FC236}">
                      <a16:creationId xmlns:a16="http://schemas.microsoft.com/office/drawing/2014/main" id="{B6C26DFB-A494-FD2A-1535-2CF3C194C73E}"/>
                    </a:ext>
                  </a:extLst>
                </p:cNvPr>
                <p:cNvPicPr>
                  <a:picLocks noChangeAspect="1"/>
                </p:cNvPicPr>
                <p:nvPr/>
              </p:nvPicPr>
              <p:blipFill>
                <a:blip r:embed="rId4">
                  <a:lum bright="70000" contrast="-70000"/>
                  <a:extLst>
                    <a:ext uri="{28A0092B-C50C-407E-A947-70E740481C1C}">
                      <a14:useLocalDpi xmlns:a14="http://schemas.microsoft.com/office/drawing/2010/main"/>
                    </a:ext>
                  </a:extLst>
                </a:blip>
                <a:stretch>
                  <a:fillRect/>
                </a:stretch>
              </p:blipFill>
              <p:spPr>
                <a:xfrm>
                  <a:off x="1844368" y="2111020"/>
                  <a:ext cx="762000" cy="762000"/>
                </a:xfrm>
                <a:prstGeom prst="rect">
                  <a:avLst/>
                </a:prstGeom>
              </p:spPr>
            </p:pic>
            <p:sp>
              <p:nvSpPr>
                <p:cNvPr id="65" name="Oval 83">
                  <a:extLst>
                    <a:ext uri="{FF2B5EF4-FFF2-40B4-BE49-F238E27FC236}">
                      <a16:creationId xmlns:a16="http://schemas.microsoft.com/office/drawing/2014/main" id="{9ACC7220-1880-4E84-8532-17E9291DC293}"/>
                    </a:ext>
                  </a:extLst>
                </p:cNvPr>
                <p:cNvSpPr/>
                <p:nvPr/>
              </p:nvSpPr>
              <p:spPr bwMode="gray">
                <a:xfrm>
                  <a:off x="2153368" y="2061742"/>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1</a:t>
                  </a:r>
                </a:p>
              </p:txBody>
            </p:sp>
            <p:sp>
              <p:nvSpPr>
                <p:cNvPr id="66" name="Oval 84">
                  <a:extLst>
                    <a:ext uri="{FF2B5EF4-FFF2-40B4-BE49-F238E27FC236}">
                      <a16:creationId xmlns:a16="http://schemas.microsoft.com/office/drawing/2014/main" id="{97A5B590-1858-DE6C-3887-20F5E30FCD44}"/>
                    </a:ext>
                  </a:extLst>
                </p:cNvPr>
                <p:cNvSpPr/>
                <p:nvPr/>
              </p:nvSpPr>
              <p:spPr bwMode="gray">
                <a:xfrm>
                  <a:off x="2153368" y="2756022"/>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0</a:t>
                  </a:r>
                </a:p>
              </p:txBody>
            </p:sp>
            <p:cxnSp>
              <p:nvCxnSpPr>
                <p:cNvPr id="67" name="Straight Arrow Connector 90">
                  <a:extLst>
                    <a:ext uri="{FF2B5EF4-FFF2-40B4-BE49-F238E27FC236}">
                      <a16:creationId xmlns:a16="http://schemas.microsoft.com/office/drawing/2014/main" id="{49541306-7447-C308-4939-9D00C23EBAF5}"/>
                    </a:ext>
                  </a:extLst>
                </p:cNvPr>
                <p:cNvCxnSpPr/>
                <p:nvPr/>
              </p:nvCxnSpPr>
              <p:spPr>
                <a:xfrm flipH="1">
                  <a:off x="2216901" y="2216022"/>
                  <a:ext cx="0" cy="540000"/>
                </a:xfrm>
                <a:prstGeom prst="straightConnector1">
                  <a:avLst/>
                </a:prstGeom>
                <a:ln w="6350">
                  <a:solidFill>
                    <a:schemeClr val="tx2"/>
                  </a:solidFill>
                  <a:miter lim="8000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91">
                  <a:extLst>
                    <a:ext uri="{FF2B5EF4-FFF2-40B4-BE49-F238E27FC236}">
                      <a16:creationId xmlns:a16="http://schemas.microsoft.com/office/drawing/2014/main" id="{4A6DD468-C0E4-1029-3702-7C2EAB423D8A}"/>
                    </a:ext>
                  </a:extLst>
                </p:cNvPr>
                <p:cNvCxnSpPr/>
                <p:nvPr/>
              </p:nvCxnSpPr>
              <p:spPr>
                <a:xfrm rot="16200000" flipH="1">
                  <a:off x="2216901" y="2222020"/>
                  <a:ext cx="0" cy="540000"/>
                </a:xfrm>
                <a:prstGeom prst="straightConnector1">
                  <a:avLst/>
                </a:prstGeom>
                <a:ln w="6350">
                  <a:solidFill>
                    <a:schemeClr val="tx2"/>
                  </a:solidFill>
                  <a:miter lim="8000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92">
                  <a:extLst>
                    <a:ext uri="{FF2B5EF4-FFF2-40B4-BE49-F238E27FC236}">
                      <a16:creationId xmlns:a16="http://schemas.microsoft.com/office/drawing/2014/main" id="{472B64A9-84A0-0EB4-CF12-6062146428FD}"/>
                    </a:ext>
                  </a:extLst>
                </p:cNvPr>
                <p:cNvCxnSpPr/>
                <p:nvPr/>
              </p:nvCxnSpPr>
              <p:spPr>
                <a:xfrm>
                  <a:off x="2036901" y="2312020"/>
                  <a:ext cx="360000" cy="360000"/>
                </a:xfrm>
                <a:prstGeom prst="straightConnector1">
                  <a:avLst/>
                </a:prstGeom>
                <a:ln w="6350">
                  <a:solidFill>
                    <a:schemeClr val="tx2"/>
                  </a:solidFill>
                  <a:miter lim="8000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93">
                  <a:extLst>
                    <a:ext uri="{FF2B5EF4-FFF2-40B4-BE49-F238E27FC236}">
                      <a16:creationId xmlns:a16="http://schemas.microsoft.com/office/drawing/2014/main" id="{E1B61FF6-BE9B-F88B-6224-50E1B64F8A4D}"/>
                    </a:ext>
                  </a:extLst>
                </p:cNvPr>
                <p:cNvCxnSpPr/>
                <p:nvPr/>
              </p:nvCxnSpPr>
              <p:spPr>
                <a:xfrm flipH="1">
                  <a:off x="2036901" y="2317349"/>
                  <a:ext cx="360000" cy="349211"/>
                </a:xfrm>
                <a:prstGeom prst="straightConnector1">
                  <a:avLst/>
                </a:prstGeom>
                <a:ln w="6350">
                  <a:solidFill>
                    <a:schemeClr val="tx2"/>
                  </a:solidFill>
                  <a:miter lim="800000"/>
                  <a:headEnd type="triangl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1" name="Group 130">
                <a:extLst>
                  <a:ext uri="{FF2B5EF4-FFF2-40B4-BE49-F238E27FC236}">
                    <a16:creationId xmlns:a16="http://schemas.microsoft.com/office/drawing/2014/main" id="{3DD172E7-4A2B-5757-36CA-F9E279D2B18F}"/>
                  </a:ext>
                </a:extLst>
              </p:cNvPr>
              <p:cNvGrpSpPr/>
              <p:nvPr/>
            </p:nvGrpSpPr>
            <p:grpSpPr>
              <a:xfrm>
                <a:off x="2777798" y="4267776"/>
                <a:ext cx="3417368" cy="887020"/>
                <a:chOff x="610572" y="3772197"/>
                <a:chExt cx="3229591" cy="838280"/>
              </a:xfrm>
            </p:grpSpPr>
            <p:grpSp>
              <p:nvGrpSpPr>
                <p:cNvPr id="51" name="Group 13">
                  <a:extLst>
                    <a:ext uri="{FF2B5EF4-FFF2-40B4-BE49-F238E27FC236}">
                      <a16:creationId xmlns:a16="http://schemas.microsoft.com/office/drawing/2014/main" id="{91E1171E-F612-3245-4015-F824BA9870B4}"/>
                    </a:ext>
                  </a:extLst>
                </p:cNvPr>
                <p:cNvGrpSpPr/>
                <p:nvPr/>
              </p:nvGrpSpPr>
              <p:grpSpPr>
                <a:xfrm>
                  <a:off x="610572" y="3772197"/>
                  <a:ext cx="3229591" cy="838280"/>
                  <a:chOff x="610572" y="3668228"/>
                  <a:chExt cx="3229591" cy="838280"/>
                </a:xfrm>
              </p:grpSpPr>
              <p:pic>
                <p:nvPicPr>
                  <p:cNvPr id="55" name="Picture 65">
                    <a:extLst>
                      <a:ext uri="{FF2B5EF4-FFF2-40B4-BE49-F238E27FC236}">
                        <a16:creationId xmlns:a16="http://schemas.microsoft.com/office/drawing/2014/main" id="{64E0C221-265B-C4C2-DC95-D74A573C789C}"/>
                      </a:ext>
                    </a:extLst>
                  </p:cNvPr>
                  <p:cNvPicPr>
                    <a:picLocks noChangeAspect="1"/>
                  </p:cNvPicPr>
                  <p:nvPr/>
                </p:nvPicPr>
                <p:blipFill>
                  <a:blip r:embed="rId4">
                    <a:lum bright="70000" contrast="-70000"/>
                    <a:extLst>
                      <a:ext uri="{28A0092B-C50C-407E-A947-70E740481C1C}">
                        <a14:useLocalDpi xmlns:a14="http://schemas.microsoft.com/office/drawing/2010/main"/>
                      </a:ext>
                    </a:extLst>
                  </a:blip>
                  <a:stretch>
                    <a:fillRect/>
                  </a:stretch>
                </p:blipFill>
                <p:spPr>
                  <a:xfrm>
                    <a:off x="610572" y="3717506"/>
                    <a:ext cx="762000" cy="762000"/>
                  </a:xfrm>
                  <a:prstGeom prst="rect">
                    <a:avLst/>
                  </a:prstGeom>
                </p:spPr>
              </p:pic>
              <p:pic>
                <p:nvPicPr>
                  <p:cNvPr id="56" name="Picture 66">
                    <a:extLst>
                      <a:ext uri="{FF2B5EF4-FFF2-40B4-BE49-F238E27FC236}">
                        <a16:creationId xmlns:a16="http://schemas.microsoft.com/office/drawing/2014/main" id="{83099CB5-7917-EAA6-3C2E-4A560DC304DC}"/>
                      </a:ext>
                    </a:extLst>
                  </p:cNvPr>
                  <p:cNvPicPr>
                    <a:picLocks noChangeAspect="1"/>
                  </p:cNvPicPr>
                  <p:nvPr/>
                </p:nvPicPr>
                <p:blipFill>
                  <a:blip r:embed="rId4">
                    <a:lum bright="70000" contrast="-70000"/>
                    <a:extLst>
                      <a:ext uri="{28A0092B-C50C-407E-A947-70E740481C1C}">
                        <a14:useLocalDpi xmlns:a14="http://schemas.microsoft.com/office/drawing/2010/main"/>
                      </a:ext>
                    </a:extLst>
                  </a:blip>
                  <a:stretch>
                    <a:fillRect/>
                  </a:stretch>
                </p:blipFill>
                <p:spPr>
                  <a:xfrm>
                    <a:off x="1844368" y="3717506"/>
                    <a:ext cx="762000" cy="762000"/>
                  </a:xfrm>
                  <a:prstGeom prst="rect">
                    <a:avLst/>
                  </a:prstGeom>
                </p:spPr>
              </p:pic>
              <p:pic>
                <p:nvPicPr>
                  <p:cNvPr id="57" name="Picture 67">
                    <a:extLst>
                      <a:ext uri="{FF2B5EF4-FFF2-40B4-BE49-F238E27FC236}">
                        <a16:creationId xmlns:a16="http://schemas.microsoft.com/office/drawing/2014/main" id="{EBADA34B-29FC-1454-C3A5-ABEEC9897BFE}"/>
                      </a:ext>
                    </a:extLst>
                  </p:cNvPr>
                  <p:cNvPicPr>
                    <a:picLocks noChangeAspect="1"/>
                  </p:cNvPicPr>
                  <p:nvPr/>
                </p:nvPicPr>
                <p:blipFill>
                  <a:blip r:embed="rId4">
                    <a:lum bright="70000" contrast="-70000"/>
                    <a:extLst>
                      <a:ext uri="{28A0092B-C50C-407E-A947-70E740481C1C}">
                        <a14:useLocalDpi xmlns:a14="http://schemas.microsoft.com/office/drawing/2010/main"/>
                      </a:ext>
                    </a:extLst>
                  </a:blip>
                  <a:stretch>
                    <a:fillRect/>
                  </a:stretch>
                </p:blipFill>
                <p:spPr>
                  <a:xfrm>
                    <a:off x="3078163" y="3717506"/>
                    <a:ext cx="762000" cy="762000"/>
                  </a:xfrm>
                  <a:prstGeom prst="rect">
                    <a:avLst/>
                  </a:prstGeom>
                </p:spPr>
              </p:pic>
              <p:sp>
                <p:nvSpPr>
                  <p:cNvPr id="58" name="Oval 12">
                    <a:extLst>
                      <a:ext uri="{FF2B5EF4-FFF2-40B4-BE49-F238E27FC236}">
                        <a16:creationId xmlns:a16="http://schemas.microsoft.com/office/drawing/2014/main" id="{2276295D-50B5-1B45-15D8-0FA687C0DCFA}"/>
                      </a:ext>
                    </a:extLst>
                  </p:cNvPr>
                  <p:cNvSpPr/>
                  <p:nvPr/>
                </p:nvSpPr>
                <p:spPr bwMode="gray">
                  <a:xfrm>
                    <a:off x="919572" y="3668228"/>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1</a:t>
                    </a:r>
                  </a:p>
                </p:txBody>
              </p:sp>
              <p:sp>
                <p:nvSpPr>
                  <p:cNvPr id="59" name="Oval 77">
                    <a:extLst>
                      <a:ext uri="{FF2B5EF4-FFF2-40B4-BE49-F238E27FC236}">
                        <a16:creationId xmlns:a16="http://schemas.microsoft.com/office/drawing/2014/main" id="{B6088CBA-7A85-A6D5-C105-69E27EC0252E}"/>
                      </a:ext>
                    </a:extLst>
                  </p:cNvPr>
                  <p:cNvSpPr/>
                  <p:nvPr/>
                </p:nvSpPr>
                <p:spPr bwMode="gray">
                  <a:xfrm>
                    <a:off x="2153368" y="3668228"/>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1</a:t>
                    </a:r>
                  </a:p>
                </p:txBody>
              </p:sp>
              <p:sp>
                <p:nvSpPr>
                  <p:cNvPr id="60" name="Oval 78">
                    <a:extLst>
                      <a:ext uri="{FF2B5EF4-FFF2-40B4-BE49-F238E27FC236}">
                        <a16:creationId xmlns:a16="http://schemas.microsoft.com/office/drawing/2014/main" id="{D1AB63E7-A8A2-D605-0167-F2574EE01EB2}"/>
                      </a:ext>
                    </a:extLst>
                  </p:cNvPr>
                  <p:cNvSpPr/>
                  <p:nvPr/>
                </p:nvSpPr>
                <p:spPr bwMode="gray">
                  <a:xfrm>
                    <a:off x="3378613" y="3668228"/>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1</a:t>
                    </a:r>
                  </a:p>
                </p:txBody>
              </p:sp>
              <p:sp>
                <p:nvSpPr>
                  <p:cNvPr id="61" name="Oval 79">
                    <a:extLst>
                      <a:ext uri="{FF2B5EF4-FFF2-40B4-BE49-F238E27FC236}">
                        <a16:creationId xmlns:a16="http://schemas.microsoft.com/office/drawing/2014/main" id="{27D671E1-0C72-886F-90D6-2968656482AF}"/>
                      </a:ext>
                    </a:extLst>
                  </p:cNvPr>
                  <p:cNvSpPr/>
                  <p:nvPr/>
                </p:nvSpPr>
                <p:spPr bwMode="gray">
                  <a:xfrm>
                    <a:off x="919572" y="4362508"/>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0</a:t>
                    </a:r>
                  </a:p>
                </p:txBody>
              </p:sp>
              <p:sp>
                <p:nvSpPr>
                  <p:cNvPr id="62" name="Oval 80">
                    <a:extLst>
                      <a:ext uri="{FF2B5EF4-FFF2-40B4-BE49-F238E27FC236}">
                        <a16:creationId xmlns:a16="http://schemas.microsoft.com/office/drawing/2014/main" id="{7B2973CA-90B9-A119-0612-163F271D9E4C}"/>
                      </a:ext>
                    </a:extLst>
                  </p:cNvPr>
                  <p:cNvSpPr/>
                  <p:nvPr/>
                </p:nvSpPr>
                <p:spPr bwMode="gray">
                  <a:xfrm>
                    <a:off x="2153368" y="4362508"/>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0</a:t>
                    </a:r>
                  </a:p>
                </p:txBody>
              </p:sp>
              <p:sp>
                <p:nvSpPr>
                  <p:cNvPr id="63" name="Oval 81">
                    <a:extLst>
                      <a:ext uri="{FF2B5EF4-FFF2-40B4-BE49-F238E27FC236}">
                        <a16:creationId xmlns:a16="http://schemas.microsoft.com/office/drawing/2014/main" id="{6F75865E-D4AD-2D57-5AAA-13D383BCE32F}"/>
                      </a:ext>
                    </a:extLst>
                  </p:cNvPr>
                  <p:cNvSpPr/>
                  <p:nvPr/>
                </p:nvSpPr>
                <p:spPr bwMode="gray">
                  <a:xfrm>
                    <a:off x="3378613" y="4362508"/>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0</a:t>
                    </a:r>
                  </a:p>
                </p:txBody>
              </p:sp>
            </p:grpSp>
            <p:cxnSp>
              <p:nvCxnSpPr>
                <p:cNvPr id="52" name="Straight Arrow Connector 36">
                  <a:extLst>
                    <a:ext uri="{FF2B5EF4-FFF2-40B4-BE49-F238E27FC236}">
                      <a16:creationId xmlns:a16="http://schemas.microsoft.com/office/drawing/2014/main" id="{7A7B2455-9358-3689-AD6E-7542D5F7BB5A}"/>
                    </a:ext>
                  </a:extLst>
                </p:cNvPr>
                <p:cNvCxnSpPr/>
                <p:nvPr/>
              </p:nvCxnSpPr>
              <p:spPr>
                <a:xfrm flipV="1">
                  <a:off x="953915" y="4030512"/>
                  <a:ext cx="212191" cy="171964"/>
                </a:xfrm>
                <a:prstGeom prst="straightConnector1">
                  <a:avLst/>
                </a:prstGeom>
                <a:ln w="6350">
                  <a:solidFill>
                    <a:schemeClr val="tx2"/>
                  </a:solidFill>
                  <a:miter lim="800000"/>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94">
                  <a:extLst>
                    <a:ext uri="{FF2B5EF4-FFF2-40B4-BE49-F238E27FC236}">
                      <a16:creationId xmlns:a16="http://schemas.microsoft.com/office/drawing/2014/main" id="{3817FBDC-E24F-35D8-36AF-6F5C217B8802}"/>
                    </a:ext>
                  </a:extLst>
                </p:cNvPr>
                <p:cNvCxnSpPr/>
                <p:nvPr/>
              </p:nvCxnSpPr>
              <p:spPr>
                <a:xfrm flipH="1">
                  <a:off x="2093265" y="4191338"/>
                  <a:ext cx="132103" cy="237310"/>
                </a:xfrm>
                <a:prstGeom prst="straightConnector1">
                  <a:avLst/>
                </a:prstGeom>
                <a:ln w="6350">
                  <a:solidFill>
                    <a:schemeClr val="tx2"/>
                  </a:solidFill>
                  <a:miter lim="800000"/>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95">
                  <a:extLst>
                    <a:ext uri="{FF2B5EF4-FFF2-40B4-BE49-F238E27FC236}">
                      <a16:creationId xmlns:a16="http://schemas.microsoft.com/office/drawing/2014/main" id="{6AFF81A3-C8C3-C953-B4B6-F962D71CAC95}"/>
                    </a:ext>
                  </a:extLst>
                </p:cNvPr>
                <p:cNvCxnSpPr/>
                <p:nvPr/>
              </p:nvCxnSpPr>
              <p:spPr>
                <a:xfrm flipH="1" flipV="1">
                  <a:off x="3343170" y="4012018"/>
                  <a:ext cx="128857" cy="216794"/>
                </a:xfrm>
                <a:prstGeom prst="straightConnector1">
                  <a:avLst/>
                </a:prstGeom>
                <a:ln w="6350">
                  <a:solidFill>
                    <a:schemeClr val="tx2"/>
                  </a:solidFill>
                  <a:miter lim="800000"/>
                  <a:headEnd type="none" w="med" len="med"/>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2" name="Group 133">
                <a:extLst>
                  <a:ext uri="{FF2B5EF4-FFF2-40B4-BE49-F238E27FC236}">
                    <a16:creationId xmlns:a16="http://schemas.microsoft.com/office/drawing/2014/main" id="{114508CB-D3D7-ED66-A09F-8F0BA5B9FF14}"/>
                  </a:ext>
                </a:extLst>
              </p:cNvPr>
              <p:cNvGrpSpPr/>
              <p:nvPr/>
            </p:nvGrpSpPr>
            <p:grpSpPr>
              <a:xfrm>
                <a:off x="2777798" y="5658329"/>
                <a:ext cx="3417368" cy="887020"/>
                <a:chOff x="610572" y="5197764"/>
                <a:chExt cx="3229591" cy="838280"/>
              </a:xfrm>
            </p:grpSpPr>
            <p:grpSp>
              <p:nvGrpSpPr>
                <p:cNvPr id="35" name="Group 132">
                  <a:extLst>
                    <a:ext uri="{FF2B5EF4-FFF2-40B4-BE49-F238E27FC236}">
                      <a16:creationId xmlns:a16="http://schemas.microsoft.com/office/drawing/2014/main" id="{B7825A3E-176E-B8CF-9935-106E4804D034}"/>
                    </a:ext>
                  </a:extLst>
                </p:cNvPr>
                <p:cNvGrpSpPr/>
                <p:nvPr/>
              </p:nvGrpSpPr>
              <p:grpSpPr>
                <a:xfrm>
                  <a:off x="610572" y="5197764"/>
                  <a:ext cx="3229591" cy="838280"/>
                  <a:chOff x="610572" y="5197764"/>
                  <a:chExt cx="3229591" cy="838280"/>
                </a:xfrm>
              </p:grpSpPr>
              <p:grpSp>
                <p:nvGrpSpPr>
                  <p:cNvPr id="37" name="Group 96">
                    <a:extLst>
                      <a:ext uri="{FF2B5EF4-FFF2-40B4-BE49-F238E27FC236}">
                        <a16:creationId xmlns:a16="http://schemas.microsoft.com/office/drawing/2014/main" id="{A2225A48-ED5A-4F3E-2BD9-126C31DCE75C}"/>
                      </a:ext>
                    </a:extLst>
                  </p:cNvPr>
                  <p:cNvGrpSpPr/>
                  <p:nvPr/>
                </p:nvGrpSpPr>
                <p:grpSpPr>
                  <a:xfrm>
                    <a:off x="610572" y="5197764"/>
                    <a:ext cx="3229591" cy="838280"/>
                    <a:chOff x="610572" y="3668228"/>
                    <a:chExt cx="3229591" cy="838280"/>
                  </a:xfrm>
                </p:grpSpPr>
                <p:pic>
                  <p:nvPicPr>
                    <p:cNvPr id="42" name="Picture 97">
                      <a:extLst>
                        <a:ext uri="{FF2B5EF4-FFF2-40B4-BE49-F238E27FC236}">
                          <a16:creationId xmlns:a16="http://schemas.microsoft.com/office/drawing/2014/main" id="{E947078E-E437-DF1E-3C2D-54C67A2C476D}"/>
                        </a:ext>
                      </a:extLst>
                    </p:cNvPr>
                    <p:cNvPicPr>
                      <a:picLocks noChangeAspect="1"/>
                    </p:cNvPicPr>
                    <p:nvPr/>
                  </p:nvPicPr>
                  <p:blipFill>
                    <a:blip r:embed="rId4">
                      <a:lum bright="70000" contrast="-70000"/>
                      <a:extLst>
                        <a:ext uri="{28A0092B-C50C-407E-A947-70E740481C1C}">
                          <a14:useLocalDpi xmlns:a14="http://schemas.microsoft.com/office/drawing/2010/main"/>
                        </a:ext>
                      </a:extLst>
                    </a:blip>
                    <a:stretch>
                      <a:fillRect/>
                    </a:stretch>
                  </p:blipFill>
                  <p:spPr>
                    <a:xfrm>
                      <a:off x="610572" y="3717506"/>
                      <a:ext cx="762000" cy="762000"/>
                    </a:xfrm>
                    <a:prstGeom prst="rect">
                      <a:avLst/>
                    </a:prstGeom>
                  </p:spPr>
                </p:pic>
                <p:pic>
                  <p:nvPicPr>
                    <p:cNvPr id="43" name="Picture 98">
                      <a:extLst>
                        <a:ext uri="{FF2B5EF4-FFF2-40B4-BE49-F238E27FC236}">
                          <a16:creationId xmlns:a16="http://schemas.microsoft.com/office/drawing/2014/main" id="{EE38A08C-C3E9-5A75-4953-5C829712AFCB}"/>
                        </a:ext>
                      </a:extLst>
                    </p:cNvPr>
                    <p:cNvPicPr>
                      <a:picLocks noChangeAspect="1"/>
                    </p:cNvPicPr>
                    <p:nvPr/>
                  </p:nvPicPr>
                  <p:blipFill>
                    <a:blip r:embed="rId4">
                      <a:lum bright="70000" contrast="-70000"/>
                      <a:extLst>
                        <a:ext uri="{28A0092B-C50C-407E-A947-70E740481C1C}">
                          <a14:useLocalDpi xmlns:a14="http://schemas.microsoft.com/office/drawing/2010/main"/>
                        </a:ext>
                      </a:extLst>
                    </a:blip>
                    <a:stretch>
                      <a:fillRect/>
                    </a:stretch>
                  </p:blipFill>
                  <p:spPr>
                    <a:xfrm>
                      <a:off x="1844368" y="3717506"/>
                      <a:ext cx="762000" cy="762000"/>
                    </a:xfrm>
                    <a:prstGeom prst="rect">
                      <a:avLst/>
                    </a:prstGeom>
                  </p:spPr>
                </p:pic>
                <p:pic>
                  <p:nvPicPr>
                    <p:cNvPr id="44" name="Picture 99">
                      <a:extLst>
                        <a:ext uri="{FF2B5EF4-FFF2-40B4-BE49-F238E27FC236}">
                          <a16:creationId xmlns:a16="http://schemas.microsoft.com/office/drawing/2014/main" id="{C359E84A-83EA-A487-1BE3-A1EDE572EBAD}"/>
                        </a:ext>
                      </a:extLst>
                    </p:cNvPr>
                    <p:cNvPicPr>
                      <a:picLocks noChangeAspect="1"/>
                    </p:cNvPicPr>
                    <p:nvPr/>
                  </p:nvPicPr>
                  <p:blipFill>
                    <a:blip r:embed="rId4">
                      <a:lum bright="70000" contrast="-70000"/>
                      <a:extLst>
                        <a:ext uri="{28A0092B-C50C-407E-A947-70E740481C1C}">
                          <a14:useLocalDpi xmlns:a14="http://schemas.microsoft.com/office/drawing/2010/main"/>
                        </a:ext>
                      </a:extLst>
                    </a:blip>
                    <a:stretch>
                      <a:fillRect/>
                    </a:stretch>
                  </p:blipFill>
                  <p:spPr>
                    <a:xfrm>
                      <a:off x="3078163" y="3717506"/>
                      <a:ext cx="762000" cy="762000"/>
                    </a:xfrm>
                    <a:prstGeom prst="rect">
                      <a:avLst/>
                    </a:prstGeom>
                  </p:spPr>
                </p:pic>
                <p:sp>
                  <p:nvSpPr>
                    <p:cNvPr id="45" name="Oval 100">
                      <a:extLst>
                        <a:ext uri="{FF2B5EF4-FFF2-40B4-BE49-F238E27FC236}">
                          <a16:creationId xmlns:a16="http://schemas.microsoft.com/office/drawing/2014/main" id="{4F739205-F896-7A8C-CEF7-E10D0236D1C0}"/>
                        </a:ext>
                      </a:extLst>
                    </p:cNvPr>
                    <p:cNvSpPr/>
                    <p:nvPr/>
                  </p:nvSpPr>
                  <p:spPr bwMode="gray">
                    <a:xfrm>
                      <a:off x="919572" y="3668228"/>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1</a:t>
                      </a:r>
                    </a:p>
                  </p:txBody>
                </p:sp>
                <p:sp>
                  <p:nvSpPr>
                    <p:cNvPr id="46" name="Oval 101">
                      <a:extLst>
                        <a:ext uri="{FF2B5EF4-FFF2-40B4-BE49-F238E27FC236}">
                          <a16:creationId xmlns:a16="http://schemas.microsoft.com/office/drawing/2014/main" id="{0C047DC5-2932-117D-65A1-C1EA5EF8F5E9}"/>
                        </a:ext>
                      </a:extLst>
                    </p:cNvPr>
                    <p:cNvSpPr/>
                    <p:nvPr/>
                  </p:nvSpPr>
                  <p:spPr bwMode="gray">
                    <a:xfrm>
                      <a:off x="2153368" y="3668228"/>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1</a:t>
                      </a:r>
                    </a:p>
                  </p:txBody>
                </p:sp>
                <p:sp>
                  <p:nvSpPr>
                    <p:cNvPr id="47" name="Oval 102">
                      <a:extLst>
                        <a:ext uri="{FF2B5EF4-FFF2-40B4-BE49-F238E27FC236}">
                          <a16:creationId xmlns:a16="http://schemas.microsoft.com/office/drawing/2014/main" id="{34B34D78-FC02-3C71-388F-C6F8E4EF4516}"/>
                        </a:ext>
                      </a:extLst>
                    </p:cNvPr>
                    <p:cNvSpPr/>
                    <p:nvPr/>
                  </p:nvSpPr>
                  <p:spPr bwMode="gray">
                    <a:xfrm>
                      <a:off x="3378613" y="3668228"/>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1</a:t>
                      </a:r>
                    </a:p>
                  </p:txBody>
                </p:sp>
                <p:sp>
                  <p:nvSpPr>
                    <p:cNvPr id="48" name="Oval 103">
                      <a:extLst>
                        <a:ext uri="{FF2B5EF4-FFF2-40B4-BE49-F238E27FC236}">
                          <a16:creationId xmlns:a16="http://schemas.microsoft.com/office/drawing/2014/main" id="{F8249A2C-0B32-8AD5-511C-813CB46A4F96}"/>
                        </a:ext>
                      </a:extLst>
                    </p:cNvPr>
                    <p:cNvSpPr/>
                    <p:nvPr/>
                  </p:nvSpPr>
                  <p:spPr bwMode="gray">
                    <a:xfrm>
                      <a:off x="919572" y="4362508"/>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0</a:t>
                      </a:r>
                    </a:p>
                  </p:txBody>
                </p:sp>
                <p:sp>
                  <p:nvSpPr>
                    <p:cNvPr id="49" name="Oval 104">
                      <a:extLst>
                        <a:ext uri="{FF2B5EF4-FFF2-40B4-BE49-F238E27FC236}">
                          <a16:creationId xmlns:a16="http://schemas.microsoft.com/office/drawing/2014/main" id="{BAC7D61C-1F7A-1275-BA21-A14EACD17804}"/>
                        </a:ext>
                      </a:extLst>
                    </p:cNvPr>
                    <p:cNvSpPr/>
                    <p:nvPr/>
                  </p:nvSpPr>
                  <p:spPr bwMode="gray">
                    <a:xfrm>
                      <a:off x="2153368" y="4362508"/>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0</a:t>
                      </a:r>
                    </a:p>
                  </p:txBody>
                </p:sp>
                <p:sp>
                  <p:nvSpPr>
                    <p:cNvPr id="50" name="Oval 105">
                      <a:extLst>
                        <a:ext uri="{FF2B5EF4-FFF2-40B4-BE49-F238E27FC236}">
                          <a16:creationId xmlns:a16="http://schemas.microsoft.com/office/drawing/2014/main" id="{F25F5C32-31FA-A92D-4324-77AEE0D9BD84}"/>
                        </a:ext>
                      </a:extLst>
                    </p:cNvPr>
                    <p:cNvSpPr/>
                    <p:nvPr/>
                  </p:nvSpPr>
                  <p:spPr bwMode="gray">
                    <a:xfrm>
                      <a:off x="3378613" y="4362508"/>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0</a:t>
                      </a:r>
                    </a:p>
                  </p:txBody>
                </p:sp>
              </p:grpSp>
              <p:cxnSp>
                <p:nvCxnSpPr>
                  <p:cNvPr id="38" name="Straight Arrow Connector 108">
                    <a:extLst>
                      <a:ext uri="{FF2B5EF4-FFF2-40B4-BE49-F238E27FC236}">
                        <a16:creationId xmlns:a16="http://schemas.microsoft.com/office/drawing/2014/main" id="{D02F5C07-5BFF-66B6-D86F-91831F958FF6}"/>
                      </a:ext>
                    </a:extLst>
                  </p:cNvPr>
                  <p:cNvCxnSpPr/>
                  <p:nvPr/>
                </p:nvCxnSpPr>
                <p:spPr>
                  <a:xfrm flipH="1" flipV="1">
                    <a:off x="3343170" y="5437585"/>
                    <a:ext cx="128857" cy="216794"/>
                  </a:xfrm>
                  <a:prstGeom prst="straightConnector1">
                    <a:avLst/>
                  </a:prstGeom>
                  <a:ln w="6350">
                    <a:solidFill>
                      <a:schemeClr val="tx2"/>
                    </a:solidFill>
                    <a:miter lim="800000"/>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113">
                    <a:extLst>
                      <a:ext uri="{FF2B5EF4-FFF2-40B4-BE49-F238E27FC236}">
                        <a16:creationId xmlns:a16="http://schemas.microsoft.com/office/drawing/2014/main" id="{8A486CA8-65BE-7D0A-FDA2-FF8C9CD33BC1}"/>
                      </a:ext>
                    </a:extLst>
                  </p:cNvPr>
                  <p:cNvCxnSpPr/>
                  <p:nvPr/>
                </p:nvCxnSpPr>
                <p:spPr>
                  <a:xfrm flipV="1">
                    <a:off x="961860" y="5462005"/>
                    <a:ext cx="212191" cy="171964"/>
                  </a:xfrm>
                  <a:prstGeom prst="straightConnector1">
                    <a:avLst/>
                  </a:prstGeom>
                  <a:ln w="6350">
                    <a:solidFill>
                      <a:schemeClr val="tx2"/>
                    </a:solidFill>
                    <a:miter lim="800000"/>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114">
                    <a:extLst>
                      <a:ext uri="{FF2B5EF4-FFF2-40B4-BE49-F238E27FC236}">
                        <a16:creationId xmlns:a16="http://schemas.microsoft.com/office/drawing/2014/main" id="{5EC52F25-65A4-AF92-829C-C8E0DE21CF1A}"/>
                      </a:ext>
                    </a:extLst>
                  </p:cNvPr>
                  <p:cNvCxnSpPr/>
                  <p:nvPr/>
                </p:nvCxnSpPr>
                <p:spPr>
                  <a:xfrm flipH="1">
                    <a:off x="2077929" y="5627732"/>
                    <a:ext cx="132103" cy="237310"/>
                  </a:xfrm>
                  <a:prstGeom prst="straightConnector1">
                    <a:avLst/>
                  </a:prstGeom>
                  <a:ln w="6350">
                    <a:solidFill>
                      <a:schemeClr val="tx2"/>
                    </a:solidFill>
                    <a:miter lim="800000"/>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116">
                    <a:extLst>
                      <a:ext uri="{FF2B5EF4-FFF2-40B4-BE49-F238E27FC236}">
                        <a16:creationId xmlns:a16="http://schemas.microsoft.com/office/drawing/2014/main" id="{EAAB2349-5CB7-9FA5-965C-5C004E9F64F6}"/>
                      </a:ext>
                    </a:extLst>
                  </p:cNvPr>
                  <p:cNvCxnSpPr/>
                  <p:nvPr/>
                </p:nvCxnSpPr>
                <p:spPr>
                  <a:xfrm>
                    <a:off x="1067955" y="5545982"/>
                    <a:ext cx="1085413" cy="202768"/>
                  </a:xfrm>
                  <a:prstGeom prst="line">
                    <a:avLst/>
                  </a:prstGeom>
                  <a:ln w="6350">
                    <a:solidFill>
                      <a:srgbClr val="E2007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6" name="Straight Connector 117">
                  <a:extLst>
                    <a:ext uri="{FF2B5EF4-FFF2-40B4-BE49-F238E27FC236}">
                      <a16:creationId xmlns:a16="http://schemas.microsoft.com/office/drawing/2014/main" id="{A81BA280-76C8-F18C-CC32-1231F705E2ED}"/>
                    </a:ext>
                  </a:extLst>
                </p:cNvPr>
                <p:cNvCxnSpPr/>
                <p:nvPr/>
              </p:nvCxnSpPr>
              <p:spPr>
                <a:xfrm flipV="1">
                  <a:off x="2128672" y="5572984"/>
                  <a:ext cx="1297470" cy="175766"/>
                </a:xfrm>
                <a:prstGeom prst="line">
                  <a:avLst/>
                </a:prstGeom>
                <a:ln w="6350">
                  <a:solidFill>
                    <a:srgbClr val="E2007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 name="Group 125">
                <a:extLst>
                  <a:ext uri="{FF2B5EF4-FFF2-40B4-BE49-F238E27FC236}">
                    <a16:creationId xmlns:a16="http://schemas.microsoft.com/office/drawing/2014/main" id="{CB88621B-614A-2EF8-D7DE-495EC682C398}"/>
                  </a:ext>
                </a:extLst>
              </p:cNvPr>
              <p:cNvGrpSpPr/>
              <p:nvPr/>
            </p:nvGrpSpPr>
            <p:grpSpPr>
              <a:xfrm>
                <a:off x="3095804" y="1489068"/>
                <a:ext cx="152373" cy="884624"/>
                <a:chOff x="919572" y="2066211"/>
                <a:chExt cx="144000" cy="836016"/>
              </a:xfrm>
            </p:grpSpPr>
            <p:cxnSp>
              <p:nvCxnSpPr>
                <p:cNvPr id="29" name="Straight Connector 85">
                  <a:extLst>
                    <a:ext uri="{FF2B5EF4-FFF2-40B4-BE49-F238E27FC236}">
                      <a16:creationId xmlns:a16="http://schemas.microsoft.com/office/drawing/2014/main" id="{F1FA41DA-12C0-58CD-8531-06024D194D3C}"/>
                    </a:ext>
                  </a:extLst>
                </p:cNvPr>
                <p:cNvCxnSpPr/>
                <p:nvPr/>
              </p:nvCxnSpPr>
              <p:spPr>
                <a:xfrm>
                  <a:off x="1059714" y="2111020"/>
                  <a:ext cx="0" cy="694280"/>
                </a:xfrm>
                <a:prstGeom prst="line">
                  <a:avLst/>
                </a:prstGeom>
                <a:ln w="19050">
                  <a:solidFill>
                    <a:schemeClr val="bg2">
                      <a:lumMod val="40000"/>
                      <a:lumOff val="60000"/>
                    </a:schemeClr>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86">
                  <a:extLst>
                    <a:ext uri="{FF2B5EF4-FFF2-40B4-BE49-F238E27FC236}">
                      <a16:creationId xmlns:a16="http://schemas.microsoft.com/office/drawing/2014/main" id="{24EE8EFC-B7AD-CB77-7005-A58129B6661B}"/>
                    </a:ext>
                  </a:extLst>
                </p:cNvPr>
                <p:cNvCxnSpPr/>
                <p:nvPr/>
              </p:nvCxnSpPr>
              <p:spPr>
                <a:xfrm>
                  <a:off x="930945" y="2111020"/>
                  <a:ext cx="0" cy="694280"/>
                </a:xfrm>
                <a:prstGeom prst="line">
                  <a:avLst/>
                </a:prstGeom>
                <a:ln w="19050">
                  <a:solidFill>
                    <a:schemeClr val="bg2">
                      <a:lumMod val="40000"/>
                      <a:lumOff val="60000"/>
                    </a:schemeClr>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Oval 88">
                  <a:extLst>
                    <a:ext uri="{FF2B5EF4-FFF2-40B4-BE49-F238E27FC236}">
                      <a16:creationId xmlns:a16="http://schemas.microsoft.com/office/drawing/2014/main" id="{5E44E5BE-3292-B7E5-4FAE-3077F8FF96FB}"/>
                    </a:ext>
                  </a:extLst>
                </p:cNvPr>
                <p:cNvSpPr/>
                <p:nvPr/>
              </p:nvSpPr>
              <p:spPr bwMode="gray">
                <a:xfrm>
                  <a:off x="919572" y="2066211"/>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1</a:t>
                  </a:r>
                </a:p>
              </p:txBody>
            </p:sp>
            <p:sp>
              <p:nvSpPr>
                <p:cNvPr id="32" name="Oval 89">
                  <a:extLst>
                    <a:ext uri="{FF2B5EF4-FFF2-40B4-BE49-F238E27FC236}">
                      <a16:creationId xmlns:a16="http://schemas.microsoft.com/office/drawing/2014/main" id="{85A564A5-754B-94C7-6495-FF4A05429DF1}"/>
                    </a:ext>
                  </a:extLst>
                </p:cNvPr>
                <p:cNvSpPr/>
                <p:nvPr/>
              </p:nvSpPr>
              <p:spPr bwMode="gray">
                <a:xfrm>
                  <a:off x="919572" y="2758227"/>
                  <a:ext cx="144000" cy="144000"/>
                </a:xfrm>
                <a:prstGeom prst="ellipse">
                  <a:avLst/>
                </a:prstGeom>
                <a:solidFill>
                  <a:schemeClr val="bg2"/>
                </a:solidFill>
                <a:ln w="19050" algn="ctr">
                  <a:solidFill>
                    <a:schemeClr val="bg2"/>
                  </a:solidFill>
                  <a:miter lim="800000"/>
                  <a:headEnd/>
                  <a:tailEnd/>
                </a:ln>
                <a:effectLst/>
              </p:spPr>
              <p:txBody>
                <a:bodyPr lIns="0" tIns="0" rIns="0" bIns="0" rtlCol="0" anchor="ctr"/>
                <a:lstStyle/>
                <a:p>
                  <a:pPr marL="0" marR="0" lvl="0" indent="3359" algn="ctr" defTabSz="483862" rtl="0" eaLnBrk="1" fontAlgn="base" latinLnBrk="0" hangingPunct="1">
                    <a:lnSpc>
                      <a:spcPct val="104000"/>
                    </a:lnSpc>
                    <a:spcBef>
                      <a:spcPct val="25000"/>
                    </a:spcBef>
                    <a:spcAft>
                      <a:spcPct val="0"/>
                    </a:spcAft>
                    <a:buClr>
                      <a:srgbClr val="E20074"/>
                    </a:buClr>
                    <a:buSzPct val="75000"/>
                    <a:buFontTx/>
                    <a:buNone/>
                    <a:tabLst/>
                    <a:defRPr/>
                  </a:pPr>
                  <a:r>
                    <a:rPr kumimoji="0" lang="en-US" sz="1058" b="0" i="0" u="none" strike="noStrike" kern="1200" cap="none" spc="0" normalizeH="0" baseline="0" noProof="0">
                      <a:ln>
                        <a:noFill/>
                      </a:ln>
                      <a:solidFill>
                        <a:srgbClr val="FFFFFF"/>
                      </a:solidFill>
                      <a:effectLst/>
                      <a:uLnTx/>
                      <a:uFillTx/>
                      <a:latin typeface="TeleNeo Office"/>
                      <a:ea typeface="+mn-ea"/>
                      <a:cs typeface="Arial" charset="0"/>
                    </a:rPr>
                    <a:t>0</a:t>
                  </a:r>
                </a:p>
              </p:txBody>
            </p:sp>
            <p:cxnSp>
              <p:nvCxnSpPr>
                <p:cNvPr id="33" name="Straight Arrow Connector 119">
                  <a:extLst>
                    <a:ext uri="{FF2B5EF4-FFF2-40B4-BE49-F238E27FC236}">
                      <a16:creationId xmlns:a16="http://schemas.microsoft.com/office/drawing/2014/main" id="{4B827DB3-234A-A24B-2FA9-10C616C0BC45}"/>
                    </a:ext>
                  </a:extLst>
                </p:cNvPr>
                <p:cNvCxnSpPr/>
                <p:nvPr/>
              </p:nvCxnSpPr>
              <p:spPr>
                <a:xfrm flipV="1">
                  <a:off x="967609" y="2230081"/>
                  <a:ext cx="0" cy="443818"/>
                </a:xfrm>
                <a:prstGeom prst="straightConnector1">
                  <a:avLst/>
                </a:prstGeom>
                <a:ln w="6350">
                  <a:solidFill>
                    <a:schemeClr val="tx2"/>
                  </a:solidFill>
                  <a:miter lim="800000"/>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121">
                  <a:extLst>
                    <a:ext uri="{FF2B5EF4-FFF2-40B4-BE49-F238E27FC236}">
                      <a16:creationId xmlns:a16="http://schemas.microsoft.com/office/drawing/2014/main" id="{12C29BAF-D612-22C5-BE50-EBD9D93E99E6}"/>
                    </a:ext>
                  </a:extLst>
                </p:cNvPr>
                <p:cNvCxnSpPr/>
                <p:nvPr/>
              </p:nvCxnSpPr>
              <p:spPr>
                <a:xfrm>
                  <a:off x="1020946" y="2290609"/>
                  <a:ext cx="0" cy="443818"/>
                </a:xfrm>
                <a:prstGeom prst="straightConnector1">
                  <a:avLst/>
                </a:prstGeom>
                <a:ln w="6350">
                  <a:solidFill>
                    <a:schemeClr val="tx2"/>
                  </a:solidFill>
                  <a:miter lim="800000"/>
                  <a:headEnd type="none" w="med" len="med"/>
                  <a:tailEnd type="triangle"/>
                </a:ln>
                <a:effectLst/>
              </p:spPr>
              <p:style>
                <a:lnRef idx="2">
                  <a:schemeClr val="accent1"/>
                </a:lnRef>
                <a:fillRef idx="0">
                  <a:schemeClr val="accent1"/>
                </a:fillRef>
                <a:effectRef idx="1">
                  <a:schemeClr val="accent1"/>
                </a:effectRef>
                <a:fontRef idx="minor">
                  <a:schemeClr val="tx1"/>
                </a:fontRef>
              </p:style>
            </p:cxnSp>
          </p:grpSp>
          <p:sp>
            <p:nvSpPr>
              <p:cNvPr id="24" name="TextBox 129">
                <a:extLst>
                  <a:ext uri="{FF2B5EF4-FFF2-40B4-BE49-F238E27FC236}">
                    <a16:creationId xmlns:a16="http://schemas.microsoft.com/office/drawing/2014/main" id="{BDF806C2-A20C-713F-58B2-B779D08F04E6}"/>
                  </a:ext>
                </a:extLst>
              </p:cNvPr>
              <p:cNvSpPr txBox="1"/>
              <p:nvPr/>
            </p:nvSpPr>
            <p:spPr>
              <a:xfrm>
                <a:off x="280577" y="2617514"/>
                <a:ext cx="1550187" cy="385159"/>
              </a:xfrm>
              <a:prstGeom prst="rect">
                <a:avLst/>
              </a:prstGeom>
              <a:solidFill>
                <a:srgbClr val="E20074"/>
              </a:solidFill>
              <a:ln w="9525">
                <a:noFill/>
                <a:miter lim="800000"/>
                <a:headEnd/>
                <a:tailEnd/>
              </a:ln>
            </p:spPr>
            <p:txBody>
              <a:bodyPr vert="horz" wrap="square" lIns="76186" tIns="38093" rIns="76186" bIns="38093" numCol="1" rtlCol="0" anchor="t" anchorCtr="0" compatLnSpc="1">
                <a:prstTxWarp prst="textNoShape">
                  <a:avLst/>
                </a:prstTxWarp>
                <a:spAutoFit/>
              </a:bodyPr>
              <a:lstStyle/>
              <a:p>
                <a:pPr marL="0" marR="0" lvl="0" indent="0" algn="l" defTabSz="483892" rtl="0" eaLnBrk="1" fontAlgn="base" latinLnBrk="0" hangingPunct="1">
                  <a:lnSpc>
                    <a:spcPct val="104000"/>
                  </a:lnSpc>
                  <a:spcBef>
                    <a:spcPct val="25000"/>
                  </a:spcBef>
                  <a:spcAft>
                    <a:spcPct val="0"/>
                  </a:spcAft>
                  <a:buClr>
                    <a:srgbClr val="000000"/>
                  </a:buClr>
                  <a:buSzPct val="75000"/>
                  <a:buFontTx/>
                  <a:buNone/>
                  <a:tabLst/>
                  <a:defRPr/>
                </a:pPr>
                <a:r>
                  <a:rPr kumimoji="0" lang="en-US" sz="1693" b="0" i="0" u="none" strike="noStrike" kern="1200" cap="none" spc="0" normalizeH="0" baseline="0" noProof="0">
                    <a:ln>
                      <a:noFill/>
                    </a:ln>
                    <a:solidFill>
                      <a:srgbClr val="FFFFFF"/>
                    </a:solidFill>
                    <a:effectLst/>
                    <a:uLnTx/>
                    <a:uFillTx/>
                    <a:latin typeface="TeleNeo Office"/>
                    <a:ea typeface="Swagger" pitchFamily="2" charset="0"/>
                    <a:cs typeface="+mn-cs"/>
                  </a:rPr>
                  <a:t>Quantum Bits</a:t>
                </a:r>
              </a:p>
            </p:txBody>
          </p:sp>
          <p:sp>
            <p:nvSpPr>
              <p:cNvPr id="25" name="Oval 134">
                <a:extLst>
                  <a:ext uri="{FF2B5EF4-FFF2-40B4-BE49-F238E27FC236}">
                    <a16:creationId xmlns:a16="http://schemas.microsoft.com/office/drawing/2014/main" id="{DF158740-D610-9436-C562-DD6BFC431D4C}"/>
                  </a:ext>
                </a:extLst>
              </p:cNvPr>
              <p:cNvSpPr/>
              <p:nvPr/>
            </p:nvSpPr>
            <p:spPr>
              <a:xfrm>
                <a:off x="6539743" y="1286862"/>
                <a:ext cx="241891" cy="241891"/>
              </a:xfrm>
              <a:prstGeom prst="ellipse">
                <a:avLst/>
              </a:prstGeom>
              <a:solidFill>
                <a:schemeClr val="bg1">
                  <a:lumMod val="95000"/>
                </a:schemeClr>
              </a:solidFill>
              <a:ln w="28575">
                <a:solidFill>
                  <a:srgbClr val="E2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90004" rtl="0" eaLnBrk="1" fontAlgn="auto" latinLnBrk="0" hangingPunct="1">
                  <a:lnSpc>
                    <a:spcPct val="100000"/>
                  </a:lnSpc>
                  <a:spcBef>
                    <a:spcPts val="0"/>
                  </a:spcBef>
                  <a:spcAft>
                    <a:spcPts val="0"/>
                  </a:spcAft>
                  <a:buClrTx/>
                  <a:buSzTx/>
                  <a:buFontTx/>
                  <a:buNone/>
                  <a:tabLst/>
                  <a:defRPr/>
                </a:pPr>
                <a:endParaRPr kumimoji="0" lang="en-US" sz="2539" b="0" i="0" u="none" strike="noStrike" kern="1200" cap="none" spc="0" normalizeH="0" baseline="0" noProof="0">
                  <a:ln>
                    <a:noFill/>
                  </a:ln>
                  <a:solidFill>
                    <a:srgbClr val="FF9A1E"/>
                  </a:solidFill>
                  <a:effectLst/>
                  <a:uLnTx/>
                  <a:uFillTx/>
                  <a:latin typeface="TeleNeo Office"/>
                  <a:ea typeface="Microsoft YaHei"/>
                  <a:cs typeface="+mn-cs"/>
                </a:endParaRPr>
              </a:p>
            </p:txBody>
          </p:sp>
          <p:sp>
            <p:nvSpPr>
              <p:cNvPr id="26" name="Oval 135">
                <a:extLst>
                  <a:ext uri="{FF2B5EF4-FFF2-40B4-BE49-F238E27FC236}">
                    <a16:creationId xmlns:a16="http://schemas.microsoft.com/office/drawing/2014/main" id="{A1131A65-7755-365E-B1ED-1C12911FAA96}"/>
                  </a:ext>
                </a:extLst>
              </p:cNvPr>
              <p:cNvSpPr/>
              <p:nvPr/>
            </p:nvSpPr>
            <p:spPr>
              <a:xfrm>
                <a:off x="6539743" y="2657826"/>
                <a:ext cx="241891" cy="241891"/>
              </a:xfrm>
              <a:prstGeom prst="ellipse">
                <a:avLst/>
              </a:prstGeom>
              <a:solidFill>
                <a:schemeClr val="bg1">
                  <a:lumMod val="95000"/>
                </a:schemeClr>
              </a:solidFill>
              <a:ln w="28575">
                <a:solidFill>
                  <a:srgbClr val="E2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90004" rtl="0" eaLnBrk="1" fontAlgn="auto" latinLnBrk="0" hangingPunct="1">
                  <a:lnSpc>
                    <a:spcPct val="100000"/>
                  </a:lnSpc>
                  <a:spcBef>
                    <a:spcPts val="0"/>
                  </a:spcBef>
                  <a:spcAft>
                    <a:spcPts val="0"/>
                  </a:spcAft>
                  <a:buClrTx/>
                  <a:buSzTx/>
                  <a:buFontTx/>
                  <a:buNone/>
                  <a:tabLst/>
                  <a:defRPr/>
                </a:pPr>
                <a:endParaRPr kumimoji="0" lang="en-US" sz="2539" b="0" i="0" u="none" strike="noStrike" kern="1200" cap="none" spc="0" normalizeH="0" baseline="0" noProof="0">
                  <a:ln>
                    <a:noFill/>
                  </a:ln>
                  <a:solidFill>
                    <a:srgbClr val="FF9A1E"/>
                  </a:solidFill>
                  <a:effectLst/>
                  <a:uLnTx/>
                  <a:uFillTx/>
                  <a:latin typeface="TeleNeo Office"/>
                  <a:ea typeface="Microsoft YaHei"/>
                  <a:cs typeface="+mn-cs"/>
                </a:endParaRPr>
              </a:p>
            </p:txBody>
          </p:sp>
          <p:sp>
            <p:nvSpPr>
              <p:cNvPr id="27" name="Oval 136">
                <a:extLst>
                  <a:ext uri="{FF2B5EF4-FFF2-40B4-BE49-F238E27FC236}">
                    <a16:creationId xmlns:a16="http://schemas.microsoft.com/office/drawing/2014/main" id="{C58B5645-D1F3-335F-6C5B-FC2D826DDC8E}"/>
                  </a:ext>
                </a:extLst>
              </p:cNvPr>
              <p:cNvSpPr/>
              <p:nvPr/>
            </p:nvSpPr>
            <p:spPr>
              <a:xfrm>
                <a:off x="6539743" y="4028789"/>
                <a:ext cx="241891" cy="241891"/>
              </a:xfrm>
              <a:prstGeom prst="ellipse">
                <a:avLst/>
              </a:prstGeom>
              <a:solidFill>
                <a:schemeClr val="bg1">
                  <a:lumMod val="95000"/>
                </a:schemeClr>
              </a:solidFill>
              <a:ln w="28575">
                <a:solidFill>
                  <a:srgbClr val="E2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90004" rtl="0" eaLnBrk="1" fontAlgn="auto" latinLnBrk="0" hangingPunct="1">
                  <a:lnSpc>
                    <a:spcPct val="100000"/>
                  </a:lnSpc>
                  <a:spcBef>
                    <a:spcPts val="0"/>
                  </a:spcBef>
                  <a:spcAft>
                    <a:spcPts val="0"/>
                  </a:spcAft>
                  <a:buClrTx/>
                  <a:buSzTx/>
                  <a:buFontTx/>
                  <a:buNone/>
                  <a:tabLst/>
                  <a:defRPr/>
                </a:pPr>
                <a:endParaRPr kumimoji="0" lang="en-US" sz="2539" b="0" i="0" u="none" strike="noStrike" kern="1200" cap="none" spc="0" normalizeH="0" baseline="0" noProof="0">
                  <a:ln>
                    <a:noFill/>
                  </a:ln>
                  <a:solidFill>
                    <a:srgbClr val="FF9A1E"/>
                  </a:solidFill>
                  <a:effectLst/>
                  <a:uLnTx/>
                  <a:uFillTx/>
                  <a:latin typeface="TeleNeo Office"/>
                  <a:ea typeface="Microsoft YaHei"/>
                  <a:cs typeface="+mn-cs"/>
                </a:endParaRPr>
              </a:p>
            </p:txBody>
          </p:sp>
          <p:sp>
            <p:nvSpPr>
              <p:cNvPr id="28" name="Oval 137">
                <a:extLst>
                  <a:ext uri="{FF2B5EF4-FFF2-40B4-BE49-F238E27FC236}">
                    <a16:creationId xmlns:a16="http://schemas.microsoft.com/office/drawing/2014/main" id="{8466F103-B27D-2257-B88D-7034FB2B2036}"/>
                  </a:ext>
                </a:extLst>
              </p:cNvPr>
              <p:cNvSpPr/>
              <p:nvPr/>
            </p:nvSpPr>
            <p:spPr>
              <a:xfrm>
                <a:off x="6539743" y="5399754"/>
                <a:ext cx="241891" cy="241891"/>
              </a:xfrm>
              <a:prstGeom prst="ellipse">
                <a:avLst/>
              </a:prstGeom>
              <a:solidFill>
                <a:schemeClr val="bg1">
                  <a:lumMod val="95000"/>
                </a:schemeClr>
              </a:solidFill>
              <a:ln w="28575">
                <a:solidFill>
                  <a:srgbClr val="E2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90004" rtl="0" eaLnBrk="1" fontAlgn="auto" latinLnBrk="0" hangingPunct="1">
                  <a:lnSpc>
                    <a:spcPct val="100000"/>
                  </a:lnSpc>
                  <a:spcBef>
                    <a:spcPts val="0"/>
                  </a:spcBef>
                  <a:spcAft>
                    <a:spcPts val="0"/>
                  </a:spcAft>
                  <a:buClrTx/>
                  <a:buSzTx/>
                  <a:buFontTx/>
                  <a:buNone/>
                  <a:tabLst/>
                  <a:defRPr/>
                </a:pPr>
                <a:endParaRPr kumimoji="0" lang="en-US" sz="2539" b="0" i="0" u="none" strike="noStrike" kern="1200" cap="none" spc="0" normalizeH="0" baseline="0" noProof="0">
                  <a:ln>
                    <a:noFill/>
                  </a:ln>
                  <a:solidFill>
                    <a:srgbClr val="FF9A1E"/>
                  </a:solidFill>
                  <a:effectLst/>
                  <a:uLnTx/>
                  <a:uFillTx/>
                  <a:latin typeface="TeleNeo Office"/>
                  <a:ea typeface="Microsoft YaHei"/>
                  <a:cs typeface="+mn-cs"/>
                </a:endParaRPr>
              </a:p>
            </p:txBody>
          </p:sp>
        </p:grpSp>
        <p:cxnSp>
          <p:nvCxnSpPr>
            <p:cNvPr id="8" name="Straight Connector 138">
              <a:extLst>
                <a:ext uri="{FF2B5EF4-FFF2-40B4-BE49-F238E27FC236}">
                  <a16:creationId xmlns:a16="http://schemas.microsoft.com/office/drawing/2014/main" id="{FD5C44E3-E5A0-5A3D-463A-3A02FD9045E3}"/>
                </a:ext>
              </a:extLst>
            </p:cNvPr>
            <p:cNvCxnSpPr>
              <a:cxnSpLocks/>
            </p:cNvCxnSpPr>
            <p:nvPr/>
          </p:nvCxnSpPr>
          <p:spPr>
            <a:xfrm flipH="1">
              <a:off x="6781634" y="1404723"/>
              <a:ext cx="1257074"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140">
              <a:extLst>
                <a:ext uri="{FF2B5EF4-FFF2-40B4-BE49-F238E27FC236}">
                  <a16:creationId xmlns:a16="http://schemas.microsoft.com/office/drawing/2014/main" id="{4A5DB89D-BA08-064D-B912-DDE3EA32CD05}"/>
                </a:ext>
              </a:extLst>
            </p:cNvPr>
            <p:cNvCxnSpPr>
              <a:cxnSpLocks/>
            </p:cNvCxnSpPr>
            <p:nvPr/>
          </p:nvCxnSpPr>
          <p:spPr>
            <a:xfrm flipH="1">
              <a:off x="6781634" y="2778771"/>
              <a:ext cx="1257074"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141">
              <a:extLst>
                <a:ext uri="{FF2B5EF4-FFF2-40B4-BE49-F238E27FC236}">
                  <a16:creationId xmlns:a16="http://schemas.microsoft.com/office/drawing/2014/main" id="{E9DFC12D-8671-23D0-9E10-E1F2F6567778}"/>
                </a:ext>
              </a:extLst>
            </p:cNvPr>
            <p:cNvCxnSpPr>
              <a:cxnSpLocks/>
            </p:cNvCxnSpPr>
            <p:nvPr/>
          </p:nvCxnSpPr>
          <p:spPr>
            <a:xfrm flipH="1">
              <a:off x="6781634" y="4169880"/>
              <a:ext cx="1257074"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42">
              <a:extLst>
                <a:ext uri="{FF2B5EF4-FFF2-40B4-BE49-F238E27FC236}">
                  <a16:creationId xmlns:a16="http://schemas.microsoft.com/office/drawing/2014/main" id="{850FD45B-CB41-F74E-6548-DCCDBD45340C}"/>
                </a:ext>
              </a:extLst>
            </p:cNvPr>
            <p:cNvCxnSpPr>
              <a:cxnSpLocks/>
            </p:cNvCxnSpPr>
            <p:nvPr/>
          </p:nvCxnSpPr>
          <p:spPr>
            <a:xfrm flipH="1">
              <a:off x="6781634" y="5484755"/>
              <a:ext cx="1257074"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43">
              <a:extLst>
                <a:ext uri="{FF2B5EF4-FFF2-40B4-BE49-F238E27FC236}">
                  <a16:creationId xmlns:a16="http://schemas.microsoft.com/office/drawing/2014/main" id="{27B43064-9C1C-D81A-EA96-B632856AC23C}"/>
                </a:ext>
              </a:extLst>
            </p:cNvPr>
            <p:cNvSpPr txBox="1"/>
            <p:nvPr/>
          </p:nvSpPr>
          <p:spPr>
            <a:xfrm>
              <a:off x="8097360" y="1228999"/>
              <a:ext cx="3828877" cy="923665"/>
            </a:xfrm>
            <a:prstGeom prst="rect">
              <a:avLst/>
            </a:prstGeom>
            <a:noFill/>
            <a:ln w="9525">
              <a:noFill/>
              <a:miter lim="800000"/>
              <a:headEnd/>
              <a:tailEnd/>
            </a:ln>
          </p:spPr>
          <p:txBody>
            <a:bodyPr vert="horz" wrap="square" lIns="76186" tIns="38093" rIns="76186" bIns="38093" numCol="1" rtlCol="0" anchor="t" anchorCtr="0" compatLnSpc="1">
              <a:prstTxWarp prst="textNoShape">
                <a:avLst/>
              </a:prstTxWarp>
              <a:spAutoFit/>
            </a:bodyPr>
            <a:lstStyle/>
            <a:p>
              <a:pPr marL="0" marR="0" lvl="0" indent="0" algn="l" defTabSz="483892" rtl="0" eaLnBrk="1" fontAlgn="base" latinLnBrk="0" hangingPunct="1">
                <a:lnSpc>
                  <a:spcPct val="104000"/>
                </a:lnSpc>
                <a:spcBef>
                  <a:spcPct val="25000"/>
                </a:spcBef>
                <a:spcAft>
                  <a:spcPct val="0"/>
                </a:spcAft>
                <a:buClr>
                  <a:srgbClr val="000000"/>
                </a:buClr>
                <a:buSzPct val="75000"/>
                <a:buFontTx/>
                <a:buNone/>
                <a:tabLst/>
                <a:defRPr/>
              </a:pPr>
              <a:r>
                <a:rPr kumimoji="0" lang="en-US" sz="1600" b="1" i="0" u="none" strike="noStrike" kern="1200" cap="none" spc="0" normalizeH="0" baseline="0" noProof="0" dirty="0">
                  <a:ln>
                    <a:noFill/>
                  </a:ln>
                  <a:solidFill>
                    <a:srgbClr val="000000"/>
                  </a:solidFill>
                  <a:effectLst/>
                  <a:uLnTx/>
                  <a:uFillTx/>
                  <a:latin typeface="TeleNeo Office"/>
                  <a:ea typeface="Swagger" pitchFamily="2" charset="0"/>
                  <a:cs typeface="+mn-cs"/>
                </a:rPr>
                <a:t>BIT</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mai</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klasszikus</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számítógépek</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alapvető</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információs</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egysége</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Minden bit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tárolhat</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egy</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0-t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vagy</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egy</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1-et</a:t>
              </a:r>
            </a:p>
          </p:txBody>
        </p:sp>
        <p:sp>
          <p:nvSpPr>
            <p:cNvPr id="13" name="TextBox 144">
              <a:extLst>
                <a:ext uri="{FF2B5EF4-FFF2-40B4-BE49-F238E27FC236}">
                  <a16:creationId xmlns:a16="http://schemas.microsoft.com/office/drawing/2014/main" id="{DB5EE254-3373-2024-9FC4-0891C5EE491B}"/>
                </a:ext>
              </a:extLst>
            </p:cNvPr>
            <p:cNvSpPr txBox="1"/>
            <p:nvPr/>
          </p:nvSpPr>
          <p:spPr>
            <a:xfrm>
              <a:off x="8097360" y="2554548"/>
              <a:ext cx="3982532" cy="923665"/>
            </a:xfrm>
            <a:prstGeom prst="rect">
              <a:avLst/>
            </a:prstGeom>
            <a:noFill/>
            <a:ln w="9525">
              <a:noFill/>
              <a:miter lim="800000"/>
              <a:headEnd/>
              <a:tailEnd/>
            </a:ln>
          </p:spPr>
          <p:txBody>
            <a:bodyPr vert="horz" wrap="square" lIns="76186" tIns="38093" rIns="76186" bIns="38093" numCol="1" rtlCol="0" anchor="t" anchorCtr="0" compatLnSpc="1">
              <a:prstTxWarp prst="textNoShape">
                <a:avLst/>
              </a:prstTxWarp>
              <a:spAutoFit/>
            </a:bodyPr>
            <a:lstStyle/>
            <a:p>
              <a:pPr marL="0" marR="0" lvl="0" indent="0" algn="l" defTabSz="483892" rtl="0" eaLnBrk="1" fontAlgn="base" latinLnBrk="0" hangingPunct="1">
                <a:lnSpc>
                  <a:spcPct val="104000"/>
                </a:lnSpc>
                <a:spcBef>
                  <a:spcPct val="25000"/>
                </a:spcBef>
                <a:spcAft>
                  <a:spcPct val="0"/>
                </a:spcAft>
                <a:buClr>
                  <a:srgbClr val="000000"/>
                </a:buClr>
                <a:buSzPct val="75000"/>
                <a:buFontTx/>
                <a:buNone/>
                <a:tabLst/>
                <a:defRPr/>
              </a:pPr>
              <a:r>
                <a:rPr kumimoji="0" lang="en-US" sz="1600" b="1" i="0" u="none" strike="noStrike" kern="1200" cap="none" spc="0" normalizeH="0" baseline="0" noProof="0" dirty="0">
                  <a:ln>
                    <a:noFill/>
                  </a:ln>
                  <a:solidFill>
                    <a:srgbClr val="000000"/>
                  </a:solidFill>
                  <a:effectLst/>
                  <a:uLnTx/>
                  <a:uFillTx/>
                  <a:latin typeface="TeleNeo Office"/>
                  <a:ea typeface="Swagger" pitchFamily="2" charset="0"/>
                  <a:cs typeface="+mn-cs"/>
                </a:rPr>
                <a:t>QUBIT</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kvantumszámítógépek</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alapvető</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információs</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egysége</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 </a:t>
              </a:r>
              <a:r>
                <a:rPr kumimoji="0" lang="hu-HU" sz="1600" b="0" i="0" u="none" strike="noStrike" kern="1200" cap="none" spc="0" normalizeH="0" baseline="0" noProof="0" dirty="0">
                  <a:ln>
                    <a:noFill/>
                  </a:ln>
                  <a:solidFill>
                    <a:srgbClr val="000000"/>
                  </a:solidFill>
                  <a:effectLst/>
                  <a:uLnTx/>
                  <a:uFillTx/>
                  <a:latin typeface="TeleNeo Office"/>
                  <a:ea typeface="Swagger" pitchFamily="2" charset="0"/>
                  <a:cs typeface="+mn-cs"/>
                </a:rPr>
                <a:t>q</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ubit</a:t>
              </a:r>
              <a:r>
                <a:rPr kumimoji="0" lang="hu-HU" sz="1600" b="0" i="0" u="none" strike="noStrike" kern="1200" cap="none" spc="0" normalizeH="0" baseline="0" noProof="0" dirty="0">
                  <a:ln>
                    <a:noFill/>
                  </a:ln>
                  <a:solidFill>
                    <a:srgbClr val="000000"/>
                  </a:solidFill>
                  <a:effectLst/>
                  <a:uLnTx/>
                  <a:uFillTx/>
                  <a:latin typeface="TeleNeo Office"/>
                  <a:ea typeface="Swagger" pitchFamily="2" charset="0"/>
                  <a:cs typeface="+mn-cs"/>
                </a:rPr>
                <a:t>-</a:t>
              </a:r>
              <a:r>
                <a:rPr kumimoji="0" lang="hu-HU"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et</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tetszőleges</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értéket</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vesznek</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fel</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0 és 1 </a:t>
              </a:r>
              <a:r>
                <a:rPr kumimoji="0" lang="en-US"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között</a:t>
              </a:r>
              <a:endPar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endParaRPr>
            </a:p>
          </p:txBody>
        </p:sp>
        <p:sp>
          <p:nvSpPr>
            <p:cNvPr id="14" name="TextBox 145">
              <a:extLst>
                <a:ext uri="{FF2B5EF4-FFF2-40B4-BE49-F238E27FC236}">
                  <a16:creationId xmlns:a16="http://schemas.microsoft.com/office/drawing/2014/main" id="{C223DB41-F99A-B9D0-7005-E2150F071BDC}"/>
                </a:ext>
              </a:extLst>
            </p:cNvPr>
            <p:cNvSpPr txBox="1"/>
            <p:nvPr/>
          </p:nvSpPr>
          <p:spPr>
            <a:xfrm>
              <a:off x="8097360" y="3977344"/>
              <a:ext cx="3752841" cy="640143"/>
            </a:xfrm>
            <a:prstGeom prst="rect">
              <a:avLst/>
            </a:prstGeom>
            <a:noFill/>
            <a:ln w="9525">
              <a:noFill/>
              <a:miter lim="800000"/>
              <a:headEnd/>
              <a:tailEnd/>
            </a:ln>
          </p:spPr>
          <p:txBody>
            <a:bodyPr vert="horz" wrap="square" lIns="76186" tIns="38093" rIns="76186" bIns="38093" numCol="1" rtlCol="0" anchor="t" anchorCtr="0" compatLnSpc="1">
              <a:prstTxWarp prst="textNoShape">
                <a:avLst/>
              </a:prstTxWarp>
              <a:spAutoFit/>
            </a:bodyPr>
            <a:lstStyle/>
            <a:p>
              <a:pPr marL="0" marR="0" lvl="0" indent="0" algn="l" defTabSz="483892" rtl="0" eaLnBrk="1" fontAlgn="base" latinLnBrk="0" hangingPunct="1">
                <a:lnSpc>
                  <a:spcPct val="104000"/>
                </a:lnSpc>
                <a:spcBef>
                  <a:spcPct val="25000"/>
                </a:spcBef>
                <a:spcAft>
                  <a:spcPct val="0"/>
                </a:spcAft>
                <a:buClr>
                  <a:srgbClr val="4B4B4B"/>
                </a:buClr>
                <a:buSzPct val="75000"/>
                <a:buFontTx/>
                <a:buNone/>
                <a:tabLst/>
                <a:defRPr/>
              </a:pPr>
              <a:r>
                <a:rPr kumimoji="0" lang="en-US" sz="1600" b="1" i="0" u="none" strike="noStrike" kern="1200" cap="none" spc="0" normalizeH="0" baseline="0" noProof="0" dirty="0">
                  <a:ln>
                    <a:noFill/>
                  </a:ln>
                  <a:solidFill>
                    <a:srgbClr val="000000"/>
                  </a:solidFill>
                  <a:effectLst/>
                  <a:uLnTx/>
                  <a:uFillTx/>
                  <a:latin typeface="TeleNeo Office"/>
                  <a:ea typeface="+mn-ea"/>
                  <a:cs typeface="+mn-cs"/>
                </a:rPr>
                <a:t>SUPERPOSITION</a:t>
              </a:r>
              <a:r>
                <a:rPr kumimoji="0" lang="en-US" sz="1600" b="0" i="0" u="none" strike="noStrike" kern="1200" cap="none" spc="0" normalizeH="0" baseline="0" noProof="0" dirty="0">
                  <a:ln>
                    <a:noFill/>
                  </a:ln>
                  <a:solidFill>
                    <a:srgbClr val="000000"/>
                  </a:solidFill>
                  <a:effectLst/>
                  <a:uLnTx/>
                  <a:uFillTx/>
                  <a:latin typeface="TeleNeo Office"/>
                  <a:ea typeface="+mn-ea"/>
                  <a:cs typeface="+mn-cs"/>
                </a:rPr>
                <a:t> </a:t>
              </a:r>
              <a:r>
                <a:rPr kumimoji="0" lang="es-ES" sz="1600" b="0" i="0" u="none" strike="noStrike" kern="1200" cap="none" spc="0" normalizeH="0" baseline="0" noProof="0" dirty="0">
                  <a:ln>
                    <a:noFill/>
                  </a:ln>
                  <a:solidFill>
                    <a:srgbClr val="4B4B4B"/>
                  </a:solidFill>
                  <a:effectLst/>
                  <a:uLnTx/>
                  <a:uFillTx/>
                  <a:latin typeface="TeleNeo Office"/>
                  <a:ea typeface="Swagger" pitchFamily="2" charset="0"/>
                  <a:cs typeface="+mn-cs"/>
                </a:rPr>
                <a:t>a 0 és 1 </a:t>
              </a:r>
              <a:r>
                <a:rPr kumimoji="0" lang="es-ES" sz="1600" b="0" i="0" u="none" strike="noStrike" kern="1200" cap="none" spc="0" normalizeH="0" baseline="0" noProof="0" dirty="0" err="1">
                  <a:ln>
                    <a:noFill/>
                  </a:ln>
                  <a:solidFill>
                    <a:srgbClr val="4B4B4B"/>
                  </a:solidFill>
                  <a:effectLst/>
                  <a:uLnTx/>
                  <a:uFillTx/>
                  <a:latin typeface="TeleNeo Office"/>
                  <a:ea typeface="Swagger" pitchFamily="2" charset="0"/>
                  <a:cs typeface="+mn-cs"/>
                </a:rPr>
                <a:t>állapotok</a:t>
              </a:r>
              <a:r>
                <a:rPr kumimoji="0" lang="es-ES" sz="1600" b="0" i="0" u="none" strike="noStrike" kern="1200" cap="none" spc="0" normalizeH="0" baseline="0" noProof="0" dirty="0">
                  <a:ln>
                    <a:noFill/>
                  </a:ln>
                  <a:solidFill>
                    <a:srgbClr val="4B4B4B"/>
                  </a:solidFill>
                  <a:effectLst/>
                  <a:uLnTx/>
                  <a:uFillTx/>
                  <a:latin typeface="TeleNeo Office"/>
                  <a:ea typeface="Swagger" pitchFamily="2" charset="0"/>
                  <a:cs typeface="+mn-cs"/>
                </a:rPr>
                <a:t> </a:t>
              </a:r>
              <a:r>
                <a:rPr kumimoji="0" lang="es-ES" sz="1600" b="0" i="0" u="none" strike="noStrike" kern="1200" cap="none" spc="0" normalizeH="0" baseline="0" noProof="0" dirty="0" err="1">
                  <a:ln>
                    <a:noFill/>
                  </a:ln>
                  <a:solidFill>
                    <a:srgbClr val="4B4B4B"/>
                  </a:solidFill>
                  <a:effectLst/>
                  <a:uLnTx/>
                  <a:uFillTx/>
                  <a:latin typeface="TeleNeo Office"/>
                  <a:ea typeface="Swagger" pitchFamily="2" charset="0"/>
                  <a:cs typeface="+mn-cs"/>
                </a:rPr>
                <a:t>átfedését</a:t>
              </a:r>
              <a:r>
                <a:rPr kumimoji="0" lang="es-ES" sz="1600" b="0" i="0" u="none" strike="noStrike" kern="1200" cap="none" spc="0" normalizeH="0" baseline="0" noProof="0" dirty="0">
                  <a:ln>
                    <a:noFill/>
                  </a:ln>
                  <a:solidFill>
                    <a:srgbClr val="4B4B4B"/>
                  </a:solidFill>
                  <a:effectLst/>
                  <a:uLnTx/>
                  <a:uFillTx/>
                  <a:latin typeface="TeleNeo Office"/>
                  <a:ea typeface="Swagger" pitchFamily="2" charset="0"/>
                  <a:cs typeface="+mn-cs"/>
                </a:rPr>
                <a:t> </a:t>
              </a:r>
              <a:r>
                <a:rPr kumimoji="0" lang="es-ES" sz="1600" b="0" i="0" u="none" strike="noStrike" kern="1200" cap="none" spc="0" normalizeH="0" baseline="0" noProof="0" dirty="0" err="1">
                  <a:ln>
                    <a:noFill/>
                  </a:ln>
                  <a:solidFill>
                    <a:srgbClr val="4B4B4B"/>
                  </a:solidFill>
                  <a:effectLst/>
                  <a:uLnTx/>
                  <a:uFillTx/>
                  <a:latin typeface="TeleNeo Office"/>
                  <a:ea typeface="Swagger" pitchFamily="2" charset="0"/>
                  <a:cs typeface="+mn-cs"/>
                </a:rPr>
                <a:t>írja</a:t>
              </a:r>
              <a:r>
                <a:rPr kumimoji="0" lang="es-ES" sz="1600" b="0" i="0" u="none" strike="noStrike" kern="1200" cap="none" spc="0" normalizeH="0" baseline="0" noProof="0" dirty="0">
                  <a:ln>
                    <a:noFill/>
                  </a:ln>
                  <a:solidFill>
                    <a:srgbClr val="4B4B4B"/>
                  </a:solidFill>
                  <a:effectLst/>
                  <a:uLnTx/>
                  <a:uFillTx/>
                  <a:latin typeface="TeleNeo Office"/>
                  <a:ea typeface="Swagger" pitchFamily="2" charset="0"/>
                  <a:cs typeface="+mn-cs"/>
                </a:rPr>
                <a:t> le</a:t>
              </a:r>
              <a:endPar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endParaRPr>
            </a:p>
          </p:txBody>
        </p:sp>
        <p:sp>
          <p:nvSpPr>
            <p:cNvPr id="15" name="TextBox 146">
              <a:extLst>
                <a:ext uri="{FF2B5EF4-FFF2-40B4-BE49-F238E27FC236}">
                  <a16:creationId xmlns:a16="http://schemas.microsoft.com/office/drawing/2014/main" id="{54AEE572-D6A4-07AC-4A58-A7FE45855E5B}"/>
                </a:ext>
              </a:extLst>
            </p:cNvPr>
            <p:cNvSpPr txBox="1"/>
            <p:nvPr/>
          </p:nvSpPr>
          <p:spPr>
            <a:xfrm>
              <a:off x="8097360" y="5278816"/>
              <a:ext cx="3982532" cy="1207186"/>
            </a:xfrm>
            <a:prstGeom prst="rect">
              <a:avLst/>
            </a:prstGeom>
            <a:noFill/>
            <a:ln w="9525">
              <a:noFill/>
              <a:miter lim="800000"/>
              <a:headEnd/>
              <a:tailEnd/>
            </a:ln>
          </p:spPr>
          <p:txBody>
            <a:bodyPr vert="horz" wrap="square" lIns="76186" tIns="38093" rIns="76186" bIns="38093" numCol="1" rtlCol="0" anchor="t" anchorCtr="0" compatLnSpc="1">
              <a:prstTxWarp prst="textNoShape">
                <a:avLst/>
              </a:prstTxWarp>
              <a:spAutoFit/>
            </a:bodyPr>
            <a:lstStyle/>
            <a:p>
              <a:pPr marL="0" marR="0" lvl="0" indent="0" algn="l" defTabSz="483892" rtl="0" eaLnBrk="1" fontAlgn="base" latinLnBrk="0" hangingPunct="1">
                <a:lnSpc>
                  <a:spcPct val="104000"/>
                </a:lnSpc>
                <a:spcBef>
                  <a:spcPct val="25000"/>
                </a:spcBef>
                <a:spcAft>
                  <a:spcPct val="0"/>
                </a:spcAft>
                <a:buClr>
                  <a:srgbClr val="000000"/>
                </a:buClr>
                <a:buSzPct val="75000"/>
                <a:buFontTx/>
                <a:buNone/>
                <a:tabLst/>
                <a:defRPr/>
              </a:pPr>
              <a:r>
                <a:rPr kumimoji="0" lang="en-US" sz="1600" b="1" i="0" u="none" strike="noStrike" kern="1200" cap="none" spc="0" normalizeH="0" baseline="0" noProof="0" dirty="0">
                  <a:ln>
                    <a:noFill/>
                  </a:ln>
                  <a:solidFill>
                    <a:srgbClr val="000000"/>
                  </a:solidFill>
                  <a:effectLst/>
                  <a:uLnTx/>
                  <a:uFillTx/>
                  <a:latin typeface="TeleNeo Office"/>
                  <a:ea typeface="Swagger" pitchFamily="2" charset="0"/>
                  <a:cs typeface="+mn-cs"/>
                </a:rPr>
                <a:t>ENTANGLEMENT</a:t>
              </a:r>
              <a:r>
                <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rPr>
                <a:t> </a:t>
              </a:r>
              <a:r>
                <a:rPr kumimoji="0" lang="hu-HU" sz="1600" b="0" i="0" u="none" strike="noStrike" kern="1200" cap="none" spc="0" normalizeH="0" baseline="0" noProof="0" dirty="0">
                  <a:ln>
                    <a:noFill/>
                  </a:ln>
                  <a:solidFill>
                    <a:srgbClr val="000000"/>
                  </a:solidFill>
                  <a:effectLst/>
                  <a:uLnTx/>
                  <a:uFillTx/>
                  <a:latin typeface="TeleNeo Office"/>
                  <a:ea typeface="Swagger" pitchFamily="2" charset="0"/>
                  <a:cs typeface="+mn-cs"/>
                </a:rPr>
                <a:t>olyan </a:t>
              </a:r>
              <a:r>
                <a:rPr kumimoji="0" lang="hu-HU" sz="1600" b="0" i="0" u="none" strike="noStrike" kern="1200" cap="none" spc="0" normalizeH="0" baseline="0" noProof="0" dirty="0" err="1">
                  <a:ln>
                    <a:noFill/>
                  </a:ln>
                  <a:solidFill>
                    <a:srgbClr val="000000"/>
                  </a:solidFill>
                  <a:effectLst/>
                  <a:uLnTx/>
                  <a:uFillTx/>
                  <a:latin typeface="TeleNeo Office"/>
                  <a:ea typeface="Swagger" pitchFamily="2" charset="0"/>
                  <a:cs typeface="+mn-cs"/>
                </a:rPr>
                <a:t>qubit</a:t>
              </a:r>
              <a:r>
                <a:rPr kumimoji="0" lang="hu-HU" sz="1600" b="0" i="0" u="none" strike="noStrike" kern="1200" cap="none" spc="0" normalizeH="0" baseline="0" noProof="0" dirty="0">
                  <a:ln>
                    <a:noFill/>
                  </a:ln>
                  <a:solidFill>
                    <a:srgbClr val="000000"/>
                  </a:solidFill>
                  <a:effectLst/>
                  <a:uLnTx/>
                  <a:uFillTx/>
                  <a:latin typeface="TeleNeo Office"/>
                  <a:ea typeface="Swagger" pitchFamily="2" charset="0"/>
                  <a:cs typeface="+mn-cs"/>
                </a:rPr>
                <a:t>-ek gyűjteménye, amelyek összefonódó állapotokat foglalnak el, és ezáltal számítási szorzóként működnek</a:t>
              </a:r>
              <a:endParaRPr kumimoji="0" lang="en-US" sz="1600" b="0" i="0" u="none" strike="noStrike" kern="1200" cap="none" spc="0" normalizeH="0" baseline="0" noProof="0" dirty="0">
                <a:ln>
                  <a:noFill/>
                </a:ln>
                <a:solidFill>
                  <a:srgbClr val="000000"/>
                </a:solidFill>
                <a:effectLst/>
                <a:uLnTx/>
                <a:uFillTx/>
                <a:latin typeface="TeleNeo Office"/>
                <a:ea typeface="Swagger" pitchFamily="2" charset="0"/>
                <a:cs typeface="+mn-cs"/>
              </a:endParaRPr>
            </a:p>
          </p:txBody>
        </p:sp>
      </p:grpSp>
      <p:sp>
        <p:nvSpPr>
          <p:cNvPr id="71" name="Titel 7">
            <a:extLst>
              <a:ext uri="{FF2B5EF4-FFF2-40B4-BE49-F238E27FC236}">
                <a16:creationId xmlns:a16="http://schemas.microsoft.com/office/drawing/2014/main" id="{44B69E2C-E5C2-6CF5-E13C-EA8D409BC4EC}"/>
              </a:ext>
            </a:extLst>
          </p:cNvPr>
          <p:cNvSpPr txBox="1">
            <a:spLocks/>
          </p:cNvSpPr>
          <p:nvPr/>
        </p:nvSpPr>
        <p:spPr>
          <a:xfrm>
            <a:off x="431834" y="253050"/>
            <a:ext cx="7163310" cy="470317"/>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N" sz="4400" b="0" i="0" u="none" strike="noStrike" kern="1200" cap="none" spc="0" normalizeH="0" baseline="0" noProof="0" dirty="0">
                <a:ln>
                  <a:noFill/>
                </a:ln>
                <a:solidFill>
                  <a:srgbClr val="E20074"/>
                </a:solidFill>
                <a:effectLst/>
                <a:uLnTx/>
                <a:uFillTx/>
                <a:latin typeface="TeleNeo Office ExtraBold" panose="020B0A04040202090203" pitchFamily="34" charset="0"/>
              </a:rPr>
              <a:t>Az AI </a:t>
            </a:r>
            <a:r>
              <a:rPr kumimoji="0" lang="en-IN" sz="4400" b="0" i="0" u="none" strike="noStrike" kern="1200" cap="none" spc="0" normalizeH="0" baseline="0" noProof="0" dirty="0" err="1">
                <a:ln>
                  <a:noFill/>
                </a:ln>
                <a:solidFill>
                  <a:srgbClr val="E20074"/>
                </a:solidFill>
                <a:effectLst/>
                <a:uLnTx/>
                <a:uFillTx/>
                <a:latin typeface="TeleNeo Office ExtraBold" panose="020B0A04040202090203" pitchFamily="34" charset="0"/>
              </a:rPr>
              <a:t>jövője</a:t>
            </a:r>
            <a:r>
              <a:rPr kumimoji="0" lang="en-IN" sz="4400" b="0" i="0" u="none" strike="noStrike" kern="1200" cap="none" spc="0" normalizeH="0" baseline="0" noProof="0" dirty="0">
                <a:ln>
                  <a:noFill/>
                </a:ln>
                <a:solidFill>
                  <a:srgbClr val="E20074"/>
                </a:solidFill>
                <a:effectLst/>
                <a:uLnTx/>
                <a:uFillTx/>
                <a:latin typeface="TeleNeo Office ExtraBold" panose="020B0A04040202090203" pitchFamily="34" charset="0"/>
              </a:rPr>
              <a:t>: Quantum</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F720E4EF-C33C-14B7-69AD-E22EA46981EA}"/>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1563346" y="6289318"/>
            <a:ext cx="323854" cy="407113"/>
          </a:xfrm>
          <a:prstGeom prst="rect">
            <a:avLst/>
          </a:prstGeom>
        </p:spPr>
      </p:pic>
    </p:spTree>
    <p:extLst>
      <p:ext uri="{BB962C8B-B14F-4D97-AF65-F5344CB8AC3E}">
        <p14:creationId xmlns:p14="http://schemas.microsoft.com/office/powerpoint/2010/main" val="5006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and robot shaking hands&#10;&#10;Description automatically generated">
            <a:extLst>
              <a:ext uri="{FF2B5EF4-FFF2-40B4-BE49-F238E27FC236}">
                <a16:creationId xmlns:a16="http://schemas.microsoft.com/office/drawing/2014/main" id="{E9FE229F-DCBC-7EC8-2478-BB0C3D599C4A}"/>
              </a:ext>
            </a:extLst>
          </p:cNvPr>
          <p:cNvPicPr>
            <a:picLocks noChangeAspect="1"/>
          </p:cNvPicPr>
          <p:nvPr/>
        </p:nvPicPr>
        <p:blipFill rotWithShape="1">
          <a:blip r:embed="rId2">
            <a:alphaModFix amt="60000"/>
            <a:extLst>
              <a:ext uri="{28A0092B-C50C-407E-A947-70E740481C1C}">
                <a14:useLocalDpi xmlns:a14="http://schemas.microsoft.com/office/drawing/2010/main"/>
              </a:ext>
            </a:extLst>
          </a:blip>
          <a:srcRect/>
          <a:stretch/>
        </p:blipFill>
        <p:spPr>
          <a:xfrm>
            <a:off x="180975" y="182880"/>
            <a:ext cx="11823637" cy="6499784"/>
          </a:xfrm>
          <a:prstGeom prst="rect">
            <a:avLst/>
          </a:prstGeom>
        </p:spPr>
      </p:pic>
      <p:sp>
        <p:nvSpPr>
          <p:cNvPr id="4" name="TextBox 3">
            <a:extLst>
              <a:ext uri="{FF2B5EF4-FFF2-40B4-BE49-F238E27FC236}">
                <a16:creationId xmlns:a16="http://schemas.microsoft.com/office/drawing/2014/main" id="{BDB972F3-D26C-9530-1DB8-3732D326C950}"/>
              </a:ext>
            </a:extLst>
          </p:cNvPr>
          <p:cNvSpPr txBox="1"/>
          <p:nvPr/>
        </p:nvSpPr>
        <p:spPr>
          <a:xfrm>
            <a:off x="828162" y="3166669"/>
            <a:ext cx="10165218" cy="1222345"/>
          </a:xfrm>
          <a:prstGeom prst="rect">
            <a:avLst/>
          </a:prstGeom>
        </p:spPr>
        <p:txBody>
          <a:bodyPr vert="horz" lIns="91440" tIns="45720" rIns="91440" bIns="45720" rtlCol="0">
            <a:normAutofit/>
          </a:bodyPr>
          <a:lstStyle/>
          <a:p>
            <a:pPr algn="ctr">
              <a:lnSpc>
                <a:spcPct val="90000"/>
              </a:lnSpc>
              <a:spcAft>
                <a:spcPts val="600"/>
              </a:spcAft>
            </a:pPr>
            <a:r>
              <a:rPr lang="en-US" sz="7000" dirty="0">
                <a:solidFill>
                  <a:srgbClr val="FFFFFF"/>
                </a:solidFill>
                <a:latin typeface="TeleNeo Office ExtraBold" panose="020B0A04040202090203" pitchFamily="34" charset="0"/>
              </a:rPr>
              <a:t>KÖSZÖNÖM A FIGYELMET!</a:t>
            </a:r>
          </a:p>
        </p:txBody>
      </p:sp>
      <p:pic>
        <p:nvPicPr>
          <p:cNvPr id="2" name="Picture 1" descr="A blue and white logo&#10;&#10;Description automatically generated">
            <a:extLst>
              <a:ext uri="{FF2B5EF4-FFF2-40B4-BE49-F238E27FC236}">
                <a16:creationId xmlns:a16="http://schemas.microsoft.com/office/drawing/2014/main" id="{AF635521-5B98-59AF-DBC7-BDCCCC18B41D}"/>
              </a:ext>
            </a:extLst>
          </p:cNvPr>
          <p:cNvPicPr>
            <a:picLocks noChangeAspect="1"/>
          </p:cNvPicPr>
          <p:nvPr/>
        </p:nvPicPr>
        <p:blipFill>
          <a:blip r:embed="rId3"/>
          <a:stretch>
            <a:fillRect/>
          </a:stretch>
        </p:blipFill>
        <p:spPr>
          <a:xfrm>
            <a:off x="2213006" y="5292132"/>
            <a:ext cx="7772400" cy="1265274"/>
          </a:xfrm>
          <a:prstGeom prst="rect">
            <a:avLst/>
          </a:prstGeom>
          <a:effectLst>
            <a:softEdge rad="63500"/>
          </a:effectLst>
        </p:spPr>
      </p:pic>
    </p:spTree>
    <p:extLst>
      <p:ext uri="{BB962C8B-B14F-4D97-AF65-F5344CB8AC3E}">
        <p14:creationId xmlns:p14="http://schemas.microsoft.com/office/powerpoint/2010/main" val="263489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scale with a couple of people standing on the side&#10;&#10;Description automatically generated">
            <a:extLst>
              <a:ext uri="{FF2B5EF4-FFF2-40B4-BE49-F238E27FC236}">
                <a16:creationId xmlns:a16="http://schemas.microsoft.com/office/drawing/2014/main" id="{BA59FD20-B0AF-47AC-63C4-E0C0586CB14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31" name="Rectangle 2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5C653D5-2338-204A-C1E8-E29C74DDE6A7}"/>
              </a:ext>
            </a:extLst>
          </p:cNvPr>
          <p:cNvSpPr txBox="1">
            <a:spLocks/>
          </p:cNvSpPr>
          <p:nvPr/>
        </p:nvSpPr>
        <p:spPr>
          <a:xfrm>
            <a:off x="1803400" y="2141537"/>
            <a:ext cx="584741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526D8399-B3CB-2885-FDD0-98480C27B82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1563346" y="6289318"/>
            <a:ext cx="323854" cy="407113"/>
          </a:xfrm>
          <a:prstGeom prst="rect">
            <a:avLst/>
          </a:prstGeom>
        </p:spPr>
      </p:pic>
      <p:sp>
        <p:nvSpPr>
          <p:cNvPr id="14" name="Rectangle 13">
            <a:extLst>
              <a:ext uri="{FF2B5EF4-FFF2-40B4-BE49-F238E27FC236}">
                <a16:creationId xmlns:a16="http://schemas.microsoft.com/office/drawing/2014/main" id="{08F7908B-010A-992D-F5B4-281AE6338774}"/>
              </a:ext>
            </a:extLst>
          </p:cNvPr>
          <p:cNvSpPr/>
          <p:nvPr/>
        </p:nvSpPr>
        <p:spPr>
          <a:xfrm>
            <a:off x="3049" y="4027859"/>
            <a:ext cx="12188951" cy="2140527"/>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TextBox 22">
            <a:extLst>
              <a:ext uri="{FF2B5EF4-FFF2-40B4-BE49-F238E27FC236}">
                <a16:creationId xmlns:a16="http://schemas.microsoft.com/office/drawing/2014/main" id="{3AEE790F-9F35-2D1C-8CAC-7772BC1E93DA}"/>
              </a:ext>
            </a:extLst>
          </p:cNvPr>
          <p:cNvSpPr txBox="1"/>
          <p:nvPr/>
        </p:nvSpPr>
        <p:spPr bwMode="gray">
          <a:xfrm>
            <a:off x="777969" y="4816874"/>
            <a:ext cx="2918558" cy="279226"/>
          </a:xfrm>
          <a:prstGeom prst="rect">
            <a:avLst/>
          </a:prstGeom>
          <a:noFill/>
          <a:ln w="19050">
            <a:noFill/>
            <a:miter lim="800000"/>
            <a:headEnd/>
            <a:tailEnd/>
          </a:ln>
        </p:spPr>
        <p:txBody>
          <a:bodyPr vert="horz" wrap="square" lIns="76186" tIns="38093" rIns="76186" bIns="38093" numCol="1" rtlCol="0" anchor="t" anchorCtr="0" compatLnSpc="1">
            <a:prstTxWarp prst="textNoShape">
              <a:avLst/>
            </a:prstTxWarp>
            <a:noAutofit/>
          </a:bodyPr>
          <a:lstStyle/>
          <a:p>
            <a:pPr defTabSz="1219084">
              <a:defRPr/>
            </a:pPr>
            <a:r>
              <a:rPr lang="hu-HU" sz="2500">
                <a:solidFill>
                  <a:srgbClr val="4B4B4B"/>
                </a:solidFill>
                <a:latin typeface="TeleNeo Office ExtraBold" panose="020B0A04040202090203" pitchFamily="34" charset="0"/>
              </a:rPr>
              <a:t>Vedd elő a telefont!</a:t>
            </a:r>
          </a:p>
        </p:txBody>
      </p:sp>
      <p:sp>
        <p:nvSpPr>
          <p:cNvPr id="24" name="TextBox 23">
            <a:extLst>
              <a:ext uri="{FF2B5EF4-FFF2-40B4-BE49-F238E27FC236}">
                <a16:creationId xmlns:a16="http://schemas.microsoft.com/office/drawing/2014/main" id="{BAAFE62A-08FD-AC5B-6579-A80E1AC46E79}"/>
              </a:ext>
            </a:extLst>
          </p:cNvPr>
          <p:cNvSpPr txBox="1"/>
          <p:nvPr/>
        </p:nvSpPr>
        <p:spPr bwMode="gray">
          <a:xfrm>
            <a:off x="4820795" y="4863066"/>
            <a:ext cx="2731349" cy="87261"/>
          </a:xfrm>
          <a:prstGeom prst="rect">
            <a:avLst/>
          </a:prstGeom>
          <a:noFill/>
          <a:ln w="19050">
            <a:noFill/>
            <a:miter lim="800000"/>
            <a:headEnd/>
            <a:tailEnd/>
          </a:ln>
        </p:spPr>
        <p:txBody>
          <a:bodyPr vert="horz" wrap="square" lIns="76186" tIns="38093" rIns="76186" bIns="38093" numCol="1" rtlCol="0" anchor="t" anchorCtr="0" compatLnSpc="1">
            <a:prstTxWarp prst="textNoShape">
              <a:avLst/>
            </a:prstTxWarp>
            <a:noAutofit/>
          </a:bodyPr>
          <a:lstStyle/>
          <a:p>
            <a:pPr algn="ctr" defTabSz="1219084">
              <a:defRPr/>
            </a:pPr>
            <a:r>
              <a:rPr lang="hu-HU" sz="2500">
                <a:solidFill>
                  <a:srgbClr val="4B4B4B"/>
                </a:solidFill>
                <a:latin typeface="TeleNeo Office Medium" panose="020B0604040202090203" pitchFamily="34" charset="0"/>
              </a:rPr>
              <a:t>Menj a </a:t>
            </a:r>
            <a:r>
              <a:rPr lang="hu-HU" sz="2500">
                <a:solidFill>
                  <a:srgbClr val="4B4B4B"/>
                </a:solidFill>
                <a:latin typeface="TeleNeo Office ExtraBold" panose="020B0A04040202090203" pitchFamily="34" charset="0"/>
              </a:rPr>
              <a:t>menti.com web oldalra</a:t>
            </a:r>
          </a:p>
        </p:txBody>
      </p:sp>
      <p:sp>
        <p:nvSpPr>
          <p:cNvPr id="25" name="TextBox 24">
            <a:extLst>
              <a:ext uri="{FF2B5EF4-FFF2-40B4-BE49-F238E27FC236}">
                <a16:creationId xmlns:a16="http://schemas.microsoft.com/office/drawing/2014/main" id="{35DA526A-D70A-EFC1-69DA-76462221F3D7}"/>
              </a:ext>
            </a:extLst>
          </p:cNvPr>
          <p:cNvSpPr txBox="1"/>
          <p:nvPr/>
        </p:nvSpPr>
        <p:spPr bwMode="gray">
          <a:xfrm>
            <a:off x="9394054" y="4808638"/>
            <a:ext cx="2019977" cy="247734"/>
          </a:xfrm>
          <a:prstGeom prst="rect">
            <a:avLst/>
          </a:prstGeom>
          <a:noFill/>
          <a:ln w="19050">
            <a:noFill/>
            <a:miter lim="800000"/>
            <a:headEnd/>
            <a:tailEnd/>
          </a:ln>
        </p:spPr>
        <p:txBody>
          <a:bodyPr vert="horz" wrap="square" lIns="76186" tIns="38093" rIns="76186" bIns="38093" numCol="1" rtlCol="0" anchor="t" anchorCtr="0" compatLnSpc="1">
            <a:prstTxWarp prst="textNoShape">
              <a:avLst/>
            </a:prstTxWarp>
            <a:noAutofit/>
          </a:bodyPr>
          <a:lstStyle/>
          <a:p>
            <a:pPr algn="ctr" defTabSz="1219084">
              <a:defRPr/>
            </a:pPr>
            <a:r>
              <a:rPr lang="hu-HU" sz="2500" dirty="0">
                <a:solidFill>
                  <a:srgbClr val="4B4B4B"/>
                </a:solidFill>
                <a:latin typeface="TeleNeo Office ExtraBold" panose="020B0A04040202090203" pitchFamily="34" charset="0"/>
              </a:rPr>
              <a:t>Írd be a</a:t>
            </a:r>
            <a:br>
              <a:rPr lang="hu-HU" sz="2500" dirty="0">
                <a:latin typeface="TeleNeo Office ExtraBold" panose="020B0A04040202090203" pitchFamily="34" charset="0"/>
              </a:rPr>
            </a:br>
            <a:r>
              <a:rPr lang="hu-HU" sz="2500" dirty="0">
                <a:solidFill>
                  <a:srgbClr val="4B4B4B"/>
                </a:solidFill>
                <a:latin typeface="TeleNeo Office ExtraBold" panose="020B0A04040202090203" pitchFamily="34" charset="0"/>
              </a:rPr>
              <a:t>kódot</a:t>
            </a:r>
            <a:r>
              <a:rPr lang="hu-HU" sz="2500" dirty="0">
                <a:solidFill>
                  <a:srgbClr val="4B4B4B"/>
                </a:solidFill>
                <a:latin typeface="TeleNeo Office Medium" panose="020B0604040202090203" pitchFamily="34" charset="0"/>
              </a:rPr>
              <a:t>!</a:t>
            </a:r>
            <a:endParaRPr lang="hu-HU" dirty="0"/>
          </a:p>
        </p:txBody>
      </p:sp>
      <p:grpSp>
        <p:nvGrpSpPr>
          <p:cNvPr id="39" name="Group 38">
            <a:extLst>
              <a:ext uri="{FF2B5EF4-FFF2-40B4-BE49-F238E27FC236}">
                <a16:creationId xmlns:a16="http://schemas.microsoft.com/office/drawing/2014/main" id="{FC773E3F-0D6C-5F1F-3846-AA5E9AEB7F50}"/>
              </a:ext>
            </a:extLst>
          </p:cNvPr>
          <p:cNvGrpSpPr/>
          <p:nvPr/>
        </p:nvGrpSpPr>
        <p:grpSpPr>
          <a:xfrm>
            <a:off x="8809635" y="4260227"/>
            <a:ext cx="569893" cy="590140"/>
            <a:chOff x="8809635" y="4779608"/>
            <a:chExt cx="569893" cy="590140"/>
          </a:xfrm>
        </p:grpSpPr>
        <p:sp>
          <p:nvSpPr>
            <p:cNvPr id="28" name="Oval 27">
              <a:extLst>
                <a:ext uri="{FF2B5EF4-FFF2-40B4-BE49-F238E27FC236}">
                  <a16:creationId xmlns:a16="http://schemas.microsoft.com/office/drawing/2014/main" id="{C2A4053A-A64D-DB26-47E7-950E897C24A3}"/>
                </a:ext>
              </a:extLst>
            </p:cNvPr>
            <p:cNvSpPr/>
            <p:nvPr/>
          </p:nvSpPr>
          <p:spPr>
            <a:xfrm>
              <a:off x="8809635" y="4821337"/>
              <a:ext cx="492264" cy="506682"/>
            </a:xfrm>
            <a:prstGeom prst="ellipse">
              <a:avLst/>
            </a:prstGeom>
            <a:solidFill>
              <a:schemeClr val="bg1"/>
            </a:solidFill>
            <a:ln>
              <a:solidFill>
                <a:srgbClr val="E20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dirty="0">
                  <a:solidFill>
                    <a:schemeClr val="bg2">
                      <a:lumMod val="25000"/>
                    </a:schemeClr>
                  </a:solidFill>
                </a:rPr>
                <a:t>3</a:t>
              </a:r>
            </a:p>
          </p:txBody>
        </p:sp>
        <p:sp>
          <p:nvSpPr>
            <p:cNvPr id="29" name="Oval 28">
              <a:extLst>
                <a:ext uri="{FF2B5EF4-FFF2-40B4-BE49-F238E27FC236}">
                  <a16:creationId xmlns:a16="http://schemas.microsoft.com/office/drawing/2014/main" id="{DD818F43-7721-76CD-2073-CDAA066461C7}"/>
                </a:ext>
              </a:extLst>
            </p:cNvPr>
            <p:cNvSpPr/>
            <p:nvPr/>
          </p:nvSpPr>
          <p:spPr>
            <a:xfrm>
              <a:off x="8809635" y="4779608"/>
              <a:ext cx="566429" cy="506682"/>
            </a:xfrm>
            <a:prstGeom prst="ellipse">
              <a:avLst/>
            </a:prstGeom>
            <a:noFill/>
            <a:ln>
              <a:solidFill>
                <a:srgbClr val="E20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bg2">
                    <a:lumMod val="25000"/>
                  </a:schemeClr>
                </a:solidFill>
              </a:endParaRPr>
            </a:p>
          </p:txBody>
        </p:sp>
        <p:sp>
          <p:nvSpPr>
            <p:cNvPr id="32" name="Oval 31">
              <a:extLst>
                <a:ext uri="{FF2B5EF4-FFF2-40B4-BE49-F238E27FC236}">
                  <a16:creationId xmlns:a16="http://schemas.microsoft.com/office/drawing/2014/main" id="{8D74442F-D1E8-A56B-D5FC-DE7CDFB22AF6}"/>
                </a:ext>
              </a:extLst>
            </p:cNvPr>
            <p:cNvSpPr/>
            <p:nvPr/>
          </p:nvSpPr>
          <p:spPr>
            <a:xfrm>
              <a:off x="8813099" y="4863066"/>
              <a:ext cx="566429" cy="506682"/>
            </a:xfrm>
            <a:prstGeom prst="ellipse">
              <a:avLst/>
            </a:prstGeom>
            <a:noFill/>
            <a:ln>
              <a:solidFill>
                <a:srgbClr val="E20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bg2">
                    <a:lumMod val="25000"/>
                  </a:schemeClr>
                </a:solidFill>
              </a:endParaRPr>
            </a:p>
          </p:txBody>
        </p:sp>
      </p:grpSp>
      <p:grpSp>
        <p:nvGrpSpPr>
          <p:cNvPr id="38" name="Group 37">
            <a:extLst>
              <a:ext uri="{FF2B5EF4-FFF2-40B4-BE49-F238E27FC236}">
                <a16:creationId xmlns:a16="http://schemas.microsoft.com/office/drawing/2014/main" id="{64230147-3931-3740-7D04-FFFAE529CE84}"/>
              </a:ext>
            </a:extLst>
          </p:cNvPr>
          <p:cNvGrpSpPr/>
          <p:nvPr/>
        </p:nvGrpSpPr>
        <p:grpSpPr>
          <a:xfrm>
            <a:off x="4311103" y="4260227"/>
            <a:ext cx="569893" cy="590140"/>
            <a:chOff x="4311103" y="4787978"/>
            <a:chExt cx="569893" cy="590140"/>
          </a:xfrm>
        </p:grpSpPr>
        <p:sp>
          <p:nvSpPr>
            <p:cNvPr id="27" name="Oval 26">
              <a:extLst>
                <a:ext uri="{FF2B5EF4-FFF2-40B4-BE49-F238E27FC236}">
                  <a16:creationId xmlns:a16="http://schemas.microsoft.com/office/drawing/2014/main" id="{9BC058D5-E7DA-1DD7-1DEB-388655BB75E6}"/>
                </a:ext>
              </a:extLst>
            </p:cNvPr>
            <p:cNvSpPr/>
            <p:nvPr/>
          </p:nvSpPr>
          <p:spPr>
            <a:xfrm>
              <a:off x="4371304" y="4830360"/>
              <a:ext cx="492264" cy="506682"/>
            </a:xfrm>
            <a:prstGeom prst="ellipse">
              <a:avLst/>
            </a:prstGeom>
            <a:solidFill>
              <a:schemeClr val="bg1"/>
            </a:solidFill>
            <a:ln>
              <a:solidFill>
                <a:srgbClr val="E20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dirty="0">
                  <a:solidFill>
                    <a:schemeClr val="bg2">
                      <a:lumMod val="25000"/>
                    </a:schemeClr>
                  </a:solidFill>
                </a:rPr>
                <a:t>2</a:t>
              </a:r>
            </a:p>
          </p:txBody>
        </p:sp>
        <p:sp>
          <p:nvSpPr>
            <p:cNvPr id="33" name="Oval 32">
              <a:extLst>
                <a:ext uri="{FF2B5EF4-FFF2-40B4-BE49-F238E27FC236}">
                  <a16:creationId xmlns:a16="http://schemas.microsoft.com/office/drawing/2014/main" id="{FF9F1161-6042-46F2-FE90-2D94E2E655A3}"/>
                </a:ext>
              </a:extLst>
            </p:cNvPr>
            <p:cNvSpPr/>
            <p:nvPr/>
          </p:nvSpPr>
          <p:spPr>
            <a:xfrm>
              <a:off x="4311103" y="4787978"/>
              <a:ext cx="566429" cy="506682"/>
            </a:xfrm>
            <a:prstGeom prst="ellipse">
              <a:avLst/>
            </a:prstGeom>
            <a:noFill/>
            <a:ln>
              <a:solidFill>
                <a:srgbClr val="E20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bg2">
                    <a:lumMod val="25000"/>
                  </a:schemeClr>
                </a:solidFill>
              </a:endParaRPr>
            </a:p>
          </p:txBody>
        </p:sp>
        <p:sp>
          <p:nvSpPr>
            <p:cNvPr id="34" name="Oval 33">
              <a:extLst>
                <a:ext uri="{FF2B5EF4-FFF2-40B4-BE49-F238E27FC236}">
                  <a16:creationId xmlns:a16="http://schemas.microsoft.com/office/drawing/2014/main" id="{BE623A62-57A8-987C-6289-E1CD1E2B5EF6}"/>
                </a:ext>
              </a:extLst>
            </p:cNvPr>
            <p:cNvSpPr/>
            <p:nvPr/>
          </p:nvSpPr>
          <p:spPr>
            <a:xfrm>
              <a:off x="4314567" y="4871436"/>
              <a:ext cx="566429" cy="506682"/>
            </a:xfrm>
            <a:prstGeom prst="ellipse">
              <a:avLst/>
            </a:prstGeom>
            <a:noFill/>
            <a:ln>
              <a:solidFill>
                <a:srgbClr val="E20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bg2">
                    <a:lumMod val="25000"/>
                  </a:schemeClr>
                </a:solidFill>
              </a:endParaRPr>
            </a:p>
          </p:txBody>
        </p:sp>
      </p:grpSp>
      <p:grpSp>
        <p:nvGrpSpPr>
          <p:cNvPr id="37" name="Group 36">
            <a:extLst>
              <a:ext uri="{FF2B5EF4-FFF2-40B4-BE49-F238E27FC236}">
                <a16:creationId xmlns:a16="http://schemas.microsoft.com/office/drawing/2014/main" id="{91586FE1-4EBE-22F9-1422-F26E334228EC}"/>
              </a:ext>
            </a:extLst>
          </p:cNvPr>
          <p:cNvGrpSpPr/>
          <p:nvPr/>
        </p:nvGrpSpPr>
        <p:grpSpPr>
          <a:xfrm>
            <a:off x="111139" y="4260227"/>
            <a:ext cx="569893" cy="590140"/>
            <a:chOff x="111139" y="4863066"/>
            <a:chExt cx="569893" cy="590140"/>
          </a:xfrm>
        </p:grpSpPr>
        <p:sp>
          <p:nvSpPr>
            <p:cNvPr id="26" name="Oval 25">
              <a:extLst>
                <a:ext uri="{FF2B5EF4-FFF2-40B4-BE49-F238E27FC236}">
                  <a16:creationId xmlns:a16="http://schemas.microsoft.com/office/drawing/2014/main" id="{C2CB7AA9-D3C3-9D6E-0A96-9352CE033DDF}"/>
                </a:ext>
              </a:extLst>
            </p:cNvPr>
            <p:cNvSpPr/>
            <p:nvPr/>
          </p:nvSpPr>
          <p:spPr>
            <a:xfrm>
              <a:off x="187036" y="4863066"/>
              <a:ext cx="492264" cy="506682"/>
            </a:xfrm>
            <a:prstGeom prst="ellipse">
              <a:avLst/>
            </a:prstGeom>
            <a:solidFill>
              <a:schemeClr val="bg1"/>
            </a:solidFill>
            <a:ln>
              <a:solidFill>
                <a:srgbClr val="E20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dirty="0">
                  <a:solidFill>
                    <a:schemeClr val="bg2">
                      <a:lumMod val="25000"/>
                    </a:schemeClr>
                  </a:solidFill>
                </a:rPr>
                <a:t>1</a:t>
              </a:r>
            </a:p>
          </p:txBody>
        </p:sp>
        <p:sp>
          <p:nvSpPr>
            <p:cNvPr id="35" name="Oval 34">
              <a:extLst>
                <a:ext uri="{FF2B5EF4-FFF2-40B4-BE49-F238E27FC236}">
                  <a16:creationId xmlns:a16="http://schemas.microsoft.com/office/drawing/2014/main" id="{EA536D11-7FC0-86F5-D863-2F72CEB02534}"/>
                </a:ext>
              </a:extLst>
            </p:cNvPr>
            <p:cNvSpPr/>
            <p:nvPr/>
          </p:nvSpPr>
          <p:spPr>
            <a:xfrm>
              <a:off x="111139" y="4863066"/>
              <a:ext cx="566429" cy="506682"/>
            </a:xfrm>
            <a:prstGeom prst="ellipse">
              <a:avLst/>
            </a:prstGeom>
            <a:noFill/>
            <a:ln>
              <a:solidFill>
                <a:srgbClr val="E20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bg2">
                    <a:lumMod val="25000"/>
                  </a:schemeClr>
                </a:solidFill>
              </a:endParaRPr>
            </a:p>
          </p:txBody>
        </p:sp>
        <p:sp>
          <p:nvSpPr>
            <p:cNvPr id="36" name="Oval 35">
              <a:extLst>
                <a:ext uri="{FF2B5EF4-FFF2-40B4-BE49-F238E27FC236}">
                  <a16:creationId xmlns:a16="http://schemas.microsoft.com/office/drawing/2014/main" id="{EE23E0CD-40FB-0A4A-0950-755A20506A90}"/>
                </a:ext>
              </a:extLst>
            </p:cNvPr>
            <p:cNvSpPr/>
            <p:nvPr/>
          </p:nvSpPr>
          <p:spPr>
            <a:xfrm>
              <a:off x="114603" y="4946524"/>
              <a:ext cx="566429" cy="506682"/>
            </a:xfrm>
            <a:prstGeom prst="ellipse">
              <a:avLst/>
            </a:prstGeom>
            <a:noFill/>
            <a:ln>
              <a:solidFill>
                <a:srgbClr val="E20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bg2">
                    <a:lumMod val="25000"/>
                  </a:schemeClr>
                </a:solidFill>
              </a:endParaRPr>
            </a:p>
          </p:txBody>
        </p:sp>
      </p:grpSp>
    </p:spTree>
    <p:extLst>
      <p:ext uri="{BB962C8B-B14F-4D97-AF65-F5344CB8AC3E}">
        <p14:creationId xmlns:p14="http://schemas.microsoft.com/office/powerpoint/2010/main" val="3230978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holding a puzzle&#10;&#10;Description automatically generated">
            <a:extLst>
              <a:ext uri="{FF2B5EF4-FFF2-40B4-BE49-F238E27FC236}">
                <a16:creationId xmlns:a16="http://schemas.microsoft.com/office/drawing/2014/main" id="{70F8A890-EEF7-6711-03E5-C5539EE1AEE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522356" y="10"/>
            <a:ext cx="9669642" cy="6857990"/>
          </a:xfrm>
          <a:prstGeom prst="rect">
            <a:avLst/>
          </a:prstGeom>
        </p:spPr>
      </p:pic>
      <p:sp>
        <p:nvSpPr>
          <p:cNvPr id="31"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3B81B5-A42A-F59E-B703-146E2A458912}"/>
              </a:ext>
            </a:extLst>
          </p:cNvPr>
          <p:cNvSpPr>
            <a:spLocks noGrp="1"/>
          </p:cNvSpPr>
          <p:nvPr>
            <p:ph type="title"/>
          </p:nvPr>
        </p:nvSpPr>
        <p:spPr>
          <a:xfrm>
            <a:off x="120194" y="0"/>
            <a:ext cx="5005039" cy="1899912"/>
          </a:xfrm>
        </p:spPr>
        <p:txBody>
          <a:bodyPr>
            <a:normAutofit/>
          </a:bodyPr>
          <a:lstStyle/>
          <a:p>
            <a:r>
              <a:rPr lang="en-GB" sz="4000" dirty="0">
                <a:latin typeface="TeleNeo Office ExtraBold" panose="020B0A04040202090203" pitchFamily="34" charset="0"/>
              </a:rPr>
              <a:t>A </a:t>
            </a:r>
            <a:r>
              <a:rPr lang="en-GB" sz="4000" dirty="0" err="1">
                <a:latin typeface="TeleNeo Office ExtraBold" panose="020B0A04040202090203" pitchFamily="34" charset="0"/>
              </a:rPr>
              <a:t>bizalom</a:t>
            </a:r>
            <a:r>
              <a:rPr lang="en-GB" sz="4000" dirty="0">
                <a:latin typeface="TeleNeo Office ExtraBold" panose="020B0A04040202090203" pitchFamily="34" charset="0"/>
              </a:rPr>
              <a:t> </a:t>
            </a:r>
            <a:r>
              <a:rPr lang="en-GB" sz="4000" dirty="0" err="1">
                <a:latin typeface="TeleNeo Office ExtraBold" panose="020B0A04040202090203" pitchFamily="34" charset="0"/>
              </a:rPr>
              <a:t>jelentősége</a:t>
            </a:r>
            <a:r>
              <a:rPr lang="en-GB" sz="4000" dirty="0">
                <a:latin typeface="TeleNeo Office ExtraBold" panose="020B0A04040202090203" pitchFamily="34" charset="0"/>
              </a:rPr>
              <a:t> a </a:t>
            </a:r>
            <a:r>
              <a:rPr lang="en-GB" sz="4000" dirty="0" err="1">
                <a:latin typeface="TeleNeo Office ExtraBold" panose="020B0A04040202090203" pitchFamily="34" charset="0"/>
              </a:rPr>
              <a:t>projektekben</a:t>
            </a:r>
            <a:endParaRPr lang="en-GB" sz="4000" dirty="0">
              <a:latin typeface="TeleNeo Office ExtraBold" panose="020B0A04040202090203" pitchFamily="34" charset="0"/>
            </a:endParaRPr>
          </a:p>
        </p:txBody>
      </p:sp>
      <p:sp>
        <p:nvSpPr>
          <p:cNvPr id="3" name="Content Placeholder 2">
            <a:extLst>
              <a:ext uri="{FF2B5EF4-FFF2-40B4-BE49-F238E27FC236}">
                <a16:creationId xmlns:a16="http://schemas.microsoft.com/office/drawing/2014/main" id="{77CD9C59-B2AD-E6FE-7B37-67DB4AE80383}"/>
              </a:ext>
            </a:extLst>
          </p:cNvPr>
          <p:cNvSpPr>
            <a:spLocks noGrp="1"/>
          </p:cNvSpPr>
          <p:nvPr>
            <p:ph idx="1"/>
          </p:nvPr>
        </p:nvSpPr>
        <p:spPr>
          <a:xfrm>
            <a:off x="224883" y="2032757"/>
            <a:ext cx="5005039" cy="5193233"/>
          </a:xfrm>
        </p:spPr>
        <p:txBody>
          <a:bodyPr>
            <a:normAutofit/>
          </a:bodyPr>
          <a:lstStyle/>
          <a:p>
            <a:pPr>
              <a:buFont typeface="Wingdings" panose="05000000000000000000" pitchFamily="2" charset="2"/>
              <a:buChar char="§"/>
            </a:pPr>
            <a:r>
              <a:rPr lang="en-GB" sz="2300" dirty="0" err="1">
                <a:latin typeface="TeleNeo Office Medium" panose="020B0604040202090203" pitchFamily="34" charset="0"/>
              </a:rPr>
              <a:t>Lehetővé</a:t>
            </a:r>
            <a:r>
              <a:rPr lang="en-GB" sz="2300" dirty="0">
                <a:latin typeface="TeleNeo Office Medium" panose="020B0604040202090203" pitchFamily="34" charset="0"/>
              </a:rPr>
              <a:t> </a:t>
            </a:r>
            <a:r>
              <a:rPr lang="en-GB" sz="2300" dirty="0" err="1">
                <a:latin typeface="TeleNeo Office Medium" panose="020B0604040202090203" pitchFamily="34" charset="0"/>
              </a:rPr>
              <a:t>teszi</a:t>
            </a:r>
            <a:r>
              <a:rPr lang="en-GB" sz="2300" dirty="0">
                <a:latin typeface="TeleNeo Office Medium" panose="020B0604040202090203" pitchFamily="34" charset="0"/>
              </a:rPr>
              <a:t> a </a:t>
            </a:r>
            <a:r>
              <a:rPr lang="en-GB" sz="2300" dirty="0" err="1">
                <a:latin typeface="TeleNeo Office Medium" panose="020B0604040202090203" pitchFamily="34" charset="0"/>
              </a:rPr>
              <a:t>produktív</a:t>
            </a:r>
            <a:r>
              <a:rPr lang="en-GB" sz="2300" dirty="0">
                <a:latin typeface="TeleNeo Office Medium" panose="020B0604040202090203" pitchFamily="34" charset="0"/>
              </a:rPr>
              <a:t> </a:t>
            </a:r>
            <a:r>
              <a:rPr lang="en-GB" sz="2300" dirty="0" err="1">
                <a:latin typeface="TeleNeo Office Medium" panose="020B0604040202090203" pitchFamily="34" charset="0"/>
              </a:rPr>
              <a:t>csapatmunkát</a:t>
            </a:r>
            <a:endParaRPr lang="en-GB" sz="2300" dirty="0">
              <a:latin typeface="TeleNeo Office Medium" panose="020B0604040202090203" pitchFamily="34" charset="0"/>
            </a:endParaRPr>
          </a:p>
          <a:p>
            <a:pPr>
              <a:buFont typeface="Wingdings" panose="05000000000000000000" pitchFamily="2" charset="2"/>
              <a:buChar char="§"/>
            </a:pPr>
            <a:r>
              <a:rPr lang="en-GB" sz="2300" dirty="0" err="1">
                <a:latin typeface="TeleNeo Office Medium" panose="020B0604040202090203" pitchFamily="34" charset="0"/>
              </a:rPr>
              <a:t>Pozitívan</a:t>
            </a:r>
            <a:r>
              <a:rPr lang="en-GB" sz="2300" dirty="0">
                <a:latin typeface="TeleNeo Office Medium" panose="020B0604040202090203" pitchFamily="34" charset="0"/>
              </a:rPr>
              <a:t> </a:t>
            </a:r>
            <a:r>
              <a:rPr lang="en-GB" sz="2300" dirty="0" err="1">
                <a:latin typeface="TeleNeo Office Medium" panose="020B0604040202090203" pitchFamily="34" charset="0"/>
              </a:rPr>
              <a:t>befolyásolja</a:t>
            </a:r>
            <a:r>
              <a:rPr lang="en-GB" sz="2300" dirty="0">
                <a:latin typeface="TeleNeo Office Medium" panose="020B0604040202090203" pitchFamily="34" charset="0"/>
              </a:rPr>
              <a:t> </a:t>
            </a:r>
            <a:r>
              <a:rPr lang="en-GB" sz="2300" dirty="0" err="1">
                <a:latin typeface="TeleNeo Office Medium" panose="020B0604040202090203" pitchFamily="34" charset="0"/>
              </a:rPr>
              <a:t>az</a:t>
            </a:r>
            <a:r>
              <a:rPr lang="en-GB" sz="2300" dirty="0">
                <a:latin typeface="TeleNeo Office Medium" panose="020B0604040202090203" pitchFamily="34" charset="0"/>
              </a:rPr>
              <a:t> </a:t>
            </a:r>
            <a:r>
              <a:rPr lang="en-GB" sz="2300" dirty="0" err="1">
                <a:latin typeface="TeleNeo Office Medium" panose="020B0604040202090203" pitchFamily="34" charset="0"/>
              </a:rPr>
              <a:t>őszinte</a:t>
            </a:r>
            <a:r>
              <a:rPr lang="en-GB" sz="2300" dirty="0">
                <a:latin typeface="TeleNeo Office Medium" panose="020B0604040202090203" pitchFamily="34" charset="0"/>
              </a:rPr>
              <a:t> </a:t>
            </a:r>
            <a:r>
              <a:rPr lang="en-GB" sz="2300" dirty="0" err="1">
                <a:latin typeface="TeleNeo Office Medium" panose="020B0604040202090203" pitchFamily="34" charset="0"/>
              </a:rPr>
              <a:t>kommunikációt</a:t>
            </a:r>
            <a:r>
              <a:rPr lang="en-GB" sz="2300" dirty="0">
                <a:latin typeface="TeleNeo Office Medium" panose="020B0604040202090203" pitchFamily="34" charset="0"/>
              </a:rPr>
              <a:t> , </a:t>
            </a:r>
            <a:r>
              <a:rPr lang="en-GB" sz="2300" dirty="0" err="1">
                <a:latin typeface="TeleNeo Office Medium" panose="020B0604040202090203" pitchFamily="34" charset="0"/>
              </a:rPr>
              <a:t>elősegítve</a:t>
            </a:r>
            <a:r>
              <a:rPr lang="en-GB" sz="2300" dirty="0">
                <a:latin typeface="TeleNeo Office Medium" panose="020B0604040202090203" pitchFamily="34" charset="0"/>
              </a:rPr>
              <a:t> </a:t>
            </a:r>
            <a:r>
              <a:rPr lang="en-GB" sz="2300" dirty="0" err="1">
                <a:latin typeface="TeleNeo Office Medium" panose="020B0604040202090203" pitchFamily="34" charset="0"/>
              </a:rPr>
              <a:t>az</a:t>
            </a:r>
            <a:r>
              <a:rPr lang="en-GB" sz="2300" dirty="0">
                <a:latin typeface="TeleNeo Office Medium" panose="020B0604040202090203" pitchFamily="34" charset="0"/>
              </a:rPr>
              <a:t> </a:t>
            </a:r>
            <a:r>
              <a:rPr lang="en-GB" sz="2300" dirty="0" err="1">
                <a:latin typeface="TeleNeo Office Medium" panose="020B0604040202090203" pitchFamily="34" charset="0"/>
              </a:rPr>
              <a:t>információ</a:t>
            </a:r>
            <a:r>
              <a:rPr lang="en-GB" sz="2300" dirty="0">
                <a:latin typeface="TeleNeo Office Medium" panose="020B0604040202090203" pitchFamily="34" charset="0"/>
              </a:rPr>
              <a:t>  </a:t>
            </a:r>
            <a:r>
              <a:rPr lang="en-GB" sz="2300" dirty="0" err="1">
                <a:latin typeface="TeleNeo Office Medium" panose="020B0604040202090203" pitchFamily="34" charset="0"/>
              </a:rPr>
              <a:t>megosztást</a:t>
            </a:r>
            <a:r>
              <a:rPr lang="en-GB" sz="2300" dirty="0">
                <a:latin typeface="TeleNeo Office Medium" panose="020B0604040202090203" pitchFamily="34" charset="0"/>
              </a:rPr>
              <a:t> és </a:t>
            </a:r>
            <a:r>
              <a:rPr lang="en-GB" sz="2300" dirty="0" err="1">
                <a:latin typeface="TeleNeo Office Medium" panose="020B0604040202090203" pitchFamily="34" charset="0"/>
              </a:rPr>
              <a:t>visszajelzést</a:t>
            </a:r>
            <a:endParaRPr lang="en-GB" sz="2300" dirty="0">
              <a:latin typeface="TeleNeo Office Medium" panose="020B0604040202090203" pitchFamily="34" charset="0"/>
            </a:endParaRPr>
          </a:p>
          <a:p>
            <a:pPr>
              <a:buFont typeface="Wingdings" panose="05000000000000000000" pitchFamily="2" charset="2"/>
              <a:buChar char="§"/>
            </a:pPr>
            <a:r>
              <a:rPr lang="en-GB" sz="2300" dirty="0" err="1">
                <a:latin typeface="TeleNeo Office Medium" panose="020B0604040202090203" pitchFamily="34" charset="0"/>
              </a:rPr>
              <a:t>Elősegíti</a:t>
            </a:r>
            <a:r>
              <a:rPr lang="en-GB" sz="2300" dirty="0">
                <a:latin typeface="TeleNeo Office Medium" panose="020B0604040202090203" pitchFamily="34" charset="0"/>
              </a:rPr>
              <a:t> </a:t>
            </a:r>
            <a:r>
              <a:rPr lang="en-GB" sz="2300" dirty="0" err="1">
                <a:latin typeface="TeleNeo Office Medium" panose="020B0604040202090203" pitchFamily="34" charset="0"/>
              </a:rPr>
              <a:t>az</a:t>
            </a:r>
            <a:r>
              <a:rPr lang="en-GB" sz="2300" dirty="0">
                <a:latin typeface="TeleNeo Office Medium" panose="020B0604040202090203" pitchFamily="34" charset="0"/>
              </a:rPr>
              <a:t> </a:t>
            </a:r>
            <a:r>
              <a:rPr lang="en-GB" sz="2300" dirty="0" err="1">
                <a:latin typeface="TeleNeo Office Medium" panose="020B0604040202090203" pitchFamily="34" charset="0"/>
              </a:rPr>
              <a:t>együttműködő</a:t>
            </a:r>
            <a:r>
              <a:rPr lang="en-GB" sz="2300" dirty="0">
                <a:latin typeface="TeleNeo Office Medium" panose="020B0604040202090203" pitchFamily="34" charset="0"/>
              </a:rPr>
              <a:t> </a:t>
            </a:r>
            <a:r>
              <a:rPr lang="en-GB" sz="2300" dirty="0" err="1">
                <a:latin typeface="TeleNeo Office Medium" panose="020B0604040202090203" pitchFamily="34" charset="0"/>
              </a:rPr>
              <a:t>döntéshozatalt</a:t>
            </a:r>
            <a:r>
              <a:rPr lang="en-GB" sz="2300" dirty="0">
                <a:latin typeface="TeleNeo Office Medium" panose="020B0604040202090203" pitchFamily="34" charset="0"/>
              </a:rPr>
              <a:t> és </a:t>
            </a:r>
            <a:r>
              <a:rPr lang="en-GB" sz="2300" dirty="0" err="1">
                <a:latin typeface="TeleNeo Office Medium" panose="020B0604040202090203" pitchFamily="34" charset="0"/>
              </a:rPr>
              <a:t>probléma</a:t>
            </a:r>
            <a:r>
              <a:rPr lang="en-GB" sz="2300" dirty="0">
                <a:latin typeface="TeleNeo Office Medium" panose="020B0604040202090203" pitchFamily="34" charset="0"/>
              </a:rPr>
              <a:t> </a:t>
            </a:r>
            <a:r>
              <a:rPr lang="en-GB" sz="2300" dirty="0" err="1">
                <a:latin typeface="TeleNeo Office Medium" panose="020B0604040202090203" pitchFamily="34" charset="0"/>
              </a:rPr>
              <a:t>megoldást</a:t>
            </a:r>
            <a:r>
              <a:rPr lang="en-GB" sz="2300" dirty="0">
                <a:latin typeface="TeleNeo Office Medium" panose="020B0604040202090203" pitchFamily="34" charset="0"/>
              </a:rPr>
              <a:t>, </a:t>
            </a:r>
            <a:r>
              <a:rPr lang="en-GB" sz="2300" dirty="0" err="1">
                <a:latin typeface="TeleNeo Office Medium" panose="020B0604040202090203" pitchFamily="34" charset="0"/>
              </a:rPr>
              <a:t>növelve</a:t>
            </a:r>
            <a:r>
              <a:rPr lang="en-GB" sz="2300" dirty="0">
                <a:latin typeface="TeleNeo Office Medium" panose="020B0604040202090203" pitchFamily="34" charset="0"/>
              </a:rPr>
              <a:t> a </a:t>
            </a:r>
            <a:r>
              <a:rPr lang="en-GB" sz="2300" dirty="0" err="1">
                <a:latin typeface="TeleNeo Office Medium" panose="020B0604040202090203" pitchFamily="34" charset="0"/>
              </a:rPr>
              <a:t>kreativitást</a:t>
            </a:r>
            <a:r>
              <a:rPr lang="en-GB" sz="2300" dirty="0">
                <a:latin typeface="TeleNeo Office Medium" panose="020B0604040202090203" pitchFamily="34" charset="0"/>
              </a:rPr>
              <a:t> és </a:t>
            </a:r>
            <a:r>
              <a:rPr lang="en-GB" sz="2300" dirty="0" err="1">
                <a:latin typeface="TeleNeo Office Medium" panose="020B0604040202090203" pitchFamily="34" charset="0"/>
              </a:rPr>
              <a:t>innovációt</a:t>
            </a:r>
            <a:endParaRPr lang="en-GB" sz="2300" dirty="0">
              <a:latin typeface="TeleNeo Office Medium" panose="020B0604040202090203" pitchFamily="34" charset="0"/>
            </a:endParaRPr>
          </a:p>
          <a:p>
            <a:pPr>
              <a:buFont typeface="Wingdings" panose="05000000000000000000" pitchFamily="2" charset="2"/>
              <a:buChar char="§"/>
            </a:pPr>
            <a:r>
              <a:rPr lang="en-GB" sz="2300" dirty="0" err="1">
                <a:latin typeface="TeleNeo Office Medium" panose="020B0604040202090203" pitchFamily="34" charset="0"/>
              </a:rPr>
              <a:t>Megelőzi</a:t>
            </a:r>
            <a:r>
              <a:rPr lang="en-GB" sz="2300" dirty="0">
                <a:latin typeface="TeleNeo Office Medium" panose="020B0604040202090203" pitchFamily="34" charset="0"/>
              </a:rPr>
              <a:t> a </a:t>
            </a:r>
            <a:r>
              <a:rPr lang="en-GB" sz="2300" dirty="0" err="1">
                <a:latin typeface="TeleNeo Office Medium" panose="020B0604040202090203" pitchFamily="34" charset="0"/>
              </a:rPr>
              <a:t>destruktív</a:t>
            </a:r>
            <a:r>
              <a:rPr lang="en-GB" sz="2300" dirty="0">
                <a:latin typeface="TeleNeo Office Medium" panose="020B0604040202090203" pitchFamily="34" charset="0"/>
              </a:rPr>
              <a:t> </a:t>
            </a:r>
            <a:r>
              <a:rPr lang="en-GB" sz="2300" dirty="0" err="1">
                <a:latin typeface="TeleNeo Office Medium" panose="020B0604040202090203" pitchFamily="34" charset="0"/>
              </a:rPr>
              <a:t>konlfiktusokat</a:t>
            </a:r>
            <a:r>
              <a:rPr lang="en-GB" sz="2300" dirty="0">
                <a:latin typeface="TeleNeo Office Medium" panose="020B0604040202090203" pitchFamily="34" charset="0"/>
              </a:rPr>
              <a:t> a </a:t>
            </a:r>
            <a:r>
              <a:rPr lang="en-GB" sz="2300" dirty="0" err="1">
                <a:latin typeface="TeleNeo Office Medium" panose="020B0604040202090203" pitchFamily="34" charset="0"/>
              </a:rPr>
              <a:t>csapatban</a:t>
            </a:r>
            <a:r>
              <a:rPr lang="en-GB" sz="2300" dirty="0">
                <a:latin typeface="TeleNeo Office Medium" panose="020B0604040202090203" pitchFamily="34" charset="0"/>
              </a:rPr>
              <a:t> és </a:t>
            </a:r>
            <a:r>
              <a:rPr lang="en-GB" sz="2300" dirty="0" err="1">
                <a:latin typeface="TeleNeo Office Medium" panose="020B0604040202090203" pitchFamily="34" charset="0"/>
              </a:rPr>
              <a:t>elősegíti</a:t>
            </a:r>
            <a:r>
              <a:rPr lang="en-GB" sz="2300" dirty="0">
                <a:latin typeface="TeleNeo Office Medium" panose="020B0604040202090203" pitchFamily="34" charset="0"/>
              </a:rPr>
              <a:t> a </a:t>
            </a:r>
            <a:r>
              <a:rPr lang="en-GB" sz="2300" dirty="0" err="1">
                <a:latin typeface="TeleNeo Office Medium" panose="020B0604040202090203" pitchFamily="34" charset="0"/>
              </a:rPr>
              <a:t>konstruktív</a:t>
            </a:r>
            <a:r>
              <a:rPr lang="en-GB" sz="2300" dirty="0">
                <a:latin typeface="TeleNeo Office Medium" panose="020B0604040202090203" pitchFamily="34" charset="0"/>
              </a:rPr>
              <a:t> </a:t>
            </a:r>
            <a:r>
              <a:rPr lang="en-GB" sz="2300" dirty="0" err="1">
                <a:latin typeface="TeleNeo Office Medium" panose="020B0604040202090203" pitchFamily="34" charset="0"/>
              </a:rPr>
              <a:t>konfliktusokat</a:t>
            </a:r>
            <a:r>
              <a:rPr lang="en-GB" sz="2300" dirty="0">
                <a:latin typeface="TeleNeo Office Medium" panose="020B0604040202090203" pitchFamily="34" charset="0"/>
              </a:rPr>
              <a:t> </a:t>
            </a:r>
            <a:r>
              <a:rPr lang="en-GB" sz="2300" dirty="0" err="1">
                <a:latin typeface="TeleNeo Office Medium" panose="020B0604040202090203" pitchFamily="34" charset="0"/>
              </a:rPr>
              <a:t>stimulálva</a:t>
            </a:r>
            <a:r>
              <a:rPr lang="en-GB" sz="2300" dirty="0">
                <a:latin typeface="TeleNeo Office Medium" panose="020B0604040202090203" pitchFamily="34" charset="0"/>
              </a:rPr>
              <a:t> a </a:t>
            </a:r>
            <a:r>
              <a:rPr lang="en-GB" sz="2300" dirty="0" err="1">
                <a:latin typeface="TeleNeo Office Medium" panose="020B0604040202090203" pitchFamily="34" charset="0"/>
              </a:rPr>
              <a:t>kritikus</a:t>
            </a:r>
            <a:r>
              <a:rPr lang="en-GB" sz="2300" dirty="0">
                <a:latin typeface="TeleNeo Office Medium" panose="020B0604040202090203" pitchFamily="34" charset="0"/>
              </a:rPr>
              <a:t> </a:t>
            </a:r>
            <a:r>
              <a:rPr lang="en-GB" sz="2300" dirty="0" err="1">
                <a:latin typeface="TeleNeo Office Medium" panose="020B0604040202090203" pitchFamily="34" charset="0"/>
              </a:rPr>
              <a:t>gondolkodást</a:t>
            </a:r>
            <a:endParaRPr lang="en-GB" sz="2300" dirty="0">
              <a:latin typeface="TeleNeo Office Medium" panose="020B0604040202090203"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2E6EADF7-A66C-AA93-D34A-2E4D0287037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1563346" y="6289318"/>
            <a:ext cx="323854" cy="407113"/>
          </a:xfrm>
          <a:prstGeom prst="rect">
            <a:avLst/>
          </a:prstGeom>
        </p:spPr>
      </p:pic>
    </p:spTree>
    <p:extLst>
      <p:ext uri="{BB962C8B-B14F-4D97-AF65-F5344CB8AC3E}">
        <p14:creationId xmlns:p14="http://schemas.microsoft.com/office/powerpoint/2010/main" val="169231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EBC15B-7669-A744-D10F-025C515EBA6B}"/>
              </a:ext>
            </a:extLst>
          </p:cNvPr>
          <p:cNvSpPr/>
          <p:nvPr/>
        </p:nvSpPr>
        <p:spPr>
          <a:xfrm>
            <a:off x="880946" y="1371595"/>
            <a:ext cx="3925230" cy="4594302"/>
          </a:xfrm>
          <a:prstGeom prst="rect">
            <a:avLst/>
          </a:prstGeom>
          <a:noFill/>
          <a:ln w="19050">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Rectangle 10">
            <a:extLst>
              <a:ext uri="{FF2B5EF4-FFF2-40B4-BE49-F238E27FC236}">
                <a16:creationId xmlns:a16="http://schemas.microsoft.com/office/drawing/2014/main" id="{0CA982CE-2F45-56D9-B386-B61333841062}"/>
              </a:ext>
            </a:extLst>
          </p:cNvPr>
          <p:cNvSpPr/>
          <p:nvPr/>
        </p:nvSpPr>
        <p:spPr>
          <a:xfrm>
            <a:off x="1033346" y="1523995"/>
            <a:ext cx="3925230" cy="4594302"/>
          </a:xfrm>
          <a:prstGeom prst="rect">
            <a:avLst/>
          </a:prstGeom>
          <a:noFill/>
          <a:ln w="19050">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itle 1">
            <a:extLst>
              <a:ext uri="{FF2B5EF4-FFF2-40B4-BE49-F238E27FC236}">
                <a16:creationId xmlns:a16="http://schemas.microsoft.com/office/drawing/2014/main" id="{94415660-302A-7705-1259-55C218151B52}"/>
              </a:ext>
            </a:extLst>
          </p:cNvPr>
          <p:cNvSpPr>
            <a:spLocks noGrp="1"/>
          </p:cNvSpPr>
          <p:nvPr>
            <p:ph type="title"/>
          </p:nvPr>
        </p:nvSpPr>
        <p:spPr>
          <a:xfrm>
            <a:off x="304800" y="66832"/>
            <a:ext cx="10515600" cy="1325563"/>
          </a:xfrm>
        </p:spPr>
        <p:txBody>
          <a:bodyPr>
            <a:normAutofit/>
          </a:bodyPr>
          <a:lstStyle/>
          <a:p>
            <a:r>
              <a:rPr lang="en-GB" sz="4000" dirty="0">
                <a:latin typeface="TeleNeo Office ExtraBold" panose="020B0A04040202090203" pitchFamily="34" charset="0"/>
              </a:rPr>
              <a:t>A </a:t>
            </a:r>
            <a:r>
              <a:rPr lang="en-GB" sz="4000" dirty="0" err="1">
                <a:latin typeface="TeleNeo Office ExtraBold" panose="020B0A04040202090203" pitchFamily="34" charset="0"/>
              </a:rPr>
              <a:t>bizalom</a:t>
            </a:r>
            <a:r>
              <a:rPr lang="en-GB" sz="4000" dirty="0">
                <a:latin typeface="TeleNeo Office ExtraBold" panose="020B0A04040202090203" pitchFamily="34" charset="0"/>
              </a:rPr>
              <a:t> </a:t>
            </a:r>
            <a:r>
              <a:rPr lang="en-GB" sz="4000" dirty="0" err="1">
                <a:latin typeface="TeleNeo Office ExtraBold" panose="020B0A04040202090203" pitchFamily="34" charset="0"/>
              </a:rPr>
              <a:t>háromszöge</a:t>
            </a:r>
            <a:endParaRPr lang="en-GB" sz="4000" dirty="0">
              <a:latin typeface="TeleNeo Office ExtraBold" panose="020B0A04040202090203" pitchFamily="34" charset="0"/>
            </a:endParaRPr>
          </a:p>
        </p:txBody>
      </p:sp>
      <p:pic>
        <p:nvPicPr>
          <p:cNvPr id="4" name="Picture 3">
            <a:extLst>
              <a:ext uri="{FF2B5EF4-FFF2-40B4-BE49-F238E27FC236}">
                <a16:creationId xmlns:a16="http://schemas.microsoft.com/office/drawing/2014/main" id="{DA091875-B6D4-2AEF-5B07-45AA6BDC69FB}"/>
              </a:ext>
            </a:extLst>
          </p:cNvPr>
          <p:cNvPicPr>
            <a:picLocks noChangeAspect="1"/>
          </p:cNvPicPr>
          <p:nvPr/>
        </p:nvPicPr>
        <p:blipFill>
          <a:blip r:embed="rId3"/>
          <a:stretch>
            <a:fillRect/>
          </a:stretch>
        </p:blipFill>
        <p:spPr>
          <a:xfrm>
            <a:off x="5194610" y="250462"/>
            <a:ext cx="6792952" cy="6357076"/>
          </a:xfrm>
          <a:prstGeom prst="rect">
            <a:avLst/>
          </a:prstGeom>
        </p:spPr>
      </p:pic>
      <p:sp>
        <p:nvSpPr>
          <p:cNvPr id="6" name="TextBox 5">
            <a:extLst>
              <a:ext uri="{FF2B5EF4-FFF2-40B4-BE49-F238E27FC236}">
                <a16:creationId xmlns:a16="http://schemas.microsoft.com/office/drawing/2014/main" id="{B49D9FB6-AE13-9B21-9946-2072E193AC2E}"/>
              </a:ext>
            </a:extLst>
          </p:cNvPr>
          <p:cNvSpPr txBox="1"/>
          <p:nvPr/>
        </p:nvSpPr>
        <p:spPr>
          <a:xfrm>
            <a:off x="1253114" y="1674171"/>
            <a:ext cx="3581400" cy="4462760"/>
          </a:xfrm>
          <a:prstGeom prst="rect">
            <a:avLst/>
          </a:prstGeom>
          <a:noFill/>
        </p:spPr>
        <p:txBody>
          <a:bodyPr wrap="square">
            <a:spAutoFit/>
          </a:bodyPr>
          <a:lstStyle/>
          <a:p>
            <a:r>
              <a:rPr lang="en-GB" sz="2400" dirty="0">
                <a:latin typeface="TeleNeo Office Medium" panose="020B0604040202090203" pitchFamily="34" charset="0"/>
              </a:rPr>
              <a:t>A </a:t>
            </a:r>
            <a:r>
              <a:rPr lang="en-GB" sz="2400" dirty="0" err="1">
                <a:latin typeface="TeleNeo Office Medium" panose="020B0604040202090203" pitchFamily="34" charset="0"/>
              </a:rPr>
              <a:t>bizalom</a:t>
            </a:r>
            <a:r>
              <a:rPr lang="en-GB" sz="2400" dirty="0">
                <a:latin typeface="TeleNeo Office Medium" panose="020B0604040202090203" pitchFamily="34" charset="0"/>
              </a:rPr>
              <a:t> a </a:t>
            </a:r>
            <a:r>
              <a:rPr lang="en-GB" sz="2400" dirty="0" err="1">
                <a:latin typeface="TeleNeo Office Medium" panose="020B0604040202090203" pitchFamily="34" charset="0"/>
              </a:rPr>
              <a:t>hét</a:t>
            </a:r>
            <a:r>
              <a:rPr lang="en-GB" sz="2400" dirty="0">
                <a:latin typeface="TeleNeo Office Medium" panose="020B0604040202090203" pitchFamily="34" charset="0"/>
              </a:rPr>
              <a:t> </a:t>
            </a:r>
            <a:r>
              <a:rPr lang="en-GB" sz="2400" dirty="0" err="1">
                <a:latin typeface="TeleNeo Office Medium" panose="020B0604040202090203" pitchFamily="34" charset="0"/>
              </a:rPr>
              <a:t>minden</a:t>
            </a:r>
            <a:r>
              <a:rPr lang="en-GB" sz="2400" dirty="0">
                <a:latin typeface="TeleNeo Office Medium" panose="020B0604040202090203" pitchFamily="34" charset="0"/>
              </a:rPr>
              <a:t> </a:t>
            </a:r>
            <a:r>
              <a:rPr lang="en-GB" sz="2400" dirty="0" err="1">
                <a:latin typeface="TeleNeo Office Medium" panose="020B0604040202090203" pitchFamily="34" charset="0"/>
              </a:rPr>
              <a:t>napján</a:t>
            </a:r>
            <a:r>
              <a:rPr lang="en-GB" sz="2400" dirty="0">
                <a:latin typeface="TeleNeo Office Medium" panose="020B0604040202090203" pitchFamily="34" charset="0"/>
              </a:rPr>
              <a:t>, 24 </a:t>
            </a:r>
            <a:r>
              <a:rPr lang="en-GB" sz="2400" dirty="0" err="1">
                <a:latin typeface="TeleNeo Office Medium" panose="020B0604040202090203" pitchFamily="34" charset="0"/>
              </a:rPr>
              <a:t>órában</a:t>
            </a:r>
            <a:r>
              <a:rPr lang="en-GB" sz="2400" dirty="0">
                <a:latin typeface="TeleNeo Office Medium" panose="020B0604040202090203" pitchFamily="34" charset="0"/>
              </a:rPr>
              <a:t>, </a:t>
            </a:r>
            <a:r>
              <a:rPr lang="en-GB" sz="2400" dirty="0" err="1">
                <a:latin typeface="TeleNeo Office Medium" panose="020B0604040202090203" pitchFamily="34" charset="0"/>
              </a:rPr>
              <a:t>az</a:t>
            </a:r>
            <a:r>
              <a:rPr lang="en-GB" sz="2400" dirty="0">
                <a:latin typeface="TeleNeo Office Medium" panose="020B0604040202090203" pitchFamily="34" charset="0"/>
              </a:rPr>
              <a:t> </a:t>
            </a:r>
            <a:r>
              <a:rPr lang="en-GB" sz="2400" dirty="0" err="1">
                <a:latin typeface="TeleNeo Office Medium" panose="020B0604040202090203" pitchFamily="34" charset="0"/>
              </a:rPr>
              <a:t>év</a:t>
            </a:r>
            <a:r>
              <a:rPr lang="en-GB" sz="2400" dirty="0">
                <a:latin typeface="TeleNeo Office Medium" panose="020B0604040202090203" pitchFamily="34" charset="0"/>
              </a:rPr>
              <a:t> 365 </a:t>
            </a:r>
            <a:r>
              <a:rPr lang="en-GB" sz="2400" dirty="0" err="1">
                <a:latin typeface="TeleNeo Office Medium" panose="020B0604040202090203" pitchFamily="34" charset="0"/>
              </a:rPr>
              <a:t>napján</a:t>
            </a:r>
            <a:r>
              <a:rPr lang="en-GB" sz="2400" dirty="0">
                <a:latin typeface="TeleNeo Office Medium" panose="020B0604040202090203" pitchFamily="34" charset="0"/>
              </a:rPr>
              <a:t> </a:t>
            </a:r>
            <a:r>
              <a:rPr lang="en-GB" sz="2400" dirty="0" err="1">
                <a:latin typeface="TeleNeo Office Medium" panose="020B0604040202090203" pitchFamily="34" charset="0"/>
              </a:rPr>
              <a:t>hatással</a:t>
            </a:r>
            <a:r>
              <a:rPr lang="en-GB" sz="2400" dirty="0">
                <a:latin typeface="TeleNeo Office Medium" panose="020B0604040202090203" pitchFamily="34" charset="0"/>
              </a:rPr>
              <a:t> van </a:t>
            </a:r>
            <a:r>
              <a:rPr lang="en-GB" sz="2400" dirty="0" err="1">
                <a:latin typeface="TeleNeo Office Medium" panose="020B0604040202090203" pitchFamily="34" charset="0"/>
              </a:rPr>
              <a:t>ránk</a:t>
            </a:r>
            <a:r>
              <a:rPr lang="en-GB" sz="2400" dirty="0">
                <a:latin typeface="TeleNeo Office Medium" panose="020B0604040202090203" pitchFamily="34" charset="0"/>
              </a:rPr>
              <a:t>. </a:t>
            </a:r>
            <a:r>
              <a:rPr lang="en-GB" sz="2400" dirty="0" err="1">
                <a:latin typeface="TeleNeo Office Medium" panose="020B0604040202090203" pitchFamily="34" charset="0"/>
              </a:rPr>
              <a:t>Ez</a:t>
            </a:r>
            <a:r>
              <a:rPr lang="en-GB" sz="2400" dirty="0">
                <a:latin typeface="TeleNeo Office Medium" panose="020B0604040202090203" pitchFamily="34" charset="0"/>
              </a:rPr>
              <a:t> </a:t>
            </a:r>
            <a:r>
              <a:rPr lang="en-GB" sz="2400" dirty="0" err="1">
                <a:latin typeface="TeleNeo Office Medium" panose="020B0604040202090203" pitchFamily="34" charset="0"/>
              </a:rPr>
              <a:t>alátámasztja</a:t>
            </a:r>
            <a:r>
              <a:rPr lang="en-GB" sz="2400" dirty="0">
                <a:latin typeface="TeleNeo Office Medium" panose="020B0604040202090203" pitchFamily="34" charset="0"/>
              </a:rPr>
              <a:t> és </a:t>
            </a:r>
            <a:r>
              <a:rPr lang="en-GB" sz="2400" dirty="0" err="1">
                <a:latin typeface="TeleNeo Office Medium" panose="020B0604040202090203" pitchFamily="34" charset="0"/>
              </a:rPr>
              <a:t>befolyásolja</a:t>
            </a:r>
            <a:r>
              <a:rPr lang="en-GB" sz="2400" dirty="0">
                <a:latin typeface="TeleNeo Office Medium" panose="020B0604040202090203" pitchFamily="34" charset="0"/>
              </a:rPr>
              <a:t> </a:t>
            </a:r>
            <a:r>
              <a:rPr lang="en-GB" sz="2400" dirty="0" err="1">
                <a:latin typeface="TeleNeo Office Medium" panose="020B0604040202090203" pitchFamily="34" charset="0"/>
              </a:rPr>
              <a:t>minden</a:t>
            </a:r>
            <a:r>
              <a:rPr lang="en-GB" sz="2400" dirty="0">
                <a:latin typeface="TeleNeo Office Medium" panose="020B0604040202090203" pitchFamily="34" charset="0"/>
              </a:rPr>
              <a:t> </a:t>
            </a:r>
            <a:r>
              <a:rPr lang="en-GB" sz="2400" dirty="0" err="1">
                <a:latin typeface="TeleNeo Office Medium" panose="020B0604040202090203" pitchFamily="34" charset="0"/>
              </a:rPr>
              <a:t>kapcsolat</a:t>
            </a:r>
            <a:r>
              <a:rPr lang="en-GB" sz="2400" dirty="0">
                <a:latin typeface="TeleNeo Office Medium" panose="020B0604040202090203" pitchFamily="34" charset="0"/>
              </a:rPr>
              <a:t> </a:t>
            </a:r>
            <a:r>
              <a:rPr lang="en-GB" sz="2400" dirty="0" err="1">
                <a:latin typeface="TeleNeo Office Medium" panose="020B0604040202090203" pitchFamily="34" charset="0"/>
              </a:rPr>
              <a:t>minőségét</a:t>
            </a:r>
            <a:r>
              <a:rPr lang="en-GB" sz="2400" dirty="0">
                <a:latin typeface="TeleNeo Office Medium" panose="020B0604040202090203" pitchFamily="34" charset="0"/>
              </a:rPr>
              <a:t>, </a:t>
            </a:r>
            <a:r>
              <a:rPr lang="en-GB" sz="2400" dirty="0" err="1">
                <a:latin typeface="TeleNeo Office Medium" panose="020B0604040202090203" pitchFamily="34" charset="0"/>
              </a:rPr>
              <a:t>minden</a:t>
            </a:r>
            <a:r>
              <a:rPr lang="en-GB" sz="2400" dirty="0">
                <a:latin typeface="TeleNeo Office Medium" panose="020B0604040202090203" pitchFamily="34" charset="0"/>
              </a:rPr>
              <a:t> </a:t>
            </a:r>
            <a:r>
              <a:rPr lang="en-GB" sz="2400" dirty="0" err="1">
                <a:latin typeface="TeleNeo Office Medium" panose="020B0604040202090203" pitchFamily="34" charset="0"/>
              </a:rPr>
              <a:t>kommunikációt</a:t>
            </a:r>
            <a:r>
              <a:rPr lang="en-GB" sz="2400" dirty="0">
                <a:latin typeface="TeleNeo Office Medium" panose="020B0604040202090203" pitchFamily="34" charset="0"/>
              </a:rPr>
              <a:t>, </a:t>
            </a:r>
            <a:r>
              <a:rPr lang="en-GB" sz="2400" dirty="0" err="1">
                <a:latin typeface="TeleNeo Office Medium" panose="020B0604040202090203" pitchFamily="34" charset="0"/>
              </a:rPr>
              <a:t>minden</a:t>
            </a:r>
            <a:r>
              <a:rPr lang="en-GB" sz="2400" dirty="0">
                <a:latin typeface="TeleNeo Office Medium" panose="020B0604040202090203" pitchFamily="34" charset="0"/>
              </a:rPr>
              <a:t> </a:t>
            </a:r>
            <a:r>
              <a:rPr lang="en-GB" sz="2400" dirty="0" err="1">
                <a:latin typeface="TeleNeo Office Medium" panose="020B0604040202090203" pitchFamily="34" charset="0"/>
              </a:rPr>
              <a:t>munkaprojektet</a:t>
            </a:r>
            <a:r>
              <a:rPr lang="en-GB" sz="2400" dirty="0">
                <a:latin typeface="TeleNeo Office Medium" panose="020B0604040202090203" pitchFamily="34" charset="0"/>
              </a:rPr>
              <a:t>, </a:t>
            </a:r>
            <a:r>
              <a:rPr lang="en-GB" sz="2400" dirty="0" err="1">
                <a:latin typeface="TeleNeo Office Medium" panose="020B0604040202090203" pitchFamily="34" charset="0"/>
              </a:rPr>
              <a:t>minden</a:t>
            </a:r>
            <a:r>
              <a:rPr lang="en-GB" sz="2400" dirty="0">
                <a:latin typeface="TeleNeo Office Medium" panose="020B0604040202090203" pitchFamily="34" charset="0"/>
              </a:rPr>
              <a:t> </a:t>
            </a:r>
            <a:r>
              <a:rPr lang="en-GB" sz="2400" dirty="0" err="1">
                <a:latin typeface="TeleNeo Office Medium" panose="020B0604040202090203" pitchFamily="34" charset="0"/>
              </a:rPr>
              <a:t>üzleti</a:t>
            </a:r>
            <a:r>
              <a:rPr lang="en-GB" sz="2400" dirty="0">
                <a:latin typeface="TeleNeo Office Medium" panose="020B0604040202090203" pitchFamily="34" charset="0"/>
              </a:rPr>
              <a:t> </a:t>
            </a:r>
            <a:r>
              <a:rPr lang="en-GB" sz="2400" dirty="0" err="1">
                <a:latin typeface="TeleNeo Office Medium" panose="020B0604040202090203" pitchFamily="34" charset="0"/>
              </a:rPr>
              <a:t>vállalkozást</a:t>
            </a:r>
            <a:r>
              <a:rPr lang="en-GB" sz="2400" dirty="0">
                <a:latin typeface="TeleNeo Office Medium" panose="020B0604040202090203" pitchFamily="34" charset="0"/>
              </a:rPr>
              <a:t>, </a:t>
            </a:r>
            <a:r>
              <a:rPr lang="en-GB" sz="2400" dirty="0" err="1">
                <a:latin typeface="TeleNeo Office Medium" panose="020B0604040202090203" pitchFamily="34" charset="0"/>
              </a:rPr>
              <a:t>minden</a:t>
            </a:r>
            <a:r>
              <a:rPr lang="en-GB" sz="2400" dirty="0">
                <a:latin typeface="TeleNeo Office Medium" panose="020B0604040202090203" pitchFamily="34" charset="0"/>
              </a:rPr>
              <a:t> </a:t>
            </a:r>
            <a:r>
              <a:rPr lang="en-GB" sz="2400" dirty="0" err="1">
                <a:latin typeface="TeleNeo Office Medium" panose="020B0604040202090203" pitchFamily="34" charset="0"/>
              </a:rPr>
              <a:t>erőfeszítést</a:t>
            </a:r>
            <a:r>
              <a:rPr lang="en-GB" sz="2400" dirty="0">
                <a:latin typeface="TeleNeo Office Medium" panose="020B0604040202090203" pitchFamily="34" charset="0"/>
              </a:rPr>
              <a:t>, </a:t>
            </a:r>
            <a:r>
              <a:rPr lang="en-GB" sz="2400" dirty="0" err="1">
                <a:latin typeface="TeleNeo Office Medium" panose="020B0604040202090203" pitchFamily="34" charset="0"/>
              </a:rPr>
              <a:t>amelyben</a:t>
            </a:r>
            <a:r>
              <a:rPr lang="en-GB" sz="2400" dirty="0">
                <a:latin typeface="TeleNeo Office Medium" panose="020B0604040202090203" pitchFamily="34" charset="0"/>
              </a:rPr>
              <a:t> </a:t>
            </a:r>
            <a:r>
              <a:rPr lang="en-GB" sz="2400" dirty="0" err="1">
                <a:latin typeface="TeleNeo Office Medium" panose="020B0604040202090203" pitchFamily="34" charset="0"/>
              </a:rPr>
              <a:t>részt</a:t>
            </a:r>
            <a:r>
              <a:rPr lang="en-GB" sz="2400" dirty="0">
                <a:latin typeface="TeleNeo Office Medium" panose="020B0604040202090203" pitchFamily="34" charset="0"/>
              </a:rPr>
              <a:t> </a:t>
            </a:r>
            <a:r>
              <a:rPr lang="en-GB" sz="2400" dirty="0" err="1">
                <a:latin typeface="TeleNeo Office Medium" panose="020B0604040202090203" pitchFamily="34" charset="0"/>
              </a:rPr>
              <a:t>veszünk</a:t>
            </a:r>
            <a:r>
              <a:rPr lang="en-GB" sz="2400" dirty="0">
                <a:latin typeface="TeleNeo Office Medium" panose="020B0604040202090203" pitchFamily="34" charset="0"/>
              </a:rPr>
              <a:t>.</a:t>
            </a:r>
          </a:p>
          <a:p>
            <a:endParaRPr lang="en-GB" sz="2000" dirty="0">
              <a:latin typeface="TeleNeo Office Medium" panose="020B0604040202090203" pitchFamily="34" charset="0"/>
            </a:endParaRP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58D72C50-E953-E8C5-91E1-D0200699C75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1563346" y="6289318"/>
            <a:ext cx="323854" cy="407113"/>
          </a:xfrm>
          <a:prstGeom prst="rect">
            <a:avLst/>
          </a:prstGeom>
        </p:spPr>
      </p:pic>
      <p:sp>
        <p:nvSpPr>
          <p:cNvPr id="5" name="TextBox 4">
            <a:extLst>
              <a:ext uri="{FF2B5EF4-FFF2-40B4-BE49-F238E27FC236}">
                <a16:creationId xmlns:a16="http://schemas.microsoft.com/office/drawing/2014/main" id="{E4017AA0-FF40-951E-5630-816CAB6176E2}"/>
              </a:ext>
            </a:extLst>
          </p:cNvPr>
          <p:cNvSpPr txBox="1"/>
          <p:nvPr/>
        </p:nvSpPr>
        <p:spPr>
          <a:xfrm>
            <a:off x="-46464" y="-200728"/>
            <a:ext cx="702527" cy="3154710"/>
          </a:xfrm>
          <a:prstGeom prst="rect">
            <a:avLst/>
          </a:prstGeom>
          <a:noFill/>
        </p:spPr>
        <p:txBody>
          <a:bodyPr wrap="square" rtlCol="0">
            <a:spAutoFit/>
          </a:bodyPr>
          <a:lstStyle/>
          <a:p>
            <a:r>
              <a:rPr lang="hu-HU" sz="19900" dirty="0">
                <a:latin typeface="TeleNeo Office ExtraBold" panose="020B0A04040202090203" pitchFamily="34" charset="0"/>
              </a:rPr>
              <a:t>„</a:t>
            </a:r>
          </a:p>
        </p:txBody>
      </p:sp>
      <p:sp>
        <p:nvSpPr>
          <p:cNvPr id="7" name="TextBox 6">
            <a:extLst>
              <a:ext uri="{FF2B5EF4-FFF2-40B4-BE49-F238E27FC236}">
                <a16:creationId xmlns:a16="http://schemas.microsoft.com/office/drawing/2014/main" id="{183F9871-DA8B-CD0D-003A-9CAC72980205}"/>
              </a:ext>
            </a:extLst>
          </p:cNvPr>
          <p:cNvSpPr txBox="1"/>
          <p:nvPr/>
        </p:nvSpPr>
        <p:spPr>
          <a:xfrm>
            <a:off x="4391721" y="3299670"/>
            <a:ext cx="702527" cy="3154710"/>
          </a:xfrm>
          <a:prstGeom prst="rect">
            <a:avLst/>
          </a:prstGeom>
          <a:noFill/>
        </p:spPr>
        <p:txBody>
          <a:bodyPr wrap="square" rtlCol="0">
            <a:spAutoFit/>
          </a:bodyPr>
          <a:lstStyle/>
          <a:p>
            <a:r>
              <a:rPr lang="hu-HU" sz="19900" dirty="0">
                <a:latin typeface="TeleNeo Office ExtraBold" panose="020B0A04040202090203" pitchFamily="34" charset="0"/>
              </a:rPr>
              <a:t>„</a:t>
            </a:r>
          </a:p>
        </p:txBody>
      </p:sp>
      <p:sp>
        <p:nvSpPr>
          <p:cNvPr id="13" name="TextBox 12">
            <a:extLst>
              <a:ext uri="{FF2B5EF4-FFF2-40B4-BE49-F238E27FC236}">
                <a16:creationId xmlns:a16="http://schemas.microsoft.com/office/drawing/2014/main" id="{B9439CD6-CE9C-8675-642C-3EDA15F0D92B}"/>
              </a:ext>
            </a:extLst>
          </p:cNvPr>
          <p:cNvSpPr txBox="1"/>
          <p:nvPr/>
        </p:nvSpPr>
        <p:spPr>
          <a:xfrm>
            <a:off x="156116" y="6198761"/>
            <a:ext cx="4390793" cy="369332"/>
          </a:xfrm>
          <a:prstGeom prst="rect">
            <a:avLst/>
          </a:prstGeom>
          <a:noFill/>
        </p:spPr>
        <p:txBody>
          <a:bodyPr wrap="square">
            <a:spAutoFit/>
          </a:bodyPr>
          <a:lstStyle/>
          <a:p>
            <a:r>
              <a:rPr lang="en-GB" sz="1800" dirty="0">
                <a:latin typeface="TeleNeo Office Thin" panose="020B0204040202090203" pitchFamily="34" charset="0"/>
              </a:rPr>
              <a:t>Stephen Covey – A </a:t>
            </a:r>
            <a:r>
              <a:rPr lang="en-GB" sz="1800" dirty="0" err="1">
                <a:latin typeface="TeleNeo Office Thin" panose="020B0204040202090203" pitchFamily="34" charset="0"/>
              </a:rPr>
              <a:t>bizalom</a:t>
            </a:r>
            <a:r>
              <a:rPr lang="en-GB" sz="1800" dirty="0">
                <a:latin typeface="TeleNeo Office Thin" panose="020B0204040202090203" pitchFamily="34" charset="0"/>
              </a:rPr>
              <a:t> </a:t>
            </a:r>
            <a:r>
              <a:rPr lang="en-GB" sz="1800" dirty="0" err="1">
                <a:latin typeface="TeleNeo Office Thin" panose="020B0204040202090203" pitchFamily="34" charset="0"/>
              </a:rPr>
              <a:t>sebessége</a:t>
            </a:r>
            <a:r>
              <a:rPr lang="en-GB" sz="1800" dirty="0">
                <a:latin typeface="TeleNeo Office Thin" panose="020B0204040202090203" pitchFamily="34" charset="0"/>
              </a:rPr>
              <a:t> (2006)</a:t>
            </a:r>
          </a:p>
        </p:txBody>
      </p:sp>
    </p:spTree>
    <p:extLst>
      <p:ext uri="{BB962C8B-B14F-4D97-AF65-F5344CB8AC3E}">
        <p14:creationId xmlns:p14="http://schemas.microsoft.com/office/powerpoint/2010/main" val="116634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191B90-62D1-4718-B891-6A3FC82DD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4" name="Content Placeholder 4" descr="A group of people holding a puzzle piece&#10;&#10;Description automatically generated">
            <a:extLst>
              <a:ext uri="{FF2B5EF4-FFF2-40B4-BE49-F238E27FC236}">
                <a16:creationId xmlns:a16="http://schemas.microsoft.com/office/drawing/2014/main" id="{EE7DE8B5-4710-868A-0619-024F1318B65E}"/>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63" y="78"/>
            <a:ext cx="12192000" cy="6857922"/>
          </a:xfrm>
          <a:prstGeom prst="rect">
            <a:avLst/>
          </a:prstGeom>
          <a:blipFill>
            <a:blip r:embed="rId3">
              <a:alphaModFix amt="20000"/>
            </a:blip>
            <a:stretch>
              <a:fillRect/>
            </a:stretch>
          </a:blipFill>
        </p:spPr>
      </p:pic>
      <p:grpSp>
        <p:nvGrpSpPr>
          <p:cNvPr id="13" name="Group 12">
            <a:extLst>
              <a:ext uri="{FF2B5EF4-FFF2-40B4-BE49-F238E27FC236}">
                <a16:creationId xmlns:a16="http://schemas.microsoft.com/office/drawing/2014/main" id="{63A1050F-42B7-42F4-9436-314DB03DE4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1" y="-1504"/>
            <a:ext cx="4527885" cy="2330553"/>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23D407BF-2834-499F-A121-4FF4919FC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7C515C8-97E1-406F-BA1C-EB6AD75B0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DBBF75-CCF9-41BE-9004-7834D096B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3DEBE2A-7C62-4E08-B6AC-3C744D2B2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B04806E-DE07-4370-8B2D-439E32B3A2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56D2FDC8-0ECE-4F3D-BC43-B5B22566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E79AFB9-7B8D-4C53-9DB3-E5AB8D887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2C94F38-99EB-4C61-AF5E-554B823A5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58F14535-714F-4FC9-A597-27DDE229D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02A700CB-42EE-00DE-F514-52342E98E314}"/>
              </a:ext>
            </a:extLst>
          </p:cNvPr>
          <p:cNvSpPr>
            <a:spLocks noGrp="1"/>
          </p:cNvSpPr>
          <p:nvPr>
            <p:ph type="title"/>
          </p:nvPr>
        </p:nvSpPr>
        <p:spPr>
          <a:xfrm>
            <a:off x="558130" y="475"/>
            <a:ext cx="2850088" cy="1124712"/>
          </a:xfrm>
        </p:spPr>
        <p:txBody>
          <a:bodyPr anchor="b">
            <a:normAutofit fontScale="90000"/>
          </a:bodyPr>
          <a:lstStyle/>
          <a:p>
            <a:r>
              <a:rPr lang="en-GB" sz="3600" dirty="0" err="1">
                <a:solidFill>
                  <a:schemeClr val="bg1"/>
                </a:solidFill>
                <a:latin typeface="TeleNeo Office ExtraBold" panose="020B0A04040202090203" pitchFamily="34" charset="0"/>
              </a:rPr>
              <a:t>Bizalom</a:t>
            </a:r>
            <a:r>
              <a:rPr lang="en-GB" sz="3600" dirty="0">
                <a:solidFill>
                  <a:schemeClr val="bg1"/>
                </a:solidFill>
                <a:latin typeface="TeleNeo Office ExtraBold" panose="020B0A04040202090203" pitchFamily="34" charset="0"/>
              </a:rPr>
              <a:t> </a:t>
            </a:r>
            <a:r>
              <a:rPr lang="en-GB" sz="3600" dirty="0" err="1">
                <a:solidFill>
                  <a:schemeClr val="bg1"/>
                </a:solidFill>
                <a:latin typeface="TeleNeo Office ExtraBold" panose="020B0A04040202090203" pitchFamily="34" charset="0"/>
              </a:rPr>
              <a:t>építés</a:t>
            </a:r>
            <a:r>
              <a:rPr lang="en-GB" sz="3600" dirty="0">
                <a:solidFill>
                  <a:schemeClr val="bg1"/>
                </a:solidFill>
                <a:latin typeface="TeleNeo Office ExtraBold" panose="020B0A04040202090203" pitchFamily="34" charset="0"/>
              </a:rPr>
              <a:t> </a:t>
            </a:r>
            <a:r>
              <a:rPr lang="en-GB" sz="3600" dirty="0" err="1">
                <a:solidFill>
                  <a:schemeClr val="bg1"/>
                </a:solidFill>
                <a:latin typeface="TeleNeo Office ExtraBold" panose="020B0A04040202090203" pitchFamily="34" charset="0"/>
              </a:rPr>
              <a:t>fő</a:t>
            </a:r>
            <a:r>
              <a:rPr lang="en-GB" sz="3600" dirty="0">
                <a:solidFill>
                  <a:schemeClr val="bg1"/>
                </a:solidFill>
                <a:latin typeface="TeleNeo Office ExtraBold" panose="020B0A04040202090203" pitchFamily="34" charset="0"/>
              </a:rPr>
              <a:t> </a:t>
            </a:r>
            <a:r>
              <a:rPr lang="en-GB" sz="3600" dirty="0" err="1">
                <a:solidFill>
                  <a:schemeClr val="bg1"/>
                </a:solidFill>
                <a:latin typeface="TeleNeo Office ExtraBold" panose="020B0A04040202090203" pitchFamily="34" charset="0"/>
              </a:rPr>
              <a:t>elemei</a:t>
            </a:r>
            <a:endParaRPr lang="en-GB" sz="3600" dirty="0">
              <a:solidFill>
                <a:schemeClr val="bg1"/>
              </a:solidFill>
              <a:latin typeface="TeleNeo Office ExtraBold" panose="020B0A04040202090203" pitchFamily="34" charset="0"/>
            </a:endParaRPr>
          </a:p>
        </p:txBody>
      </p:sp>
      <p:sp>
        <p:nvSpPr>
          <p:cNvPr id="6" name="Content Placeholder 8">
            <a:extLst>
              <a:ext uri="{FF2B5EF4-FFF2-40B4-BE49-F238E27FC236}">
                <a16:creationId xmlns:a16="http://schemas.microsoft.com/office/drawing/2014/main" id="{2089615D-0F26-8BF5-869B-D624BD17019D}"/>
              </a:ext>
            </a:extLst>
          </p:cNvPr>
          <p:cNvSpPr>
            <a:spLocks noGrp="1"/>
          </p:cNvSpPr>
          <p:nvPr>
            <p:ph idx="1"/>
          </p:nvPr>
        </p:nvSpPr>
        <p:spPr>
          <a:xfrm>
            <a:off x="470305" y="2542680"/>
            <a:ext cx="3438906" cy="3746637"/>
          </a:xfrm>
        </p:spPr>
        <p:txBody>
          <a:bodyPr anchor="t">
            <a:normAutofit/>
          </a:bodyPr>
          <a:lstStyle/>
          <a:p>
            <a:pPr marL="0" indent="0">
              <a:buNone/>
            </a:pPr>
            <a:r>
              <a:rPr lang="en-GB" sz="2400" dirty="0" err="1">
                <a:solidFill>
                  <a:schemeClr val="bg1"/>
                </a:solidFill>
                <a:latin typeface="TeleNeo Office Medium" panose="020B0604040202090203" pitchFamily="34" charset="0"/>
              </a:rPr>
              <a:t>Nyitottság</a:t>
            </a:r>
            <a:endParaRPr lang="en-GB" sz="2400" dirty="0">
              <a:solidFill>
                <a:schemeClr val="bg1"/>
              </a:solidFill>
              <a:latin typeface="TeleNeo Office Medium" panose="020B0604040202090203" pitchFamily="34" charset="0"/>
            </a:endParaRPr>
          </a:p>
          <a:p>
            <a:pPr marL="0" indent="0">
              <a:buNone/>
            </a:pPr>
            <a:r>
              <a:rPr lang="en-GB" sz="2400" dirty="0">
                <a:solidFill>
                  <a:schemeClr val="bg1"/>
                </a:solidFill>
                <a:latin typeface="TeleNeo Office Medium" panose="020B0604040202090203" pitchFamily="34" charset="0"/>
              </a:rPr>
              <a:t>Hat</a:t>
            </a:r>
            <a:r>
              <a:rPr lang="hu-HU" sz="2400" dirty="0">
                <a:solidFill>
                  <a:schemeClr val="bg1"/>
                </a:solidFill>
                <a:latin typeface="TeleNeo Office Medium" panose="020B0604040202090203" pitchFamily="34" charset="0"/>
              </a:rPr>
              <a:t>é</a:t>
            </a:r>
            <a:r>
              <a:rPr lang="en-GB" sz="2400" dirty="0" err="1">
                <a:solidFill>
                  <a:schemeClr val="bg1"/>
                </a:solidFill>
                <a:latin typeface="TeleNeo Office Medium" panose="020B0604040202090203" pitchFamily="34" charset="0"/>
              </a:rPr>
              <a:t>kony</a:t>
            </a:r>
            <a:r>
              <a:rPr lang="en-GB" sz="2400" dirty="0">
                <a:solidFill>
                  <a:schemeClr val="bg1"/>
                </a:solidFill>
                <a:latin typeface="TeleNeo Office Medium" panose="020B0604040202090203" pitchFamily="34" charset="0"/>
              </a:rPr>
              <a:t> </a:t>
            </a:r>
            <a:r>
              <a:rPr lang="en-GB" sz="2400" dirty="0" err="1">
                <a:solidFill>
                  <a:schemeClr val="bg1"/>
                </a:solidFill>
                <a:latin typeface="TeleNeo Office Medium" panose="020B0604040202090203" pitchFamily="34" charset="0"/>
              </a:rPr>
              <a:t>kommunikáció</a:t>
            </a:r>
            <a:endParaRPr lang="en-GB" sz="2400" dirty="0">
              <a:solidFill>
                <a:schemeClr val="bg1"/>
              </a:solidFill>
              <a:latin typeface="TeleNeo Office Medium" panose="020B0604040202090203" pitchFamily="34" charset="0"/>
            </a:endParaRPr>
          </a:p>
          <a:p>
            <a:pPr marL="0" indent="0">
              <a:buNone/>
            </a:pPr>
            <a:r>
              <a:rPr lang="en-GB" sz="2400" dirty="0" err="1">
                <a:solidFill>
                  <a:schemeClr val="bg1"/>
                </a:solidFill>
                <a:latin typeface="TeleNeo Office Medium" panose="020B0604040202090203" pitchFamily="34" charset="0"/>
              </a:rPr>
              <a:t>Időben</a:t>
            </a:r>
            <a:r>
              <a:rPr lang="en-GB" sz="2400" dirty="0">
                <a:solidFill>
                  <a:schemeClr val="bg1"/>
                </a:solidFill>
                <a:latin typeface="TeleNeo Office Medium" panose="020B0604040202090203" pitchFamily="34" charset="0"/>
              </a:rPr>
              <a:t> </a:t>
            </a:r>
            <a:r>
              <a:rPr lang="en-GB" sz="2400" dirty="0" err="1">
                <a:solidFill>
                  <a:schemeClr val="bg1"/>
                </a:solidFill>
                <a:latin typeface="TeleNeo Office Medium" panose="020B0604040202090203" pitchFamily="34" charset="0"/>
              </a:rPr>
              <a:t>meghozott</a:t>
            </a:r>
            <a:r>
              <a:rPr lang="en-GB" sz="2400" dirty="0">
                <a:solidFill>
                  <a:schemeClr val="bg1"/>
                </a:solidFill>
                <a:latin typeface="TeleNeo Office Medium" panose="020B0604040202090203" pitchFamily="34" charset="0"/>
              </a:rPr>
              <a:t> </a:t>
            </a:r>
            <a:r>
              <a:rPr lang="en-GB" sz="2400" dirty="0" err="1">
                <a:solidFill>
                  <a:schemeClr val="bg1"/>
                </a:solidFill>
                <a:latin typeface="TeleNeo Office Medium" panose="020B0604040202090203" pitchFamily="34" charset="0"/>
              </a:rPr>
              <a:t>döntések</a:t>
            </a:r>
            <a:endParaRPr lang="en-GB" sz="2400" dirty="0">
              <a:solidFill>
                <a:schemeClr val="bg1"/>
              </a:solidFill>
              <a:latin typeface="TeleNeo Office Medium" panose="020B0604040202090203" pitchFamily="34" charset="0"/>
            </a:endParaRPr>
          </a:p>
          <a:p>
            <a:pPr marL="0" indent="0">
              <a:buNone/>
            </a:pPr>
            <a:r>
              <a:rPr lang="en-GB" sz="2400" dirty="0" err="1">
                <a:solidFill>
                  <a:schemeClr val="bg1"/>
                </a:solidFill>
                <a:latin typeface="TeleNeo Office Medium" panose="020B0604040202090203" pitchFamily="34" charset="0"/>
              </a:rPr>
              <a:t>Integritás</a:t>
            </a:r>
            <a:endParaRPr lang="en-GB" sz="2400" dirty="0">
              <a:solidFill>
                <a:schemeClr val="bg1"/>
              </a:solidFill>
              <a:latin typeface="TeleNeo Office Medium" panose="020B0604040202090203" pitchFamily="34" charset="0"/>
            </a:endParaRPr>
          </a:p>
          <a:p>
            <a:pPr marL="0" indent="0">
              <a:buNone/>
            </a:pPr>
            <a:r>
              <a:rPr lang="en-GB" sz="2400" dirty="0" err="1">
                <a:solidFill>
                  <a:schemeClr val="bg1"/>
                </a:solidFill>
                <a:latin typeface="TeleNeo Office Medium" panose="020B0604040202090203" pitchFamily="34" charset="0"/>
              </a:rPr>
              <a:t>Empátia</a:t>
            </a:r>
            <a:r>
              <a:rPr lang="en-GB" sz="2400" dirty="0">
                <a:solidFill>
                  <a:schemeClr val="bg1"/>
                </a:solidFill>
                <a:latin typeface="TeleNeo Office Medium" panose="020B0604040202090203" pitchFamily="34" charset="0"/>
              </a:rPr>
              <a:t> és </a:t>
            </a:r>
            <a:br>
              <a:rPr lang="hu-HU" sz="2400" dirty="0">
                <a:solidFill>
                  <a:schemeClr val="bg1"/>
                </a:solidFill>
                <a:latin typeface="TeleNeo Office Medium" panose="020B0604040202090203" pitchFamily="34" charset="0"/>
              </a:rPr>
            </a:br>
            <a:r>
              <a:rPr lang="en-GB" sz="2400" dirty="0" err="1">
                <a:solidFill>
                  <a:schemeClr val="bg1"/>
                </a:solidFill>
                <a:latin typeface="TeleNeo Office Medium" panose="020B0604040202090203" pitchFamily="34" charset="0"/>
              </a:rPr>
              <a:t>gondoskodás</a:t>
            </a:r>
            <a:endParaRPr lang="en-GB" sz="2400" dirty="0">
              <a:solidFill>
                <a:schemeClr val="bg1"/>
              </a:solidFill>
              <a:latin typeface="TeleNeo Office Medium" panose="020B0604040202090203" pitchFamily="34" charset="0"/>
            </a:endParaRPr>
          </a:p>
          <a:p>
            <a:pPr marL="0" indent="0">
              <a:buNone/>
            </a:pPr>
            <a:r>
              <a:rPr lang="en-GB" sz="2400" dirty="0" err="1">
                <a:solidFill>
                  <a:schemeClr val="bg1"/>
                </a:solidFill>
                <a:latin typeface="TeleNeo Office Medium" panose="020B0604040202090203" pitchFamily="34" charset="0"/>
              </a:rPr>
              <a:t>Elkötelezettség</a:t>
            </a:r>
            <a:r>
              <a:rPr lang="en-GB" sz="2400" dirty="0">
                <a:solidFill>
                  <a:schemeClr val="bg1"/>
                </a:solidFill>
                <a:latin typeface="TeleNeo Office Medium" panose="020B0604040202090203" pitchFamily="34" charset="0"/>
              </a:rPr>
              <a:t> </a:t>
            </a:r>
            <a:r>
              <a:rPr lang="en-GB" sz="2400" dirty="0" err="1">
                <a:solidFill>
                  <a:schemeClr val="bg1"/>
                </a:solidFill>
                <a:latin typeface="TeleNeo Office Medium" panose="020B0604040202090203" pitchFamily="34" charset="0"/>
              </a:rPr>
              <a:t>és</a:t>
            </a:r>
            <a:r>
              <a:rPr lang="en-GB" sz="2400" dirty="0">
                <a:solidFill>
                  <a:schemeClr val="bg1"/>
                </a:solidFill>
                <a:latin typeface="TeleNeo Office Medium" panose="020B0604040202090203" pitchFamily="34" charset="0"/>
              </a:rPr>
              <a:t> </a:t>
            </a:r>
            <a:r>
              <a:rPr lang="en-GB" sz="2400" dirty="0" err="1">
                <a:solidFill>
                  <a:schemeClr val="bg1"/>
                </a:solidFill>
                <a:latin typeface="TeleNeo Office Medium" panose="020B0604040202090203" pitchFamily="34" charset="0"/>
              </a:rPr>
              <a:t>megbízhatóság</a:t>
            </a:r>
            <a:endParaRPr lang="en-US" sz="2000" dirty="0">
              <a:solidFill>
                <a:schemeClr val="bg1"/>
              </a:solidFill>
              <a:latin typeface="TeleNeo Office Medium" panose="020B0604040202090203" pitchFamily="34" charset="0"/>
            </a:endParaRPr>
          </a:p>
        </p:txBody>
      </p:sp>
      <p:sp>
        <p:nvSpPr>
          <p:cNvPr id="7" name="TextBox 6">
            <a:extLst>
              <a:ext uri="{FF2B5EF4-FFF2-40B4-BE49-F238E27FC236}">
                <a16:creationId xmlns:a16="http://schemas.microsoft.com/office/drawing/2014/main" id="{F5636E8D-A311-15BE-6AE9-C3F0C8B65E46}"/>
              </a:ext>
            </a:extLst>
          </p:cNvPr>
          <p:cNvSpPr txBox="1"/>
          <p:nvPr/>
        </p:nvSpPr>
        <p:spPr>
          <a:xfrm>
            <a:off x="10334383" y="425108"/>
            <a:ext cx="1781417" cy="1754326"/>
          </a:xfrm>
          <a:prstGeom prst="rect">
            <a:avLst/>
          </a:prstGeom>
          <a:noFill/>
        </p:spPr>
        <p:txBody>
          <a:bodyPr wrap="square">
            <a:spAutoFit/>
          </a:bodyPr>
          <a:lstStyle/>
          <a:p>
            <a:pPr marL="0" indent="0">
              <a:buNone/>
            </a:pPr>
            <a:r>
              <a:rPr lang="en-GB" b="0" i="0" u="none" strike="noStrike" dirty="0">
                <a:solidFill>
                  <a:schemeClr val="bg1"/>
                </a:solidFill>
                <a:effectLst/>
                <a:latin typeface="TeleNeo Office Medium" panose="020B0604040202090203" pitchFamily="34" charset="0"/>
              </a:rPr>
              <a:t>Covey, S. (1992)</a:t>
            </a:r>
            <a:endParaRPr lang="hu-HU" b="0" i="0" u="none" strike="noStrike" dirty="0">
              <a:solidFill>
                <a:schemeClr val="bg1"/>
              </a:solidFill>
              <a:effectLst/>
              <a:latin typeface="TeleNeo Office Medium" panose="020B0604040202090203" pitchFamily="34" charset="0"/>
            </a:endParaRPr>
          </a:p>
          <a:p>
            <a:pPr marL="0" indent="0">
              <a:buNone/>
            </a:pPr>
            <a:r>
              <a:rPr lang="en-GB" b="0" i="0" u="none" strike="noStrike" dirty="0">
                <a:solidFill>
                  <a:schemeClr val="bg1"/>
                </a:solidFill>
                <a:effectLst/>
                <a:latin typeface="TeleNeo Office Medium" panose="020B0604040202090203" pitchFamily="34" charset="0"/>
              </a:rPr>
              <a:t> </a:t>
            </a:r>
            <a:br>
              <a:rPr lang="en-GB" b="0" i="0" u="none" strike="noStrike" dirty="0">
                <a:solidFill>
                  <a:schemeClr val="bg1"/>
                </a:solidFill>
                <a:effectLst/>
                <a:latin typeface="TeleNeo Office Medium" panose="020B0604040202090203" pitchFamily="34" charset="0"/>
              </a:rPr>
            </a:br>
            <a:r>
              <a:rPr lang="en-GB" b="0" i="1" u="none" strike="noStrike" dirty="0">
                <a:solidFill>
                  <a:schemeClr val="bg1"/>
                </a:solidFill>
                <a:effectLst/>
                <a:latin typeface="TeleNeo Office Medium" panose="020B0604040202090203" pitchFamily="34" charset="0"/>
              </a:rPr>
              <a:t>A </a:t>
            </a:r>
            <a:r>
              <a:rPr lang="en-GB" b="0" i="1" u="none" strike="noStrike" dirty="0" err="1">
                <a:solidFill>
                  <a:schemeClr val="bg1"/>
                </a:solidFill>
                <a:effectLst/>
                <a:latin typeface="TeleNeo Office Medium" panose="020B0604040202090203" pitchFamily="34" charset="0"/>
              </a:rPr>
              <a:t>rendkívül</a:t>
            </a:r>
            <a:r>
              <a:rPr lang="en-GB" b="0" i="1" u="none" strike="noStrike" dirty="0">
                <a:solidFill>
                  <a:schemeClr val="bg1"/>
                </a:solidFill>
                <a:effectLst/>
                <a:latin typeface="TeleNeo Office Medium" panose="020B0604040202090203" pitchFamily="34" charset="0"/>
              </a:rPr>
              <a:t> </a:t>
            </a:r>
            <a:r>
              <a:rPr lang="en-GB" b="0" i="1" u="none" strike="noStrike" dirty="0" err="1">
                <a:solidFill>
                  <a:schemeClr val="bg1"/>
                </a:solidFill>
                <a:effectLst/>
                <a:latin typeface="TeleNeo Office Medium" panose="020B0604040202090203" pitchFamily="34" charset="0"/>
              </a:rPr>
              <a:t>hatékony</a:t>
            </a:r>
            <a:r>
              <a:rPr lang="en-GB" b="0" i="1" u="none" strike="noStrike" dirty="0">
                <a:solidFill>
                  <a:schemeClr val="bg1"/>
                </a:solidFill>
                <a:effectLst/>
                <a:latin typeface="TeleNeo Office Medium" panose="020B0604040202090203" pitchFamily="34" charset="0"/>
              </a:rPr>
              <a:t> </a:t>
            </a:r>
            <a:r>
              <a:rPr lang="en-GB" b="0" i="1" u="none" strike="noStrike" dirty="0" err="1">
                <a:solidFill>
                  <a:schemeClr val="bg1"/>
                </a:solidFill>
                <a:effectLst/>
                <a:latin typeface="TeleNeo Office Medium" panose="020B0604040202090203" pitchFamily="34" charset="0"/>
              </a:rPr>
              <a:t>emberek</a:t>
            </a:r>
            <a:r>
              <a:rPr lang="en-GB" b="0" i="1" u="none" strike="noStrike" dirty="0">
                <a:solidFill>
                  <a:schemeClr val="bg1"/>
                </a:solidFill>
                <a:effectLst/>
                <a:latin typeface="TeleNeo Office Medium" panose="020B0604040202090203" pitchFamily="34" charset="0"/>
              </a:rPr>
              <a:t> </a:t>
            </a:r>
            <a:r>
              <a:rPr lang="en-GB" b="0" i="1" u="none" strike="noStrike" dirty="0" err="1">
                <a:solidFill>
                  <a:schemeClr val="bg1"/>
                </a:solidFill>
                <a:effectLst/>
                <a:latin typeface="TeleNeo Office Medium" panose="020B0604040202090203" pitchFamily="34" charset="0"/>
              </a:rPr>
              <a:t>hét</a:t>
            </a:r>
            <a:r>
              <a:rPr lang="en-GB" b="0" i="1" u="none" strike="noStrike" dirty="0">
                <a:solidFill>
                  <a:schemeClr val="bg1"/>
                </a:solidFill>
                <a:effectLst/>
                <a:latin typeface="TeleNeo Office Medium" panose="020B0604040202090203" pitchFamily="34" charset="0"/>
              </a:rPr>
              <a:t> </a:t>
            </a:r>
            <a:r>
              <a:rPr lang="en-GB" b="0" i="1" u="none" strike="noStrike" dirty="0" err="1">
                <a:solidFill>
                  <a:schemeClr val="bg1"/>
                </a:solidFill>
                <a:effectLst/>
                <a:latin typeface="TeleNeo Office Medium" panose="020B0604040202090203" pitchFamily="34" charset="0"/>
              </a:rPr>
              <a:t>szokása</a:t>
            </a:r>
            <a:r>
              <a:rPr lang="en-GB" b="0" i="0" u="none" strike="noStrike" dirty="0">
                <a:solidFill>
                  <a:schemeClr val="bg1"/>
                </a:solidFill>
                <a:effectLst/>
                <a:latin typeface="TeleNeo Office Medium" panose="020B0604040202090203" pitchFamily="34" charset="0"/>
              </a:rPr>
              <a:t>.</a:t>
            </a:r>
            <a:endParaRPr lang="en-GB" dirty="0">
              <a:solidFill>
                <a:schemeClr val="bg1"/>
              </a:solidFill>
              <a:latin typeface="TeleNeo Office Medium" panose="020B0604040202090203" pitchFamily="34" charset="0"/>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3B07BAD8-A880-021E-2383-DB454A8FE87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1563346" y="6289318"/>
            <a:ext cx="323854" cy="407113"/>
          </a:xfrm>
          <a:prstGeom prst="rect">
            <a:avLst/>
          </a:prstGeom>
        </p:spPr>
      </p:pic>
      <p:sp>
        <p:nvSpPr>
          <p:cNvPr id="3" name="Freeform 23">
            <a:extLst>
              <a:ext uri="{FF2B5EF4-FFF2-40B4-BE49-F238E27FC236}">
                <a16:creationId xmlns:a16="http://schemas.microsoft.com/office/drawing/2014/main" id="{0D4FF97B-2BB6-1077-E7D6-0211810DED8A}"/>
              </a:ext>
            </a:extLst>
          </p:cNvPr>
          <p:cNvSpPr>
            <a:spLocks noChangeAspect="1" noEditPoints="1"/>
          </p:cNvSpPr>
          <p:nvPr/>
        </p:nvSpPr>
        <p:spPr bwMode="auto">
          <a:xfrm>
            <a:off x="136035" y="3548956"/>
            <a:ext cx="293057" cy="256856"/>
          </a:xfrm>
          <a:custGeom>
            <a:avLst/>
            <a:gdLst>
              <a:gd name="T0" fmla="*/ 128 w 160"/>
              <a:gd name="T1" fmla="*/ 81 h 139"/>
              <a:gd name="T2" fmla="*/ 121 w 160"/>
              <a:gd name="T3" fmla="*/ 85 h 139"/>
              <a:gd name="T4" fmla="*/ 105 w 160"/>
              <a:gd name="T5" fmla="*/ 95 h 139"/>
              <a:gd name="T6" fmla="*/ 105 w 160"/>
              <a:gd name="T7" fmla="*/ 44 h 139"/>
              <a:gd name="T8" fmla="*/ 121 w 160"/>
              <a:gd name="T9" fmla="*/ 55 h 139"/>
              <a:gd name="T10" fmla="*/ 128 w 160"/>
              <a:gd name="T11" fmla="*/ 58 h 139"/>
              <a:gd name="T12" fmla="*/ 160 w 160"/>
              <a:gd name="T13" fmla="*/ 30 h 139"/>
              <a:gd name="T14" fmla="*/ 128 w 160"/>
              <a:gd name="T15" fmla="*/ 1 h 139"/>
              <a:gd name="T16" fmla="*/ 121 w 160"/>
              <a:gd name="T17" fmla="*/ 5 h 139"/>
              <a:gd name="T18" fmla="*/ 105 w 160"/>
              <a:gd name="T19" fmla="*/ 15 h 139"/>
              <a:gd name="T20" fmla="*/ 25 w 160"/>
              <a:gd name="T21" fmla="*/ 15 h 139"/>
              <a:gd name="T22" fmla="*/ 0 w 160"/>
              <a:gd name="T23" fmla="*/ 30 h 139"/>
              <a:gd name="T24" fmla="*/ 25 w 160"/>
              <a:gd name="T25" fmla="*/ 44 h 139"/>
              <a:gd name="T26" fmla="*/ 25 w 160"/>
              <a:gd name="T27" fmla="*/ 95 h 139"/>
              <a:gd name="T28" fmla="*/ 0 w 160"/>
              <a:gd name="T29" fmla="*/ 110 h 139"/>
              <a:gd name="T30" fmla="*/ 25 w 160"/>
              <a:gd name="T31" fmla="*/ 124 h 139"/>
              <a:gd name="T32" fmla="*/ 105 w 160"/>
              <a:gd name="T33" fmla="*/ 124 h 139"/>
              <a:gd name="T34" fmla="*/ 121 w 160"/>
              <a:gd name="T35" fmla="*/ 135 h 139"/>
              <a:gd name="T36" fmla="*/ 125 w 160"/>
              <a:gd name="T37" fmla="*/ 139 h 139"/>
              <a:gd name="T38" fmla="*/ 158 w 160"/>
              <a:gd name="T39" fmla="*/ 113 h 139"/>
              <a:gd name="T40" fmla="*/ 158 w 160"/>
              <a:gd name="T41" fmla="*/ 106 h 139"/>
              <a:gd name="T42" fmla="*/ 125 w 160"/>
              <a:gd name="T43" fmla="*/ 24 h 139"/>
              <a:gd name="T44" fmla="*/ 130 w 160"/>
              <a:gd name="T45" fmla="*/ 15 h 139"/>
              <a:gd name="T46" fmla="*/ 130 w 160"/>
              <a:gd name="T47" fmla="*/ 45 h 139"/>
              <a:gd name="T48" fmla="*/ 125 w 160"/>
              <a:gd name="T49" fmla="*/ 35 h 139"/>
              <a:gd name="T50" fmla="*/ 81 w 160"/>
              <a:gd name="T51" fmla="*/ 45 h 139"/>
              <a:gd name="T52" fmla="*/ 76 w 160"/>
              <a:gd name="T53" fmla="*/ 50 h 139"/>
              <a:gd name="T54" fmla="*/ 76 w 160"/>
              <a:gd name="T55" fmla="*/ 49 h 139"/>
              <a:gd name="T56" fmla="*/ 75 w 160"/>
              <a:gd name="T57" fmla="*/ 48 h 139"/>
              <a:gd name="T58" fmla="*/ 75 w 160"/>
              <a:gd name="T59" fmla="*/ 46 h 139"/>
              <a:gd name="T60" fmla="*/ 74 w 160"/>
              <a:gd name="T61" fmla="*/ 45 h 139"/>
              <a:gd name="T62" fmla="*/ 73 w 160"/>
              <a:gd name="T63" fmla="*/ 44 h 139"/>
              <a:gd name="T64" fmla="*/ 72 w 160"/>
              <a:gd name="T65" fmla="*/ 41 h 139"/>
              <a:gd name="T66" fmla="*/ 71 w 160"/>
              <a:gd name="T67" fmla="*/ 40 h 139"/>
              <a:gd name="T68" fmla="*/ 25 w 160"/>
              <a:gd name="T69" fmla="*/ 115 h 139"/>
              <a:gd name="T70" fmla="*/ 9 w 160"/>
              <a:gd name="T71" fmla="*/ 110 h 139"/>
              <a:gd name="T72" fmla="*/ 25 w 160"/>
              <a:gd name="T73" fmla="*/ 104 h 139"/>
              <a:gd name="T74" fmla="*/ 54 w 160"/>
              <a:gd name="T75" fmla="*/ 89 h 139"/>
              <a:gd name="T76" fmla="*/ 54 w 160"/>
              <a:gd name="T77" fmla="*/ 90 h 139"/>
              <a:gd name="T78" fmla="*/ 55 w 160"/>
              <a:gd name="T79" fmla="*/ 92 h 139"/>
              <a:gd name="T80" fmla="*/ 56 w 160"/>
              <a:gd name="T81" fmla="*/ 94 h 139"/>
              <a:gd name="T82" fmla="*/ 57 w 160"/>
              <a:gd name="T83" fmla="*/ 96 h 139"/>
              <a:gd name="T84" fmla="*/ 58 w 160"/>
              <a:gd name="T85" fmla="*/ 98 h 139"/>
              <a:gd name="T86" fmla="*/ 59 w 160"/>
              <a:gd name="T87" fmla="*/ 99 h 139"/>
              <a:gd name="T88" fmla="*/ 130 w 160"/>
              <a:gd name="T89" fmla="*/ 125 h 139"/>
              <a:gd name="T90" fmla="*/ 125 w 160"/>
              <a:gd name="T91" fmla="*/ 115 h 139"/>
              <a:gd name="T92" fmla="*/ 69 w 160"/>
              <a:gd name="T93" fmla="*/ 97 h 139"/>
              <a:gd name="T94" fmla="*/ 25 w 160"/>
              <a:gd name="T95" fmla="*/ 35 h 139"/>
              <a:gd name="T96" fmla="*/ 9 w 160"/>
              <a:gd name="T97" fmla="*/ 30 h 139"/>
              <a:gd name="T98" fmla="*/ 25 w 160"/>
              <a:gd name="T99" fmla="*/ 24 h 139"/>
              <a:gd name="T100" fmla="*/ 70 w 160"/>
              <a:gd name="T101" fmla="*/ 70 h 139"/>
              <a:gd name="T102" fmla="*/ 105 w 160"/>
              <a:gd name="T103" fmla="*/ 104 h 139"/>
              <a:gd name="T104" fmla="*/ 130 w 160"/>
              <a:gd name="T105" fmla="*/ 100 h 139"/>
              <a:gd name="T106" fmla="*/ 148 w 160"/>
              <a:gd name="T107" fmla="*/ 11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 h="139">
                <a:moveTo>
                  <a:pt x="158" y="106"/>
                </a:moveTo>
                <a:cubicBezTo>
                  <a:pt x="128" y="81"/>
                  <a:pt x="128" y="81"/>
                  <a:pt x="128" y="81"/>
                </a:cubicBezTo>
                <a:cubicBezTo>
                  <a:pt x="127" y="80"/>
                  <a:pt x="125" y="80"/>
                  <a:pt x="123" y="80"/>
                </a:cubicBezTo>
                <a:cubicBezTo>
                  <a:pt x="122" y="81"/>
                  <a:pt x="121" y="83"/>
                  <a:pt x="121" y="85"/>
                </a:cubicBezTo>
                <a:cubicBezTo>
                  <a:pt x="121" y="95"/>
                  <a:pt x="121" y="95"/>
                  <a:pt x="121" y="95"/>
                </a:cubicBezTo>
                <a:cubicBezTo>
                  <a:pt x="105" y="95"/>
                  <a:pt x="105" y="95"/>
                  <a:pt x="105" y="95"/>
                </a:cubicBezTo>
                <a:cubicBezTo>
                  <a:pt x="91" y="95"/>
                  <a:pt x="80" y="83"/>
                  <a:pt x="80" y="70"/>
                </a:cubicBezTo>
                <a:cubicBezTo>
                  <a:pt x="80" y="56"/>
                  <a:pt x="91" y="44"/>
                  <a:pt x="105" y="44"/>
                </a:cubicBezTo>
                <a:cubicBezTo>
                  <a:pt x="121" y="44"/>
                  <a:pt x="121" y="44"/>
                  <a:pt x="121" y="44"/>
                </a:cubicBezTo>
                <a:cubicBezTo>
                  <a:pt x="121" y="55"/>
                  <a:pt x="121" y="55"/>
                  <a:pt x="121" y="55"/>
                </a:cubicBezTo>
                <a:cubicBezTo>
                  <a:pt x="121" y="57"/>
                  <a:pt x="122" y="58"/>
                  <a:pt x="123" y="59"/>
                </a:cubicBezTo>
                <a:cubicBezTo>
                  <a:pt x="125" y="60"/>
                  <a:pt x="127" y="59"/>
                  <a:pt x="128" y="58"/>
                </a:cubicBezTo>
                <a:cubicBezTo>
                  <a:pt x="158" y="33"/>
                  <a:pt x="158" y="33"/>
                  <a:pt x="158" y="33"/>
                </a:cubicBezTo>
                <a:cubicBezTo>
                  <a:pt x="159" y="32"/>
                  <a:pt x="160" y="31"/>
                  <a:pt x="160" y="30"/>
                </a:cubicBezTo>
                <a:cubicBezTo>
                  <a:pt x="160" y="28"/>
                  <a:pt x="159" y="27"/>
                  <a:pt x="158" y="26"/>
                </a:cubicBezTo>
                <a:cubicBezTo>
                  <a:pt x="128" y="1"/>
                  <a:pt x="128" y="1"/>
                  <a:pt x="128" y="1"/>
                </a:cubicBezTo>
                <a:cubicBezTo>
                  <a:pt x="127" y="0"/>
                  <a:pt x="125" y="0"/>
                  <a:pt x="123" y="0"/>
                </a:cubicBezTo>
                <a:cubicBezTo>
                  <a:pt x="122" y="1"/>
                  <a:pt x="121" y="3"/>
                  <a:pt x="121" y="5"/>
                </a:cubicBezTo>
                <a:cubicBezTo>
                  <a:pt x="121" y="15"/>
                  <a:pt x="121" y="15"/>
                  <a:pt x="121" y="15"/>
                </a:cubicBezTo>
                <a:cubicBezTo>
                  <a:pt x="105" y="15"/>
                  <a:pt x="105" y="15"/>
                  <a:pt x="105" y="15"/>
                </a:cubicBezTo>
                <a:cubicBezTo>
                  <a:pt x="90" y="15"/>
                  <a:pt x="75" y="21"/>
                  <a:pt x="65" y="32"/>
                </a:cubicBezTo>
                <a:cubicBezTo>
                  <a:pt x="55" y="21"/>
                  <a:pt x="40" y="15"/>
                  <a:pt x="25" y="15"/>
                </a:cubicBezTo>
                <a:cubicBezTo>
                  <a:pt x="15" y="15"/>
                  <a:pt x="15" y="15"/>
                  <a:pt x="15" y="15"/>
                </a:cubicBezTo>
                <a:cubicBezTo>
                  <a:pt x="7" y="15"/>
                  <a:pt x="0" y="22"/>
                  <a:pt x="0" y="30"/>
                </a:cubicBezTo>
                <a:cubicBezTo>
                  <a:pt x="0" y="38"/>
                  <a:pt x="7" y="44"/>
                  <a:pt x="15" y="44"/>
                </a:cubicBezTo>
                <a:cubicBezTo>
                  <a:pt x="25" y="44"/>
                  <a:pt x="25" y="44"/>
                  <a:pt x="25" y="44"/>
                </a:cubicBezTo>
                <a:cubicBezTo>
                  <a:pt x="39" y="44"/>
                  <a:pt x="50" y="56"/>
                  <a:pt x="50" y="70"/>
                </a:cubicBezTo>
                <a:cubicBezTo>
                  <a:pt x="50" y="84"/>
                  <a:pt x="39" y="95"/>
                  <a:pt x="25" y="95"/>
                </a:cubicBezTo>
                <a:cubicBezTo>
                  <a:pt x="15" y="95"/>
                  <a:pt x="15" y="95"/>
                  <a:pt x="15" y="95"/>
                </a:cubicBezTo>
                <a:cubicBezTo>
                  <a:pt x="7" y="95"/>
                  <a:pt x="0" y="102"/>
                  <a:pt x="0" y="110"/>
                </a:cubicBezTo>
                <a:cubicBezTo>
                  <a:pt x="0" y="118"/>
                  <a:pt x="7" y="124"/>
                  <a:pt x="15" y="124"/>
                </a:cubicBezTo>
                <a:cubicBezTo>
                  <a:pt x="25" y="124"/>
                  <a:pt x="25" y="124"/>
                  <a:pt x="25" y="124"/>
                </a:cubicBezTo>
                <a:cubicBezTo>
                  <a:pt x="40" y="124"/>
                  <a:pt x="55" y="118"/>
                  <a:pt x="65" y="107"/>
                </a:cubicBezTo>
                <a:cubicBezTo>
                  <a:pt x="75" y="118"/>
                  <a:pt x="90" y="124"/>
                  <a:pt x="105" y="124"/>
                </a:cubicBezTo>
                <a:cubicBezTo>
                  <a:pt x="121" y="124"/>
                  <a:pt x="121" y="124"/>
                  <a:pt x="121" y="124"/>
                </a:cubicBezTo>
                <a:cubicBezTo>
                  <a:pt x="121" y="135"/>
                  <a:pt x="121" y="135"/>
                  <a:pt x="121" y="135"/>
                </a:cubicBezTo>
                <a:cubicBezTo>
                  <a:pt x="121" y="137"/>
                  <a:pt x="122" y="138"/>
                  <a:pt x="123" y="139"/>
                </a:cubicBezTo>
                <a:cubicBezTo>
                  <a:pt x="124" y="139"/>
                  <a:pt x="125" y="139"/>
                  <a:pt x="125" y="139"/>
                </a:cubicBezTo>
                <a:cubicBezTo>
                  <a:pt x="126" y="139"/>
                  <a:pt x="127" y="139"/>
                  <a:pt x="128" y="138"/>
                </a:cubicBezTo>
                <a:cubicBezTo>
                  <a:pt x="158" y="113"/>
                  <a:pt x="158" y="113"/>
                  <a:pt x="158" y="113"/>
                </a:cubicBezTo>
                <a:cubicBezTo>
                  <a:pt x="159" y="112"/>
                  <a:pt x="160" y="111"/>
                  <a:pt x="160" y="110"/>
                </a:cubicBezTo>
                <a:cubicBezTo>
                  <a:pt x="160" y="108"/>
                  <a:pt x="159" y="107"/>
                  <a:pt x="158" y="106"/>
                </a:cubicBezTo>
                <a:close/>
                <a:moveTo>
                  <a:pt x="105" y="24"/>
                </a:moveTo>
                <a:cubicBezTo>
                  <a:pt x="125" y="24"/>
                  <a:pt x="125" y="24"/>
                  <a:pt x="125" y="24"/>
                </a:cubicBezTo>
                <a:cubicBezTo>
                  <a:pt x="128" y="24"/>
                  <a:pt x="130" y="22"/>
                  <a:pt x="130" y="20"/>
                </a:cubicBezTo>
                <a:cubicBezTo>
                  <a:pt x="130" y="15"/>
                  <a:pt x="130" y="15"/>
                  <a:pt x="130" y="15"/>
                </a:cubicBezTo>
                <a:cubicBezTo>
                  <a:pt x="148" y="30"/>
                  <a:pt x="148" y="30"/>
                  <a:pt x="148" y="30"/>
                </a:cubicBezTo>
                <a:cubicBezTo>
                  <a:pt x="130" y="45"/>
                  <a:pt x="130" y="45"/>
                  <a:pt x="130" y="45"/>
                </a:cubicBezTo>
                <a:cubicBezTo>
                  <a:pt x="130" y="40"/>
                  <a:pt x="130" y="40"/>
                  <a:pt x="130" y="40"/>
                </a:cubicBezTo>
                <a:cubicBezTo>
                  <a:pt x="130" y="37"/>
                  <a:pt x="128" y="35"/>
                  <a:pt x="125" y="35"/>
                </a:cubicBezTo>
                <a:cubicBezTo>
                  <a:pt x="105" y="35"/>
                  <a:pt x="105" y="35"/>
                  <a:pt x="105" y="35"/>
                </a:cubicBezTo>
                <a:cubicBezTo>
                  <a:pt x="96" y="35"/>
                  <a:pt x="87" y="39"/>
                  <a:pt x="81" y="45"/>
                </a:cubicBezTo>
                <a:cubicBezTo>
                  <a:pt x="79" y="47"/>
                  <a:pt x="78" y="49"/>
                  <a:pt x="76" y="50"/>
                </a:cubicBezTo>
                <a:cubicBezTo>
                  <a:pt x="76" y="50"/>
                  <a:pt x="76" y="50"/>
                  <a:pt x="76" y="50"/>
                </a:cubicBezTo>
                <a:cubicBezTo>
                  <a:pt x="76" y="50"/>
                  <a:pt x="76" y="50"/>
                  <a:pt x="76" y="49"/>
                </a:cubicBezTo>
                <a:cubicBezTo>
                  <a:pt x="76" y="49"/>
                  <a:pt x="76" y="49"/>
                  <a:pt x="76" y="49"/>
                </a:cubicBezTo>
                <a:cubicBezTo>
                  <a:pt x="76" y="49"/>
                  <a:pt x="75" y="48"/>
                  <a:pt x="75" y="48"/>
                </a:cubicBezTo>
                <a:cubicBezTo>
                  <a:pt x="75" y="48"/>
                  <a:pt x="75" y="48"/>
                  <a:pt x="75" y="48"/>
                </a:cubicBezTo>
                <a:cubicBezTo>
                  <a:pt x="75" y="47"/>
                  <a:pt x="75" y="47"/>
                  <a:pt x="75" y="46"/>
                </a:cubicBezTo>
                <a:cubicBezTo>
                  <a:pt x="75" y="46"/>
                  <a:pt x="75" y="46"/>
                  <a:pt x="75" y="46"/>
                </a:cubicBezTo>
                <a:cubicBezTo>
                  <a:pt x="74" y="46"/>
                  <a:pt x="74" y="45"/>
                  <a:pt x="74" y="45"/>
                </a:cubicBezTo>
                <a:cubicBezTo>
                  <a:pt x="74" y="45"/>
                  <a:pt x="74" y="45"/>
                  <a:pt x="74" y="45"/>
                </a:cubicBezTo>
                <a:cubicBezTo>
                  <a:pt x="74" y="45"/>
                  <a:pt x="73" y="44"/>
                  <a:pt x="73" y="44"/>
                </a:cubicBezTo>
                <a:cubicBezTo>
                  <a:pt x="73" y="44"/>
                  <a:pt x="73" y="44"/>
                  <a:pt x="73" y="44"/>
                </a:cubicBezTo>
                <a:cubicBezTo>
                  <a:pt x="73" y="43"/>
                  <a:pt x="72" y="42"/>
                  <a:pt x="72" y="41"/>
                </a:cubicBezTo>
                <a:cubicBezTo>
                  <a:pt x="72" y="41"/>
                  <a:pt x="72" y="41"/>
                  <a:pt x="72" y="41"/>
                </a:cubicBezTo>
                <a:cubicBezTo>
                  <a:pt x="71" y="41"/>
                  <a:pt x="71" y="40"/>
                  <a:pt x="71" y="40"/>
                </a:cubicBezTo>
                <a:cubicBezTo>
                  <a:pt x="71" y="40"/>
                  <a:pt x="71" y="40"/>
                  <a:pt x="71" y="40"/>
                </a:cubicBezTo>
                <a:cubicBezTo>
                  <a:pt x="79" y="30"/>
                  <a:pt x="92" y="24"/>
                  <a:pt x="105" y="24"/>
                </a:cubicBezTo>
                <a:close/>
                <a:moveTo>
                  <a:pt x="25" y="115"/>
                </a:moveTo>
                <a:cubicBezTo>
                  <a:pt x="15" y="115"/>
                  <a:pt x="15" y="115"/>
                  <a:pt x="15" y="115"/>
                </a:cubicBezTo>
                <a:cubicBezTo>
                  <a:pt x="12" y="115"/>
                  <a:pt x="9" y="113"/>
                  <a:pt x="9" y="110"/>
                </a:cubicBezTo>
                <a:cubicBezTo>
                  <a:pt x="9" y="107"/>
                  <a:pt x="12" y="104"/>
                  <a:pt x="15" y="104"/>
                </a:cubicBezTo>
                <a:cubicBezTo>
                  <a:pt x="25" y="104"/>
                  <a:pt x="25" y="104"/>
                  <a:pt x="25" y="104"/>
                </a:cubicBezTo>
                <a:cubicBezTo>
                  <a:pt x="37" y="104"/>
                  <a:pt x="48" y="98"/>
                  <a:pt x="54" y="89"/>
                </a:cubicBezTo>
                <a:cubicBezTo>
                  <a:pt x="54" y="89"/>
                  <a:pt x="54" y="89"/>
                  <a:pt x="54" y="89"/>
                </a:cubicBezTo>
                <a:cubicBezTo>
                  <a:pt x="54" y="89"/>
                  <a:pt x="54" y="90"/>
                  <a:pt x="54" y="90"/>
                </a:cubicBezTo>
                <a:cubicBezTo>
                  <a:pt x="54" y="90"/>
                  <a:pt x="54" y="90"/>
                  <a:pt x="54" y="90"/>
                </a:cubicBezTo>
                <a:cubicBezTo>
                  <a:pt x="55" y="91"/>
                  <a:pt x="55" y="91"/>
                  <a:pt x="55" y="92"/>
                </a:cubicBezTo>
                <a:cubicBezTo>
                  <a:pt x="55" y="92"/>
                  <a:pt x="55" y="92"/>
                  <a:pt x="55" y="92"/>
                </a:cubicBezTo>
                <a:cubicBezTo>
                  <a:pt x="55" y="93"/>
                  <a:pt x="56" y="94"/>
                  <a:pt x="56" y="94"/>
                </a:cubicBezTo>
                <a:cubicBezTo>
                  <a:pt x="56" y="94"/>
                  <a:pt x="56" y="94"/>
                  <a:pt x="56" y="94"/>
                </a:cubicBezTo>
                <a:cubicBezTo>
                  <a:pt x="56" y="95"/>
                  <a:pt x="57" y="95"/>
                  <a:pt x="57" y="96"/>
                </a:cubicBezTo>
                <a:cubicBezTo>
                  <a:pt x="57" y="96"/>
                  <a:pt x="57" y="96"/>
                  <a:pt x="57" y="96"/>
                </a:cubicBezTo>
                <a:cubicBezTo>
                  <a:pt x="57" y="97"/>
                  <a:pt x="58" y="97"/>
                  <a:pt x="58" y="98"/>
                </a:cubicBezTo>
                <a:cubicBezTo>
                  <a:pt x="58" y="98"/>
                  <a:pt x="58" y="98"/>
                  <a:pt x="58" y="98"/>
                </a:cubicBezTo>
                <a:cubicBezTo>
                  <a:pt x="59" y="99"/>
                  <a:pt x="59" y="99"/>
                  <a:pt x="59" y="99"/>
                </a:cubicBezTo>
                <a:cubicBezTo>
                  <a:pt x="59" y="99"/>
                  <a:pt x="59" y="99"/>
                  <a:pt x="59" y="99"/>
                </a:cubicBezTo>
                <a:cubicBezTo>
                  <a:pt x="51" y="109"/>
                  <a:pt x="38" y="115"/>
                  <a:pt x="25" y="115"/>
                </a:cubicBezTo>
                <a:close/>
                <a:moveTo>
                  <a:pt x="130" y="125"/>
                </a:moveTo>
                <a:cubicBezTo>
                  <a:pt x="130" y="120"/>
                  <a:pt x="130" y="120"/>
                  <a:pt x="130" y="120"/>
                </a:cubicBezTo>
                <a:cubicBezTo>
                  <a:pt x="130" y="117"/>
                  <a:pt x="128" y="115"/>
                  <a:pt x="125" y="115"/>
                </a:cubicBezTo>
                <a:cubicBezTo>
                  <a:pt x="105" y="115"/>
                  <a:pt x="105" y="115"/>
                  <a:pt x="105" y="115"/>
                </a:cubicBezTo>
                <a:cubicBezTo>
                  <a:pt x="91" y="115"/>
                  <a:pt x="77" y="108"/>
                  <a:pt x="69" y="97"/>
                </a:cubicBezTo>
                <a:cubicBezTo>
                  <a:pt x="63" y="89"/>
                  <a:pt x="60" y="80"/>
                  <a:pt x="60" y="70"/>
                </a:cubicBezTo>
                <a:cubicBezTo>
                  <a:pt x="60" y="51"/>
                  <a:pt x="44" y="35"/>
                  <a:pt x="25" y="35"/>
                </a:cubicBezTo>
                <a:cubicBezTo>
                  <a:pt x="15" y="35"/>
                  <a:pt x="15" y="35"/>
                  <a:pt x="15" y="35"/>
                </a:cubicBezTo>
                <a:cubicBezTo>
                  <a:pt x="12" y="35"/>
                  <a:pt x="9" y="33"/>
                  <a:pt x="9" y="30"/>
                </a:cubicBezTo>
                <a:cubicBezTo>
                  <a:pt x="9" y="27"/>
                  <a:pt x="12" y="24"/>
                  <a:pt x="15" y="24"/>
                </a:cubicBezTo>
                <a:cubicBezTo>
                  <a:pt x="25" y="24"/>
                  <a:pt x="25" y="24"/>
                  <a:pt x="25" y="24"/>
                </a:cubicBezTo>
                <a:cubicBezTo>
                  <a:pt x="39" y="24"/>
                  <a:pt x="53" y="31"/>
                  <a:pt x="61" y="43"/>
                </a:cubicBezTo>
                <a:cubicBezTo>
                  <a:pt x="67" y="50"/>
                  <a:pt x="70" y="60"/>
                  <a:pt x="70" y="70"/>
                </a:cubicBezTo>
                <a:cubicBezTo>
                  <a:pt x="70" y="79"/>
                  <a:pt x="74" y="88"/>
                  <a:pt x="81" y="94"/>
                </a:cubicBezTo>
                <a:cubicBezTo>
                  <a:pt x="87" y="101"/>
                  <a:pt x="96" y="104"/>
                  <a:pt x="105" y="104"/>
                </a:cubicBezTo>
                <a:cubicBezTo>
                  <a:pt x="125" y="104"/>
                  <a:pt x="125" y="104"/>
                  <a:pt x="125" y="104"/>
                </a:cubicBezTo>
                <a:cubicBezTo>
                  <a:pt x="128" y="104"/>
                  <a:pt x="130" y="102"/>
                  <a:pt x="130" y="100"/>
                </a:cubicBezTo>
                <a:cubicBezTo>
                  <a:pt x="130" y="95"/>
                  <a:pt x="130" y="95"/>
                  <a:pt x="130" y="95"/>
                </a:cubicBezTo>
                <a:cubicBezTo>
                  <a:pt x="148" y="110"/>
                  <a:pt x="148" y="110"/>
                  <a:pt x="148" y="110"/>
                </a:cubicBezTo>
                <a:lnTo>
                  <a:pt x="130" y="1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4">
            <a:extLst>
              <a:ext uri="{FF2B5EF4-FFF2-40B4-BE49-F238E27FC236}">
                <a16:creationId xmlns:a16="http://schemas.microsoft.com/office/drawing/2014/main" id="{79EB7554-52D0-C074-7C94-06377421405B}"/>
              </a:ext>
            </a:extLst>
          </p:cNvPr>
          <p:cNvSpPr>
            <a:spLocks noChangeAspect="1" noEditPoints="1"/>
          </p:cNvSpPr>
          <p:nvPr/>
        </p:nvSpPr>
        <p:spPr bwMode="auto">
          <a:xfrm>
            <a:off x="127240" y="5527876"/>
            <a:ext cx="293057" cy="295643"/>
          </a:xfrm>
          <a:custGeom>
            <a:avLst/>
            <a:gdLst>
              <a:gd name="T0" fmla="*/ 140 w 160"/>
              <a:gd name="T1" fmla="*/ 20 h 160"/>
              <a:gd name="T2" fmla="*/ 135 w 160"/>
              <a:gd name="T3" fmla="*/ 0 h 160"/>
              <a:gd name="T4" fmla="*/ 20 w 160"/>
              <a:gd name="T5" fmla="*/ 5 h 160"/>
              <a:gd name="T6" fmla="*/ 5 w 160"/>
              <a:gd name="T7" fmla="*/ 20 h 160"/>
              <a:gd name="T8" fmla="*/ 0 w 160"/>
              <a:gd name="T9" fmla="*/ 50 h 160"/>
              <a:gd name="T10" fmla="*/ 41 w 160"/>
              <a:gd name="T11" fmla="*/ 79 h 160"/>
              <a:gd name="T12" fmla="*/ 65 w 160"/>
              <a:gd name="T13" fmla="*/ 121 h 160"/>
              <a:gd name="T14" fmla="*/ 30 w 160"/>
              <a:gd name="T15" fmla="*/ 135 h 160"/>
              <a:gd name="T16" fmla="*/ 35 w 160"/>
              <a:gd name="T17" fmla="*/ 160 h 160"/>
              <a:gd name="T18" fmla="*/ 130 w 160"/>
              <a:gd name="T19" fmla="*/ 155 h 160"/>
              <a:gd name="T20" fmla="*/ 115 w 160"/>
              <a:gd name="T21" fmla="*/ 121 h 160"/>
              <a:gd name="T22" fmla="*/ 95 w 160"/>
              <a:gd name="T23" fmla="*/ 97 h 160"/>
              <a:gd name="T24" fmla="*/ 130 w 160"/>
              <a:gd name="T25" fmla="*/ 79 h 160"/>
              <a:gd name="T26" fmla="*/ 160 w 160"/>
              <a:gd name="T27" fmla="*/ 25 h 160"/>
              <a:gd name="T28" fmla="*/ 30 w 160"/>
              <a:gd name="T29" fmla="*/ 9 h 160"/>
              <a:gd name="T30" fmla="*/ 130 w 160"/>
              <a:gd name="T31" fmla="*/ 20 h 160"/>
              <a:gd name="T32" fmla="*/ 30 w 160"/>
              <a:gd name="T33" fmla="*/ 20 h 160"/>
              <a:gd name="T34" fmla="*/ 30 w 160"/>
              <a:gd name="T35" fmla="*/ 70 h 160"/>
              <a:gd name="T36" fmla="*/ 9 w 160"/>
              <a:gd name="T37" fmla="*/ 29 h 160"/>
              <a:gd name="T38" fmla="*/ 34 w 160"/>
              <a:gd name="T39" fmla="*/ 70 h 160"/>
              <a:gd name="T40" fmla="*/ 115 w 160"/>
              <a:gd name="T41" fmla="*/ 130 h 160"/>
              <a:gd name="T42" fmla="*/ 120 w 160"/>
              <a:gd name="T43" fmla="*/ 151 h 160"/>
              <a:gd name="T44" fmla="*/ 40 w 160"/>
              <a:gd name="T45" fmla="*/ 135 h 160"/>
              <a:gd name="T46" fmla="*/ 115 w 160"/>
              <a:gd name="T47" fmla="*/ 130 h 160"/>
              <a:gd name="T48" fmla="*/ 75 w 160"/>
              <a:gd name="T49" fmla="*/ 99 h 160"/>
              <a:gd name="T50" fmla="*/ 85 w 160"/>
              <a:gd name="T51" fmla="*/ 99 h 160"/>
              <a:gd name="T52" fmla="*/ 75 w 160"/>
              <a:gd name="T53" fmla="*/ 121 h 160"/>
              <a:gd name="T54" fmla="*/ 112 w 160"/>
              <a:gd name="T55" fmla="*/ 73 h 160"/>
              <a:gd name="T56" fmla="*/ 48 w 160"/>
              <a:gd name="T57" fmla="*/ 73 h 160"/>
              <a:gd name="T58" fmla="*/ 30 w 160"/>
              <a:gd name="T59" fmla="*/ 29 h 160"/>
              <a:gd name="T60" fmla="*/ 130 w 160"/>
              <a:gd name="T61" fmla="*/ 29 h 160"/>
              <a:gd name="T62" fmla="*/ 151 w 160"/>
              <a:gd name="T63" fmla="*/ 50 h 160"/>
              <a:gd name="T64" fmla="*/ 126 w 160"/>
              <a:gd name="T65" fmla="*/ 70 h 160"/>
              <a:gd name="T66" fmla="*/ 151 w 160"/>
              <a:gd name="T67" fmla="*/ 2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60">
                <a:moveTo>
                  <a:pt x="155" y="20"/>
                </a:moveTo>
                <a:cubicBezTo>
                  <a:pt x="140" y="20"/>
                  <a:pt x="140" y="20"/>
                  <a:pt x="140" y="20"/>
                </a:cubicBezTo>
                <a:cubicBezTo>
                  <a:pt x="140" y="5"/>
                  <a:pt x="140" y="5"/>
                  <a:pt x="140" y="5"/>
                </a:cubicBezTo>
                <a:cubicBezTo>
                  <a:pt x="140" y="2"/>
                  <a:pt x="138" y="0"/>
                  <a:pt x="135" y="0"/>
                </a:cubicBezTo>
                <a:cubicBezTo>
                  <a:pt x="25" y="0"/>
                  <a:pt x="25" y="0"/>
                  <a:pt x="25" y="0"/>
                </a:cubicBezTo>
                <a:cubicBezTo>
                  <a:pt x="22" y="0"/>
                  <a:pt x="20" y="2"/>
                  <a:pt x="20" y="5"/>
                </a:cubicBezTo>
                <a:cubicBezTo>
                  <a:pt x="20" y="20"/>
                  <a:pt x="20" y="20"/>
                  <a:pt x="20" y="20"/>
                </a:cubicBezTo>
                <a:cubicBezTo>
                  <a:pt x="5" y="20"/>
                  <a:pt x="5" y="20"/>
                  <a:pt x="5" y="20"/>
                </a:cubicBezTo>
                <a:cubicBezTo>
                  <a:pt x="2" y="20"/>
                  <a:pt x="0" y="22"/>
                  <a:pt x="0" y="25"/>
                </a:cubicBezTo>
                <a:cubicBezTo>
                  <a:pt x="0" y="50"/>
                  <a:pt x="0" y="50"/>
                  <a:pt x="0" y="50"/>
                </a:cubicBezTo>
                <a:cubicBezTo>
                  <a:pt x="0" y="66"/>
                  <a:pt x="13" y="79"/>
                  <a:pt x="30" y="79"/>
                </a:cubicBezTo>
                <a:cubicBezTo>
                  <a:pt x="41" y="79"/>
                  <a:pt x="41" y="79"/>
                  <a:pt x="41" y="79"/>
                </a:cubicBezTo>
                <a:cubicBezTo>
                  <a:pt x="48" y="88"/>
                  <a:pt x="56" y="94"/>
                  <a:pt x="65" y="97"/>
                </a:cubicBezTo>
                <a:cubicBezTo>
                  <a:pt x="65" y="121"/>
                  <a:pt x="65" y="121"/>
                  <a:pt x="65" y="121"/>
                </a:cubicBezTo>
                <a:cubicBezTo>
                  <a:pt x="45" y="121"/>
                  <a:pt x="45" y="121"/>
                  <a:pt x="45" y="121"/>
                </a:cubicBezTo>
                <a:cubicBezTo>
                  <a:pt x="37" y="121"/>
                  <a:pt x="30" y="127"/>
                  <a:pt x="30" y="135"/>
                </a:cubicBezTo>
                <a:cubicBezTo>
                  <a:pt x="30" y="155"/>
                  <a:pt x="30" y="155"/>
                  <a:pt x="30" y="155"/>
                </a:cubicBezTo>
                <a:cubicBezTo>
                  <a:pt x="30" y="158"/>
                  <a:pt x="32" y="160"/>
                  <a:pt x="35" y="160"/>
                </a:cubicBezTo>
                <a:cubicBezTo>
                  <a:pt x="125" y="160"/>
                  <a:pt x="125" y="160"/>
                  <a:pt x="125" y="160"/>
                </a:cubicBezTo>
                <a:cubicBezTo>
                  <a:pt x="128" y="160"/>
                  <a:pt x="130" y="158"/>
                  <a:pt x="130" y="155"/>
                </a:cubicBezTo>
                <a:cubicBezTo>
                  <a:pt x="130" y="135"/>
                  <a:pt x="130" y="135"/>
                  <a:pt x="130" y="135"/>
                </a:cubicBezTo>
                <a:cubicBezTo>
                  <a:pt x="130" y="127"/>
                  <a:pt x="123" y="121"/>
                  <a:pt x="115" y="121"/>
                </a:cubicBezTo>
                <a:cubicBezTo>
                  <a:pt x="95" y="121"/>
                  <a:pt x="95" y="121"/>
                  <a:pt x="95" y="121"/>
                </a:cubicBezTo>
                <a:cubicBezTo>
                  <a:pt x="95" y="97"/>
                  <a:pt x="95" y="97"/>
                  <a:pt x="95" y="97"/>
                </a:cubicBezTo>
                <a:cubicBezTo>
                  <a:pt x="104" y="94"/>
                  <a:pt x="112" y="88"/>
                  <a:pt x="119" y="79"/>
                </a:cubicBezTo>
                <a:cubicBezTo>
                  <a:pt x="130" y="79"/>
                  <a:pt x="130" y="79"/>
                  <a:pt x="130" y="79"/>
                </a:cubicBezTo>
                <a:cubicBezTo>
                  <a:pt x="147" y="79"/>
                  <a:pt x="160" y="66"/>
                  <a:pt x="160" y="50"/>
                </a:cubicBezTo>
                <a:cubicBezTo>
                  <a:pt x="160" y="25"/>
                  <a:pt x="160" y="25"/>
                  <a:pt x="160" y="25"/>
                </a:cubicBezTo>
                <a:cubicBezTo>
                  <a:pt x="160" y="22"/>
                  <a:pt x="158" y="20"/>
                  <a:pt x="155" y="20"/>
                </a:cubicBezTo>
                <a:close/>
                <a:moveTo>
                  <a:pt x="30" y="9"/>
                </a:moveTo>
                <a:cubicBezTo>
                  <a:pt x="130" y="9"/>
                  <a:pt x="130" y="9"/>
                  <a:pt x="130" y="9"/>
                </a:cubicBezTo>
                <a:cubicBezTo>
                  <a:pt x="130" y="20"/>
                  <a:pt x="130" y="20"/>
                  <a:pt x="130" y="20"/>
                </a:cubicBezTo>
                <a:cubicBezTo>
                  <a:pt x="105" y="20"/>
                  <a:pt x="105" y="20"/>
                  <a:pt x="105" y="20"/>
                </a:cubicBezTo>
                <a:cubicBezTo>
                  <a:pt x="30" y="20"/>
                  <a:pt x="30" y="20"/>
                  <a:pt x="30" y="20"/>
                </a:cubicBezTo>
                <a:lnTo>
                  <a:pt x="30" y="9"/>
                </a:lnTo>
                <a:close/>
                <a:moveTo>
                  <a:pt x="30" y="70"/>
                </a:moveTo>
                <a:cubicBezTo>
                  <a:pt x="18" y="70"/>
                  <a:pt x="9" y="61"/>
                  <a:pt x="9" y="50"/>
                </a:cubicBezTo>
                <a:cubicBezTo>
                  <a:pt x="9" y="29"/>
                  <a:pt x="9" y="29"/>
                  <a:pt x="9" y="29"/>
                </a:cubicBezTo>
                <a:cubicBezTo>
                  <a:pt x="21" y="29"/>
                  <a:pt x="21" y="29"/>
                  <a:pt x="21" y="29"/>
                </a:cubicBezTo>
                <a:cubicBezTo>
                  <a:pt x="23" y="45"/>
                  <a:pt x="28" y="59"/>
                  <a:pt x="34" y="70"/>
                </a:cubicBezTo>
                <a:lnTo>
                  <a:pt x="30" y="70"/>
                </a:lnTo>
                <a:close/>
                <a:moveTo>
                  <a:pt x="115" y="130"/>
                </a:moveTo>
                <a:cubicBezTo>
                  <a:pt x="118" y="130"/>
                  <a:pt x="120" y="132"/>
                  <a:pt x="120" y="135"/>
                </a:cubicBezTo>
                <a:cubicBezTo>
                  <a:pt x="120" y="151"/>
                  <a:pt x="120" y="151"/>
                  <a:pt x="120" y="151"/>
                </a:cubicBezTo>
                <a:cubicBezTo>
                  <a:pt x="40" y="151"/>
                  <a:pt x="40" y="151"/>
                  <a:pt x="40" y="151"/>
                </a:cubicBezTo>
                <a:cubicBezTo>
                  <a:pt x="40" y="135"/>
                  <a:pt x="40" y="135"/>
                  <a:pt x="40" y="135"/>
                </a:cubicBezTo>
                <a:cubicBezTo>
                  <a:pt x="40" y="132"/>
                  <a:pt x="42" y="130"/>
                  <a:pt x="45" y="130"/>
                </a:cubicBezTo>
                <a:lnTo>
                  <a:pt x="115" y="130"/>
                </a:lnTo>
                <a:close/>
                <a:moveTo>
                  <a:pt x="75" y="121"/>
                </a:moveTo>
                <a:cubicBezTo>
                  <a:pt x="75" y="99"/>
                  <a:pt x="75" y="99"/>
                  <a:pt x="75" y="99"/>
                </a:cubicBezTo>
                <a:cubicBezTo>
                  <a:pt x="76" y="99"/>
                  <a:pt x="78" y="99"/>
                  <a:pt x="80" y="99"/>
                </a:cubicBezTo>
                <a:cubicBezTo>
                  <a:pt x="82" y="99"/>
                  <a:pt x="84" y="99"/>
                  <a:pt x="85" y="99"/>
                </a:cubicBezTo>
                <a:cubicBezTo>
                  <a:pt x="85" y="121"/>
                  <a:pt x="85" y="121"/>
                  <a:pt x="85" y="121"/>
                </a:cubicBezTo>
                <a:lnTo>
                  <a:pt x="75" y="121"/>
                </a:lnTo>
                <a:close/>
                <a:moveTo>
                  <a:pt x="114" y="71"/>
                </a:moveTo>
                <a:cubicBezTo>
                  <a:pt x="113" y="71"/>
                  <a:pt x="112" y="72"/>
                  <a:pt x="112" y="73"/>
                </a:cubicBezTo>
                <a:cubicBezTo>
                  <a:pt x="103" y="84"/>
                  <a:pt x="92" y="90"/>
                  <a:pt x="80" y="90"/>
                </a:cubicBezTo>
                <a:cubicBezTo>
                  <a:pt x="68" y="90"/>
                  <a:pt x="57" y="84"/>
                  <a:pt x="48" y="73"/>
                </a:cubicBezTo>
                <a:cubicBezTo>
                  <a:pt x="48" y="72"/>
                  <a:pt x="47" y="71"/>
                  <a:pt x="46" y="71"/>
                </a:cubicBezTo>
                <a:cubicBezTo>
                  <a:pt x="38" y="60"/>
                  <a:pt x="32" y="45"/>
                  <a:pt x="30" y="29"/>
                </a:cubicBezTo>
                <a:cubicBezTo>
                  <a:pt x="105" y="29"/>
                  <a:pt x="105" y="29"/>
                  <a:pt x="105" y="29"/>
                </a:cubicBezTo>
                <a:cubicBezTo>
                  <a:pt x="130" y="29"/>
                  <a:pt x="130" y="29"/>
                  <a:pt x="130" y="29"/>
                </a:cubicBezTo>
                <a:cubicBezTo>
                  <a:pt x="128" y="45"/>
                  <a:pt x="122" y="60"/>
                  <a:pt x="114" y="71"/>
                </a:cubicBezTo>
                <a:close/>
                <a:moveTo>
                  <a:pt x="151" y="50"/>
                </a:moveTo>
                <a:cubicBezTo>
                  <a:pt x="151" y="61"/>
                  <a:pt x="142" y="70"/>
                  <a:pt x="130" y="70"/>
                </a:cubicBezTo>
                <a:cubicBezTo>
                  <a:pt x="126" y="70"/>
                  <a:pt x="126" y="70"/>
                  <a:pt x="126" y="70"/>
                </a:cubicBezTo>
                <a:cubicBezTo>
                  <a:pt x="132" y="59"/>
                  <a:pt x="137" y="45"/>
                  <a:pt x="139" y="29"/>
                </a:cubicBezTo>
                <a:cubicBezTo>
                  <a:pt x="151" y="29"/>
                  <a:pt x="151" y="29"/>
                  <a:pt x="151" y="29"/>
                </a:cubicBezTo>
                <a:lnTo>
                  <a:pt x="151" y="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3">
            <a:extLst>
              <a:ext uri="{FF2B5EF4-FFF2-40B4-BE49-F238E27FC236}">
                <a16:creationId xmlns:a16="http://schemas.microsoft.com/office/drawing/2014/main" id="{909931EA-7FF6-817A-42FD-93612C4E75A3}"/>
              </a:ext>
            </a:extLst>
          </p:cNvPr>
          <p:cNvSpPr>
            <a:spLocks noChangeAspect="1" noEditPoints="1"/>
          </p:cNvSpPr>
          <p:nvPr/>
        </p:nvSpPr>
        <p:spPr bwMode="auto">
          <a:xfrm>
            <a:off x="136035" y="2541360"/>
            <a:ext cx="258580" cy="294781"/>
          </a:xfrm>
          <a:custGeom>
            <a:avLst/>
            <a:gdLst>
              <a:gd name="T0" fmla="*/ 70 w 141"/>
              <a:gd name="T1" fmla="*/ 0 h 160"/>
              <a:gd name="T2" fmla="*/ 28 w 141"/>
              <a:gd name="T3" fmla="*/ 42 h 160"/>
              <a:gd name="T4" fmla="*/ 70 w 141"/>
              <a:gd name="T5" fmla="*/ 84 h 160"/>
              <a:gd name="T6" fmla="*/ 113 w 141"/>
              <a:gd name="T7" fmla="*/ 42 h 160"/>
              <a:gd name="T8" fmla="*/ 70 w 141"/>
              <a:gd name="T9" fmla="*/ 0 h 160"/>
              <a:gd name="T10" fmla="*/ 70 w 141"/>
              <a:gd name="T11" fmla="*/ 75 h 160"/>
              <a:gd name="T12" fmla="*/ 38 w 141"/>
              <a:gd name="T13" fmla="*/ 42 h 160"/>
              <a:gd name="T14" fmla="*/ 70 w 141"/>
              <a:gd name="T15" fmla="*/ 9 h 160"/>
              <a:gd name="T16" fmla="*/ 103 w 141"/>
              <a:gd name="T17" fmla="*/ 42 h 160"/>
              <a:gd name="T18" fmla="*/ 70 w 141"/>
              <a:gd name="T19" fmla="*/ 75 h 160"/>
              <a:gd name="T20" fmla="*/ 123 w 141"/>
              <a:gd name="T21" fmla="*/ 112 h 160"/>
              <a:gd name="T22" fmla="*/ 80 w 141"/>
              <a:gd name="T23" fmla="*/ 94 h 160"/>
              <a:gd name="T24" fmla="*/ 61 w 141"/>
              <a:gd name="T25" fmla="*/ 94 h 160"/>
              <a:gd name="T26" fmla="*/ 18 w 141"/>
              <a:gd name="T27" fmla="*/ 112 h 160"/>
              <a:gd name="T28" fmla="*/ 0 w 141"/>
              <a:gd name="T29" fmla="*/ 155 h 160"/>
              <a:gd name="T30" fmla="*/ 5 w 141"/>
              <a:gd name="T31" fmla="*/ 160 h 160"/>
              <a:gd name="T32" fmla="*/ 136 w 141"/>
              <a:gd name="T33" fmla="*/ 160 h 160"/>
              <a:gd name="T34" fmla="*/ 141 w 141"/>
              <a:gd name="T35" fmla="*/ 155 h 160"/>
              <a:gd name="T36" fmla="*/ 123 w 141"/>
              <a:gd name="T37" fmla="*/ 112 h 160"/>
              <a:gd name="T38" fmla="*/ 10 w 141"/>
              <a:gd name="T39" fmla="*/ 151 h 160"/>
              <a:gd name="T40" fmla="*/ 61 w 141"/>
              <a:gd name="T41" fmla="*/ 103 h 160"/>
              <a:gd name="T42" fmla="*/ 80 w 141"/>
              <a:gd name="T43" fmla="*/ 103 h 160"/>
              <a:gd name="T44" fmla="*/ 131 w 141"/>
              <a:gd name="T45" fmla="*/ 151 h 160"/>
              <a:gd name="T46" fmla="*/ 10 w 141"/>
              <a:gd name="T47" fmla="*/ 1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60">
                <a:moveTo>
                  <a:pt x="70" y="0"/>
                </a:moveTo>
                <a:cubicBezTo>
                  <a:pt x="47" y="0"/>
                  <a:pt x="28" y="19"/>
                  <a:pt x="28" y="42"/>
                </a:cubicBezTo>
                <a:cubicBezTo>
                  <a:pt x="28" y="65"/>
                  <a:pt x="47" y="84"/>
                  <a:pt x="70" y="84"/>
                </a:cubicBezTo>
                <a:cubicBezTo>
                  <a:pt x="94" y="84"/>
                  <a:pt x="113" y="65"/>
                  <a:pt x="113" y="42"/>
                </a:cubicBezTo>
                <a:cubicBezTo>
                  <a:pt x="113" y="19"/>
                  <a:pt x="94" y="0"/>
                  <a:pt x="70" y="0"/>
                </a:cubicBezTo>
                <a:close/>
                <a:moveTo>
                  <a:pt x="70" y="75"/>
                </a:moveTo>
                <a:cubicBezTo>
                  <a:pt x="52" y="75"/>
                  <a:pt x="38" y="60"/>
                  <a:pt x="38" y="42"/>
                </a:cubicBezTo>
                <a:cubicBezTo>
                  <a:pt x="38" y="24"/>
                  <a:pt x="52" y="9"/>
                  <a:pt x="70" y="9"/>
                </a:cubicBezTo>
                <a:cubicBezTo>
                  <a:pt x="88" y="9"/>
                  <a:pt x="103" y="24"/>
                  <a:pt x="103" y="42"/>
                </a:cubicBezTo>
                <a:cubicBezTo>
                  <a:pt x="103" y="60"/>
                  <a:pt x="88" y="75"/>
                  <a:pt x="70" y="75"/>
                </a:cubicBezTo>
                <a:close/>
                <a:moveTo>
                  <a:pt x="123" y="112"/>
                </a:moveTo>
                <a:cubicBezTo>
                  <a:pt x="111" y="100"/>
                  <a:pt x="96" y="94"/>
                  <a:pt x="80" y="94"/>
                </a:cubicBezTo>
                <a:cubicBezTo>
                  <a:pt x="61" y="94"/>
                  <a:pt x="61" y="94"/>
                  <a:pt x="61" y="94"/>
                </a:cubicBezTo>
                <a:cubicBezTo>
                  <a:pt x="45" y="94"/>
                  <a:pt x="29" y="100"/>
                  <a:pt x="18" y="112"/>
                </a:cubicBezTo>
                <a:cubicBezTo>
                  <a:pt x="6" y="124"/>
                  <a:pt x="0" y="139"/>
                  <a:pt x="0" y="155"/>
                </a:cubicBezTo>
                <a:cubicBezTo>
                  <a:pt x="0" y="158"/>
                  <a:pt x="2" y="160"/>
                  <a:pt x="5" y="160"/>
                </a:cubicBezTo>
                <a:cubicBezTo>
                  <a:pt x="136" y="160"/>
                  <a:pt x="136" y="160"/>
                  <a:pt x="136" y="160"/>
                </a:cubicBezTo>
                <a:cubicBezTo>
                  <a:pt x="139" y="160"/>
                  <a:pt x="141" y="158"/>
                  <a:pt x="141" y="155"/>
                </a:cubicBezTo>
                <a:cubicBezTo>
                  <a:pt x="141" y="139"/>
                  <a:pt x="134" y="124"/>
                  <a:pt x="123" y="112"/>
                </a:cubicBezTo>
                <a:close/>
                <a:moveTo>
                  <a:pt x="10" y="151"/>
                </a:moveTo>
                <a:cubicBezTo>
                  <a:pt x="12" y="124"/>
                  <a:pt x="34" y="103"/>
                  <a:pt x="61" y="103"/>
                </a:cubicBezTo>
                <a:cubicBezTo>
                  <a:pt x="80" y="103"/>
                  <a:pt x="80" y="103"/>
                  <a:pt x="80" y="103"/>
                </a:cubicBezTo>
                <a:cubicBezTo>
                  <a:pt x="107" y="103"/>
                  <a:pt x="129" y="124"/>
                  <a:pt x="131" y="151"/>
                </a:cubicBezTo>
                <a:lnTo>
                  <a:pt x="10" y="1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8">
            <a:extLst>
              <a:ext uri="{FF2B5EF4-FFF2-40B4-BE49-F238E27FC236}">
                <a16:creationId xmlns:a16="http://schemas.microsoft.com/office/drawing/2014/main" id="{36A8B406-C759-032C-7616-D4C5B4717BFB}"/>
              </a:ext>
            </a:extLst>
          </p:cNvPr>
          <p:cNvSpPr>
            <a:spLocks noChangeAspect="1" noEditPoints="1"/>
          </p:cNvSpPr>
          <p:nvPr/>
        </p:nvSpPr>
        <p:spPr bwMode="auto">
          <a:xfrm>
            <a:off x="131294" y="4803498"/>
            <a:ext cx="293057" cy="258580"/>
          </a:xfrm>
          <a:custGeom>
            <a:avLst/>
            <a:gdLst>
              <a:gd name="T0" fmla="*/ 148 w 160"/>
              <a:gd name="T1" fmla="*/ 13 h 140"/>
              <a:gd name="T2" fmla="*/ 118 w 160"/>
              <a:gd name="T3" fmla="*/ 0 h 140"/>
              <a:gd name="T4" fmla="*/ 84 w 160"/>
              <a:gd name="T5" fmla="*/ 18 h 140"/>
              <a:gd name="T6" fmla="*/ 80 w 160"/>
              <a:gd name="T7" fmla="*/ 25 h 140"/>
              <a:gd name="T8" fmla="*/ 76 w 160"/>
              <a:gd name="T9" fmla="*/ 18 h 140"/>
              <a:gd name="T10" fmla="*/ 42 w 160"/>
              <a:gd name="T11" fmla="*/ 0 h 140"/>
              <a:gd name="T12" fmla="*/ 12 w 160"/>
              <a:gd name="T13" fmla="*/ 13 h 140"/>
              <a:gd name="T14" fmla="*/ 0 w 160"/>
              <a:gd name="T15" fmla="*/ 44 h 140"/>
              <a:gd name="T16" fmla="*/ 37 w 160"/>
              <a:gd name="T17" fmla="*/ 99 h 140"/>
              <a:gd name="T18" fmla="*/ 76 w 160"/>
              <a:gd name="T19" fmla="*/ 138 h 140"/>
              <a:gd name="T20" fmla="*/ 80 w 160"/>
              <a:gd name="T21" fmla="*/ 140 h 140"/>
              <a:gd name="T22" fmla="*/ 84 w 160"/>
              <a:gd name="T23" fmla="*/ 138 h 140"/>
              <a:gd name="T24" fmla="*/ 123 w 160"/>
              <a:gd name="T25" fmla="*/ 99 h 140"/>
              <a:gd name="T26" fmla="*/ 160 w 160"/>
              <a:gd name="T27" fmla="*/ 44 h 140"/>
              <a:gd name="T28" fmla="*/ 148 w 160"/>
              <a:gd name="T29" fmla="*/ 13 h 140"/>
              <a:gd name="T30" fmla="*/ 117 w 160"/>
              <a:gd name="T31" fmla="*/ 92 h 140"/>
              <a:gd name="T32" fmla="*/ 80 w 160"/>
              <a:gd name="T33" fmla="*/ 128 h 140"/>
              <a:gd name="T34" fmla="*/ 43 w 160"/>
              <a:gd name="T35" fmla="*/ 92 h 140"/>
              <a:gd name="T36" fmla="*/ 9 w 160"/>
              <a:gd name="T37" fmla="*/ 44 h 140"/>
              <a:gd name="T38" fmla="*/ 42 w 160"/>
              <a:gd name="T39" fmla="*/ 9 h 140"/>
              <a:gd name="T40" fmla="*/ 68 w 160"/>
              <a:gd name="T41" fmla="*/ 23 h 140"/>
              <a:gd name="T42" fmla="*/ 75 w 160"/>
              <a:gd name="T43" fmla="*/ 38 h 140"/>
              <a:gd name="T44" fmla="*/ 80 w 160"/>
              <a:gd name="T45" fmla="*/ 42 h 140"/>
              <a:gd name="T46" fmla="*/ 85 w 160"/>
              <a:gd name="T47" fmla="*/ 38 h 140"/>
              <a:gd name="T48" fmla="*/ 118 w 160"/>
              <a:gd name="T49" fmla="*/ 9 h 140"/>
              <a:gd name="T50" fmla="*/ 151 w 160"/>
              <a:gd name="T51" fmla="*/ 44 h 140"/>
              <a:gd name="T52" fmla="*/ 117 w 160"/>
              <a:gd name="T53" fmla="*/ 9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140">
                <a:moveTo>
                  <a:pt x="148" y="13"/>
                </a:moveTo>
                <a:cubicBezTo>
                  <a:pt x="141" y="5"/>
                  <a:pt x="130" y="0"/>
                  <a:pt x="118" y="0"/>
                </a:cubicBezTo>
                <a:cubicBezTo>
                  <a:pt x="105" y="0"/>
                  <a:pt x="93" y="6"/>
                  <a:pt x="84" y="18"/>
                </a:cubicBezTo>
                <a:cubicBezTo>
                  <a:pt x="83" y="21"/>
                  <a:pt x="81" y="23"/>
                  <a:pt x="80" y="25"/>
                </a:cubicBezTo>
                <a:cubicBezTo>
                  <a:pt x="79" y="23"/>
                  <a:pt x="77" y="21"/>
                  <a:pt x="76" y="18"/>
                </a:cubicBezTo>
                <a:cubicBezTo>
                  <a:pt x="67" y="6"/>
                  <a:pt x="55" y="0"/>
                  <a:pt x="42" y="0"/>
                </a:cubicBezTo>
                <a:cubicBezTo>
                  <a:pt x="30" y="0"/>
                  <a:pt x="19" y="5"/>
                  <a:pt x="12" y="13"/>
                </a:cubicBezTo>
                <a:cubicBezTo>
                  <a:pt x="4" y="21"/>
                  <a:pt x="0" y="32"/>
                  <a:pt x="0" y="44"/>
                </a:cubicBezTo>
                <a:cubicBezTo>
                  <a:pt x="0" y="66"/>
                  <a:pt x="16" y="81"/>
                  <a:pt x="37" y="99"/>
                </a:cubicBezTo>
                <a:cubicBezTo>
                  <a:pt x="49" y="110"/>
                  <a:pt x="63" y="122"/>
                  <a:pt x="76" y="138"/>
                </a:cubicBezTo>
                <a:cubicBezTo>
                  <a:pt x="77" y="139"/>
                  <a:pt x="79" y="140"/>
                  <a:pt x="80" y="140"/>
                </a:cubicBezTo>
                <a:cubicBezTo>
                  <a:pt x="81" y="140"/>
                  <a:pt x="83" y="139"/>
                  <a:pt x="84" y="138"/>
                </a:cubicBezTo>
                <a:cubicBezTo>
                  <a:pt x="97" y="122"/>
                  <a:pt x="111" y="110"/>
                  <a:pt x="123" y="99"/>
                </a:cubicBezTo>
                <a:cubicBezTo>
                  <a:pt x="144" y="81"/>
                  <a:pt x="160" y="66"/>
                  <a:pt x="160" y="44"/>
                </a:cubicBezTo>
                <a:cubicBezTo>
                  <a:pt x="160" y="32"/>
                  <a:pt x="156" y="21"/>
                  <a:pt x="148" y="13"/>
                </a:cubicBezTo>
                <a:close/>
                <a:moveTo>
                  <a:pt x="117" y="92"/>
                </a:moveTo>
                <a:cubicBezTo>
                  <a:pt x="105" y="102"/>
                  <a:pt x="93" y="114"/>
                  <a:pt x="80" y="128"/>
                </a:cubicBezTo>
                <a:cubicBezTo>
                  <a:pt x="67" y="114"/>
                  <a:pt x="55" y="102"/>
                  <a:pt x="43" y="92"/>
                </a:cubicBezTo>
                <a:cubicBezTo>
                  <a:pt x="24" y="75"/>
                  <a:pt x="9" y="62"/>
                  <a:pt x="9" y="44"/>
                </a:cubicBezTo>
                <a:cubicBezTo>
                  <a:pt x="9" y="24"/>
                  <a:pt x="23" y="9"/>
                  <a:pt x="42" y="9"/>
                </a:cubicBezTo>
                <a:cubicBezTo>
                  <a:pt x="52" y="9"/>
                  <a:pt x="61" y="14"/>
                  <a:pt x="68" y="23"/>
                </a:cubicBezTo>
                <a:cubicBezTo>
                  <a:pt x="73" y="31"/>
                  <a:pt x="75" y="38"/>
                  <a:pt x="75" y="38"/>
                </a:cubicBezTo>
                <a:cubicBezTo>
                  <a:pt x="76" y="40"/>
                  <a:pt x="78" y="42"/>
                  <a:pt x="80" y="42"/>
                </a:cubicBezTo>
                <a:cubicBezTo>
                  <a:pt x="82" y="42"/>
                  <a:pt x="84" y="40"/>
                  <a:pt x="85" y="38"/>
                </a:cubicBezTo>
                <a:cubicBezTo>
                  <a:pt x="85" y="38"/>
                  <a:pt x="93" y="9"/>
                  <a:pt x="118" y="9"/>
                </a:cubicBezTo>
                <a:cubicBezTo>
                  <a:pt x="137" y="9"/>
                  <a:pt x="151" y="24"/>
                  <a:pt x="151" y="44"/>
                </a:cubicBezTo>
                <a:cubicBezTo>
                  <a:pt x="151" y="62"/>
                  <a:pt x="136" y="75"/>
                  <a:pt x="117"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9">
            <a:extLst>
              <a:ext uri="{FF2B5EF4-FFF2-40B4-BE49-F238E27FC236}">
                <a16:creationId xmlns:a16="http://schemas.microsoft.com/office/drawing/2014/main" id="{D5A78134-3C26-3133-9D8B-7CD477D64D03}"/>
              </a:ext>
            </a:extLst>
          </p:cNvPr>
          <p:cNvSpPr>
            <a:spLocks noChangeAspect="1" noEditPoints="1"/>
          </p:cNvSpPr>
          <p:nvPr/>
        </p:nvSpPr>
        <p:spPr bwMode="auto">
          <a:xfrm>
            <a:off x="140775" y="4096549"/>
            <a:ext cx="283576" cy="296505"/>
          </a:xfrm>
          <a:custGeom>
            <a:avLst/>
            <a:gdLst>
              <a:gd name="T0" fmla="*/ 140 w 155"/>
              <a:gd name="T1" fmla="*/ 71 h 161"/>
              <a:gd name="T2" fmla="*/ 113 w 155"/>
              <a:gd name="T3" fmla="*/ 71 h 161"/>
              <a:gd name="T4" fmla="*/ 120 w 155"/>
              <a:gd name="T5" fmla="*/ 45 h 161"/>
              <a:gd name="T6" fmla="*/ 114 w 155"/>
              <a:gd name="T7" fmla="*/ 32 h 161"/>
              <a:gd name="T8" fmla="*/ 100 w 155"/>
              <a:gd name="T9" fmla="*/ 26 h 161"/>
              <a:gd name="T10" fmla="*/ 49 w 155"/>
              <a:gd name="T11" fmla="*/ 79 h 161"/>
              <a:gd name="T12" fmla="*/ 45 w 155"/>
              <a:gd name="T13" fmla="*/ 71 h 161"/>
              <a:gd name="T14" fmla="*/ 0 w 155"/>
              <a:gd name="T15" fmla="*/ 76 h 161"/>
              <a:gd name="T16" fmla="*/ 5 w 155"/>
              <a:gd name="T17" fmla="*/ 161 h 161"/>
              <a:gd name="T18" fmla="*/ 48 w 155"/>
              <a:gd name="T19" fmla="*/ 153 h 161"/>
              <a:gd name="T20" fmla="*/ 105 w 155"/>
              <a:gd name="T21" fmla="*/ 161 h 161"/>
              <a:gd name="T22" fmla="*/ 130 w 155"/>
              <a:gd name="T23" fmla="*/ 161 h 161"/>
              <a:gd name="T24" fmla="*/ 142 w 155"/>
              <a:gd name="T25" fmla="*/ 139 h 161"/>
              <a:gd name="T26" fmla="*/ 147 w 155"/>
              <a:gd name="T27" fmla="*/ 119 h 161"/>
              <a:gd name="T28" fmla="*/ 151 w 155"/>
              <a:gd name="T29" fmla="*/ 96 h 161"/>
              <a:gd name="T30" fmla="*/ 40 w 155"/>
              <a:gd name="T31" fmla="*/ 146 h 161"/>
              <a:gd name="T32" fmla="*/ 29 w 155"/>
              <a:gd name="T33" fmla="*/ 152 h 161"/>
              <a:gd name="T34" fmla="*/ 25 w 155"/>
              <a:gd name="T35" fmla="*/ 132 h 161"/>
              <a:gd name="T36" fmla="*/ 20 w 155"/>
              <a:gd name="T37" fmla="*/ 152 h 161"/>
              <a:gd name="T38" fmla="*/ 9 w 155"/>
              <a:gd name="T39" fmla="*/ 81 h 161"/>
              <a:gd name="T40" fmla="*/ 40 w 155"/>
              <a:gd name="T41" fmla="*/ 146 h 161"/>
              <a:gd name="T42" fmla="*/ 135 w 155"/>
              <a:gd name="T43" fmla="*/ 101 h 161"/>
              <a:gd name="T44" fmla="*/ 145 w 155"/>
              <a:gd name="T45" fmla="*/ 106 h 161"/>
              <a:gd name="T46" fmla="*/ 135 w 155"/>
              <a:gd name="T47" fmla="*/ 111 h 161"/>
              <a:gd name="T48" fmla="*/ 130 w 155"/>
              <a:gd name="T49" fmla="*/ 111 h 161"/>
              <a:gd name="T50" fmla="*/ 130 w 155"/>
              <a:gd name="T51" fmla="*/ 121 h 161"/>
              <a:gd name="T52" fmla="*/ 140 w 155"/>
              <a:gd name="T53" fmla="*/ 126 h 161"/>
              <a:gd name="T54" fmla="*/ 130 w 155"/>
              <a:gd name="T55" fmla="*/ 131 h 161"/>
              <a:gd name="T56" fmla="*/ 130 w 155"/>
              <a:gd name="T57" fmla="*/ 141 h 161"/>
              <a:gd name="T58" fmla="*/ 130 w 155"/>
              <a:gd name="T59" fmla="*/ 151 h 161"/>
              <a:gd name="T60" fmla="*/ 105 w 155"/>
              <a:gd name="T61" fmla="*/ 152 h 161"/>
              <a:gd name="T62" fmla="*/ 50 w 155"/>
              <a:gd name="T63" fmla="*/ 89 h 161"/>
              <a:gd name="T64" fmla="*/ 51 w 155"/>
              <a:gd name="T65" fmla="*/ 88 h 161"/>
              <a:gd name="T66" fmla="*/ 99 w 155"/>
              <a:gd name="T67" fmla="*/ 35 h 161"/>
              <a:gd name="T68" fmla="*/ 100 w 155"/>
              <a:gd name="T69" fmla="*/ 35 h 161"/>
              <a:gd name="T70" fmla="*/ 110 w 155"/>
              <a:gd name="T71" fmla="*/ 47 h 161"/>
              <a:gd name="T72" fmla="*/ 95 w 155"/>
              <a:gd name="T73" fmla="*/ 71 h 161"/>
              <a:gd name="T74" fmla="*/ 95 w 155"/>
              <a:gd name="T75" fmla="*/ 81 h 161"/>
              <a:gd name="T76" fmla="*/ 105 w 155"/>
              <a:gd name="T77" fmla="*/ 81 h 161"/>
              <a:gd name="T78" fmla="*/ 140 w 155"/>
              <a:gd name="T79" fmla="*/ 81 h 161"/>
              <a:gd name="T80" fmla="*/ 140 w 155"/>
              <a:gd name="T81" fmla="*/ 91 h 161"/>
              <a:gd name="T82" fmla="*/ 130 w 155"/>
              <a:gd name="T83" fmla="*/ 91 h 161"/>
              <a:gd name="T84" fmla="*/ 130 w 155"/>
              <a:gd name="T85" fmla="*/ 101 h 161"/>
              <a:gd name="T86" fmla="*/ 135 w 155"/>
              <a:gd name="T87" fmla="*/ 36 h 161"/>
              <a:gd name="T88" fmla="*/ 135 w 155"/>
              <a:gd name="T89" fmla="*/ 45 h 161"/>
              <a:gd name="T90" fmla="*/ 150 w 155"/>
              <a:gd name="T91" fmla="*/ 40 h 161"/>
              <a:gd name="T92" fmla="*/ 75 w 155"/>
              <a:gd name="T93" fmla="*/ 36 h 161"/>
              <a:gd name="T94" fmla="*/ 60 w 155"/>
              <a:gd name="T95" fmla="*/ 40 h 161"/>
              <a:gd name="T96" fmla="*/ 75 w 155"/>
              <a:gd name="T97" fmla="*/ 45 h 161"/>
              <a:gd name="T98" fmla="*/ 75 w 155"/>
              <a:gd name="T99" fmla="*/ 36 h 161"/>
              <a:gd name="T100" fmla="*/ 89 w 155"/>
              <a:gd name="T101" fmla="*/ 3 h 161"/>
              <a:gd name="T102" fmla="*/ 81 w 155"/>
              <a:gd name="T103" fmla="*/ 8 h 161"/>
              <a:gd name="T104" fmla="*/ 90 w 155"/>
              <a:gd name="T105" fmla="*/ 19 h 161"/>
              <a:gd name="T106" fmla="*/ 94 w 155"/>
              <a:gd name="T107" fmla="*/ 12 h 161"/>
              <a:gd name="T108" fmla="*/ 121 w 155"/>
              <a:gd name="T109" fmla="*/ 3 h 161"/>
              <a:gd name="T110" fmla="*/ 118 w 155"/>
              <a:gd name="T111" fmla="*/ 18 h 161"/>
              <a:gd name="T112" fmla="*/ 124 w 155"/>
              <a:gd name="T113" fmla="*/ 17 h 161"/>
              <a:gd name="T114" fmla="*/ 127 w 155"/>
              <a:gd name="T115" fmla="*/ 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161">
                <a:moveTo>
                  <a:pt x="155" y="86"/>
                </a:moveTo>
                <a:cubicBezTo>
                  <a:pt x="155" y="78"/>
                  <a:pt x="148" y="71"/>
                  <a:pt x="140" y="71"/>
                </a:cubicBezTo>
                <a:cubicBezTo>
                  <a:pt x="135" y="71"/>
                  <a:pt x="135" y="71"/>
                  <a:pt x="135" y="71"/>
                </a:cubicBezTo>
                <a:cubicBezTo>
                  <a:pt x="113" y="71"/>
                  <a:pt x="113" y="71"/>
                  <a:pt x="113" y="71"/>
                </a:cubicBezTo>
                <a:cubicBezTo>
                  <a:pt x="117" y="64"/>
                  <a:pt x="120" y="57"/>
                  <a:pt x="120" y="47"/>
                </a:cubicBezTo>
                <a:cubicBezTo>
                  <a:pt x="120" y="45"/>
                  <a:pt x="120" y="45"/>
                  <a:pt x="120" y="45"/>
                </a:cubicBezTo>
                <a:cubicBezTo>
                  <a:pt x="120" y="45"/>
                  <a:pt x="120" y="45"/>
                  <a:pt x="120" y="45"/>
                </a:cubicBezTo>
                <a:cubicBezTo>
                  <a:pt x="120" y="40"/>
                  <a:pt x="118" y="35"/>
                  <a:pt x="114" y="32"/>
                </a:cubicBezTo>
                <a:cubicBezTo>
                  <a:pt x="110" y="28"/>
                  <a:pt x="105" y="26"/>
                  <a:pt x="100" y="26"/>
                </a:cubicBezTo>
                <a:cubicBezTo>
                  <a:pt x="100" y="26"/>
                  <a:pt x="100" y="26"/>
                  <a:pt x="100" y="26"/>
                </a:cubicBezTo>
                <a:cubicBezTo>
                  <a:pt x="95" y="26"/>
                  <a:pt x="90" y="30"/>
                  <a:pt x="90" y="35"/>
                </a:cubicBezTo>
                <a:cubicBezTo>
                  <a:pt x="88" y="59"/>
                  <a:pt x="65" y="71"/>
                  <a:pt x="49" y="79"/>
                </a:cubicBezTo>
                <a:cubicBezTo>
                  <a:pt x="49" y="76"/>
                  <a:pt x="49" y="76"/>
                  <a:pt x="49" y="76"/>
                </a:cubicBezTo>
                <a:cubicBezTo>
                  <a:pt x="49" y="74"/>
                  <a:pt x="47" y="71"/>
                  <a:pt x="45" y="71"/>
                </a:cubicBezTo>
                <a:cubicBezTo>
                  <a:pt x="5" y="71"/>
                  <a:pt x="5" y="71"/>
                  <a:pt x="5" y="71"/>
                </a:cubicBezTo>
                <a:cubicBezTo>
                  <a:pt x="2" y="71"/>
                  <a:pt x="0" y="74"/>
                  <a:pt x="0" y="76"/>
                </a:cubicBezTo>
                <a:cubicBezTo>
                  <a:pt x="0" y="156"/>
                  <a:pt x="0" y="156"/>
                  <a:pt x="0" y="156"/>
                </a:cubicBezTo>
                <a:cubicBezTo>
                  <a:pt x="0" y="159"/>
                  <a:pt x="2" y="161"/>
                  <a:pt x="5" y="161"/>
                </a:cubicBezTo>
                <a:cubicBezTo>
                  <a:pt x="35" y="161"/>
                  <a:pt x="35" y="161"/>
                  <a:pt x="35" y="161"/>
                </a:cubicBezTo>
                <a:cubicBezTo>
                  <a:pt x="41" y="161"/>
                  <a:pt x="46" y="158"/>
                  <a:pt x="48" y="153"/>
                </a:cubicBezTo>
                <a:cubicBezTo>
                  <a:pt x="65" y="160"/>
                  <a:pt x="79" y="161"/>
                  <a:pt x="96" y="161"/>
                </a:cubicBezTo>
                <a:cubicBezTo>
                  <a:pt x="99" y="161"/>
                  <a:pt x="102" y="161"/>
                  <a:pt x="105" y="161"/>
                </a:cubicBezTo>
                <a:cubicBezTo>
                  <a:pt x="108" y="161"/>
                  <a:pt x="111" y="161"/>
                  <a:pt x="115" y="161"/>
                </a:cubicBezTo>
                <a:cubicBezTo>
                  <a:pt x="130" y="161"/>
                  <a:pt x="130" y="161"/>
                  <a:pt x="130" y="161"/>
                </a:cubicBezTo>
                <a:cubicBezTo>
                  <a:pt x="138" y="161"/>
                  <a:pt x="145" y="154"/>
                  <a:pt x="145" y="146"/>
                </a:cubicBezTo>
                <a:cubicBezTo>
                  <a:pt x="145" y="143"/>
                  <a:pt x="144" y="141"/>
                  <a:pt x="142" y="139"/>
                </a:cubicBezTo>
                <a:cubicBezTo>
                  <a:pt x="147" y="136"/>
                  <a:pt x="150" y="131"/>
                  <a:pt x="150" y="126"/>
                </a:cubicBezTo>
                <a:cubicBezTo>
                  <a:pt x="150" y="123"/>
                  <a:pt x="149" y="121"/>
                  <a:pt x="147" y="119"/>
                </a:cubicBezTo>
                <a:cubicBezTo>
                  <a:pt x="152" y="116"/>
                  <a:pt x="155" y="111"/>
                  <a:pt x="155" y="106"/>
                </a:cubicBezTo>
                <a:cubicBezTo>
                  <a:pt x="155" y="102"/>
                  <a:pt x="153" y="99"/>
                  <a:pt x="151" y="96"/>
                </a:cubicBezTo>
                <a:cubicBezTo>
                  <a:pt x="153" y="94"/>
                  <a:pt x="155" y="90"/>
                  <a:pt x="155" y="86"/>
                </a:cubicBezTo>
                <a:close/>
                <a:moveTo>
                  <a:pt x="40" y="146"/>
                </a:moveTo>
                <a:cubicBezTo>
                  <a:pt x="40" y="149"/>
                  <a:pt x="38" y="152"/>
                  <a:pt x="35" y="152"/>
                </a:cubicBezTo>
                <a:cubicBezTo>
                  <a:pt x="29" y="152"/>
                  <a:pt x="29" y="152"/>
                  <a:pt x="29" y="152"/>
                </a:cubicBezTo>
                <a:cubicBezTo>
                  <a:pt x="29" y="136"/>
                  <a:pt x="29" y="136"/>
                  <a:pt x="29" y="136"/>
                </a:cubicBezTo>
                <a:cubicBezTo>
                  <a:pt x="29" y="134"/>
                  <a:pt x="27" y="132"/>
                  <a:pt x="25" y="132"/>
                </a:cubicBezTo>
                <a:cubicBezTo>
                  <a:pt x="22" y="132"/>
                  <a:pt x="20" y="134"/>
                  <a:pt x="20" y="136"/>
                </a:cubicBezTo>
                <a:cubicBezTo>
                  <a:pt x="20" y="152"/>
                  <a:pt x="20" y="152"/>
                  <a:pt x="20" y="152"/>
                </a:cubicBezTo>
                <a:cubicBezTo>
                  <a:pt x="9" y="152"/>
                  <a:pt x="9" y="152"/>
                  <a:pt x="9" y="152"/>
                </a:cubicBezTo>
                <a:cubicBezTo>
                  <a:pt x="9" y="81"/>
                  <a:pt x="9" y="81"/>
                  <a:pt x="9" y="81"/>
                </a:cubicBezTo>
                <a:cubicBezTo>
                  <a:pt x="40" y="81"/>
                  <a:pt x="40" y="81"/>
                  <a:pt x="40" y="81"/>
                </a:cubicBezTo>
                <a:cubicBezTo>
                  <a:pt x="40" y="146"/>
                  <a:pt x="40" y="146"/>
                  <a:pt x="40" y="146"/>
                </a:cubicBezTo>
                <a:close/>
                <a:moveTo>
                  <a:pt x="130" y="101"/>
                </a:moveTo>
                <a:cubicBezTo>
                  <a:pt x="135" y="101"/>
                  <a:pt x="135" y="101"/>
                  <a:pt x="135" y="101"/>
                </a:cubicBezTo>
                <a:cubicBezTo>
                  <a:pt x="140" y="101"/>
                  <a:pt x="140" y="101"/>
                  <a:pt x="140" y="101"/>
                </a:cubicBezTo>
                <a:cubicBezTo>
                  <a:pt x="143" y="101"/>
                  <a:pt x="145" y="103"/>
                  <a:pt x="145" y="106"/>
                </a:cubicBezTo>
                <a:cubicBezTo>
                  <a:pt x="145" y="109"/>
                  <a:pt x="143" y="111"/>
                  <a:pt x="140" y="111"/>
                </a:cubicBezTo>
                <a:cubicBezTo>
                  <a:pt x="135" y="111"/>
                  <a:pt x="135" y="111"/>
                  <a:pt x="135" y="111"/>
                </a:cubicBezTo>
                <a:cubicBezTo>
                  <a:pt x="135" y="111"/>
                  <a:pt x="135" y="111"/>
                  <a:pt x="135" y="111"/>
                </a:cubicBezTo>
                <a:cubicBezTo>
                  <a:pt x="130" y="111"/>
                  <a:pt x="130" y="111"/>
                  <a:pt x="130" y="111"/>
                </a:cubicBezTo>
                <a:cubicBezTo>
                  <a:pt x="127" y="111"/>
                  <a:pt x="125" y="114"/>
                  <a:pt x="125" y="116"/>
                </a:cubicBezTo>
                <a:cubicBezTo>
                  <a:pt x="125" y="119"/>
                  <a:pt x="127" y="121"/>
                  <a:pt x="130" y="121"/>
                </a:cubicBezTo>
                <a:cubicBezTo>
                  <a:pt x="135" y="121"/>
                  <a:pt x="135" y="121"/>
                  <a:pt x="135" y="121"/>
                </a:cubicBezTo>
                <a:cubicBezTo>
                  <a:pt x="138" y="121"/>
                  <a:pt x="140" y="123"/>
                  <a:pt x="140" y="126"/>
                </a:cubicBezTo>
                <a:cubicBezTo>
                  <a:pt x="140" y="129"/>
                  <a:pt x="138" y="131"/>
                  <a:pt x="135" y="131"/>
                </a:cubicBezTo>
                <a:cubicBezTo>
                  <a:pt x="130" y="131"/>
                  <a:pt x="130" y="131"/>
                  <a:pt x="130" y="131"/>
                </a:cubicBezTo>
                <a:cubicBezTo>
                  <a:pt x="127" y="131"/>
                  <a:pt x="125" y="134"/>
                  <a:pt x="125" y="136"/>
                </a:cubicBezTo>
                <a:cubicBezTo>
                  <a:pt x="125" y="139"/>
                  <a:pt x="127" y="141"/>
                  <a:pt x="130" y="141"/>
                </a:cubicBezTo>
                <a:cubicBezTo>
                  <a:pt x="133" y="141"/>
                  <a:pt x="135" y="143"/>
                  <a:pt x="135" y="146"/>
                </a:cubicBezTo>
                <a:cubicBezTo>
                  <a:pt x="135" y="149"/>
                  <a:pt x="133" y="151"/>
                  <a:pt x="130" y="151"/>
                </a:cubicBezTo>
                <a:cubicBezTo>
                  <a:pt x="115" y="151"/>
                  <a:pt x="115" y="151"/>
                  <a:pt x="115" y="151"/>
                </a:cubicBezTo>
                <a:cubicBezTo>
                  <a:pt x="111" y="151"/>
                  <a:pt x="108" y="152"/>
                  <a:pt x="105" y="152"/>
                </a:cubicBezTo>
                <a:cubicBezTo>
                  <a:pt x="84" y="152"/>
                  <a:pt x="68" y="152"/>
                  <a:pt x="50" y="143"/>
                </a:cubicBezTo>
                <a:cubicBezTo>
                  <a:pt x="50" y="89"/>
                  <a:pt x="50" y="89"/>
                  <a:pt x="50" y="89"/>
                </a:cubicBezTo>
                <a:cubicBezTo>
                  <a:pt x="50" y="89"/>
                  <a:pt x="50" y="89"/>
                  <a:pt x="50" y="89"/>
                </a:cubicBezTo>
                <a:cubicBezTo>
                  <a:pt x="50" y="89"/>
                  <a:pt x="51" y="88"/>
                  <a:pt x="51" y="88"/>
                </a:cubicBezTo>
                <a:cubicBezTo>
                  <a:pt x="59" y="84"/>
                  <a:pt x="70" y="79"/>
                  <a:pt x="80" y="71"/>
                </a:cubicBezTo>
                <a:cubicBezTo>
                  <a:pt x="92" y="61"/>
                  <a:pt x="98" y="49"/>
                  <a:pt x="99" y="35"/>
                </a:cubicBezTo>
                <a:cubicBezTo>
                  <a:pt x="99" y="35"/>
                  <a:pt x="100" y="35"/>
                  <a:pt x="100" y="35"/>
                </a:cubicBezTo>
                <a:cubicBezTo>
                  <a:pt x="100" y="35"/>
                  <a:pt x="100" y="35"/>
                  <a:pt x="100" y="35"/>
                </a:cubicBezTo>
                <a:cubicBezTo>
                  <a:pt x="106" y="35"/>
                  <a:pt x="110" y="40"/>
                  <a:pt x="110" y="45"/>
                </a:cubicBezTo>
                <a:cubicBezTo>
                  <a:pt x="110" y="47"/>
                  <a:pt x="110" y="47"/>
                  <a:pt x="110" y="47"/>
                </a:cubicBezTo>
                <a:cubicBezTo>
                  <a:pt x="110" y="57"/>
                  <a:pt x="108" y="63"/>
                  <a:pt x="102" y="71"/>
                </a:cubicBezTo>
                <a:cubicBezTo>
                  <a:pt x="95" y="71"/>
                  <a:pt x="95" y="71"/>
                  <a:pt x="95" y="71"/>
                </a:cubicBezTo>
                <a:cubicBezTo>
                  <a:pt x="92" y="71"/>
                  <a:pt x="90" y="73"/>
                  <a:pt x="90" y="76"/>
                </a:cubicBezTo>
                <a:cubicBezTo>
                  <a:pt x="90" y="79"/>
                  <a:pt x="92" y="81"/>
                  <a:pt x="95" y="81"/>
                </a:cubicBezTo>
                <a:cubicBezTo>
                  <a:pt x="105" y="81"/>
                  <a:pt x="105" y="81"/>
                  <a:pt x="105" y="81"/>
                </a:cubicBezTo>
                <a:cubicBezTo>
                  <a:pt x="105" y="81"/>
                  <a:pt x="105" y="81"/>
                  <a:pt x="105" y="81"/>
                </a:cubicBezTo>
                <a:cubicBezTo>
                  <a:pt x="135" y="81"/>
                  <a:pt x="135" y="81"/>
                  <a:pt x="135" y="81"/>
                </a:cubicBezTo>
                <a:cubicBezTo>
                  <a:pt x="140" y="81"/>
                  <a:pt x="140" y="81"/>
                  <a:pt x="140" y="81"/>
                </a:cubicBezTo>
                <a:cubicBezTo>
                  <a:pt x="143" y="81"/>
                  <a:pt x="145" y="83"/>
                  <a:pt x="145" y="86"/>
                </a:cubicBezTo>
                <a:cubicBezTo>
                  <a:pt x="145" y="89"/>
                  <a:pt x="143" y="91"/>
                  <a:pt x="140" y="91"/>
                </a:cubicBezTo>
                <a:cubicBezTo>
                  <a:pt x="135" y="91"/>
                  <a:pt x="135" y="91"/>
                  <a:pt x="135" y="91"/>
                </a:cubicBezTo>
                <a:cubicBezTo>
                  <a:pt x="130" y="91"/>
                  <a:pt x="130" y="91"/>
                  <a:pt x="130" y="91"/>
                </a:cubicBezTo>
                <a:cubicBezTo>
                  <a:pt x="127" y="91"/>
                  <a:pt x="125" y="93"/>
                  <a:pt x="125" y="96"/>
                </a:cubicBezTo>
                <a:cubicBezTo>
                  <a:pt x="125" y="99"/>
                  <a:pt x="127" y="101"/>
                  <a:pt x="130" y="101"/>
                </a:cubicBezTo>
                <a:close/>
                <a:moveTo>
                  <a:pt x="145" y="36"/>
                </a:moveTo>
                <a:cubicBezTo>
                  <a:pt x="135" y="36"/>
                  <a:pt x="135" y="36"/>
                  <a:pt x="135" y="36"/>
                </a:cubicBezTo>
                <a:cubicBezTo>
                  <a:pt x="132" y="36"/>
                  <a:pt x="130" y="38"/>
                  <a:pt x="130" y="40"/>
                </a:cubicBezTo>
                <a:cubicBezTo>
                  <a:pt x="130" y="43"/>
                  <a:pt x="132" y="45"/>
                  <a:pt x="135" y="45"/>
                </a:cubicBezTo>
                <a:cubicBezTo>
                  <a:pt x="145" y="45"/>
                  <a:pt x="145" y="45"/>
                  <a:pt x="145" y="45"/>
                </a:cubicBezTo>
                <a:cubicBezTo>
                  <a:pt x="148" y="45"/>
                  <a:pt x="150" y="43"/>
                  <a:pt x="150" y="40"/>
                </a:cubicBezTo>
                <a:cubicBezTo>
                  <a:pt x="150" y="38"/>
                  <a:pt x="148" y="36"/>
                  <a:pt x="145" y="36"/>
                </a:cubicBezTo>
                <a:close/>
                <a:moveTo>
                  <a:pt x="75" y="36"/>
                </a:moveTo>
                <a:cubicBezTo>
                  <a:pt x="65" y="36"/>
                  <a:pt x="65" y="36"/>
                  <a:pt x="65" y="36"/>
                </a:cubicBezTo>
                <a:cubicBezTo>
                  <a:pt x="62" y="36"/>
                  <a:pt x="60" y="38"/>
                  <a:pt x="60" y="40"/>
                </a:cubicBezTo>
                <a:cubicBezTo>
                  <a:pt x="60" y="43"/>
                  <a:pt x="62" y="45"/>
                  <a:pt x="65" y="45"/>
                </a:cubicBezTo>
                <a:cubicBezTo>
                  <a:pt x="75" y="45"/>
                  <a:pt x="75" y="45"/>
                  <a:pt x="75" y="45"/>
                </a:cubicBezTo>
                <a:cubicBezTo>
                  <a:pt x="77" y="45"/>
                  <a:pt x="80" y="43"/>
                  <a:pt x="80" y="40"/>
                </a:cubicBezTo>
                <a:cubicBezTo>
                  <a:pt x="80" y="38"/>
                  <a:pt x="77" y="36"/>
                  <a:pt x="75" y="36"/>
                </a:cubicBezTo>
                <a:close/>
                <a:moveTo>
                  <a:pt x="94" y="12"/>
                </a:moveTo>
                <a:cubicBezTo>
                  <a:pt x="89" y="3"/>
                  <a:pt x="89" y="3"/>
                  <a:pt x="89" y="3"/>
                </a:cubicBezTo>
                <a:cubicBezTo>
                  <a:pt x="88" y="1"/>
                  <a:pt x="85" y="0"/>
                  <a:pt x="83" y="2"/>
                </a:cubicBezTo>
                <a:cubicBezTo>
                  <a:pt x="80" y="3"/>
                  <a:pt x="79" y="6"/>
                  <a:pt x="81" y="8"/>
                </a:cubicBezTo>
                <a:cubicBezTo>
                  <a:pt x="86" y="17"/>
                  <a:pt x="86" y="17"/>
                  <a:pt x="86" y="17"/>
                </a:cubicBezTo>
                <a:cubicBezTo>
                  <a:pt x="87" y="18"/>
                  <a:pt x="88" y="19"/>
                  <a:pt x="90" y="19"/>
                </a:cubicBezTo>
                <a:cubicBezTo>
                  <a:pt x="91" y="19"/>
                  <a:pt x="91" y="19"/>
                  <a:pt x="92" y="18"/>
                </a:cubicBezTo>
                <a:cubicBezTo>
                  <a:pt x="94" y="17"/>
                  <a:pt x="95" y="14"/>
                  <a:pt x="94" y="12"/>
                </a:cubicBezTo>
                <a:close/>
                <a:moveTo>
                  <a:pt x="127" y="2"/>
                </a:moveTo>
                <a:cubicBezTo>
                  <a:pt x="125" y="0"/>
                  <a:pt x="122" y="1"/>
                  <a:pt x="121" y="3"/>
                </a:cubicBezTo>
                <a:cubicBezTo>
                  <a:pt x="116" y="12"/>
                  <a:pt x="116" y="12"/>
                  <a:pt x="116" y="12"/>
                </a:cubicBezTo>
                <a:cubicBezTo>
                  <a:pt x="115" y="14"/>
                  <a:pt x="115" y="17"/>
                  <a:pt x="118" y="18"/>
                </a:cubicBezTo>
                <a:cubicBezTo>
                  <a:pt x="118" y="19"/>
                  <a:pt x="119" y="19"/>
                  <a:pt x="120" y="19"/>
                </a:cubicBezTo>
                <a:cubicBezTo>
                  <a:pt x="122" y="19"/>
                  <a:pt x="123" y="18"/>
                  <a:pt x="124" y="17"/>
                </a:cubicBezTo>
                <a:cubicBezTo>
                  <a:pt x="129" y="8"/>
                  <a:pt x="129" y="8"/>
                  <a:pt x="129" y="8"/>
                </a:cubicBezTo>
                <a:cubicBezTo>
                  <a:pt x="130" y="6"/>
                  <a:pt x="130" y="3"/>
                  <a:pt x="127"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1">
            <a:extLst>
              <a:ext uri="{FF2B5EF4-FFF2-40B4-BE49-F238E27FC236}">
                <a16:creationId xmlns:a16="http://schemas.microsoft.com/office/drawing/2014/main" id="{9EC775E4-80E3-6928-F51C-9A896B829242}"/>
              </a:ext>
            </a:extLst>
          </p:cNvPr>
          <p:cNvSpPr>
            <a:spLocks noChangeAspect="1" noEditPoints="1"/>
          </p:cNvSpPr>
          <p:nvPr/>
        </p:nvSpPr>
        <p:spPr bwMode="auto">
          <a:xfrm>
            <a:off x="124806" y="3051873"/>
            <a:ext cx="293057" cy="294781"/>
          </a:xfrm>
          <a:custGeom>
            <a:avLst/>
            <a:gdLst>
              <a:gd name="T0" fmla="*/ 40 w 160"/>
              <a:gd name="T1" fmla="*/ 55 h 160"/>
              <a:gd name="T2" fmla="*/ 25 w 160"/>
              <a:gd name="T3" fmla="*/ 70 h 160"/>
              <a:gd name="T4" fmla="*/ 40 w 160"/>
              <a:gd name="T5" fmla="*/ 85 h 160"/>
              <a:gd name="T6" fmla="*/ 55 w 160"/>
              <a:gd name="T7" fmla="*/ 70 h 160"/>
              <a:gd name="T8" fmla="*/ 40 w 160"/>
              <a:gd name="T9" fmla="*/ 55 h 160"/>
              <a:gd name="T10" fmla="*/ 40 w 160"/>
              <a:gd name="T11" fmla="*/ 75 h 160"/>
              <a:gd name="T12" fmla="*/ 35 w 160"/>
              <a:gd name="T13" fmla="*/ 70 h 160"/>
              <a:gd name="T14" fmla="*/ 40 w 160"/>
              <a:gd name="T15" fmla="*/ 65 h 160"/>
              <a:gd name="T16" fmla="*/ 45 w 160"/>
              <a:gd name="T17" fmla="*/ 70 h 160"/>
              <a:gd name="T18" fmla="*/ 40 w 160"/>
              <a:gd name="T19" fmla="*/ 75 h 160"/>
              <a:gd name="T20" fmla="*/ 80 w 160"/>
              <a:gd name="T21" fmla="*/ 55 h 160"/>
              <a:gd name="T22" fmla="*/ 65 w 160"/>
              <a:gd name="T23" fmla="*/ 70 h 160"/>
              <a:gd name="T24" fmla="*/ 80 w 160"/>
              <a:gd name="T25" fmla="*/ 85 h 160"/>
              <a:gd name="T26" fmla="*/ 95 w 160"/>
              <a:gd name="T27" fmla="*/ 70 h 160"/>
              <a:gd name="T28" fmla="*/ 80 w 160"/>
              <a:gd name="T29" fmla="*/ 55 h 160"/>
              <a:gd name="T30" fmla="*/ 80 w 160"/>
              <a:gd name="T31" fmla="*/ 75 h 160"/>
              <a:gd name="T32" fmla="*/ 75 w 160"/>
              <a:gd name="T33" fmla="*/ 70 h 160"/>
              <a:gd name="T34" fmla="*/ 80 w 160"/>
              <a:gd name="T35" fmla="*/ 65 h 160"/>
              <a:gd name="T36" fmla="*/ 85 w 160"/>
              <a:gd name="T37" fmla="*/ 70 h 160"/>
              <a:gd name="T38" fmla="*/ 80 w 160"/>
              <a:gd name="T39" fmla="*/ 75 h 160"/>
              <a:gd name="T40" fmla="*/ 120 w 160"/>
              <a:gd name="T41" fmla="*/ 55 h 160"/>
              <a:gd name="T42" fmla="*/ 105 w 160"/>
              <a:gd name="T43" fmla="*/ 70 h 160"/>
              <a:gd name="T44" fmla="*/ 120 w 160"/>
              <a:gd name="T45" fmla="*/ 85 h 160"/>
              <a:gd name="T46" fmla="*/ 135 w 160"/>
              <a:gd name="T47" fmla="*/ 70 h 160"/>
              <a:gd name="T48" fmla="*/ 120 w 160"/>
              <a:gd name="T49" fmla="*/ 55 h 160"/>
              <a:gd name="T50" fmla="*/ 120 w 160"/>
              <a:gd name="T51" fmla="*/ 75 h 160"/>
              <a:gd name="T52" fmla="*/ 115 w 160"/>
              <a:gd name="T53" fmla="*/ 70 h 160"/>
              <a:gd name="T54" fmla="*/ 120 w 160"/>
              <a:gd name="T55" fmla="*/ 65 h 160"/>
              <a:gd name="T56" fmla="*/ 125 w 160"/>
              <a:gd name="T57" fmla="*/ 70 h 160"/>
              <a:gd name="T58" fmla="*/ 120 w 160"/>
              <a:gd name="T59" fmla="*/ 75 h 160"/>
              <a:gd name="T60" fmla="*/ 136 w 160"/>
              <a:gd name="T61" fmla="*/ 20 h 160"/>
              <a:gd name="T62" fmla="*/ 80 w 160"/>
              <a:gd name="T63" fmla="*/ 0 h 160"/>
              <a:gd name="T64" fmla="*/ 24 w 160"/>
              <a:gd name="T65" fmla="*/ 20 h 160"/>
              <a:gd name="T66" fmla="*/ 0 w 160"/>
              <a:gd name="T67" fmla="*/ 70 h 160"/>
              <a:gd name="T68" fmla="*/ 13 w 160"/>
              <a:gd name="T69" fmla="*/ 108 h 160"/>
              <a:gd name="T70" fmla="*/ 12 w 160"/>
              <a:gd name="T71" fmla="*/ 151 h 160"/>
              <a:gd name="T72" fmla="*/ 11 w 160"/>
              <a:gd name="T73" fmla="*/ 152 h 160"/>
              <a:gd name="T74" fmla="*/ 11 w 160"/>
              <a:gd name="T75" fmla="*/ 157 h 160"/>
              <a:gd name="T76" fmla="*/ 11 w 160"/>
              <a:gd name="T77" fmla="*/ 158 h 160"/>
              <a:gd name="T78" fmla="*/ 15 w 160"/>
              <a:gd name="T79" fmla="*/ 160 h 160"/>
              <a:gd name="T80" fmla="*/ 17 w 160"/>
              <a:gd name="T81" fmla="*/ 160 h 160"/>
              <a:gd name="T82" fmla="*/ 51 w 160"/>
              <a:gd name="T83" fmla="*/ 135 h 160"/>
              <a:gd name="T84" fmla="*/ 80 w 160"/>
              <a:gd name="T85" fmla="*/ 140 h 160"/>
              <a:gd name="T86" fmla="*/ 136 w 160"/>
              <a:gd name="T87" fmla="*/ 120 h 160"/>
              <a:gd name="T88" fmla="*/ 160 w 160"/>
              <a:gd name="T89" fmla="*/ 70 h 160"/>
              <a:gd name="T90" fmla="*/ 136 w 160"/>
              <a:gd name="T91" fmla="*/ 20 h 160"/>
              <a:gd name="T92" fmla="*/ 130 w 160"/>
              <a:gd name="T93" fmla="*/ 113 h 160"/>
              <a:gd name="T94" fmla="*/ 80 w 160"/>
              <a:gd name="T95" fmla="*/ 131 h 160"/>
              <a:gd name="T96" fmla="*/ 51 w 160"/>
              <a:gd name="T97" fmla="*/ 125 h 160"/>
              <a:gd name="T98" fmla="*/ 46 w 160"/>
              <a:gd name="T99" fmla="*/ 127 h 160"/>
              <a:gd name="T100" fmla="*/ 26 w 160"/>
              <a:gd name="T101" fmla="*/ 145 h 160"/>
              <a:gd name="T102" fmla="*/ 20 w 160"/>
              <a:gd name="T103" fmla="*/ 102 h 160"/>
              <a:gd name="T104" fmla="*/ 9 w 160"/>
              <a:gd name="T105" fmla="*/ 70 h 160"/>
              <a:gd name="T106" fmla="*/ 30 w 160"/>
              <a:gd name="T107" fmla="*/ 27 h 160"/>
              <a:gd name="T108" fmla="*/ 80 w 160"/>
              <a:gd name="T109" fmla="*/ 9 h 160"/>
              <a:gd name="T110" fmla="*/ 130 w 160"/>
              <a:gd name="T111" fmla="*/ 27 h 160"/>
              <a:gd name="T112" fmla="*/ 151 w 160"/>
              <a:gd name="T113" fmla="*/ 70 h 160"/>
              <a:gd name="T114" fmla="*/ 130 w 160"/>
              <a:gd name="T115" fmla="*/ 1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60">
                <a:moveTo>
                  <a:pt x="40" y="55"/>
                </a:moveTo>
                <a:cubicBezTo>
                  <a:pt x="32" y="55"/>
                  <a:pt x="25" y="62"/>
                  <a:pt x="25" y="70"/>
                </a:cubicBezTo>
                <a:cubicBezTo>
                  <a:pt x="25" y="78"/>
                  <a:pt x="32" y="85"/>
                  <a:pt x="40" y="85"/>
                </a:cubicBezTo>
                <a:cubicBezTo>
                  <a:pt x="48" y="85"/>
                  <a:pt x="55" y="78"/>
                  <a:pt x="55" y="70"/>
                </a:cubicBezTo>
                <a:cubicBezTo>
                  <a:pt x="55" y="62"/>
                  <a:pt x="48" y="55"/>
                  <a:pt x="40" y="55"/>
                </a:cubicBezTo>
                <a:close/>
                <a:moveTo>
                  <a:pt x="40" y="75"/>
                </a:moveTo>
                <a:cubicBezTo>
                  <a:pt x="37" y="75"/>
                  <a:pt x="35" y="73"/>
                  <a:pt x="35" y="70"/>
                </a:cubicBezTo>
                <a:cubicBezTo>
                  <a:pt x="35" y="67"/>
                  <a:pt x="37" y="65"/>
                  <a:pt x="40" y="65"/>
                </a:cubicBezTo>
                <a:cubicBezTo>
                  <a:pt x="43" y="65"/>
                  <a:pt x="45" y="67"/>
                  <a:pt x="45" y="70"/>
                </a:cubicBezTo>
                <a:cubicBezTo>
                  <a:pt x="45" y="73"/>
                  <a:pt x="43" y="75"/>
                  <a:pt x="40" y="75"/>
                </a:cubicBezTo>
                <a:close/>
                <a:moveTo>
                  <a:pt x="80" y="55"/>
                </a:moveTo>
                <a:cubicBezTo>
                  <a:pt x="72" y="55"/>
                  <a:pt x="65" y="62"/>
                  <a:pt x="65" y="70"/>
                </a:cubicBezTo>
                <a:cubicBezTo>
                  <a:pt x="65" y="78"/>
                  <a:pt x="72" y="85"/>
                  <a:pt x="80" y="85"/>
                </a:cubicBezTo>
                <a:cubicBezTo>
                  <a:pt x="88" y="85"/>
                  <a:pt x="95" y="78"/>
                  <a:pt x="95" y="70"/>
                </a:cubicBezTo>
                <a:cubicBezTo>
                  <a:pt x="95" y="62"/>
                  <a:pt x="88" y="55"/>
                  <a:pt x="80" y="55"/>
                </a:cubicBezTo>
                <a:close/>
                <a:moveTo>
                  <a:pt x="80" y="75"/>
                </a:moveTo>
                <a:cubicBezTo>
                  <a:pt x="77" y="75"/>
                  <a:pt x="75" y="73"/>
                  <a:pt x="75" y="70"/>
                </a:cubicBezTo>
                <a:cubicBezTo>
                  <a:pt x="75" y="67"/>
                  <a:pt x="77" y="65"/>
                  <a:pt x="80" y="65"/>
                </a:cubicBezTo>
                <a:cubicBezTo>
                  <a:pt x="83" y="65"/>
                  <a:pt x="85" y="67"/>
                  <a:pt x="85" y="70"/>
                </a:cubicBezTo>
                <a:cubicBezTo>
                  <a:pt x="85" y="73"/>
                  <a:pt x="83" y="75"/>
                  <a:pt x="80" y="75"/>
                </a:cubicBezTo>
                <a:close/>
                <a:moveTo>
                  <a:pt x="120" y="55"/>
                </a:moveTo>
                <a:cubicBezTo>
                  <a:pt x="112" y="55"/>
                  <a:pt x="105" y="62"/>
                  <a:pt x="105" y="70"/>
                </a:cubicBezTo>
                <a:cubicBezTo>
                  <a:pt x="105" y="78"/>
                  <a:pt x="112" y="85"/>
                  <a:pt x="120" y="85"/>
                </a:cubicBezTo>
                <a:cubicBezTo>
                  <a:pt x="128" y="85"/>
                  <a:pt x="135" y="78"/>
                  <a:pt x="135" y="70"/>
                </a:cubicBezTo>
                <a:cubicBezTo>
                  <a:pt x="135" y="62"/>
                  <a:pt x="128" y="55"/>
                  <a:pt x="120" y="55"/>
                </a:cubicBezTo>
                <a:close/>
                <a:moveTo>
                  <a:pt x="120" y="75"/>
                </a:moveTo>
                <a:cubicBezTo>
                  <a:pt x="117" y="75"/>
                  <a:pt x="115" y="73"/>
                  <a:pt x="115" y="70"/>
                </a:cubicBezTo>
                <a:cubicBezTo>
                  <a:pt x="115" y="67"/>
                  <a:pt x="117" y="65"/>
                  <a:pt x="120" y="65"/>
                </a:cubicBezTo>
                <a:cubicBezTo>
                  <a:pt x="123" y="65"/>
                  <a:pt x="125" y="67"/>
                  <a:pt x="125" y="70"/>
                </a:cubicBezTo>
                <a:cubicBezTo>
                  <a:pt x="125" y="73"/>
                  <a:pt x="123" y="75"/>
                  <a:pt x="120" y="75"/>
                </a:cubicBezTo>
                <a:close/>
                <a:moveTo>
                  <a:pt x="136" y="20"/>
                </a:moveTo>
                <a:cubicBezTo>
                  <a:pt x="121" y="7"/>
                  <a:pt x="101" y="0"/>
                  <a:pt x="80" y="0"/>
                </a:cubicBezTo>
                <a:cubicBezTo>
                  <a:pt x="59" y="0"/>
                  <a:pt x="39" y="7"/>
                  <a:pt x="24" y="20"/>
                </a:cubicBezTo>
                <a:cubicBezTo>
                  <a:pt x="8" y="34"/>
                  <a:pt x="0" y="51"/>
                  <a:pt x="0" y="70"/>
                </a:cubicBezTo>
                <a:cubicBezTo>
                  <a:pt x="0" y="83"/>
                  <a:pt x="4" y="96"/>
                  <a:pt x="13" y="108"/>
                </a:cubicBezTo>
                <a:cubicBezTo>
                  <a:pt x="23" y="121"/>
                  <a:pt x="22" y="139"/>
                  <a:pt x="12" y="151"/>
                </a:cubicBezTo>
                <a:cubicBezTo>
                  <a:pt x="11" y="152"/>
                  <a:pt x="11" y="152"/>
                  <a:pt x="11" y="152"/>
                </a:cubicBezTo>
                <a:cubicBezTo>
                  <a:pt x="10" y="153"/>
                  <a:pt x="10" y="156"/>
                  <a:pt x="11" y="157"/>
                </a:cubicBezTo>
                <a:cubicBezTo>
                  <a:pt x="11" y="158"/>
                  <a:pt x="11" y="158"/>
                  <a:pt x="11" y="158"/>
                </a:cubicBezTo>
                <a:cubicBezTo>
                  <a:pt x="12" y="159"/>
                  <a:pt x="14" y="160"/>
                  <a:pt x="15" y="160"/>
                </a:cubicBezTo>
                <a:cubicBezTo>
                  <a:pt x="16" y="160"/>
                  <a:pt x="16" y="160"/>
                  <a:pt x="17" y="160"/>
                </a:cubicBezTo>
                <a:cubicBezTo>
                  <a:pt x="31" y="154"/>
                  <a:pt x="43" y="146"/>
                  <a:pt x="51" y="135"/>
                </a:cubicBezTo>
                <a:cubicBezTo>
                  <a:pt x="58" y="137"/>
                  <a:pt x="71" y="140"/>
                  <a:pt x="80" y="140"/>
                </a:cubicBezTo>
                <a:cubicBezTo>
                  <a:pt x="101" y="140"/>
                  <a:pt x="121" y="133"/>
                  <a:pt x="136" y="120"/>
                </a:cubicBezTo>
                <a:cubicBezTo>
                  <a:pt x="152" y="107"/>
                  <a:pt x="160" y="89"/>
                  <a:pt x="160" y="70"/>
                </a:cubicBezTo>
                <a:cubicBezTo>
                  <a:pt x="160" y="51"/>
                  <a:pt x="152" y="34"/>
                  <a:pt x="136" y="20"/>
                </a:cubicBezTo>
                <a:close/>
                <a:moveTo>
                  <a:pt x="130" y="113"/>
                </a:moveTo>
                <a:cubicBezTo>
                  <a:pt x="117" y="124"/>
                  <a:pt x="99" y="131"/>
                  <a:pt x="80" y="131"/>
                </a:cubicBezTo>
                <a:cubicBezTo>
                  <a:pt x="72" y="131"/>
                  <a:pt x="58" y="127"/>
                  <a:pt x="51" y="125"/>
                </a:cubicBezTo>
                <a:cubicBezTo>
                  <a:pt x="49" y="125"/>
                  <a:pt x="47" y="125"/>
                  <a:pt x="46" y="127"/>
                </a:cubicBezTo>
                <a:cubicBezTo>
                  <a:pt x="41" y="134"/>
                  <a:pt x="34" y="140"/>
                  <a:pt x="26" y="145"/>
                </a:cubicBezTo>
                <a:cubicBezTo>
                  <a:pt x="31" y="131"/>
                  <a:pt x="30" y="115"/>
                  <a:pt x="20" y="102"/>
                </a:cubicBezTo>
                <a:cubicBezTo>
                  <a:pt x="13" y="93"/>
                  <a:pt x="9" y="81"/>
                  <a:pt x="9" y="70"/>
                </a:cubicBezTo>
                <a:cubicBezTo>
                  <a:pt x="9" y="54"/>
                  <a:pt x="17" y="39"/>
                  <a:pt x="30" y="27"/>
                </a:cubicBezTo>
                <a:cubicBezTo>
                  <a:pt x="43" y="16"/>
                  <a:pt x="61" y="9"/>
                  <a:pt x="80" y="9"/>
                </a:cubicBezTo>
                <a:cubicBezTo>
                  <a:pt x="99" y="9"/>
                  <a:pt x="117" y="16"/>
                  <a:pt x="130" y="27"/>
                </a:cubicBezTo>
                <a:cubicBezTo>
                  <a:pt x="143" y="39"/>
                  <a:pt x="151" y="54"/>
                  <a:pt x="151" y="70"/>
                </a:cubicBezTo>
                <a:cubicBezTo>
                  <a:pt x="151" y="86"/>
                  <a:pt x="143" y="101"/>
                  <a:pt x="130" y="1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5974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on a block of squares&#10;&#10;Description automatically generated">
            <a:extLst>
              <a:ext uri="{FF2B5EF4-FFF2-40B4-BE49-F238E27FC236}">
                <a16:creationId xmlns:a16="http://schemas.microsoft.com/office/drawing/2014/main" id="{DCFE3AD5-4202-F104-C843-3E90503E888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6" name="TextBox 5">
            <a:extLst>
              <a:ext uri="{FF2B5EF4-FFF2-40B4-BE49-F238E27FC236}">
                <a16:creationId xmlns:a16="http://schemas.microsoft.com/office/drawing/2014/main" id="{BDD43E70-A24D-8655-7E63-AE2DAD437677}"/>
              </a:ext>
            </a:extLst>
          </p:cNvPr>
          <p:cNvSpPr txBox="1"/>
          <p:nvPr/>
        </p:nvSpPr>
        <p:spPr>
          <a:xfrm>
            <a:off x="0" y="5807472"/>
            <a:ext cx="12191980" cy="707886"/>
          </a:xfrm>
          <a:prstGeom prst="rect">
            <a:avLst/>
          </a:prstGeom>
          <a:solidFill>
            <a:schemeClr val="tx1">
              <a:alpha val="40000"/>
            </a:schemeClr>
          </a:solidFill>
        </p:spPr>
        <p:txBody>
          <a:bodyPr wrap="square">
            <a:spAutoFit/>
          </a:bodyPr>
          <a:lstStyle/>
          <a:p>
            <a:r>
              <a:rPr kumimoji="0" lang="hu-HU" sz="4000" b="0" i="0" u="none" strike="noStrike" kern="1200" cap="none" spc="0" normalizeH="0" baseline="0" noProof="0" dirty="0">
                <a:ln>
                  <a:noFill/>
                </a:ln>
                <a:solidFill>
                  <a:schemeClr val="bg1"/>
                </a:solidFill>
                <a:effectLst/>
                <a:uLnTx/>
                <a:uFillTx/>
                <a:latin typeface="TeleNeo Office ExtraBold" panose="020B0A04040202090203" pitchFamily="34" charset="0"/>
                <a:ea typeface="+mj-ea"/>
                <a:cs typeface="+mj-cs"/>
              </a:rPr>
              <a:t>	</a:t>
            </a:r>
            <a:r>
              <a:rPr kumimoji="0" lang="en-US" sz="4000" b="0" i="0" u="none" strike="noStrike" kern="1200" cap="none" spc="0" normalizeH="0" baseline="0" noProof="0" dirty="0">
                <a:ln>
                  <a:noFill/>
                </a:ln>
                <a:solidFill>
                  <a:schemeClr val="bg1"/>
                </a:solidFill>
                <a:effectLst/>
                <a:uLnTx/>
                <a:uFillTx/>
                <a:latin typeface="TeleNeo Office ExtraBold" panose="020B0A04040202090203" pitchFamily="34" charset="0"/>
                <a:ea typeface="+mj-ea"/>
                <a:cs typeface="+mj-cs"/>
              </a:rPr>
              <a:t>Bizalom </a:t>
            </a:r>
            <a:r>
              <a:rPr kumimoji="0" lang="en-US" sz="4000" b="0" i="0" u="none" strike="noStrike" kern="1200" cap="none" spc="0" normalizeH="0" baseline="0" noProof="0" dirty="0" err="1">
                <a:ln>
                  <a:noFill/>
                </a:ln>
                <a:solidFill>
                  <a:schemeClr val="bg1"/>
                </a:solidFill>
                <a:effectLst/>
                <a:uLnTx/>
                <a:uFillTx/>
                <a:latin typeface="TeleNeo Office ExtraBold" panose="020B0A04040202090203" pitchFamily="34" charset="0"/>
                <a:ea typeface="+mj-ea"/>
                <a:cs typeface="+mj-cs"/>
              </a:rPr>
              <a:t>építése</a:t>
            </a:r>
            <a:r>
              <a:rPr kumimoji="0" lang="en-US" sz="4000" b="0" i="0" u="none" strike="noStrike" kern="1200" cap="none" spc="0" normalizeH="0" baseline="0" noProof="0" dirty="0">
                <a:ln>
                  <a:noFill/>
                </a:ln>
                <a:solidFill>
                  <a:schemeClr val="bg1"/>
                </a:solidFill>
                <a:effectLst/>
                <a:uLnTx/>
                <a:uFillTx/>
                <a:latin typeface="TeleNeo Office ExtraBold" panose="020B0A04040202090203" pitchFamily="34" charset="0"/>
                <a:ea typeface="+mj-ea"/>
                <a:cs typeface="+mj-cs"/>
              </a:rPr>
              <a:t> a </a:t>
            </a:r>
            <a:r>
              <a:rPr kumimoji="0" lang="en-US" sz="4000" b="0" i="0" u="none" strike="noStrike" kern="1200" cap="none" spc="0" normalizeH="0" baseline="0" noProof="0" dirty="0" err="1">
                <a:ln>
                  <a:noFill/>
                </a:ln>
                <a:solidFill>
                  <a:schemeClr val="bg1"/>
                </a:solidFill>
                <a:effectLst/>
                <a:uLnTx/>
                <a:uFillTx/>
                <a:latin typeface="TeleNeo Office ExtraBold" panose="020B0A04040202090203" pitchFamily="34" charset="0"/>
                <a:ea typeface="+mj-ea"/>
                <a:cs typeface="+mj-cs"/>
              </a:rPr>
              <a:t>projektekben</a:t>
            </a:r>
            <a:endParaRPr lang="hu-HU" sz="2000" dirty="0">
              <a:solidFill>
                <a:schemeClr val="bg1"/>
              </a:solidFill>
              <a:latin typeface="TeleNeo Office ExtraBold" panose="020B0A04040202090203" pitchFamily="34" charset="0"/>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B801DD70-950B-EAFA-9175-91316A02E36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1563346" y="6289318"/>
            <a:ext cx="323854" cy="407113"/>
          </a:xfrm>
          <a:prstGeom prst="rect">
            <a:avLst/>
          </a:prstGeom>
        </p:spPr>
      </p:pic>
    </p:spTree>
    <p:extLst>
      <p:ext uri="{BB962C8B-B14F-4D97-AF65-F5344CB8AC3E}">
        <p14:creationId xmlns:p14="http://schemas.microsoft.com/office/powerpoint/2010/main" val="973662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ollage of different images of human eye and brain&#10;&#10;Description automatically generated">
            <a:extLst>
              <a:ext uri="{FF2B5EF4-FFF2-40B4-BE49-F238E27FC236}">
                <a16:creationId xmlns:a16="http://schemas.microsoft.com/office/drawing/2014/main" id="{0EC8DE62-D8E9-CE84-4D9D-8FF8492F303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A1E6D-A151-9F41-2946-D237BB73E3AC}"/>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latin typeface="TeleNeo Office ExtraBold" panose="020B0A04040202090203" pitchFamily="34" charset="0"/>
              </a:rPr>
              <a:t>Hogyan tudja az AI a humán intelligenciát javítani?</a:t>
            </a:r>
            <a:endParaRPr lang="en-US" sz="3600" dirty="0">
              <a:solidFill>
                <a:schemeClr val="tx1">
                  <a:lumMod val="85000"/>
                  <a:lumOff val="15000"/>
                </a:schemeClr>
              </a:solidFill>
              <a:latin typeface="TeleNeo Office ExtraBold" panose="020B0A04040202090203" pitchFamily="34" charset="0"/>
            </a:endParaRP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black background with a black square&#10;&#10;Description automatically generated with medium confidence">
            <a:extLst>
              <a:ext uri="{FF2B5EF4-FFF2-40B4-BE49-F238E27FC236}">
                <a16:creationId xmlns:a16="http://schemas.microsoft.com/office/drawing/2014/main" id="{A7C5AE50-B722-0571-B037-1832CB4B480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1563346" y="6289318"/>
            <a:ext cx="323854" cy="407113"/>
          </a:xfrm>
          <a:prstGeom prst="rect">
            <a:avLst/>
          </a:prstGeom>
        </p:spPr>
      </p:pic>
    </p:spTree>
    <p:extLst>
      <p:ext uri="{BB962C8B-B14F-4D97-AF65-F5344CB8AC3E}">
        <p14:creationId xmlns:p14="http://schemas.microsoft.com/office/powerpoint/2010/main" val="3290582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room with computers&#10;&#10;Description automatically generated">
            <a:extLst>
              <a:ext uri="{FF2B5EF4-FFF2-40B4-BE49-F238E27FC236}">
                <a16:creationId xmlns:a16="http://schemas.microsoft.com/office/drawing/2014/main" id="{735D40D2-0640-711D-C2F3-12401420C764}"/>
              </a:ext>
            </a:extLst>
          </p:cNvPr>
          <p:cNvPicPr>
            <a:picLocks noChangeAspect="1"/>
          </p:cNvPicPr>
          <p:nvPr/>
        </p:nvPicPr>
        <p:blipFill rotWithShape="1">
          <a:blip r:embed="rId2">
            <a:alphaModFix/>
            <a:extLst>
              <a:ext uri="{28A0092B-C50C-407E-A947-70E740481C1C}">
                <a14:useLocalDpi xmlns:a14="http://schemas.microsoft.com/office/drawing/2010/main"/>
              </a:ext>
            </a:extLst>
          </a:blip>
          <a:srcRect r="-1"/>
          <a:stretch/>
        </p:blipFill>
        <p:spPr>
          <a:xfrm>
            <a:off x="0" y="487680"/>
            <a:ext cx="12214698" cy="5882640"/>
          </a:xfrm>
          <a:prstGeom prst="rect">
            <a:avLst/>
          </a:prstGeom>
        </p:spPr>
      </p:pic>
      <p:sp>
        <p:nvSpPr>
          <p:cNvPr id="15" name="Rectangle 14">
            <a:extLst>
              <a:ext uri="{FF2B5EF4-FFF2-40B4-BE49-F238E27FC236}">
                <a16:creationId xmlns:a16="http://schemas.microsoft.com/office/drawing/2014/main" id="{B542A1AA-172B-5C51-6720-CECB63E9C82B}"/>
              </a:ext>
            </a:extLst>
          </p:cNvPr>
          <p:cNvSpPr/>
          <p:nvPr/>
        </p:nvSpPr>
        <p:spPr>
          <a:xfrm>
            <a:off x="6263478" y="660037"/>
            <a:ext cx="5852322" cy="4053840"/>
          </a:xfrm>
          <a:prstGeom prst="rect">
            <a:avLst/>
          </a:prstGeom>
          <a:solidFill>
            <a:schemeClr val="bg1">
              <a:alpha val="3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Rectangle 12">
            <a:extLst>
              <a:ext uri="{FF2B5EF4-FFF2-40B4-BE49-F238E27FC236}">
                <a16:creationId xmlns:a16="http://schemas.microsoft.com/office/drawing/2014/main" id="{98EDD449-DD19-9723-4CEA-142F38D5C31E}"/>
              </a:ext>
            </a:extLst>
          </p:cNvPr>
          <p:cNvSpPr/>
          <p:nvPr/>
        </p:nvSpPr>
        <p:spPr>
          <a:xfrm>
            <a:off x="6492078" y="660037"/>
            <a:ext cx="5395122" cy="4262483"/>
          </a:xfrm>
          <a:prstGeom prst="rect">
            <a:avLst/>
          </a:prstGeom>
          <a:solidFill>
            <a:schemeClr val="bg1">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3200" dirty="0">
                <a:solidFill>
                  <a:schemeClr val="tx1"/>
                </a:solidFill>
                <a:latin typeface="TeleNeo Office ExtraBold" panose="020B0A04040202090203" pitchFamily="34" charset="0"/>
              </a:rPr>
              <a:t>2030-ra a mai projektmenedzsment területén végzett munka 80%-a </a:t>
            </a:r>
            <a:r>
              <a:rPr lang="hu-HU" sz="3200" dirty="0">
                <a:solidFill>
                  <a:srgbClr val="FF0000"/>
                </a:solidFill>
                <a:latin typeface="TeleNeo Office ExtraBold" panose="020B0A04040202090203" pitchFamily="34" charset="0"/>
              </a:rPr>
              <a:t>megszűnik</a:t>
            </a:r>
            <a:r>
              <a:rPr lang="hu-HU" sz="3200" dirty="0">
                <a:solidFill>
                  <a:schemeClr val="tx1"/>
                </a:solidFill>
                <a:latin typeface="TeleNeo Office ExtraBold" panose="020B0A04040202090203" pitchFamily="34" charset="0"/>
              </a:rPr>
              <a:t>, mivel az AI olyan funkciókat vesz át, mint az adatgyűjtés, </a:t>
            </a:r>
            <a:r>
              <a:rPr lang="hu-HU" sz="3200" dirty="0" err="1">
                <a:solidFill>
                  <a:schemeClr val="tx1"/>
                </a:solidFill>
                <a:latin typeface="TeleNeo Office ExtraBold" panose="020B0A04040202090203" pitchFamily="34" charset="0"/>
              </a:rPr>
              <a:t>nyomonkövetés</a:t>
            </a:r>
            <a:r>
              <a:rPr lang="hu-HU" sz="3200" dirty="0">
                <a:solidFill>
                  <a:schemeClr val="tx1"/>
                </a:solidFill>
                <a:latin typeface="TeleNeo Office ExtraBold" panose="020B0A04040202090203" pitchFamily="34" charset="0"/>
              </a:rPr>
              <a:t> és a beszámolók készítése.</a:t>
            </a:r>
          </a:p>
          <a:p>
            <a:pPr algn="r"/>
            <a:r>
              <a:rPr lang="hu-HU" sz="1600" dirty="0">
                <a:solidFill>
                  <a:schemeClr val="tx1"/>
                </a:solidFill>
                <a:latin typeface="TeleNeo Office Medium" panose="020B0604040202090203" pitchFamily="34" charset="0"/>
              </a:rPr>
              <a:t>GARTNER: HOW AI WILL REINVENT PROGRAM AND PORTFOLIO MANAGEMENT</a:t>
            </a:r>
          </a:p>
        </p:txBody>
      </p:sp>
      <p:sp>
        <p:nvSpPr>
          <p:cNvPr id="8" name="Rectangle 7">
            <a:extLst>
              <a:ext uri="{FF2B5EF4-FFF2-40B4-BE49-F238E27FC236}">
                <a16:creationId xmlns:a16="http://schemas.microsoft.com/office/drawing/2014/main" id="{8C0B0197-26F9-3DCF-824B-3D16FC6818ED}"/>
              </a:ext>
            </a:extLst>
          </p:cNvPr>
          <p:cNvSpPr/>
          <p:nvPr/>
        </p:nvSpPr>
        <p:spPr>
          <a:xfrm>
            <a:off x="0" y="2453632"/>
            <a:ext cx="3825240" cy="1981208"/>
          </a:xfrm>
          <a:prstGeom prst="rect">
            <a:avLst/>
          </a:prstGeom>
          <a:solidFill>
            <a:schemeClr val="tx1">
              <a:alpha val="34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Rectangle 8">
            <a:extLst>
              <a:ext uri="{FF2B5EF4-FFF2-40B4-BE49-F238E27FC236}">
                <a16:creationId xmlns:a16="http://schemas.microsoft.com/office/drawing/2014/main" id="{726602D2-3BE3-7F71-19C0-2C3624237317}"/>
              </a:ext>
            </a:extLst>
          </p:cNvPr>
          <p:cNvSpPr/>
          <p:nvPr/>
        </p:nvSpPr>
        <p:spPr>
          <a:xfrm>
            <a:off x="152400" y="2047956"/>
            <a:ext cx="3825240" cy="1981208"/>
          </a:xfrm>
          <a:prstGeom prst="rect">
            <a:avLst/>
          </a:prstGeom>
          <a:solidFill>
            <a:schemeClr val="tx1">
              <a:alpha val="34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Rectangle 10">
            <a:extLst>
              <a:ext uri="{FF2B5EF4-FFF2-40B4-BE49-F238E27FC236}">
                <a16:creationId xmlns:a16="http://schemas.microsoft.com/office/drawing/2014/main" id="{63B45759-A445-7B30-E66B-6BD85B71C3D9}"/>
              </a:ext>
            </a:extLst>
          </p:cNvPr>
          <p:cNvSpPr/>
          <p:nvPr/>
        </p:nvSpPr>
        <p:spPr>
          <a:xfrm>
            <a:off x="304800" y="2824113"/>
            <a:ext cx="3825240" cy="1981208"/>
          </a:xfrm>
          <a:prstGeom prst="rect">
            <a:avLst/>
          </a:prstGeom>
          <a:solidFill>
            <a:schemeClr val="tx1">
              <a:alpha val="34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extBox 6">
            <a:extLst>
              <a:ext uri="{FF2B5EF4-FFF2-40B4-BE49-F238E27FC236}">
                <a16:creationId xmlns:a16="http://schemas.microsoft.com/office/drawing/2014/main" id="{C45A8251-79BD-FCFC-D323-285016EAD788}"/>
              </a:ext>
            </a:extLst>
          </p:cNvPr>
          <p:cNvSpPr txBox="1"/>
          <p:nvPr/>
        </p:nvSpPr>
        <p:spPr>
          <a:xfrm>
            <a:off x="384810" y="2828835"/>
            <a:ext cx="3531870" cy="1200329"/>
          </a:xfrm>
          <a:prstGeom prst="rect">
            <a:avLst/>
          </a:prstGeom>
          <a:noFill/>
        </p:spPr>
        <p:txBody>
          <a:bodyPr wrap="square">
            <a:spAutoFit/>
          </a:bodyPr>
          <a:lstStyle/>
          <a:p>
            <a:r>
              <a:rPr lang="en-US" sz="3600" kern="1200" dirty="0">
                <a:solidFill>
                  <a:schemeClr val="bg1"/>
                </a:solidFill>
                <a:latin typeface="TeleNeo Office ExtraBold" panose="020B0A04040202090203" pitchFamily="34" charset="0"/>
                <a:ea typeface="+mj-ea"/>
                <a:cs typeface="+mj-cs"/>
              </a:rPr>
              <a:t>Az AI </a:t>
            </a:r>
            <a:r>
              <a:rPr lang="en-US" sz="3600" kern="1200" dirty="0" err="1">
                <a:solidFill>
                  <a:schemeClr val="bg1"/>
                </a:solidFill>
                <a:latin typeface="TeleNeo Office ExtraBold" panose="020B0A04040202090203" pitchFamily="34" charset="0"/>
                <a:ea typeface="+mj-ea"/>
                <a:cs typeface="+mj-cs"/>
              </a:rPr>
              <a:t>hatása</a:t>
            </a:r>
            <a:r>
              <a:rPr lang="en-US" sz="3600" kern="1200" dirty="0">
                <a:solidFill>
                  <a:schemeClr val="bg1"/>
                </a:solidFill>
                <a:latin typeface="TeleNeo Office ExtraBold" panose="020B0A04040202090203" pitchFamily="34" charset="0"/>
                <a:ea typeface="+mj-ea"/>
                <a:cs typeface="+mj-cs"/>
              </a:rPr>
              <a:t> a </a:t>
            </a:r>
            <a:r>
              <a:rPr lang="en-US" sz="3600" kern="1200" dirty="0" err="1">
                <a:solidFill>
                  <a:schemeClr val="bg1"/>
                </a:solidFill>
                <a:latin typeface="TeleNeo Office ExtraBold" panose="020B0A04040202090203" pitchFamily="34" charset="0"/>
                <a:ea typeface="+mj-ea"/>
                <a:cs typeface="+mj-cs"/>
              </a:rPr>
              <a:t>jövő</a:t>
            </a:r>
            <a:r>
              <a:rPr lang="en-US" sz="3600" kern="1200" dirty="0">
                <a:solidFill>
                  <a:schemeClr val="bg1"/>
                </a:solidFill>
                <a:latin typeface="TeleNeo Office ExtraBold" panose="020B0A04040202090203" pitchFamily="34" charset="0"/>
                <a:ea typeface="+mj-ea"/>
                <a:cs typeface="+mj-cs"/>
              </a:rPr>
              <a:t> </a:t>
            </a:r>
            <a:r>
              <a:rPr lang="en-US" sz="3600" kern="1200" dirty="0" err="1">
                <a:solidFill>
                  <a:schemeClr val="bg1"/>
                </a:solidFill>
                <a:latin typeface="TeleNeo Office ExtraBold" panose="020B0A04040202090203" pitchFamily="34" charset="0"/>
                <a:ea typeface="+mj-ea"/>
                <a:cs typeface="+mj-cs"/>
              </a:rPr>
              <a:t>projektjeire</a:t>
            </a:r>
            <a:endParaRPr lang="hu-HU" sz="3600" dirty="0">
              <a:latin typeface="TeleNeo Office ExtraBold" panose="020B0A04040202090203" pitchFamily="34" charset="0"/>
            </a:endParaRPr>
          </a:p>
        </p:txBody>
      </p:sp>
    </p:spTree>
    <p:extLst>
      <p:ext uri="{BB962C8B-B14F-4D97-AF65-F5344CB8AC3E}">
        <p14:creationId xmlns:p14="http://schemas.microsoft.com/office/powerpoint/2010/main" val="2429322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group of people in a room with a clock&#10;&#10;Description automatically generated">
            <a:extLst>
              <a:ext uri="{FF2B5EF4-FFF2-40B4-BE49-F238E27FC236}">
                <a16:creationId xmlns:a16="http://schemas.microsoft.com/office/drawing/2014/main" id="{940AD76F-885E-A132-BE36-048B19D7CA1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26906" y="1282"/>
            <a:ext cx="12191980" cy="6856718"/>
          </a:xfrm>
          <a:prstGeom prst="rect">
            <a:avLst/>
          </a:prstGeom>
        </p:spPr>
      </p:pic>
      <p:sp>
        <p:nvSpPr>
          <p:cNvPr id="10" name="Rectangle 9">
            <a:extLst>
              <a:ext uri="{FF2B5EF4-FFF2-40B4-BE49-F238E27FC236}">
                <a16:creationId xmlns:a16="http://schemas.microsoft.com/office/drawing/2014/main" id="{28B25B1D-939B-10D2-734C-8D9430F8B23B}"/>
              </a:ext>
            </a:extLst>
          </p:cNvPr>
          <p:cNvSpPr/>
          <p:nvPr/>
        </p:nvSpPr>
        <p:spPr>
          <a:xfrm>
            <a:off x="2868460" y="1"/>
            <a:ext cx="9320492" cy="6869242"/>
          </a:xfrm>
          <a:prstGeom prst="rect">
            <a:avLst/>
          </a:prstGeom>
          <a:gradFill flip="none" rotWithShape="1">
            <a:gsLst>
              <a:gs pos="3670">
                <a:schemeClr val="bg2">
                  <a:alpha val="0"/>
                </a:schemeClr>
              </a:gs>
              <a:gs pos="23000">
                <a:schemeClr val="tx1">
                  <a:alpha val="55000"/>
                </a:schemeClr>
              </a:gs>
              <a:gs pos="83000">
                <a:schemeClr val="tx1"/>
              </a:gs>
              <a:gs pos="100000">
                <a:schemeClr val="tx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extBox 8">
            <a:extLst>
              <a:ext uri="{FF2B5EF4-FFF2-40B4-BE49-F238E27FC236}">
                <a16:creationId xmlns:a16="http://schemas.microsoft.com/office/drawing/2014/main" id="{0E90E207-6B6F-6EE1-5B98-B1486C1E1275}"/>
              </a:ext>
            </a:extLst>
          </p:cNvPr>
          <p:cNvSpPr txBox="1"/>
          <p:nvPr/>
        </p:nvSpPr>
        <p:spPr>
          <a:xfrm>
            <a:off x="6350696" y="180239"/>
            <a:ext cx="5835208" cy="6740307"/>
          </a:xfrm>
          <a:prstGeom prst="rect">
            <a:avLst/>
          </a:prstGeom>
          <a:noFill/>
        </p:spPr>
        <p:txBody>
          <a:bodyPr wrap="square">
            <a:spAutoFit/>
          </a:bodyPr>
          <a:lstStyle/>
          <a:p>
            <a:pPr marL="342900" indent="-342900">
              <a:buFont typeface="Wingdings" panose="05000000000000000000" pitchFamily="2" charset="2"/>
              <a:buChar char="§"/>
            </a:pPr>
            <a:r>
              <a:rPr lang="en-US" sz="2400" dirty="0">
                <a:solidFill>
                  <a:srgbClr val="FFFFFF"/>
                </a:solidFill>
                <a:latin typeface="TeleNeo Office Medium" panose="020B0604040202090203" pitchFamily="34" charset="0"/>
              </a:rPr>
              <a:t>A „</a:t>
            </a:r>
            <a:r>
              <a:rPr lang="en-US" sz="2400" dirty="0" err="1">
                <a:solidFill>
                  <a:srgbClr val="FFFFFF"/>
                </a:solidFill>
                <a:latin typeface="TeleNeo Office Medium" panose="020B0604040202090203" pitchFamily="34" charset="0"/>
              </a:rPr>
              <a:t>produktív</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lustaság</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korszaka</a:t>
            </a:r>
            <a:r>
              <a:rPr lang="en-US" sz="2400" dirty="0">
                <a:solidFill>
                  <a:srgbClr val="FFFFFF"/>
                </a:solidFill>
                <a:latin typeface="TeleNeo Office Medium" panose="020B0604040202090203" pitchFamily="34" charset="0"/>
              </a:rPr>
              <a:t> (P. Taylor)</a:t>
            </a:r>
          </a:p>
          <a:p>
            <a:pPr marL="342900" indent="-342900">
              <a:buFont typeface="Wingdings" panose="05000000000000000000" pitchFamily="2" charset="2"/>
              <a:buChar char="§"/>
            </a:pPr>
            <a:r>
              <a:rPr lang="en-US" sz="2400" dirty="0" err="1">
                <a:solidFill>
                  <a:srgbClr val="FFFFFF"/>
                </a:solidFill>
                <a:latin typeface="TeleNeo Office Medium" panose="020B0604040202090203" pitchFamily="34" charset="0"/>
              </a:rPr>
              <a:t>Ismétlődő</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feladatok</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adatok</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elemzése</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fokozott</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döntéshozatal</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javítja</a:t>
            </a:r>
            <a:r>
              <a:rPr lang="en-US" sz="2400" dirty="0">
                <a:solidFill>
                  <a:srgbClr val="FFFFFF"/>
                </a:solidFill>
                <a:latin typeface="TeleNeo Office Medium" panose="020B0604040202090203" pitchFamily="34" charset="0"/>
              </a:rPr>
              <a:t> a </a:t>
            </a:r>
            <a:r>
              <a:rPr lang="en-US" sz="2400" dirty="0" err="1">
                <a:solidFill>
                  <a:srgbClr val="FFFFFF"/>
                </a:solidFill>
                <a:latin typeface="TeleNeo Office Medium" panose="020B0604040202090203" pitchFamily="34" charset="0"/>
              </a:rPr>
              <a:t>projekt</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hatékonyságát</a:t>
            </a:r>
            <a:endParaRPr lang="en-US" sz="2400" dirty="0">
              <a:solidFill>
                <a:srgbClr val="FFFFFF"/>
              </a:solidFill>
              <a:latin typeface="TeleNeo Office Medium" panose="020B0604040202090203" pitchFamily="34" charset="0"/>
            </a:endParaRPr>
          </a:p>
          <a:p>
            <a:pPr marL="342900" indent="-342900">
              <a:buFont typeface="Wingdings" panose="05000000000000000000" pitchFamily="2" charset="2"/>
              <a:buChar char="§"/>
            </a:pPr>
            <a:r>
              <a:rPr lang="en-US" sz="2400" dirty="0" err="1">
                <a:solidFill>
                  <a:srgbClr val="FFFFFF"/>
                </a:solidFill>
                <a:latin typeface="TeleNeo Office Medium" panose="020B0604040202090203" pitchFamily="34" charset="0"/>
              </a:rPr>
              <a:t>Feladatok</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priorizálása</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ütemezés</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optimalizálása</a:t>
            </a:r>
            <a:endParaRPr lang="en-US" sz="2400" dirty="0">
              <a:solidFill>
                <a:srgbClr val="FFFFFF"/>
              </a:solidFill>
              <a:latin typeface="TeleNeo Office Medium" panose="020B0604040202090203" pitchFamily="34" charset="0"/>
            </a:endParaRPr>
          </a:p>
          <a:p>
            <a:pPr marL="342900" indent="-342900">
              <a:buFont typeface="Wingdings" panose="05000000000000000000" pitchFamily="2" charset="2"/>
              <a:buChar char="§"/>
            </a:pPr>
            <a:r>
              <a:rPr lang="en-US" sz="2400" dirty="0" err="1">
                <a:solidFill>
                  <a:srgbClr val="FFFFFF"/>
                </a:solidFill>
                <a:latin typeface="TeleNeo Office Medium" panose="020B0604040202090203" pitchFamily="34" charset="0"/>
              </a:rPr>
              <a:t>Jobb</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erőforrás-becslés</a:t>
            </a:r>
            <a:r>
              <a:rPr lang="en-US" sz="2400" dirty="0">
                <a:solidFill>
                  <a:srgbClr val="FFFFFF"/>
                </a:solidFill>
                <a:latin typeface="TeleNeo Office Medium" panose="020B0604040202090203" pitchFamily="34" charset="0"/>
              </a:rPr>
              <a:t>:</a:t>
            </a:r>
            <a:r>
              <a:rPr lang="hu-HU"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időtartam</a:t>
            </a:r>
            <a:r>
              <a:rPr lang="en-US" sz="2400" dirty="0">
                <a:solidFill>
                  <a:srgbClr val="FFFFFF"/>
                </a:solidFill>
                <a:latin typeface="TeleNeo Office Medium" panose="020B0604040202090203" pitchFamily="34" charset="0"/>
              </a:rPr>
              <a:t> = </a:t>
            </a:r>
            <a:r>
              <a:rPr lang="en-US" sz="2400" dirty="0" err="1">
                <a:solidFill>
                  <a:srgbClr val="FFFFFF"/>
                </a:solidFill>
                <a:latin typeface="TeleNeo Office Medium" panose="020B0604040202090203" pitchFamily="34" charset="0"/>
              </a:rPr>
              <a:t>becsült</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erőfeszítés</a:t>
            </a:r>
            <a:r>
              <a:rPr lang="en-US" sz="2400" dirty="0">
                <a:solidFill>
                  <a:srgbClr val="FFFFFF"/>
                </a:solidFill>
                <a:latin typeface="TeleNeo Office Medium" panose="020B0604040202090203" pitchFamily="34" charset="0"/>
              </a:rPr>
              <a:t> / </a:t>
            </a:r>
            <a:r>
              <a:rPr lang="en-US" sz="2400" dirty="0" err="1">
                <a:solidFill>
                  <a:srgbClr val="FFFFFF"/>
                </a:solidFill>
                <a:latin typeface="TeleNeo Office Medium" panose="020B0604040202090203" pitchFamily="34" charset="0"/>
              </a:rPr>
              <a:t>rendelkezésre</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állás</a:t>
            </a:r>
            <a:r>
              <a:rPr lang="en-US" sz="2400" dirty="0">
                <a:solidFill>
                  <a:srgbClr val="FFFFFF"/>
                </a:solidFill>
                <a:latin typeface="TeleNeo Office Medium" panose="020B0604040202090203" pitchFamily="34" charset="0"/>
              </a:rPr>
              <a:t> % * </a:t>
            </a:r>
            <a:r>
              <a:rPr lang="en-US" sz="2400" dirty="0" err="1">
                <a:solidFill>
                  <a:srgbClr val="FFFFFF"/>
                </a:solidFill>
                <a:latin typeface="TeleNeo Office Medium" panose="020B0604040202090203" pitchFamily="34" charset="0"/>
              </a:rPr>
              <a:t>termelékenység</a:t>
            </a:r>
            <a:r>
              <a:rPr lang="en-US" sz="2400" dirty="0">
                <a:solidFill>
                  <a:srgbClr val="FFFFFF"/>
                </a:solidFill>
                <a:latin typeface="TeleNeo Office Medium" panose="020B0604040202090203" pitchFamily="34" charset="0"/>
              </a:rPr>
              <a:t> %</a:t>
            </a:r>
          </a:p>
          <a:p>
            <a:pPr marL="342900" indent="-342900">
              <a:buFont typeface="Wingdings" panose="05000000000000000000" pitchFamily="2" charset="2"/>
              <a:buChar char="§"/>
            </a:pPr>
            <a:r>
              <a:rPr lang="en-US" sz="2400" dirty="0" err="1">
                <a:solidFill>
                  <a:srgbClr val="FFFFFF"/>
                </a:solidFill>
                <a:latin typeface="TeleNeo Office Medium" panose="020B0604040202090203" pitchFamily="34" charset="0"/>
              </a:rPr>
              <a:t>Továbbfejlesztett</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kockázatelemzés</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történelmi</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adatok</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alapján</a:t>
            </a:r>
            <a:endParaRPr lang="en-US" sz="2400" dirty="0">
              <a:solidFill>
                <a:srgbClr val="FFFFFF"/>
              </a:solidFill>
              <a:latin typeface="TeleNeo Office Medium" panose="020B0604040202090203" pitchFamily="34" charset="0"/>
            </a:endParaRPr>
          </a:p>
          <a:p>
            <a:pPr marL="342900" indent="-342900">
              <a:buFont typeface="Wingdings" panose="05000000000000000000" pitchFamily="2" charset="2"/>
              <a:buChar char="§"/>
            </a:pPr>
            <a:r>
              <a:rPr lang="en-US" sz="2400" dirty="0">
                <a:solidFill>
                  <a:srgbClr val="FFFFFF"/>
                </a:solidFill>
                <a:latin typeface="TeleNeo Office Medium" panose="020B0604040202090203" pitchFamily="34" charset="0"/>
              </a:rPr>
              <a:t>A </a:t>
            </a:r>
            <a:r>
              <a:rPr lang="en-US" sz="2400" dirty="0" err="1">
                <a:solidFill>
                  <a:srgbClr val="FFFFFF"/>
                </a:solidFill>
                <a:latin typeface="TeleNeo Office Medium" panose="020B0604040202090203" pitchFamily="34" charset="0"/>
              </a:rPr>
              <a:t>projekt</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hatásainak</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mérése</a:t>
            </a:r>
            <a:endParaRPr lang="en-US" sz="2400" dirty="0">
              <a:solidFill>
                <a:srgbClr val="FFFFFF"/>
              </a:solidFill>
              <a:latin typeface="TeleNeo Office Medium" panose="020B0604040202090203" pitchFamily="34" charset="0"/>
            </a:endParaRPr>
          </a:p>
          <a:p>
            <a:pPr marL="342900" indent="-342900">
              <a:buFont typeface="Wingdings" panose="05000000000000000000" pitchFamily="2" charset="2"/>
              <a:buChar char="§"/>
            </a:pPr>
            <a:r>
              <a:rPr lang="en-US" sz="2400" dirty="0">
                <a:solidFill>
                  <a:srgbClr val="FFFFFF"/>
                </a:solidFill>
                <a:latin typeface="TeleNeo Office Medium" panose="020B0604040202090203" pitchFamily="34" charset="0"/>
              </a:rPr>
              <a:t>Az AI </a:t>
            </a:r>
            <a:r>
              <a:rPr lang="en-US" sz="2400" dirty="0" err="1">
                <a:solidFill>
                  <a:srgbClr val="FFFFFF"/>
                </a:solidFill>
                <a:latin typeface="TeleNeo Office Medium" panose="020B0604040202090203" pitchFamily="34" charset="0"/>
              </a:rPr>
              <a:t>legnagyobb</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előnye</a:t>
            </a:r>
            <a:r>
              <a:rPr lang="en-US" sz="2400" dirty="0">
                <a:solidFill>
                  <a:srgbClr val="FFFFFF"/>
                </a:solidFill>
                <a:latin typeface="TeleNeo Office Medium" panose="020B0604040202090203" pitchFamily="34" charset="0"/>
              </a:rPr>
              <a:t> és </a:t>
            </a:r>
            <a:r>
              <a:rPr lang="en-US" sz="2400" dirty="0" err="1">
                <a:solidFill>
                  <a:srgbClr val="FFFFFF"/>
                </a:solidFill>
                <a:latin typeface="TeleNeo Office Medium" panose="020B0604040202090203" pitchFamily="34" charset="0"/>
              </a:rPr>
              <a:t>hátránya</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hogy</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nagy</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mennyiségű</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adat</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alapján</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működik</a:t>
            </a:r>
            <a:r>
              <a:rPr lang="en-US" sz="2400" dirty="0">
                <a:solidFill>
                  <a:srgbClr val="FFFFFF"/>
                </a:solidFill>
                <a:latin typeface="TeleNeo Office Medium" panose="020B0604040202090203" pitchFamily="34" charset="0"/>
              </a:rPr>
              <a:t>, és </a:t>
            </a:r>
            <a:r>
              <a:rPr lang="en-US" sz="2400" dirty="0" err="1">
                <a:solidFill>
                  <a:srgbClr val="FFFFFF"/>
                </a:solidFill>
                <a:latin typeface="TeleNeo Office Medium" panose="020B0604040202090203" pitchFamily="34" charset="0"/>
              </a:rPr>
              <a:t>nincs</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nem</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szabad</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előítélete</a:t>
            </a:r>
            <a:r>
              <a:rPr lang="en-US" sz="2400" dirty="0">
                <a:solidFill>
                  <a:srgbClr val="FFFFFF"/>
                </a:solidFill>
                <a:latin typeface="TeleNeo Office Medium" panose="020B0604040202090203" pitchFamily="34" charset="0"/>
              </a:rPr>
              <a:t>.</a:t>
            </a:r>
          </a:p>
          <a:p>
            <a:pPr marL="342900" indent="-342900">
              <a:buFont typeface="Wingdings" panose="05000000000000000000" pitchFamily="2" charset="2"/>
              <a:buChar char="§"/>
            </a:pPr>
            <a:r>
              <a:rPr lang="en-US" sz="2400" dirty="0">
                <a:solidFill>
                  <a:srgbClr val="FFFFFF"/>
                </a:solidFill>
                <a:latin typeface="TeleNeo Office Medium" panose="020B0604040202090203" pitchFamily="34" charset="0"/>
              </a:rPr>
              <a:t>A PWC </a:t>
            </a:r>
            <a:r>
              <a:rPr lang="en-US" sz="2400" dirty="0" err="1">
                <a:solidFill>
                  <a:srgbClr val="FFFFFF"/>
                </a:solidFill>
                <a:latin typeface="TeleNeo Office Medium" panose="020B0604040202090203" pitchFamily="34" charset="0"/>
              </a:rPr>
              <a:t>szerint</a:t>
            </a:r>
            <a:r>
              <a:rPr lang="en-US" sz="2400" dirty="0">
                <a:solidFill>
                  <a:srgbClr val="FFFFFF"/>
                </a:solidFill>
                <a:latin typeface="TeleNeo Office Medium" panose="020B0604040202090203" pitchFamily="34" charset="0"/>
              </a:rPr>
              <a:t> a </a:t>
            </a:r>
            <a:r>
              <a:rPr lang="en-US" sz="2400" dirty="0" err="1">
                <a:solidFill>
                  <a:srgbClr val="FFFFFF"/>
                </a:solidFill>
                <a:latin typeface="TeleNeo Office Medium" panose="020B0604040202090203" pitchFamily="34" charset="0"/>
              </a:rPr>
              <a:t>prediktív</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projektelemzés</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lesz</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az</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egyik</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legerősebb</a:t>
            </a:r>
            <a:r>
              <a:rPr lang="en-US" sz="2400" dirty="0">
                <a:solidFill>
                  <a:srgbClr val="FFFFFF"/>
                </a:solidFill>
                <a:latin typeface="TeleNeo Office Medium" panose="020B0604040202090203" pitchFamily="34" charset="0"/>
              </a:rPr>
              <a:t> </a:t>
            </a:r>
            <a:r>
              <a:rPr lang="en-US" sz="2400" dirty="0" err="1">
                <a:solidFill>
                  <a:srgbClr val="FFFFFF"/>
                </a:solidFill>
                <a:latin typeface="TeleNeo Office Medium" panose="020B0604040202090203" pitchFamily="34" charset="0"/>
              </a:rPr>
              <a:t>innováció</a:t>
            </a:r>
            <a:r>
              <a:rPr lang="en-US" sz="2400" dirty="0">
                <a:solidFill>
                  <a:srgbClr val="FFFFFF"/>
                </a:solidFill>
                <a:latin typeface="TeleNeo Office Medium" panose="020B0604040202090203" pitchFamily="34" charset="0"/>
              </a:rPr>
              <a:t> a PM-ben</a:t>
            </a:r>
          </a:p>
        </p:txBody>
      </p:sp>
    </p:spTree>
    <p:extLst>
      <p:ext uri="{BB962C8B-B14F-4D97-AF65-F5344CB8AC3E}">
        <p14:creationId xmlns:p14="http://schemas.microsoft.com/office/powerpoint/2010/main" val="765946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8FFC850A41614948932E646569D8860B" ma:contentTypeVersion="17" ma:contentTypeDescription="Új dokumentum létrehozása." ma:contentTypeScope="" ma:versionID="059e662c1ad5f3e8949dec487ace77f5">
  <xsd:schema xmlns:xsd="http://www.w3.org/2001/XMLSchema" xmlns:xs="http://www.w3.org/2001/XMLSchema" xmlns:p="http://schemas.microsoft.com/office/2006/metadata/properties" xmlns:ns2="553a9daa-88f7-45ef-9525-1b03111d1a1c" xmlns:ns3="f4dc05e6-a323-4a9f-aac4-816ad4a6c401" targetNamespace="http://schemas.microsoft.com/office/2006/metadata/properties" ma:root="true" ma:fieldsID="345e9102e656a4738c13a8992f2842c4" ns2:_="" ns3:_="">
    <xsd:import namespace="553a9daa-88f7-45ef-9525-1b03111d1a1c"/>
    <xsd:import namespace="f4dc05e6-a323-4a9f-aac4-816ad4a6c4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a9daa-88f7-45ef-9525-1b03111d1a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épcímkék" ma:readOnly="false" ma:fieldId="{5cf76f15-5ced-4ddc-b409-7134ff3c332f}" ma:taxonomyMulti="true" ma:sspId="3d9ff174-9c06-408e-b0e6-077b1b4540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dc05e6-a323-4a9f-aac4-816ad4a6c401" elementFormDefault="qualified">
    <xsd:import namespace="http://schemas.microsoft.com/office/2006/documentManagement/types"/>
    <xsd:import namespace="http://schemas.microsoft.com/office/infopath/2007/PartnerControls"/>
    <xsd:element name="SharedWithUsers" ma:index="18"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Megosztva részletekkel" ma:internalName="SharedWithDetails" ma:readOnly="true">
      <xsd:simpleType>
        <xsd:restriction base="dms:Note">
          <xsd:maxLength value="255"/>
        </xsd:restriction>
      </xsd:simpleType>
    </xsd:element>
    <xsd:element name="TaxCatchAll" ma:index="22" nillable="true" ma:displayName="Taxonomy Catch All Column" ma:hidden="true" ma:list="{e50d0a18-ee75-4043-8f6c-c653128675f4}" ma:internalName="TaxCatchAll" ma:showField="CatchAllData" ma:web="f4dc05e6-a323-4a9f-aac4-816ad4a6c4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dc05e6-a323-4a9f-aac4-816ad4a6c401" xsi:nil="true"/>
    <lcf76f155ced4ddcb4097134ff3c332f xmlns="553a9daa-88f7-45ef-9525-1b03111d1a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AAD300-6395-4DCA-8284-6C05AF7EDAF7}"/>
</file>

<file path=customXml/itemProps2.xml><?xml version="1.0" encoding="utf-8"?>
<ds:datastoreItem xmlns:ds="http://schemas.openxmlformats.org/officeDocument/2006/customXml" ds:itemID="{6DB77E12-5BF7-4B2A-A9E8-C1AA1CC6CACE}"/>
</file>

<file path=customXml/itemProps3.xml><?xml version="1.0" encoding="utf-8"?>
<ds:datastoreItem xmlns:ds="http://schemas.openxmlformats.org/officeDocument/2006/customXml" ds:itemID="{42FDF719-6825-4463-81B1-3A60DEA360B4}"/>
</file>

<file path=docMetadata/LabelInfo.xml><?xml version="1.0" encoding="utf-8"?>
<clbl:labelList xmlns:clbl="http://schemas.microsoft.com/office/2020/mipLabelMetadata">
  <clbl:label id="{bde4dffc-4b60-4cf6-8b04-a5eeb25f5c4f}" enabled="0" method="" siteId="{bde4dffc-4b60-4cf6-8b04-a5eeb25f5c4f}" removed="1"/>
</clbl:labelList>
</file>

<file path=docProps/app.xml><?xml version="1.0" encoding="utf-8"?>
<Properties xmlns="http://schemas.openxmlformats.org/officeDocument/2006/extended-properties" xmlns:vt="http://schemas.openxmlformats.org/officeDocument/2006/docPropsVTypes">
  <Template/>
  <TotalTime>11</TotalTime>
  <Words>1563</Words>
  <Application>Microsoft Office PowerPoint</Application>
  <PresentationFormat>Szélesvásznú</PresentationFormat>
  <Paragraphs>200</Paragraphs>
  <Slides>13</Slides>
  <Notes>10</Notes>
  <HiddenSlides>0</HiddenSlides>
  <MMClips>0</MMClips>
  <ScaleCrop>false</ScaleCrop>
  <HeadingPairs>
    <vt:vector size="6" baseType="variant">
      <vt:variant>
        <vt:lpstr>Használt betűtípusok</vt:lpstr>
      </vt:variant>
      <vt:variant>
        <vt:i4>12</vt:i4>
      </vt:variant>
      <vt:variant>
        <vt:lpstr>Téma</vt:lpstr>
      </vt:variant>
      <vt:variant>
        <vt:i4>1</vt:i4>
      </vt:variant>
      <vt:variant>
        <vt:lpstr>Diacímek</vt:lpstr>
      </vt:variant>
      <vt:variant>
        <vt:i4>13</vt:i4>
      </vt:variant>
    </vt:vector>
  </HeadingPairs>
  <TitlesOfParts>
    <vt:vector size="26" baseType="lpstr">
      <vt:lpstr>Aptos</vt:lpstr>
      <vt:lpstr>Arial</vt:lpstr>
      <vt:lpstr>Calibri</vt:lpstr>
      <vt:lpstr>Calibri Light</vt:lpstr>
      <vt:lpstr>Courier New</vt:lpstr>
      <vt:lpstr>pmi-font</vt:lpstr>
      <vt:lpstr>TeleNeo Office</vt:lpstr>
      <vt:lpstr>TeleNeo Office ExtraBold</vt:lpstr>
      <vt:lpstr>TeleNeo Office Medium</vt:lpstr>
      <vt:lpstr>TeleNeo Office Thin</vt:lpstr>
      <vt:lpstr>TeleNeo Thin</vt:lpstr>
      <vt:lpstr>Wingdings</vt:lpstr>
      <vt:lpstr>Office Theme</vt:lpstr>
      <vt:lpstr>A humán intelligenciák jelentősége az AI korában a projektmenedzsmentben </vt:lpstr>
      <vt:lpstr>PowerPoint-bemutató</vt:lpstr>
      <vt:lpstr>A bizalom jelentősége a projektekben</vt:lpstr>
      <vt:lpstr>A bizalom háromszöge</vt:lpstr>
      <vt:lpstr>Bizalom építés fő elemei</vt:lpstr>
      <vt:lpstr>PowerPoint-bemutató</vt:lpstr>
      <vt:lpstr>Hogyan tudja az AI a humán intelligenciát javítani?</vt:lpstr>
      <vt:lpstr>PowerPoint-bemutató</vt:lpstr>
      <vt:lpstr>PowerPoint-bemutató</vt:lpstr>
      <vt:lpstr>Az AI támogatott PM jövőbeli feladatai</vt:lpstr>
      <vt:lpstr>Az AI-forradalom menedzseléséhez humán intelligencia kell! </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humán intelligenciák jelentősége az AI korában a projektmenedzsmentben</dc:title>
  <dc:creator>Kónya, László</dc:creator>
  <cp:lastModifiedBy>Tézsla Mária</cp:lastModifiedBy>
  <cp:revision>11</cp:revision>
  <dcterms:created xsi:type="dcterms:W3CDTF">2024-03-03T11:01:54Z</dcterms:created>
  <dcterms:modified xsi:type="dcterms:W3CDTF">2024-04-03T09:22:06Z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0x0101008FFC850A41614948932E646569D8860B</vt:lpwstr>
  </property>
  <property fmtid="{D5CDD505-2E9C-101B-9397-08002B2CF9AE}" pid="3" name="MediaServiceImageTags">
    <vt:lpwstr/>
  </property>
</Properties>
</file>