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0" r:id="rId4"/>
    <p:sldId id="265" r:id="rId5"/>
    <p:sldId id="266" r:id="rId6"/>
    <p:sldId id="259" r:id="rId7"/>
    <p:sldId id="258" r:id="rId8"/>
    <p:sldId id="261" r:id="rId9"/>
    <p:sldId id="267" r:id="rId10"/>
    <p:sldId id="275" r:id="rId11"/>
    <p:sldId id="268" r:id="rId12"/>
    <p:sldId id="276" r:id="rId13"/>
    <p:sldId id="277" r:id="rId14"/>
    <p:sldId id="269" r:id="rId15"/>
    <p:sldId id="272" r:id="rId16"/>
    <p:sldId id="263" r:id="rId17"/>
    <p:sldId id="270" r:id="rId18"/>
    <p:sldId id="278" r:id="rId19"/>
    <p:sldId id="271" r:id="rId20"/>
    <p:sldId id="273" r:id="rId21"/>
    <p:sldId id="281" r:id="rId22"/>
    <p:sldId id="280" r:id="rId23"/>
    <p:sldId id="262" r:id="rId24"/>
    <p:sldId id="264" r:id="rId25"/>
    <p:sldId id="274" r:id="rId2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83" d="100"/>
          <a:sy n="83" d="100"/>
        </p:scale>
        <p:origin x="614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6386F-BC1B-4125-B733-201DDFEAA9B0}" type="datetimeFigureOut">
              <a:rPr lang="hu-HU" smtClean="0"/>
              <a:t>2024. 04. 08.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E83FF-5398-4A6F-97B1-5EA9AB64DE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48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FAF849-0FFA-4B61-AD3B-C9DD04454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6F8CFF8-10DF-4E1C-9E87-E8760F903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24B8C13-D91F-429F-BF80-E49BCEA2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72D3-8783-4959-9A4E-C7FA293138AB}" type="datetimeFigureOut">
              <a:rPr lang="hu-HU" smtClean="0"/>
              <a:t>2024. 04. 08.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0D5E62B-F592-4D57-AFF9-0B4F3EC2A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E30CED2-01F5-4E91-9CB8-CE2DFCECE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20AE-1190-4E41-8D08-5493478C0C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0329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C43E05-AE88-401B-9837-0D0A2B1A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7C47FCF-05DB-4FDF-92B1-395CC9579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4625E08-3971-4058-B406-DB0FBF70F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72D3-8783-4959-9A4E-C7FA293138AB}" type="datetimeFigureOut">
              <a:rPr lang="hu-HU" smtClean="0"/>
              <a:t>2024. 04. 08.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2A5A1D3-E8C7-48B4-BC37-90F5DC439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4DE0C1D-E2F2-438E-8DAB-AC2CBB72B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20AE-1190-4E41-8D08-5493478C0C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083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40947B54-460C-4AE4-A42F-94126FE1F9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B3AEFA0-F037-4953-98B4-2EED571C1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A15F60A-E5A8-4B6E-9788-0E82D2AE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72D3-8783-4959-9A4E-C7FA293138AB}" type="datetimeFigureOut">
              <a:rPr lang="hu-HU" smtClean="0"/>
              <a:t>2024. 04. 08.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8F93B8E-F8A7-4C6A-96DF-4D35A654A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7100AD5-E9AB-4FA6-A439-AF0E921B2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20AE-1190-4E41-8D08-5493478C0C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018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F62AED-F8EE-479F-9420-5B9C11FD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E4DAB12-89E2-48D3-8A84-12D4D218D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18B3F83-744D-43B6-8481-B08556E82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72D3-8783-4959-9A4E-C7FA293138AB}" type="datetimeFigureOut">
              <a:rPr lang="hu-HU" smtClean="0"/>
              <a:t>2024. 04. 08.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C084826-A9B5-4202-B3FA-03FCA277E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DCC037C-E8C3-4893-B23A-16C437039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20AE-1190-4E41-8D08-5493478C0C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191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7F55D1-6BAF-4D9A-9838-8D639739F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81A665E-C98E-4982-AE9B-6A1BF0E37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E5C19EF-3E6F-40D0-AE59-FF5284E78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72D3-8783-4959-9A4E-C7FA293138AB}" type="datetimeFigureOut">
              <a:rPr lang="hu-HU" smtClean="0"/>
              <a:t>2024. 04. 08.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378BF3F-32AF-4D43-B726-AC073C2C7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E094410-C78E-400E-BFDC-BCA5C5CD4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20AE-1190-4E41-8D08-5493478C0C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251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34CB7F-1A2C-43BC-BC90-89676A88F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5DF5A98-9C13-4BE9-839E-4367591C5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2EE6503-3886-4ADF-8B3B-BF8DA16D3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569B8CC-E3CF-4182-BC0E-5D4761F5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72D3-8783-4959-9A4E-C7FA293138AB}" type="datetimeFigureOut">
              <a:rPr lang="hu-HU" smtClean="0"/>
              <a:t>2024. 04. 08.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55882C2-3070-4120-A4DF-ABD318140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B308B4E-00E5-4E08-90A0-F160ADDA9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20AE-1190-4E41-8D08-5493478C0C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308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4608BD-D5D4-408E-8FE8-12CF8F6ED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EF00E0B-456E-407B-87C5-3451E55CC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8E5B570-A1CE-495F-B222-88850ED66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02041DE-A030-49BF-BF59-11CF9EECF8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6BB5D1F-438E-4040-A78B-58AC3B1D4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AF1161C-BCA0-4285-AD58-43B1BD149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72D3-8783-4959-9A4E-C7FA293138AB}" type="datetimeFigureOut">
              <a:rPr lang="hu-HU" smtClean="0"/>
              <a:t>2024. 04. 08.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A137907-05EF-4260-8908-B6DCF71E8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549D0A1-764B-41F5-BC75-FC4ED5CD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20AE-1190-4E41-8D08-5493478C0C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756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63E610-6433-4A0C-A936-BF0AD86D4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CE2E38C-72CA-4946-A24C-75768982E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72D3-8783-4959-9A4E-C7FA293138AB}" type="datetimeFigureOut">
              <a:rPr lang="hu-HU" smtClean="0"/>
              <a:t>2024. 04. 08.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C7A7BAB-C55B-4D98-8E65-4FB2F02B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DC93025-65F2-47C4-9801-6033DC64A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20AE-1190-4E41-8D08-5493478C0C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996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3AC54E09-2071-4131-A31C-35F4F418C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72D3-8783-4959-9A4E-C7FA293138AB}" type="datetimeFigureOut">
              <a:rPr lang="hu-HU" smtClean="0"/>
              <a:t>2024. 04. 08.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B89A390A-7934-4467-850D-316013F0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82EAEAB-3DCA-492B-8471-3229FD62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20AE-1190-4E41-8D08-5493478C0C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999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202FCE-802C-4334-9F13-F063B478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8B9FDD-5BC3-4B8A-9D61-96AD28421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0B71FAF-F770-433F-836D-6752D3AA7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7419A90-2C7C-43AA-AD7B-4101EF31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72D3-8783-4959-9A4E-C7FA293138AB}" type="datetimeFigureOut">
              <a:rPr lang="hu-HU" smtClean="0"/>
              <a:t>2024. 04. 08.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CE69F5A-ACBC-4C91-B0D0-633775718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A74CA46-9D33-45E2-AE16-43AD969F1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20AE-1190-4E41-8D08-5493478C0C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1711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E38DAA-4C04-4D2D-AA27-13F0D228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FCC4820-A9AA-49DA-B81A-A53FD670D4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E34EAD3-8E4A-4E83-A15A-B352754B7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276E2EA-6EC7-4CE4-A538-D701BE424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72D3-8783-4959-9A4E-C7FA293138AB}" type="datetimeFigureOut">
              <a:rPr lang="hu-HU" smtClean="0"/>
              <a:t>2024. 04. 08.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911724E-C9D7-4B4C-8211-71D8E6064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085BF18-2C9B-4E06-A61A-6A538E6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20AE-1190-4E41-8D08-5493478C0C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118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FB9E1D4-9D39-4DA8-8E6B-97C84D60C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C3690F2-3238-4752-B5F2-2712F3F92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D342F6-EACA-416F-8DE2-3923927054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872D3-8783-4959-9A4E-C7FA293138AB}" type="datetimeFigureOut">
              <a:rPr lang="hu-HU" smtClean="0"/>
              <a:t>2024. 04. 08.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7BBC3C8-1910-46DA-8DEA-3E5B9714C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31502DE-0804-48D9-8DDC-54520EDC2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F20AE-1190-4E41-8D08-5493478C0C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95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A73CEE6-50FD-434F-BC49-BC3E3574F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0"/>
            <a:ext cx="10378440" cy="1697736"/>
          </a:xfrm>
          <a:prstGeom prst="rect">
            <a:avLst/>
          </a:prstGeom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2E350D09-4685-4D2E-B514-504AE1A82540}"/>
              </a:ext>
            </a:extLst>
          </p:cNvPr>
          <p:cNvSpPr txBox="1"/>
          <p:nvPr/>
        </p:nvSpPr>
        <p:spPr>
          <a:xfrm>
            <a:off x="906780" y="2355272"/>
            <a:ext cx="1037844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75 éves HTE és benne a Fórumok szerepe</a:t>
            </a:r>
          </a:p>
          <a:p>
            <a:pPr algn="ctr"/>
            <a:endParaRPr lang="hu-HU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Bartolits István</a:t>
            </a:r>
          </a:p>
          <a:p>
            <a:pPr algn="ctr"/>
            <a:r>
              <a:rPr lang="hu-HU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Hírközlési és Informatikai Tudományos Egyesület</a:t>
            </a:r>
          </a:p>
          <a:p>
            <a:pPr algn="ctr"/>
            <a:r>
              <a:rPr lang="hu-HU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Etikai Bizottság elnöke,</a:t>
            </a:r>
          </a:p>
          <a:p>
            <a:pPr algn="ctr"/>
            <a:r>
              <a:rPr lang="hu-HU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Nemzeti Média és Hírközlési Hatóság</a:t>
            </a:r>
          </a:p>
          <a:p>
            <a:pPr algn="ctr"/>
            <a:r>
              <a:rPr lang="hu-HU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Főosztályvezető</a:t>
            </a:r>
          </a:p>
          <a:p>
            <a:pPr algn="ctr"/>
            <a:endParaRPr lang="hu-H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 Projektmenedzsment Fórum; Budapest, 2024. április 11.</a:t>
            </a:r>
          </a:p>
        </p:txBody>
      </p:sp>
    </p:spTree>
    <p:extLst>
      <p:ext uri="{BB962C8B-B14F-4D97-AF65-F5344CB8AC3E}">
        <p14:creationId xmlns:p14="http://schemas.microsoft.com/office/powerpoint/2010/main" val="3176347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A73CEE6-50FD-434F-BC49-BC3E3574F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0"/>
            <a:ext cx="10378440" cy="1697736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4EBE5C6-834F-413E-A682-49AEB7D42D94}"/>
              </a:ext>
            </a:extLst>
          </p:cNvPr>
          <p:cNvSpPr txBox="1"/>
          <p:nvPr/>
        </p:nvSpPr>
        <p:spPr>
          <a:xfrm>
            <a:off x="120073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26. Projektmenedzsment Fórum, Budapest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FBE0245-CC49-451A-B7E0-20D078E95B15}"/>
              </a:ext>
            </a:extLst>
          </p:cNvPr>
          <p:cNvSpPr txBox="1"/>
          <p:nvPr/>
        </p:nvSpPr>
        <p:spPr>
          <a:xfrm>
            <a:off x="4715164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dr. Bartolits István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4F5AB0D-7D69-4732-8DA9-92BAC49BE650}"/>
              </a:ext>
            </a:extLst>
          </p:cNvPr>
          <p:cNvSpPr txBox="1"/>
          <p:nvPr/>
        </p:nvSpPr>
        <p:spPr>
          <a:xfrm>
            <a:off x="9051636" y="6613236"/>
            <a:ext cx="3020291" cy="26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2024. április 11.  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4DA855F-7812-470B-8FF7-AA58DECF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618" y="6561478"/>
            <a:ext cx="528782" cy="365125"/>
          </a:xfrm>
        </p:spPr>
        <p:txBody>
          <a:bodyPr/>
          <a:lstStyle/>
          <a:p>
            <a:fld id="{CD8F20AE-1190-4E41-8D08-5493478C0C38}" type="slidenum">
              <a:rPr lang="hu-HU" smtClean="0">
                <a:solidFill>
                  <a:schemeClr val="tx1"/>
                </a:solidFill>
              </a:rPr>
              <a:t>10</a:t>
            </a:fld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D4C3F8B-59F4-48EF-8C95-75AF6A81A3EB}"/>
              </a:ext>
            </a:extLst>
          </p:cNvPr>
          <p:cNvSpPr txBox="1"/>
          <p:nvPr/>
        </p:nvSpPr>
        <p:spPr>
          <a:xfrm>
            <a:off x="2830617" y="1774598"/>
            <a:ext cx="717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HTE szakosztályai és munkabizottságai(1952)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EEC4213-802B-460F-A785-1473AB4D6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873" y="2236263"/>
            <a:ext cx="10378440" cy="462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hu-HU" altLang="hu-HU" sz="2400" b="0" dirty="0">
                <a:solidFill>
                  <a:schemeClr val="tx1"/>
                </a:solidFill>
              </a:rPr>
              <a:t>Szakosztályok:</a:t>
            </a:r>
          </a:p>
          <a:p>
            <a:pPr>
              <a:lnSpc>
                <a:spcPct val="80000"/>
              </a:lnSpc>
            </a:pPr>
            <a:r>
              <a:rPr lang="hu-HU" altLang="hu-HU" sz="2400" b="0" dirty="0">
                <a:solidFill>
                  <a:schemeClr val="tx1"/>
                </a:solidFill>
              </a:rPr>
              <a:t>Gyártástechnológiai és Konstrukciós Szakosztály (Gábor Dénes)</a:t>
            </a:r>
          </a:p>
          <a:p>
            <a:pPr>
              <a:lnSpc>
                <a:spcPct val="80000"/>
              </a:lnSpc>
            </a:pPr>
            <a:r>
              <a:rPr lang="hu-HU" altLang="hu-HU" sz="2400" b="0" dirty="0">
                <a:solidFill>
                  <a:schemeClr val="tx1"/>
                </a:solidFill>
              </a:rPr>
              <a:t>Távbeszélő Szakosztály (</a:t>
            </a:r>
            <a:r>
              <a:rPr lang="hu-HU" altLang="hu-HU" sz="2400" b="0" dirty="0" err="1">
                <a:solidFill>
                  <a:schemeClr val="tx1"/>
                </a:solidFill>
              </a:rPr>
              <a:t>Lorényi</a:t>
            </a:r>
            <a:r>
              <a:rPr lang="hu-HU" altLang="hu-HU" sz="2400" b="0" dirty="0">
                <a:solidFill>
                  <a:schemeClr val="tx1"/>
                </a:solidFill>
              </a:rPr>
              <a:t> Gyula)</a:t>
            </a:r>
          </a:p>
          <a:p>
            <a:pPr>
              <a:lnSpc>
                <a:spcPct val="80000"/>
              </a:lnSpc>
            </a:pPr>
            <a:r>
              <a:rPr lang="hu-HU" altLang="hu-HU" sz="2400" b="0" dirty="0">
                <a:solidFill>
                  <a:schemeClr val="tx1"/>
                </a:solidFill>
              </a:rPr>
              <a:t>Átviteltechnikai Szakosztály (Novák István)</a:t>
            </a:r>
          </a:p>
          <a:p>
            <a:pPr>
              <a:lnSpc>
                <a:spcPct val="80000"/>
              </a:lnSpc>
            </a:pPr>
            <a:r>
              <a:rPr lang="hu-HU" altLang="hu-HU" sz="2400" b="0" dirty="0">
                <a:solidFill>
                  <a:schemeClr val="tx1"/>
                </a:solidFill>
              </a:rPr>
              <a:t>Rádió Szakosztály (Garai László)</a:t>
            </a:r>
          </a:p>
          <a:p>
            <a:pPr>
              <a:lnSpc>
                <a:spcPct val="80000"/>
              </a:lnSpc>
            </a:pPr>
            <a:r>
              <a:rPr lang="hu-HU" altLang="hu-HU" sz="2400" b="0" dirty="0">
                <a:solidFill>
                  <a:schemeClr val="tx1"/>
                </a:solidFill>
              </a:rPr>
              <a:t>Elektroakusztikai Szakosztály (</a:t>
            </a:r>
            <a:r>
              <a:rPr lang="hu-HU" altLang="hu-HU" sz="2400" b="0" dirty="0" err="1">
                <a:solidFill>
                  <a:schemeClr val="tx1"/>
                </a:solidFill>
              </a:rPr>
              <a:t>Lamoth</a:t>
            </a:r>
            <a:r>
              <a:rPr lang="hu-HU" altLang="hu-HU" sz="2400" b="0" dirty="0">
                <a:solidFill>
                  <a:schemeClr val="tx1"/>
                </a:solidFill>
              </a:rPr>
              <a:t> Emil)</a:t>
            </a:r>
          </a:p>
          <a:p>
            <a:pPr>
              <a:lnSpc>
                <a:spcPct val="80000"/>
              </a:lnSpc>
            </a:pPr>
            <a:r>
              <a:rPr lang="hu-HU" altLang="hu-HU" sz="2400" b="0" dirty="0">
                <a:solidFill>
                  <a:schemeClr val="tx1"/>
                </a:solidFill>
              </a:rPr>
              <a:t>Vákuumtechnológiai Szakosztály (Vámbéry Lőrinc)</a:t>
            </a:r>
          </a:p>
          <a:p>
            <a:pPr>
              <a:lnSpc>
                <a:spcPct val="80000"/>
              </a:lnSpc>
            </a:pPr>
            <a:r>
              <a:rPr lang="hu-HU" altLang="hu-HU" sz="2400" b="0" dirty="0">
                <a:solidFill>
                  <a:schemeClr val="tx1"/>
                </a:solidFill>
              </a:rPr>
              <a:t>Röntgen Szakosztály (Horváth István)</a:t>
            </a:r>
          </a:p>
          <a:p>
            <a:pPr marL="0" indent="0">
              <a:lnSpc>
                <a:spcPct val="80000"/>
              </a:lnSpc>
              <a:buNone/>
            </a:pPr>
            <a:endParaRPr lang="hu-HU" altLang="hu-HU" sz="12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400" b="0" dirty="0">
                <a:solidFill>
                  <a:schemeClr val="tx1"/>
                </a:solidFill>
              </a:rPr>
              <a:t>Munkabizottságok: Szovjet Dokumentációs Munkabizottság, Felsőoktatási Bizottság, Középfokú Oktatási Bizottság, Könyvbizottság, Szervezési Bizottság, Tagfejlesztési Bizottság, Műszaki és Tudományos Bizottság, Propaganda Bizottság, Híradástechnika Szerkesztő Bizottság</a:t>
            </a:r>
          </a:p>
          <a:p>
            <a:pPr>
              <a:lnSpc>
                <a:spcPct val="80000"/>
              </a:lnSpc>
            </a:pPr>
            <a:endParaRPr lang="hu-HU" altLang="hu-HU" sz="2400" b="0" dirty="0"/>
          </a:p>
        </p:txBody>
      </p:sp>
    </p:spTree>
    <p:extLst>
      <p:ext uri="{BB962C8B-B14F-4D97-AF65-F5344CB8AC3E}">
        <p14:creationId xmlns:p14="http://schemas.microsoft.com/office/powerpoint/2010/main" val="4001170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A73CEE6-50FD-434F-BC49-BC3E3574F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0"/>
            <a:ext cx="10378440" cy="1697736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4EBE5C6-834F-413E-A682-49AEB7D42D94}"/>
              </a:ext>
            </a:extLst>
          </p:cNvPr>
          <p:cNvSpPr txBox="1"/>
          <p:nvPr/>
        </p:nvSpPr>
        <p:spPr>
          <a:xfrm>
            <a:off x="120073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26. Projektmenedzsment Fórum, Budapest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FBE0245-CC49-451A-B7E0-20D078E95B15}"/>
              </a:ext>
            </a:extLst>
          </p:cNvPr>
          <p:cNvSpPr txBox="1"/>
          <p:nvPr/>
        </p:nvSpPr>
        <p:spPr>
          <a:xfrm>
            <a:off x="4715164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dr. Bartolits István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4F5AB0D-7D69-4732-8DA9-92BAC49BE650}"/>
              </a:ext>
            </a:extLst>
          </p:cNvPr>
          <p:cNvSpPr txBox="1"/>
          <p:nvPr/>
        </p:nvSpPr>
        <p:spPr>
          <a:xfrm>
            <a:off x="9051636" y="6613236"/>
            <a:ext cx="3020291" cy="26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2024. április 11.  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4DA855F-7812-470B-8FF7-AA58DECF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618" y="6561478"/>
            <a:ext cx="528782" cy="365125"/>
          </a:xfrm>
        </p:spPr>
        <p:txBody>
          <a:bodyPr/>
          <a:lstStyle/>
          <a:p>
            <a:fld id="{CD8F20AE-1190-4E41-8D08-5493478C0C38}" type="slidenum">
              <a:rPr lang="hu-HU" smtClean="0">
                <a:solidFill>
                  <a:schemeClr val="tx1"/>
                </a:solidFill>
              </a:rPr>
              <a:t>11</a:t>
            </a:fld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4947992-FE1C-4DA6-BB31-808A477B61EE}"/>
              </a:ext>
            </a:extLst>
          </p:cNvPr>
          <p:cNvSpPr txBox="1"/>
          <p:nvPr/>
        </p:nvSpPr>
        <p:spPr>
          <a:xfrm>
            <a:off x="2820129" y="1814695"/>
            <a:ext cx="611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Ajtónyitás a világra (1965-1989)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D997777-D330-4179-A46E-DA109793B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84" y="2452725"/>
            <a:ext cx="10816907" cy="410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altLang="hu-HU" sz="2800" b="0" dirty="0">
                <a:solidFill>
                  <a:schemeClr val="tx1"/>
                </a:solidFill>
              </a:rPr>
              <a:t>Megjelenik a változás szele: 1968, új gazdasági mechanizmus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400" dirty="0">
                <a:solidFill>
                  <a:schemeClr val="tx1"/>
                </a:solidFill>
              </a:rPr>
              <a:t>Lazulnak az államigazgatási kapcsolatok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400" dirty="0">
                <a:solidFill>
                  <a:schemeClr val="tx1"/>
                </a:solidFill>
              </a:rPr>
              <a:t>Növekvő szükség a megbízható hírközlésre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400" b="0" dirty="0">
                <a:solidFill>
                  <a:schemeClr val="tx1"/>
                </a:solidFill>
              </a:rPr>
              <a:t>Bővülő nagyrendezvények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dirty="0" err="1">
                <a:solidFill>
                  <a:schemeClr val="tx1"/>
                </a:solidFill>
              </a:rPr>
              <a:t>Relectronic</a:t>
            </a:r>
            <a:r>
              <a:rPr lang="hu-HU" altLang="hu-HU" dirty="0">
                <a:solidFill>
                  <a:schemeClr val="tx1"/>
                </a:solidFill>
              </a:rPr>
              <a:t> konferenciák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dirty="0">
                <a:solidFill>
                  <a:schemeClr val="tx1"/>
                </a:solidFill>
              </a:rPr>
              <a:t>Energiaipari Távközlési Szeminárium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dirty="0">
                <a:solidFill>
                  <a:schemeClr val="tx1"/>
                </a:solidFill>
              </a:rPr>
              <a:t>Televízió konferenciák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dirty="0" err="1">
                <a:solidFill>
                  <a:schemeClr val="tx1"/>
                </a:solidFill>
              </a:rPr>
              <a:t>μP</a:t>
            </a:r>
            <a:r>
              <a:rPr lang="hu-HU" altLang="hu-HU" dirty="0">
                <a:solidFill>
                  <a:schemeClr val="tx1"/>
                </a:solidFill>
              </a:rPr>
              <a:t> konferenciák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400" dirty="0">
                <a:solidFill>
                  <a:schemeClr val="tx1"/>
                </a:solidFill>
              </a:rPr>
              <a:t>HTE-n belüli szervezeti változások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dirty="0">
                <a:solidFill>
                  <a:schemeClr val="tx1"/>
                </a:solidFill>
              </a:rPr>
              <a:t>Üzemi csoportok alakulása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dirty="0">
                <a:solidFill>
                  <a:schemeClr val="tx1"/>
                </a:solidFill>
              </a:rPr>
              <a:t>Távközlési klub a nézetek szabad ütköztetésére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altLang="hu-HU" sz="2000" dirty="0">
              <a:solidFill>
                <a:schemeClr val="tx1"/>
              </a:solidFill>
            </a:endParaRP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altLang="hu-HU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altLang="hu-HU" sz="24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hu-HU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54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A73CEE6-50FD-434F-BC49-BC3E3574F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0"/>
            <a:ext cx="10378440" cy="1697736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4EBE5C6-834F-413E-A682-49AEB7D42D94}"/>
              </a:ext>
            </a:extLst>
          </p:cNvPr>
          <p:cNvSpPr txBox="1"/>
          <p:nvPr/>
        </p:nvSpPr>
        <p:spPr>
          <a:xfrm>
            <a:off x="120073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26. Projektmenedzsment Fórum, Budapest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FBE0245-CC49-451A-B7E0-20D078E95B15}"/>
              </a:ext>
            </a:extLst>
          </p:cNvPr>
          <p:cNvSpPr txBox="1"/>
          <p:nvPr/>
        </p:nvSpPr>
        <p:spPr>
          <a:xfrm>
            <a:off x="4715164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dr. Bartolits István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4F5AB0D-7D69-4732-8DA9-92BAC49BE650}"/>
              </a:ext>
            </a:extLst>
          </p:cNvPr>
          <p:cNvSpPr txBox="1"/>
          <p:nvPr/>
        </p:nvSpPr>
        <p:spPr>
          <a:xfrm>
            <a:off x="9051636" y="6613236"/>
            <a:ext cx="3020291" cy="26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2024. április 11.  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4DA855F-7812-470B-8FF7-AA58DECF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618" y="6561478"/>
            <a:ext cx="528782" cy="365125"/>
          </a:xfrm>
        </p:spPr>
        <p:txBody>
          <a:bodyPr/>
          <a:lstStyle/>
          <a:p>
            <a:fld id="{CD8F20AE-1190-4E41-8D08-5493478C0C38}" type="slidenum">
              <a:rPr lang="hu-HU" smtClean="0">
                <a:solidFill>
                  <a:schemeClr val="tx1"/>
                </a:solidFill>
              </a:rPr>
              <a:t>12</a:t>
            </a:fld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D4C3F8B-59F4-48EF-8C95-75AF6A81A3EB}"/>
              </a:ext>
            </a:extLst>
          </p:cNvPr>
          <p:cNvSpPr txBox="1"/>
          <p:nvPr/>
        </p:nvSpPr>
        <p:spPr>
          <a:xfrm>
            <a:off x="2820129" y="1814695"/>
            <a:ext cx="611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HTE szakosztályai (1965)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DEE17A13-FA21-430E-B28C-49760ED91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657" y="2276360"/>
            <a:ext cx="1012571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hu-HU" altLang="hu-HU" sz="2400" b="0" dirty="0">
                <a:solidFill>
                  <a:schemeClr val="tx1"/>
                </a:solidFill>
              </a:rPr>
              <a:t>Alapanyag Szakosztály (dr. Pataky Balázs, Vas. </a:t>
            </a:r>
            <a:r>
              <a:rPr lang="hu-HU" altLang="hu-HU" sz="2400" b="0" dirty="0" err="1">
                <a:solidFill>
                  <a:schemeClr val="tx1"/>
                </a:solidFill>
              </a:rPr>
              <a:t>Kut</a:t>
            </a:r>
            <a:r>
              <a:rPr lang="hu-HU" altLang="hu-HU" sz="2400" b="0" dirty="0">
                <a:solidFill>
                  <a:schemeClr val="tx1"/>
                </a:solidFill>
              </a:rPr>
              <a:t>.)</a:t>
            </a:r>
          </a:p>
          <a:p>
            <a:pPr>
              <a:lnSpc>
                <a:spcPct val="80000"/>
              </a:lnSpc>
            </a:pPr>
            <a:r>
              <a:rPr lang="hu-HU" altLang="hu-HU" sz="2400" b="0" dirty="0">
                <a:solidFill>
                  <a:schemeClr val="tx1"/>
                </a:solidFill>
              </a:rPr>
              <a:t>Alkatrész Szakosztály (dr. Katona János, HIKI)</a:t>
            </a:r>
          </a:p>
          <a:p>
            <a:pPr>
              <a:lnSpc>
                <a:spcPct val="80000"/>
              </a:lnSpc>
            </a:pPr>
            <a:r>
              <a:rPr lang="hu-HU" altLang="hu-HU" sz="2400" b="0" dirty="0">
                <a:solidFill>
                  <a:schemeClr val="tx1"/>
                </a:solidFill>
              </a:rPr>
              <a:t>Átviteltechnikai Szakosztály (Novák István, KPM)</a:t>
            </a:r>
          </a:p>
          <a:p>
            <a:pPr>
              <a:lnSpc>
                <a:spcPct val="80000"/>
              </a:lnSpc>
            </a:pPr>
            <a:r>
              <a:rPr lang="hu-HU" altLang="hu-HU" sz="2400" b="0" dirty="0">
                <a:solidFill>
                  <a:schemeClr val="tx1"/>
                </a:solidFill>
              </a:rPr>
              <a:t>Félvezető Szakosztály (dr. </a:t>
            </a:r>
            <a:r>
              <a:rPr lang="hu-HU" altLang="hu-HU" sz="2400" b="0" dirty="0" err="1">
                <a:solidFill>
                  <a:schemeClr val="tx1"/>
                </a:solidFill>
              </a:rPr>
              <a:t>Giber</a:t>
            </a:r>
            <a:r>
              <a:rPr lang="hu-HU" altLang="hu-HU" sz="2400" b="0" dirty="0">
                <a:solidFill>
                  <a:schemeClr val="tx1"/>
                </a:solidFill>
              </a:rPr>
              <a:t> János, Egyesült Izzó)</a:t>
            </a:r>
          </a:p>
          <a:p>
            <a:pPr>
              <a:lnSpc>
                <a:spcPct val="80000"/>
              </a:lnSpc>
            </a:pPr>
            <a:r>
              <a:rPr lang="hu-HU" altLang="hu-HU" sz="2400" b="0" dirty="0">
                <a:solidFill>
                  <a:schemeClr val="tx1"/>
                </a:solidFill>
              </a:rPr>
              <a:t>Technológiai Szakosztály (Víg István, KGM)</a:t>
            </a:r>
          </a:p>
          <a:p>
            <a:pPr>
              <a:lnSpc>
                <a:spcPct val="80000"/>
              </a:lnSpc>
            </a:pPr>
            <a:r>
              <a:rPr lang="hu-HU" altLang="hu-HU" sz="2400" b="0" dirty="0">
                <a:solidFill>
                  <a:schemeClr val="tx1"/>
                </a:solidFill>
              </a:rPr>
              <a:t>Ipargazdasági Szakosztály (Pogány Károly, KGM)</a:t>
            </a:r>
          </a:p>
          <a:p>
            <a:pPr>
              <a:lnSpc>
                <a:spcPct val="80000"/>
              </a:lnSpc>
            </a:pPr>
            <a:r>
              <a:rPr lang="hu-HU" altLang="hu-HU" sz="2400" b="0" dirty="0">
                <a:solidFill>
                  <a:schemeClr val="tx1"/>
                </a:solidFill>
              </a:rPr>
              <a:t>Konstrukció Szakosztály (Dr. Almássy György)</a:t>
            </a:r>
          </a:p>
          <a:p>
            <a:pPr>
              <a:lnSpc>
                <a:spcPct val="80000"/>
              </a:lnSpc>
            </a:pPr>
            <a:r>
              <a:rPr lang="hu-HU" altLang="hu-HU" sz="2400" b="0" dirty="0">
                <a:solidFill>
                  <a:schemeClr val="tx1"/>
                </a:solidFill>
              </a:rPr>
              <a:t>Külkereskedelmi Szakosztály (Czeglédi György, </a:t>
            </a:r>
            <a:r>
              <a:rPr lang="hu-HU" altLang="hu-HU" sz="2400" b="0" dirty="0" err="1">
                <a:solidFill>
                  <a:schemeClr val="tx1"/>
                </a:solidFill>
              </a:rPr>
              <a:t>Elektroimpex</a:t>
            </a:r>
            <a:r>
              <a:rPr lang="hu-HU" altLang="hu-HU" sz="2400" b="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r>
              <a:rPr lang="hu-HU" altLang="hu-HU" sz="2400" b="0" dirty="0">
                <a:solidFill>
                  <a:schemeClr val="tx1"/>
                </a:solidFill>
              </a:rPr>
              <a:t>Mikrohullámú Szakosztály (</a:t>
            </a:r>
            <a:r>
              <a:rPr lang="hu-HU" altLang="hu-HU" sz="2400" b="0" dirty="0" err="1">
                <a:solidFill>
                  <a:schemeClr val="tx1"/>
                </a:solidFill>
              </a:rPr>
              <a:t>Battistig</a:t>
            </a:r>
            <a:r>
              <a:rPr lang="hu-HU" altLang="hu-HU" sz="2400" b="0" dirty="0">
                <a:solidFill>
                  <a:schemeClr val="tx1"/>
                </a:solidFill>
              </a:rPr>
              <a:t> György, Orion)</a:t>
            </a:r>
          </a:p>
          <a:p>
            <a:pPr>
              <a:lnSpc>
                <a:spcPct val="80000"/>
              </a:lnSpc>
            </a:pPr>
            <a:r>
              <a:rPr lang="hu-HU" altLang="hu-HU" sz="2400" b="0" dirty="0">
                <a:solidFill>
                  <a:schemeClr val="tx1"/>
                </a:solidFill>
              </a:rPr>
              <a:t>Rádió és Televízió Szakosztály (Makó Zoltán, HIKI)</a:t>
            </a:r>
          </a:p>
          <a:p>
            <a:pPr>
              <a:spcBef>
                <a:spcPct val="0"/>
              </a:spcBef>
            </a:pPr>
            <a:r>
              <a:rPr lang="hu-HU" altLang="hu-HU" sz="2400" b="0" dirty="0">
                <a:solidFill>
                  <a:schemeClr val="tx1"/>
                </a:solidFill>
              </a:rPr>
              <a:t>Távbeszélő Szakosztály (Budai Lajos, BHG)</a:t>
            </a:r>
          </a:p>
          <a:p>
            <a:pPr>
              <a:spcBef>
                <a:spcPct val="0"/>
              </a:spcBef>
            </a:pPr>
            <a:r>
              <a:rPr lang="hu-HU" altLang="hu-HU" sz="2400" b="0" dirty="0">
                <a:solidFill>
                  <a:schemeClr val="tx1"/>
                </a:solidFill>
              </a:rPr>
              <a:t>Vákuumtechnikai Szakosztály (Dr. Erdélyi János, TKI)</a:t>
            </a:r>
          </a:p>
          <a:p>
            <a:pPr>
              <a:lnSpc>
                <a:spcPct val="80000"/>
              </a:lnSpc>
            </a:pPr>
            <a:endParaRPr lang="hu-HU" altLang="hu-HU" sz="2400" b="0" dirty="0"/>
          </a:p>
        </p:txBody>
      </p:sp>
    </p:spTree>
    <p:extLst>
      <p:ext uri="{BB962C8B-B14F-4D97-AF65-F5344CB8AC3E}">
        <p14:creationId xmlns:p14="http://schemas.microsoft.com/office/powerpoint/2010/main" val="3425769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A73CEE6-50FD-434F-BC49-BC3E3574F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0"/>
            <a:ext cx="10378440" cy="1697736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4EBE5C6-834F-413E-A682-49AEB7D42D94}"/>
              </a:ext>
            </a:extLst>
          </p:cNvPr>
          <p:cNvSpPr txBox="1"/>
          <p:nvPr/>
        </p:nvSpPr>
        <p:spPr>
          <a:xfrm>
            <a:off x="120073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26. Projektmenedzsment Fórum, Budapest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FBE0245-CC49-451A-B7E0-20D078E95B15}"/>
              </a:ext>
            </a:extLst>
          </p:cNvPr>
          <p:cNvSpPr txBox="1"/>
          <p:nvPr/>
        </p:nvSpPr>
        <p:spPr>
          <a:xfrm>
            <a:off x="4715164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dr. Bartolits István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4F5AB0D-7D69-4732-8DA9-92BAC49BE650}"/>
              </a:ext>
            </a:extLst>
          </p:cNvPr>
          <p:cNvSpPr txBox="1"/>
          <p:nvPr/>
        </p:nvSpPr>
        <p:spPr>
          <a:xfrm>
            <a:off x="9051636" y="6613236"/>
            <a:ext cx="3020291" cy="26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2024. április 11.  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4DA855F-7812-470B-8FF7-AA58DECF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618" y="6561478"/>
            <a:ext cx="528782" cy="365125"/>
          </a:xfrm>
        </p:spPr>
        <p:txBody>
          <a:bodyPr/>
          <a:lstStyle/>
          <a:p>
            <a:fld id="{CD8F20AE-1190-4E41-8D08-5493478C0C38}" type="slidenum">
              <a:rPr lang="hu-HU" smtClean="0">
                <a:solidFill>
                  <a:schemeClr val="tx1"/>
                </a:solidFill>
              </a:rPr>
              <a:t>13</a:t>
            </a:fld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D4C3F8B-59F4-48EF-8C95-75AF6A81A3EB}"/>
              </a:ext>
            </a:extLst>
          </p:cNvPr>
          <p:cNvSpPr txBox="1"/>
          <p:nvPr/>
        </p:nvSpPr>
        <p:spPr>
          <a:xfrm>
            <a:off x="3037617" y="1814029"/>
            <a:ext cx="611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HTE szakosztályai (1988)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54D0629-BD87-45F5-BE8F-5EC8E7751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212" y="2413536"/>
            <a:ext cx="4205495" cy="433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hu-HU" altLang="hu-HU" sz="1800" b="0" dirty="0">
                <a:solidFill>
                  <a:schemeClr val="tx1"/>
                </a:solidFill>
              </a:rPr>
              <a:t>Távközlési tagozat (Dr. Gordos Géza)</a:t>
            </a:r>
          </a:p>
          <a:p>
            <a:pPr>
              <a:lnSpc>
                <a:spcPct val="80000"/>
              </a:lnSpc>
            </a:pPr>
            <a:r>
              <a:rPr lang="hu-HU" altLang="hu-HU" sz="1800" b="0" dirty="0">
                <a:solidFill>
                  <a:schemeClr val="tx1"/>
                </a:solidFill>
              </a:rPr>
              <a:t>Távközlési Szakosztály </a:t>
            </a:r>
          </a:p>
          <a:p>
            <a:pPr>
              <a:lnSpc>
                <a:spcPct val="80000"/>
              </a:lnSpc>
            </a:pPr>
            <a:r>
              <a:rPr lang="hu-HU" altLang="hu-HU" sz="1800" b="0" dirty="0">
                <a:solidFill>
                  <a:schemeClr val="tx1"/>
                </a:solidFill>
              </a:rPr>
              <a:t>Személyi Rádió Szakosztály</a:t>
            </a:r>
          </a:p>
          <a:p>
            <a:pPr>
              <a:lnSpc>
                <a:spcPct val="80000"/>
              </a:lnSpc>
            </a:pPr>
            <a:r>
              <a:rPr lang="hu-HU" altLang="hu-HU" sz="1800" b="0" dirty="0">
                <a:solidFill>
                  <a:schemeClr val="tx1"/>
                </a:solidFill>
              </a:rPr>
              <a:t>Információelméleti Szakosztály</a:t>
            </a:r>
          </a:p>
          <a:p>
            <a:pPr>
              <a:lnSpc>
                <a:spcPct val="80000"/>
              </a:lnSpc>
            </a:pPr>
            <a:endParaRPr lang="hu-HU" altLang="hu-HU" sz="18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800" b="0" dirty="0">
                <a:solidFill>
                  <a:schemeClr val="tx1"/>
                </a:solidFill>
              </a:rPr>
              <a:t>Műsorszóró tagozat (dr. Hegyi Gábor)</a:t>
            </a:r>
          </a:p>
          <a:p>
            <a:pPr>
              <a:lnSpc>
                <a:spcPct val="80000"/>
              </a:lnSpc>
            </a:pPr>
            <a:r>
              <a:rPr lang="hu-HU" altLang="hu-HU" sz="1800" b="0" dirty="0">
                <a:solidFill>
                  <a:schemeClr val="tx1"/>
                </a:solidFill>
              </a:rPr>
              <a:t>Stúdiótechnikai Szakosztály </a:t>
            </a:r>
          </a:p>
          <a:p>
            <a:pPr>
              <a:lnSpc>
                <a:spcPct val="80000"/>
              </a:lnSpc>
            </a:pPr>
            <a:r>
              <a:rPr lang="hu-HU" altLang="hu-HU" sz="1800" b="0" dirty="0">
                <a:solidFill>
                  <a:schemeClr val="tx1"/>
                </a:solidFill>
              </a:rPr>
              <a:t>Adástechnikai Szakosztály</a:t>
            </a:r>
          </a:p>
          <a:p>
            <a:pPr>
              <a:lnSpc>
                <a:spcPct val="80000"/>
              </a:lnSpc>
            </a:pPr>
            <a:r>
              <a:rPr lang="hu-HU" altLang="hu-HU" sz="1800" b="0" dirty="0">
                <a:solidFill>
                  <a:schemeClr val="tx1"/>
                </a:solidFill>
              </a:rPr>
              <a:t>Vételtechnikai Szakosztály</a:t>
            </a:r>
          </a:p>
          <a:p>
            <a:pPr>
              <a:lnSpc>
                <a:spcPct val="80000"/>
              </a:lnSpc>
            </a:pPr>
            <a:endParaRPr lang="hu-HU" altLang="hu-HU" sz="18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800" b="0" dirty="0">
                <a:solidFill>
                  <a:schemeClr val="tx1"/>
                </a:solidFill>
              </a:rPr>
              <a:t>Alkatrész tagozat	(Huszka Zoltán)</a:t>
            </a:r>
          </a:p>
          <a:p>
            <a:pPr>
              <a:lnSpc>
                <a:spcPct val="80000"/>
              </a:lnSpc>
            </a:pPr>
            <a:r>
              <a:rPr lang="hu-HU" altLang="hu-HU" sz="1800" b="0" dirty="0">
                <a:solidFill>
                  <a:schemeClr val="tx1"/>
                </a:solidFill>
              </a:rPr>
              <a:t>Alkatrész és Alapanyag Szo.</a:t>
            </a:r>
          </a:p>
          <a:p>
            <a:pPr>
              <a:lnSpc>
                <a:spcPct val="80000"/>
              </a:lnSpc>
            </a:pPr>
            <a:r>
              <a:rPr lang="hu-HU" altLang="hu-HU" sz="1800" b="0" dirty="0">
                <a:solidFill>
                  <a:schemeClr val="tx1"/>
                </a:solidFill>
              </a:rPr>
              <a:t>Félvezető Eszközök és Integrált Áramkörök Szakosztály</a:t>
            </a:r>
          </a:p>
          <a:p>
            <a:pPr>
              <a:lnSpc>
                <a:spcPct val="80000"/>
              </a:lnSpc>
            </a:pPr>
            <a:r>
              <a:rPr lang="hu-HU" altLang="hu-HU" sz="1800" b="0" dirty="0">
                <a:solidFill>
                  <a:schemeClr val="tx1"/>
                </a:solidFill>
              </a:rPr>
              <a:t>Vákuumtechnikai Szakosztály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altLang="hu-HU" sz="1800" b="0" dirty="0">
              <a:solidFill>
                <a:schemeClr val="tx1"/>
              </a:solidFill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DF5E4059-0131-4C1F-BCA4-4B823DDD9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5029" y="2460966"/>
            <a:ext cx="5227453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hu-HU" altLang="hu-HU" sz="1800" b="0" dirty="0">
                <a:solidFill>
                  <a:schemeClr val="tx1"/>
                </a:solidFill>
              </a:rPr>
              <a:t>Postai tagozat (dr. Kertész Pál)</a:t>
            </a:r>
          </a:p>
          <a:p>
            <a:pPr>
              <a:lnSpc>
                <a:spcPct val="80000"/>
              </a:lnSpc>
            </a:pPr>
            <a:r>
              <a:rPr lang="hu-HU" altLang="hu-HU" sz="1800" b="0" dirty="0">
                <a:solidFill>
                  <a:schemeClr val="tx1"/>
                </a:solidFill>
              </a:rPr>
              <a:t>Postaforgalmi Szakosztály</a:t>
            </a:r>
          </a:p>
          <a:p>
            <a:pPr>
              <a:lnSpc>
                <a:spcPct val="80000"/>
              </a:lnSpc>
            </a:pPr>
            <a:r>
              <a:rPr lang="hu-HU" altLang="hu-HU" sz="1800" b="0" dirty="0">
                <a:solidFill>
                  <a:schemeClr val="tx1"/>
                </a:solidFill>
              </a:rPr>
              <a:t>Postaszállítási Szakosztály</a:t>
            </a:r>
          </a:p>
          <a:p>
            <a:pPr>
              <a:lnSpc>
                <a:spcPct val="80000"/>
              </a:lnSpc>
            </a:pPr>
            <a:r>
              <a:rPr lang="hu-HU" altLang="hu-HU" sz="1800" b="0" dirty="0">
                <a:solidFill>
                  <a:schemeClr val="tx1"/>
                </a:solidFill>
              </a:rPr>
              <a:t>Posta Építési Szakosztály </a:t>
            </a:r>
          </a:p>
          <a:p>
            <a:pPr>
              <a:lnSpc>
                <a:spcPct val="80000"/>
              </a:lnSpc>
            </a:pPr>
            <a:r>
              <a:rPr lang="hu-HU" altLang="hu-HU" sz="1800" b="0" dirty="0">
                <a:solidFill>
                  <a:schemeClr val="tx1"/>
                </a:solidFill>
              </a:rPr>
              <a:t>Hírközlésgazdasági Szakosztály</a:t>
            </a:r>
          </a:p>
          <a:p>
            <a:pPr>
              <a:lnSpc>
                <a:spcPct val="80000"/>
              </a:lnSpc>
            </a:pPr>
            <a:endParaRPr lang="hu-HU" altLang="hu-HU" sz="18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800" b="0" dirty="0">
                <a:solidFill>
                  <a:schemeClr val="tx1"/>
                </a:solidFill>
              </a:rPr>
              <a:t>Technológiai Távközlési tagozat (</a:t>
            </a:r>
            <a:r>
              <a:rPr lang="hu-HU" altLang="hu-HU" sz="1800" b="0" dirty="0" err="1">
                <a:solidFill>
                  <a:schemeClr val="tx1"/>
                </a:solidFill>
              </a:rPr>
              <a:t>Jutasi</a:t>
            </a:r>
            <a:r>
              <a:rPr lang="hu-HU" altLang="hu-HU" sz="1800" b="0" dirty="0">
                <a:solidFill>
                  <a:schemeClr val="tx1"/>
                </a:solidFill>
              </a:rPr>
              <a:t> István)</a:t>
            </a:r>
          </a:p>
          <a:p>
            <a:pPr>
              <a:lnSpc>
                <a:spcPct val="80000"/>
              </a:lnSpc>
            </a:pPr>
            <a:r>
              <a:rPr lang="hu-HU" altLang="hu-HU" sz="1800" b="0" dirty="0">
                <a:solidFill>
                  <a:schemeClr val="tx1"/>
                </a:solidFill>
              </a:rPr>
              <a:t>Energiaipari Távközlési Szo.</a:t>
            </a:r>
          </a:p>
          <a:p>
            <a:pPr>
              <a:lnSpc>
                <a:spcPct val="80000"/>
              </a:lnSpc>
            </a:pPr>
            <a:r>
              <a:rPr lang="hu-HU" altLang="hu-HU" sz="1800" b="0" dirty="0">
                <a:solidFill>
                  <a:schemeClr val="tx1"/>
                </a:solidFill>
              </a:rPr>
              <a:t>Hidrológiai Hírközlési  Szo.</a:t>
            </a:r>
          </a:p>
          <a:p>
            <a:pPr>
              <a:lnSpc>
                <a:spcPct val="80000"/>
              </a:lnSpc>
            </a:pPr>
            <a:r>
              <a:rPr lang="hu-HU" altLang="hu-HU" sz="1800" b="0" dirty="0">
                <a:solidFill>
                  <a:schemeClr val="tx1"/>
                </a:solidFill>
              </a:rPr>
              <a:t>Közlekedési Hírközlési Szo.</a:t>
            </a:r>
          </a:p>
          <a:p>
            <a:pPr>
              <a:lnSpc>
                <a:spcPct val="80000"/>
              </a:lnSpc>
            </a:pPr>
            <a:r>
              <a:rPr lang="hu-HU" altLang="hu-HU" sz="1800" b="0" dirty="0">
                <a:solidFill>
                  <a:schemeClr val="tx1"/>
                </a:solidFill>
              </a:rPr>
              <a:t>Mikroszámítógépes Programnyelvek és Operációs Rendszerek Szakosztály</a:t>
            </a:r>
          </a:p>
          <a:p>
            <a:pPr>
              <a:lnSpc>
                <a:spcPct val="80000"/>
              </a:lnSpc>
            </a:pPr>
            <a:endParaRPr lang="hu-HU" altLang="hu-HU" sz="18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u-HU" altLang="hu-HU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44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A73CEE6-50FD-434F-BC49-BC3E3574F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0"/>
            <a:ext cx="10378440" cy="1697736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4EBE5C6-834F-413E-A682-49AEB7D42D94}"/>
              </a:ext>
            </a:extLst>
          </p:cNvPr>
          <p:cNvSpPr txBox="1"/>
          <p:nvPr/>
        </p:nvSpPr>
        <p:spPr>
          <a:xfrm>
            <a:off x="120073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26. Projektmenedzsment Fórum, Budapest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FBE0245-CC49-451A-B7E0-20D078E95B15}"/>
              </a:ext>
            </a:extLst>
          </p:cNvPr>
          <p:cNvSpPr txBox="1"/>
          <p:nvPr/>
        </p:nvSpPr>
        <p:spPr>
          <a:xfrm>
            <a:off x="4715164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dr. Bartolits István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4F5AB0D-7D69-4732-8DA9-92BAC49BE650}"/>
              </a:ext>
            </a:extLst>
          </p:cNvPr>
          <p:cNvSpPr txBox="1"/>
          <p:nvPr/>
        </p:nvSpPr>
        <p:spPr>
          <a:xfrm>
            <a:off x="9051636" y="6613236"/>
            <a:ext cx="3020291" cy="26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2024. április 11.  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4DA855F-7812-470B-8FF7-AA58DECF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618" y="6561478"/>
            <a:ext cx="528782" cy="365125"/>
          </a:xfrm>
        </p:spPr>
        <p:txBody>
          <a:bodyPr/>
          <a:lstStyle/>
          <a:p>
            <a:fld id="{CD8F20AE-1190-4E41-8D08-5493478C0C38}" type="slidenum">
              <a:rPr lang="hu-HU" smtClean="0">
                <a:solidFill>
                  <a:schemeClr val="tx1"/>
                </a:solidFill>
              </a:rPr>
              <a:t>14</a:t>
            </a:fld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9535434-2738-40DC-B860-7E267B547180}"/>
              </a:ext>
            </a:extLst>
          </p:cNvPr>
          <p:cNvSpPr txBox="1"/>
          <p:nvPr/>
        </p:nvSpPr>
        <p:spPr>
          <a:xfrm>
            <a:off x="2820129" y="1814695"/>
            <a:ext cx="611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Az önállóság rögös útján (1990-1998)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C8A1FBA-5A5C-4ECD-9539-90B0E7983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84" y="2452725"/>
            <a:ext cx="10816907" cy="410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altLang="hu-HU" sz="2800" b="0" dirty="0">
                <a:solidFill>
                  <a:schemeClr val="tx1"/>
                </a:solidFill>
              </a:rPr>
              <a:t>A politikai változások erőteljes hatása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400" dirty="0">
                <a:solidFill>
                  <a:schemeClr val="tx1"/>
                </a:solidFill>
              </a:rPr>
              <a:t>A régi és az új szemlélet ütközése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400" dirty="0">
                <a:solidFill>
                  <a:schemeClr val="tx1"/>
                </a:solidFill>
              </a:rPr>
              <a:t>Gazdaságilag saját lábra kell állni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400" dirty="0">
                <a:solidFill>
                  <a:schemeClr val="tx1"/>
                </a:solidFill>
              </a:rPr>
              <a:t>Távközlési liberalizáció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800" dirty="0">
                <a:solidFill>
                  <a:schemeClr val="tx1"/>
                </a:solidFill>
              </a:rPr>
              <a:t>Összeomló hazai híradástechnikai ipar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400" dirty="0">
                <a:solidFill>
                  <a:schemeClr val="tx1"/>
                </a:solidFill>
              </a:rPr>
              <a:t>Céges bemutatók a nyugati cégek megbízásából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800" dirty="0">
                <a:solidFill>
                  <a:schemeClr val="tx1"/>
                </a:solidFill>
              </a:rPr>
              <a:t>Nemzetközi konferenciák: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400" dirty="0">
                <a:solidFill>
                  <a:schemeClr val="tx1"/>
                </a:solidFill>
              </a:rPr>
              <a:t>TELESCON  97, NETWORKS 98, MOBICOM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800" dirty="0">
                <a:solidFill>
                  <a:schemeClr val="tx1"/>
                </a:solidFill>
              </a:rPr>
              <a:t>Szabályozási változások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400" dirty="0">
                <a:solidFill>
                  <a:schemeClr val="tx1"/>
                </a:solidFill>
              </a:rPr>
              <a:t>Új Távközlési Törvény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400" dirty="0">
                <a:solidFill>
                  <a:schemeClr val="tx1"/>
                </a:solidFill>
              </a:rPr>
              <a:t>A Távközlési Mérnöki Minősítő Bizottság létrehozása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altLang="hu-HU" sz="2400" dirty="0">
              <a:solidFill>
                <a:schemeClr val="tx1"/>
              </a:solidFill>
            </a:endParaRP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altLang="hu-HU" sz="2000" dirty="0">
              <a:solidFill>
                <a:schemeClr val="tx1"/>
              </a:solidFill>
            </a:endParaRP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altLang="hu-HU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altLang="hu-HU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hu-HU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77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A73CEE6-50FD-434F-BC49-BC3E3574F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0"/>
            <a:ext cx="10378440" cy="1697736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4EBE5C6-834F-413E-A682-49AEB7D42D94}"/>
              </a:ext>
            </a:extLst>
          </p:cNvPr>
          <p:cNvSpPr txBox="1"/>
          <p:nvPr/>
        </p:nvSpPr>
        <p:spPr>
          <a:xfrm>
            <a:off x="120073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26. Projektmenedzsment Fórum, Budapest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FBE0245-CC49-451A-B7E0-20D078E95B15}"/>
              </a:ext>
            </a:extLst>
          </p:cNvPr>
          <p:cNvSpPr txBox="1"/>
          <p:nvPr/>
        </p:nvSpPr>
        <p:spPr>
          <a:xfrm>
            <a:off x="4715164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dr. Bartolits István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4F5AB0D-7D69-4732-8DA9-92BAC49BE650}"/>
              </a:ext>
            </a:extLst>
          </p:cNvPr>
          <p:cNvSpPr txBox="1"/>
          <p:nvPr/>
        </p:nvSpPr>
        <p:spPr>
          <a:xfrm>
            <a:off x="9051636" y="6613236"/>
            <a:ext cx="3020291" cy="26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2024. április 11.  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4DA855F-7812-470B-8FF7-AA58DECF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618" y="6561478"/>
            <a:ext cx="528782" cy="365125"/>
          </a:xfrm>
        </p:spPr>
        <p:txBody>
          <a:bodyPr/>
          <a:lstStyle/>
          <a:p>
            <a:fld id="{CD8F20AE-1190-4E41-8D08-5493478C0C38}" type="slidenum">
              <a:rPr lang="hu-HU" smtClean="0">
                <a:solidFill>
                  <a:schemeClr val="tx1"/>
                </a:solidFill>
              </a:rPr>
              <a:t>15</a:t>
            </a:fld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EE637512-9E6B-46B4-B068-B1FB484FCD4E}"/>
              </a:ext>
            </a:extLst>
          </p:cNvPr>
          <p:cNvSpPr txBox="1"/>
          <p:nvPr/>
        </p:nvSpPr>
        <p:spPr>
          <a:xfrm>
            <a:off x="2820129" y="1814695"/>
            <a:ext cx="611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Az önállóság rögös útján (1990-1998)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7D44544-339A-4B11-8637-B9BA8259C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85" y="2452725"/>
            <a:ext cx="7827558" cy="410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altLang="hu-HU" sz="2800" b="0" dirty="0">
                <a:solidFill>
                  <a:schemeClr val="tx1"/>
                </a:solidFill>
              </a:rPr>
              <a:t>Két új nagyrendezvény életre keltése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400" dirty="0">
                <a:solidFill>
                  <a:schemeClr val="tx1"/>
                </a:solidFill>
              </a:rPr>
              <a:t>1997: Távközlési és Informatikai Marketing Fórum (1997-2005)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400" b="0" dirty="0">
                <a:solidFill>
                  <a:schemeClr val="tx1"/>
                </a:solidFill>
              </a:rPr>
              <a:t>1998: Távközlési és Informatikai Projekt Menedzsment Fórum (1998-   )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dirty="0">
                <a:solidFill>
                  <a:schemeClr val="tx1"/>
                </a:solidFill>
              </a:rPr>
              <a:t>Mindkettő dr. </a:t>
            </a:r>
            <a:r>
              <a:rPr lang="hu-HU" altLang="hu-HU" dirty="0" err="1">
                <a:solidFill>
                  <a:schemeClr val="tx1"/>
                </a:solidFill>
              </a:rPr>
              <a:t>Prónay</a:t>
            </a:r>
            <a:r>
              <a:rPr lang="hu-HU" altLang="hu-HU" dirty="0">
                <a:solidFill>
                  <a:schemeClr val="tx1"/>
                </a:solidFill>
              </a:rPr>
              <a:t> Gábor nevéhez köthető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b="0" dirty="0">
                <a:solidFill>
                  <a:schemeClr val="tx1"/>
                </a:solidFill>
              </a:rPr>
              <a:t>A PM Fórum legjobb előadói cím (2000-től)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dirty="0">
                <a:solidFill>
                  <a:schemeClr val="tx1"/>
                </a:solidFill>
              </a:rPr>
              <a:t>Az Év </a:t>
            </a:r>
            <a:r>
              <a:rPr lang="hu-HU" altLang="hu-HU" dirty="0" err="1">
                <a:solidFill>
                  <a:schemeClr val="tx1"/>
                </a:solidFill>
              </a:rPr>
              <a:t>Projektmendzsere</a:t>
            </a:r>
            <a:r>
              <a:rPr lang="hu-HU" altLang="hu-HU" dirty="0">
                <a:solidFill>
                  <a:schemeClr val="tx1"/>
                </a:solidFill>
              </a:rPr>
              <a:t> díjpályázat (2002-től)</a:t>
            </a:r>
            <a:endParaRPr lang="hu-HU" altLang="hu-HU" b="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altLang="hu-HU" sz="2400" b="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altLang="hu-HU" sz="24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altLang="hu-HU" sz="2400" dirty="0">
              <a:solidFill>
                <a:schemeClr val="tx1"/>
              </a:solidFill>
            </a:endParaRP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altLang="hu-HU" sz="2000" dirty="0">
              <a:solidFill>
                <a:schemeClr val="tx1"/>
              </a:solidFill>
            </a:endParaRP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altLang="hu-HU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altLang="hu-HU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800" b="0" dirty="0">
                <a:solidFill>
                  <a:schemeClr val="tx1"/>
                </a:solidFill>
              </a:rPr>
              <a:t> M</a:t>
            </a:r>
            <a:endParaRPr lang="en-US" altLang="hu-HU" sz="2800" b="0" dirty="0">
              <a:solidFill>
                <a:schemeClr val="tx1"/>
              </a:solidFill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4C6B114-4170-4287-AEFC-8B62AFAF5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080" y="2452725"/>
            <a:ext cx="2544140" cy="263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F0EC5D02-952B-4CC9-AABC-6BAC327C255E}"/>
              </a:ext>
            </a:extLst>
          </p:cNvPr>
          <p:cNvSpPr txBox="1"/>
          <p:nvPr/>
        </p:nvSpPr>
        <p:spPr>
          <a:xfrm>
            <a:off x="8666381" y="5266838"/>
            <a:ext cx="2693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Prónay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Gábor</a:t>
            </a:r>
          </a:p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(1946-2023)</a:t>
            </a:r>
          </a:p>
        </p:txBody>
      </p:sp>
    </p:spTree>
    <p:extLst>
      <p:ext uri="{BB962C8B-B14F-4D97-AF65-F5344CB8AC3E}">
        <p14:creationId xmlns:p14="http://schemas.microsoft.com/office/powerpoint/2010/main" val="1571474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A73CEE6-50FD-434F-BC49-BC3E3574F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0"/>
            <a:ext cx="10378440" cy="1697736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4EBE5C6-834F-413E-A682-49AEB7D42D94}"/>
              </a:ext>
            </a:extLst>
          </p:cNvPr>
          <p:cNvSpPr txBox="1"/>
          <p:nvPr/>
        </p:nvSpPr>
        <p:spPr>
          <a:xfrm>
            <a:off x="120073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26. Projektmenedzsment Fórum, Budapest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FBE0245-CC49-451A-B7E0-20D078E95B15}"/>
              </a:ext>
            </a:extLst>
          </p:cNvPr>
          <p:cNvSpPr txBox="1"/>
          <p:nvPr/>
        </p:nvSpPr>
        <p:spPr>
          <a:xfrm>
            <a:off x="4715164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dr. Bartolits István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4F5AB0D-7D69-4732-8DA9-92BAC49BE650}"/>
              </a:ext>
            </a:extLst>
          </p:cNvPr>
          <p:cNvSpPr txBox="1"/>
          <p:nvPr/>
        </p:nvSpPr>
        <p:spPr>
          <a:xfrm>
            <a:off x="9051636" y="6613236"/>
            <a:ext cx="3020291" cy="26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2024. április 11.  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4DA855F-7812-470B-8FF7-AA58DECF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618" y="6561478"/>
            <a:ext cx="528782" cy="365125"/>
          </a:xfrm>
        </p:spPr>
        <p:txBody>
          <a:bodyPr/>
          <a:lstStyle/>
          <a:p>
            <a:fld id="{CD8F20AE-1190-4E41-8D08-5493478C0C38}" type="slidenum">
              <a:rPr lang="hu-HU" smtClean="0">
                <a:solidFill>
                  <a:schemeClr val="tx1"/>
                </a:solidFill>
              </a:rPr>
              <a:t>16</a:t>
            </a:fld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785EFBD8-6887-4384-92EA-F7BA290BB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18146"/>
            <a:ext cx="7101840" cy="4674680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E0959DFD-1E95-4B03-8F20-1C1689C9F170}"/>
              </a:ext>
            </a:extLst>
          </p:cNvPr>
          <p:cNvSpPr txBox="1"/>
          <p:nvPr/>
        </p:nvSpPr>
        <p:spPr>
          <a:xfrm>
            <a:off x="8123382" y="3092108"/>
            <a:ext cx="3840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1995. április 15.</a:t>
            </a:r>
          </a:p>
          <a:p>
            <a:pPr algn="ctr"/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Prónay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Gábor köszönti a 2. PM Fórum esti fogadásának a résztvevőit</a:t>
            </a:r>
          </a:p>
        </p:txBody>
      </p:sp>
    </p:spTree>
    <p:extLst>
      <p:ext uri="{BB962C8B-B14F-4D97-AF65-F5344CB8AC3E}">
        <p14:creationId xmlns:p14="http://schemas.microsoft.com/office/powerpoint/2010/main" val="3512744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A73CEE6-50FD-434F-BC49-BC3E3574F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0"/>
            <a:ext cx="10378440" cy="1697736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4EBE5C6-834F-413E-A682-49AEB7D42D94}"/>
              </a:ext>
            </a:extLst>
          </p:cNvPr>
          <p:cNvSpPr txBox="1"/>
          <p:nvPr/>
        </p:nvSpPr>
        <p:spPr>
          <a:xfrm>
            <a:off x="120073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26. Projektmenedzsment Fórum, Budapest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FBE0245-CC49-451A-B7E0-20D078E95B15}"/>
              </a:ext>
            </a:extLst>
          </p:cNvPr>
          <p:cNvSpPr txBox="1"/>
          <p:nvPr/>
        </p:nvSpPr>
        <p:spPr>
          <a:xfrm>
            <a:off x="4715164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dr. Bartolits István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4F5AB0D-7D69-4732-8DA9-92BAC49BE650}"/>
              </a:ext>
            </a:extLst>
          </p:cNvPr>
          <p:cNvSpPr txBox="1"/>
          <p:nvPr/>
        </p:nvSpPr>
        <p:spPr>
          <a:xfrm>
            <a:off x="9051636" y="6613236"/>
            <a:ext cx="3020291" cy="26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2024. április 11.  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4DA855F-7812-470B-8FF7-AA58DECF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618" y="6561478"/>
            <a:ext cx="528782" cy="365125"/>
          </a:xfrm>
        </p:spPr>
        <p:txBody>
          <a:bodyPr/>
          <a:lstStyle/>
          <a:p>
            <a:fld id="{CD8F20AE-1190-4E41-8D08-5493478C0C38}" type="slidenum">
              <a:rPr lang="hu-HU" smtClean="0">
                <a:solidFill>
                  <a:schemeClr val="tx1"/>
                </a:solidFill>
              </a:rPr>
              <a:t>17</a:t>
            </a:fld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2C25234-6453-4B55-8A45-7CF786F0D4A2}"/>
              </a:ext>
            </a:extLst>
          </p:cNvPr>
          <p:cNvSpPr txBox="1"/>
          <p:nvPr/>
        </p:nvSpPr>
        <p:spPr>
          <a:xfrm>
            <a:off x="2820129" y="1814695"/>
            <a:ext cx="611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konvergencia jegyében (1999-2011)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857C6EA-87B9-4922-88C1-42D382FA4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91" y="2321631"/>
            <a:ext cx="10816907" cy="169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altLang="hu-HU" sz="2800" b="0" dirty="0">
                <a:solidFill>
                  <a:schemeClr val="tx1"/>
                </a:solidFill>
              </a:rPr>
              <a:t>Globális trend a távközlés és az informatika konvergenciája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altLang="hu-HU" sz="2800" dirty="0">
                <a:solidFill>
                  <a:schemeClr val="tx1"/>
                </a:solidFill>
              </a:rPr>
              <a:t>A HTE ezt követve nevet vált, megtartva a HTE rövidítést: 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2800" dirty="0">
                <a:solidFill>
                  <a:schemeClr val="tx1"/>
                </a:solidFill>
              </a:rPr>
              <a:t>	Hírközlési és Informatikai Tudományos Egyesület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altLang="hu-HU" sz="2800" dirty="0">
                <a:solidFill>
                  <a:schemeClr val="tx1"/>
                </a:solidFill>
              </a:rPr>
              <a:t>1999: Nemzeti Galéria, a HTE 50 éves</a:t>
            </a:r>
            <a:endParaRPr lang="hu-HU" altLang="hu-HU" sz="24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hu-HU" sz="2400" b="0" dirty="0">
              <a:solidFill>
                <a:schemeClr val="tx1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FC695463-60E9-495B-989B-E06653F4E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828" y="3440744"/>
            <a:ext cx="2142181" cy="2964180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3331A823-AFD9-4055-A1D0-530B2F146297}"/>
              </a:ext>
            </a:extLst>
          </p:cNvPr>
          <p:cNvSpPr txBox="1"/>
          <p:nvPr/>
        </p:nvSpPr>
        <p:spPr>
          <a:xfrm>
            <a:off x="483673" y="4019368"/>
            <a:ext cx="8939117" cy="318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800" dirty="0">
                <a:latin typeface="Arial" panose="020B0604020202020204" pitchFamily="34" charset="0"/>
                <a:cs typeface="Arial" panose="020B0604020202020204" pitchFamily="34" charset="0"/>
              </a:rPr>
              <a:t>Nemzetközi nagyrendezvények: EUROSPEECH 99, EURASIP, DRCN 2001, WTC 2006, IST WTC 2006, NETWORKS 2008</a:t>
            </a:r>
          </a:p>
          <a:p>
            <a:pPr marL="457200" indent="-4572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800" dirty="0">
                <a:latin typeface="Arial" panose="020B0604020202020204" pitchFamily="34" charset="0"/>
                <a:cs typeface="Arial" panose="020B0604020202020204" pitchFamily="34" charset="0"/>
              </a:rPr>
              <a:t>2009: Jubileumi év, a HTE 60 éves</a:t>
            </a:r>
          </a:p>
          <a:p>
            <a:pPr marL="457200" indent="-4572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800" dirty="0">
                <a:latin typeface="Arial" panose="020B0604020202020204" pitchFamily="34" charset="0"/>
                <a:cs typeface="Arial" panose="020B0604020202020204" pitchFamily="34" charset="0"/>
              </a:rPr>
              <a:t>2009. november 4.: Jubileumi kongresszus</a:t>
            </a:r>
          </a:p>
          <a:p>
            <a:pPr marL="457200" indent="-4572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800" dirty="0">
                <a:latin typeface="Arial" panose="020B0604020202020204" pitchFamily="34" charset="0"/>
                <a:cs typeface="Arial" panose="020B0604020202020204" pitchFamily="34" charset="0"/>
              </a:rPr>
              <a:t>2011: Megalakul az Infokommunikációs Szakértő Bizottság </a:t>
            </a:r>
          </a:p>
          <a:p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85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A73CEE6-50FD-434F-BC49-BC3E3574F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0"/>
            <a:ext cx="10378440" cy="1697736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4EBE5C6-834F-413E-A682-49AEB7D42D94}"/>
              </a:ext>
            </a:extLst>
          </p:cNvPr>
          <p:cNvSpPr txBox="1"/>
          <p:nvPr/>
        </p:nvSpPr>
        <p:spPr>
          <a:xfrm>
            <a:off x="120073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26. Projektmenedzsment Fórum, Budapest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FBE0245-CC49-451A-B7E0-20D078E95B15}"/>
              </a:ext>
            </a:extLst>
          </p:cNvPr>
          <p:cNvSpPr txBox="1"/>
          <p:nvPr/>
        </p:nvSpPr>
        <p:spPr>
          <a:xfrm>
            <a:off x="4715164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dr. Bartolits István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4F5AB0D-7D69-4732-8DA9-92BAC49BE650}"/>
              </a:ext>
            </a:extLst>
          </p:cNvPr>
          <p:cNvSpPr txBox="1"/>
          <p:nvPr/>
        </p:nvSpPr>
        <p:spPr>
          <a:xfrm>
            <a:off x="9051636" y="6613236"/>
            <a:ext cx="3020291" cy="26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2024. április 11.  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4DA855F-7812-470B-8FF7-AA58DECF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618" y="6561478"/>
            <a:ext cx="528782" cy="365125"/>
          </a:xfrm>
        </p:spPr>
        <p:txBody>
          <a:bodyPr/>
          <a:lstStyle/>
          <a:p>
            <a:fld id="{CD8F20AE-1190-4E41-8D08-5493478C0C38}" type="slidenum">
              <a:rPr lang="hu-HU" smtClean="0">
                <a:solidFill>
                  <a:schemeClr val="tx1"/>
                </a:solidFill>
              </a:rPr>
              <a:t>18</a:t>
            </a:fld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D4C3F8B-59F4-48EF-8C95-75AF6A81A3EB}"/>
              </a:ext>
            </a:extLst>
          </p:cNvPr>
          <p:cNvSpPr txBox="1"/>
          <p:nvPr/>
        </p:nvSpPr>
        <p:spPr>
          <a:xfrm>
            <a:off x="2820129" y="1814695"/>
            <a:ext cx="611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HTE szakmai szervezetei (2009)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09807A1A-2968-4FBF-9BF4-8C4B2B27B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2627313"/>
            <a:ext cx="4038600" cy="340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hu-HU" sz="2000" b="0" dirty="0" err="1">
                <a:solidFill>
                  <a:schemeClr val="tx1"/>
                </a:solidFill>
              </a:rPr>
              <a:t>Digitális</a:t>
            </a:r>
            <a:r>
              <a:rPr lang="en-US" altLang="hu-HU" sz="2000" b="0" dirty="0">
                <a:solidFill>
                  <a:schemeClr val="tx1"/>
                </a:solidFill>
              </a:rPr>
              <a:t> </a:t>
            </a:r>
            <a:r>
              <a:rPr lang="en-US" altLang="hu-HU" sz="2000" b="0" dirty="0" err="1">
                <a:solidFill>
                  <a:schemeClr val="tx1"/>
                </a:solidFill>
              </a:rPr>
              <a:t>Mozgó</a:t>
            </a:r>
            <a:r>
              <a:rPr lang="en-US" altLang="hu-HU" sz="2000" b="0" dirty="0">
                <a:solidFill>
                  <a:schemeClr val="tx1"/>
                </a:solidFill>
              </a:rPr>
              <a:t> </a:t>
            </a:r>
            <a:r>
              <a:rPr lang="en-US" altLang="hu-HU" sz="2000" b="0" dirty="0" err="1">
                <a:solidFill>
                  <a:schemeClr val="tx1"/>
                </a:solidFill>
              </a:rPr>
              <a:t>Világ</a:t>
            </a:r>
            <a:r>
              <a:rPr lang="en-US" altLang="hu-HU" sz="2000" b="0" dirty="0">
                <a:solidFill>
                  <a:schemeClr val="tx1"/>
                </a:solidFill>
              </a:rPr>
              <a:t> </a:t>
            </a:r>
            <a:r>
              <a:rPr lang="en-US" altLang="hu-HU" sz="2000" b="0" dirty="0" err="1">
                <a:solidFill>
                  <a:schemeClr val="tx1"/>
                </a:solidFill>
              </a:rPr>
              <a:t>klub</a:t>
            </a:r>
            <a:endParaRPr lang="en-US" altLang="hu-HU" sz="20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hu-HU" sz="2000" b="0" dirty="0" err="1">
                <a:solidFill>
                  <a:schemeClr val="tx1"/>
                </a:solidFill>
              </a:rPr>
              <a:t>Digitális</a:t>
            </a:r>
            <a:r>
              <a:rPr lang="en-US" altLang="hu-HU" sz="2000" b="0" dirty="0">
                <a:solidFill>
                  <a:schemeClr val="tx1"/>
                </a:solidFill>
              </a:rPr>
              <a:t> </a:t>
            </a:r>
            <a:r>
              <a:rPr lang="en-US" altLang="hu-HU" sz="2000" b="0" dirty="0" err="1">
                <a:solidFill>
                  <a:schemeClr val="tx1"/>
                </a:solidFill>
              </a:rPr>
              <a:t>Rádió</a:t>
            </a:r>
            <a:r>
              <a:rPr lang="en-US" altLang="hu-HU" sz="2000" b="0" dirty="0">
                <a:solidFill>
                  <a:schemeClr val="tx1"/>
                </a:solidFill>
              </a:rPr>
              <a:t> </a:t>
            </a:r>
            <a:r>
              <a:rPr lang="en-US" altLang="hu-HU" sz="2000" b="0" dirty="0" err="1">
                <a:solidFill>
                  <a:schemeClr val="tx1"/>
                </a:solidFill>
              </a:rPr>
              <a:t>Kör</a:t>
            </a:r>
            <a:endParaRPr lang="en-US" altLang="hu-HU" sz="20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hu-HU" sz="2000" b="0" dirty="0" err="1">
                <a:solidFill>
                  <a:schemeClr val="tx1"/>
                </a:solidFill>
              </a:rPr>
              <a:t>Dokumentumtechnológia</a:t>
            </a:r>
            <a:r>
              <a:rPr lang="en-US" altLang="hu-HU" sz="2000" b="0" dirty="0">
                <a:solidFill>
                  <a:schemeClr val="tx1"/>
                </a:solidFill>
              </a:rPr>
              <a:t>  </a:t>
            </a:r>
            <a:r>
              <a:rPr lang="en-US" altLang="hu-HU" sz="2000" b="0" dirty="0" err="1">
                <a:solidFill>
                  <a:schemeClr val="tx1"/>
                </a:solidFill>
              </a:rPr>
              <a:t>szakosztály</a:t>
            </a:r>
            <a:endParaRPr lang="en-US" altLang="hu-HU" sz="20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hu-HU" sz="2000" b="0" dirty="0">
                <a:solidFill>
                  <a:schemeClr val="tx1"/>
                </a:solidFill>
              </a:rPr>
              <a:t>e-</a:t>
            </a:r>
            <a:r>
              <a:rPr lang="en-US" altLang="hu-HU" sz="2000" b="0" dirty="0" err="1">
                <a:solidFill>
                  <a:schemeClr val="tx1"/>
                </a:solidFill>
              </a:rPr>
              <a:t>Magyarországért</a:t>
            </a:r>
            <a:r>
              <a:rPr lang="en-US" altLang="hu-HU" sz="2000" b="0" dirty="0">
                <a:solidFill>
                  <a:schemeClr val="tx1"/>
                </a:solidFill>
              </a:rPr>
              <a:t> </a:t>
            </a:r>
            <a:r>
              <a:rPr lang="en-US" altLang="hu-HU" sz="2000" b="0" dirty="0" err="1">
                <a:solidFill>
                  <a:schemeClr val="tx1"/>
                </a:solidFill>
              </a:rPr>
              <a:t>szakosztály</a:t>
            </a:r>
            <a:endParaRPr lang="en-US" altLang="hu-HU" sz="20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hu-HU" sz="2000" b="0" dirty="0" err="1">
                <a:solidFill>
                  <a:schemeClr val="tx1"/>
                </a:solidFill>
              </a:rPr>
              <a:t>Energiaipari</a:t>
            </a:r>
            <a:r>
              <a:rPr lang="en-US" altLang="hu-HU" sz="2000" b="0" dirty="0">
                <a:solidFill>
                  <a:schemeClr val="tx1"/>
                </a:solidFill>
              </a:rPr>
              <a:t> </a:t>
            </a:r>
            <a:r>
              <a:rPr lang="en-US" altLang="hu-HU" sz="2000" b="0" dirty="0" err="1">
                <a:solidFill>
                  <a:schemeClr val="tx1"/>
                </a:solidFill>
              </a:rPr>
              <a:t>távközlési</a:t>
            </a:r>
            <a:r>
              <a:rPr lang="en-US" altLang="hu-HU" sz="2000" b="0" dirty="0">
                <a:solidFill>
                  <a:schemeClr val="tx1"/>
                </a:solidFill>
              </a:rPr>
              <a:t> </a:t>
            </a:r>
            <a:r>
              <a:rPr lang="en-US" altLang="hu-HU" sz="2000" b="0" dirty="0" err="1">
                <a:solidFill>
                  <a:schemeClr val="tx1"/>
                </a:solidFill>
              </a:rPr>
              <a:t>szakosztály</a:t>
            </a:r>
            <a:endParaRPr lang="en-US" altLang="hu-HU" sz="20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hu-HU" sz="2000" b="0" dirty="0" err="1">
                <a:solidFill>
                  <a:schemeClr val="tx1"/>
                </a:solidFill>
              </a:rPr>
              <a:t>Kábeltelevíziós</a:t>
            </a:r>
            <a:r>
              <a:rPr lang="en-US" altLang="hu-HU" sz="2000" b="0" dirty="0">
                <a:solidFill>
                  <a:schemeClr val="tx1"/>
                </a:solidFill>
              </a:rPr>
              <a:t> </a:t>
            </a:r>
            <a:r>
              <a:rPr lang="en-US" altLang="hu-HU" sz="2000" b="0" dirty="0" err="1">
                <a:solidFill>
                  <a:schemeClr val="tx1"/>
                </a:solidFill>
              </a:rPr>
              <a:t>szakosztály</a:t>
            </a:r>
            <a:endParaRPr lang="en-US" altLang="hu-HU" sz="20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hu-HU" sz="2000" b="0" dirty="0" err="1">
                <a:solidFill>
                  <a:schemeClr val="tx1"/>
                </a:solidFill>
              </a:rPr>
              <a:t>Közlekedéshírközlési</a:t>
            </a:r>
            <a:r>
              <a:rPr lang="en-US" altLang="hu-HU" sz="2000" b="0" dirty="0">
                <a:solidFill>
                  <a:schemeClr val="tx1"/>
                </a:solidFill>
              </a:rPr>
              <a:t> </a:t>
            </a:r>
            <a:r>
              <a:rPr lang="en-US" altLang="hu-HU" sz="2000" b="0" dirty="0" err="1">
                <a:solidFill>
                  <a:schemeClr val="tx1"/>
                </a:solidFill>
              </a:rPr>
              <a:t>szakosztály</a:t>
            </a:r>
            <a:endParaRPr lang="en-US" altLang="hu-HU" sz="20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hu-HU" sz="2000" b="0" dirty="0" err="1">
                <a:solidFill>
                  <a:schemeClr val="tx1"/>
                </a:solidFill>
              </a:rPr>
              <a:t>Média</a:t>
            </a:r>
            <a:r>
              <a:rPr lang="en-US" altLang="hu-HU" sz="2000" b="0" dirty="0">
                <a:solidFill>
                  <a:schemeClr val="tx1"/>
                </a:solidFill>
              </a:rPr>
              <a:t> Klub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A83B3F44-65B3-4138-9305-363785A82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2627313"/>
            <a:ext cx="4038600" cy="340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hu-HU" sz="2000" b="0" dirty="0" err="1">
                <a:solidFill>
                  <a:schemeClr val="tx1"/>
                </a:solidFill>
              </a:rPr>
              <a:t>Médiainformatikai</a:t>
            </a:r>
            <a:r>
              <a:rPr lang="en-US" altLang="hu-HU" sz="2000" b="0" dirty="0">
                <a:solidFill>
                  <a:schemeClr val="tx1"/>
                </a:solidFill>
              </a:rPr>
              <a:t> </a:t>
            </a:r>
            <a:r>
              <a:rPr lang="en-US" altLang="hu-HU" sz="2000" b="0" dirty="0" err="1">
                <a:solidFill>
                  <a:schemeClr val="tx1"/>
                </a:solidFill>
              </a:rPr>
              <a:t>szakosztály</a:t>
            </a:r>
            <a:endParaRPr lang="hu-HU" altLang="hu-HU" sz="20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hu-HU" sz="2000" b="0" dirty="0" err="1">
                <a:solidFill>
                  <a:schemeClr val="tx1"/>
                </a:solidFill>
              </a:rPr>
              <a:t>Mikro</a:t>
            </a:r>
            <a:r>
              <a:rPr lang="en-US" altLang="hu-HU" sz="2000" b="0" dirty="0">
                <a:solidFill>
                  <a:schemeClr val="tx1"/>
                </a:solidFill>
              </a:rPr>
              <a:t>- </a:t>
            </a:r>
            <a:r>
              <a:rPr lang="en-US" altLang="hu-HU" sz="2000" b="0" dirty="0" err="1">
                <a:solidFill>
                  <a:schemeClr val="tx1"/>
                </a:solidFill>
              </a:rPr>
              <a:t>és</a:t>
            </a:r>
            <a:r>
              <a:rPr lang="en-US" altLang="hu-HU" sz="2000" b="0" dirty="0">
                <a:solidFill>
                  <a:schemeClr val="tx1"/>
                </a:solidFill>
              </a:rPr>
              <a:t> </a:t>
            </a:r>
            <a:r>
              <a:rPr lang="en-US" altLang="hu-HU" sz="2000" b="0" dirty="0" err="1">
                <a:solidFill>
                  <a:schemeClr val="tx1"/>
                </a:solidFill>
              </a:rPr>
              <a:t>nanoelektronikai</a:t>
            </a:r>
            <a:r>
              <a:rPr lang="en-US" altLang="hu-HU" sz="2000" b="0" dirty="0">
                <a:solidFill>
                  <a:schemeClr val="tx1"/>
                </a:solidFill>
              </a:rPr>
              <a:t> </a:t>
            </a:r>
            <a:r>
              <a:rPr lang="en-US" altLang="hu-HU" sz="2000" b="0" dirty="0" err="1">
                <a:solidFill>
                  <a:schemeClr val="tx1"/>
                </a:solidFill>
              </a:rPr>
              <a:t>szakosztály</a:t>
            </a:r>
            <a:endParaRPr lang="hu-HU" altLang="hu-HU" sz="20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hu-HU" sz="2000" b="0" dirty="0" err="1">
                <a:solidFill>
                  <a:schemeClr val="tx1"/>
                </a:solidFill>
              </a:rPr>
              <a:t>Számítástechnikai</a:t>
            </a:r>
            <a:r>
              <a:rPr lang="en-US" altLang="hu-HU" sz="2000" b="0" dirty="0">
                <a:solidFill>
                  <a:schemeClr val="tx1"/>
                </a:solidFill>
              </a:rPr>
              <a:t> </a:t>
            </a:r>
            <a:r>
              <a:rPr lang="en-US" altLang="hu-HU" sz="2000" b="0" dirty="0" err="1">
                <a:solidFill>
                  <a:schemeClr val="tx1"/>
                </a:solidFill>
              </a:rPr>
              <a:t>szakosztály</a:t>
            </a:r>
            <a:endParaRPr lang="hu-HU" altLang="hu-HU" sz="20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hu-HU" sz="2000" b="0" dirty="0" err="1">
                <a:solidFill>
                  <a:schemeClr val="tx1"/>
                </a:solidFill>
              </a:rPr>
              <a:t>Szenior</a:t>
            </a:r>
            <a:r>
              <a:rPr lang="en-US" altLang="hu-HU" sz="2000" b="0" dirty="0">
                <a:solidFill>
                  <a:schemeClr val="tx1"/>
                </a:solidFill>
              </a:rPr>
              <a:t> </a:t>
            </a:r>
            <a:r>
              <a:rPr lang="en-US" altLang="hu-HU" sz="2000" b="0" dirty="0" err="1">
                <a:solidFill>
                  <a:schemeClr val="tx1"/>
                </a:solidFill>
              </a:rPr>
              <a:t>szakosztály</a:t>
            </a:r>
            <a:endParaRPr lang="en-US" altLang="hu-HU" sz="20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hu-HU" sz="2000" b="0" dirty="0" err="1">
                <a:solidFill>
                  <a:schemeClr val="tx1"/>
                </a:solidFill>
              </a:rPr>
              <a:t>Távközlési</a:t>
            </a:r>
            <a:r>
              <a:rPr lang="en-US" altLang="hu-HU" sz="2000" b="0" dirty="0">
                <a:solidFill>
                  <a:schemeClr val="tx1"/>
                </a:solidFill>
              </a:rPr>
              <a:t> </a:t>
            </a:r>
            <a:r>
              <a:rPr lang="en-US" altLang="hu-HU" sz="2000" b="0" dirty="0" err="1">
                <a:solidFill>
                  <a:schemeClr val="tx1"/>
                </a:solidFill>
              </a:rPr>
              <a:t>és</a:t>
            </a:r>
            <a:r>
              <a:rPr lang="en-US" altLang="hu-HU" sz="2000" b="0" dirty="0">
                <a:solidFill>
                  <a:schemeClr val="tx1"/>
                </a:solidFill>
              </a:rPr>
              <a:t> </a:t>
            </a:r>
            <a:r>
              <a:rPr lang="en-US" altLang="hu-HU" sz="2000" b="0" dirty="0" err="1">
                <a:solidFill>
                  <a:schemeClr val="tx1"/>
                </a:solidFill>
              </a:rPr>
              <a:t>Informatikai</a:t>
            </a:r>
            <a:r>
              <a:rPr lang="en-US" altLang="hu-HU" sz="2000" b="0" dirty="0">
                <a:solidFill>
                  <a:schemeClr val="tx1"/>
                </a:solidFill>
              </a:rPr>
              <a:t> </a:t>
            </a:r>
            <a:r>
              <a:rPr lang="en-US" altLang="hu-HU" sz="2000" b="0" dirty="0" err="1">
                <a:solidFill>
                  <a:schemeClr val="tx1"/>
                </a:solidFill>
              </a:rPr>
              <a:t>Projektirányítók</a:t>
            </a:r>
            <a:r>
              <a:rPr lang="en-US" altLang="hu-HU" sz="2000" b="0" dirty="0">
                <a:solidFill>
                  <a:schemeClr val="tx1"/>
                </a:solidFill>
              </a:rPr>
              <a:t> </a:t>
            </a:r>
            <a:r>
              <a:rPr lang="en-US" altLang="hu-HU" sz="2000" b="0" dirty="0" err="1">
                <a:solidFill>
                  <a:schemeClr val="tx1"/>
                </a:solidFill>
              </a:rPr>
              <a:t>Klubja</a:t>
            </a:r>
            <a:endParaRPr lang="en-US" altLang="hu-HU" sz="20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hu-HU" sz="2000" b="0" dirty="0" err="1">
                <a:solidFill>
                  <a:schemeClr val="tx1"/>
                </a:solidFill>
              </a:rPr>
              <a:t>Távközlési</a:t>
            </a:r>
            <a:r>
              <a:rPr lang="en-US" altLang="hu-HU" sz="2000" b="0" dirty="0">
                <a:solidFill>
                  <a:schemeClr val="tx1"/>
                </a:solidFill>
              </a:rPr>
              <a:t> </a:t>
            </a:r>
            <a:r>
              <a:rPr lang="en-US" altLang="hu-HU" sz="2000" b="0" dirty="0" err="1">
                <a:solidFill>
                  <a:schemeClr val="tx1"/>
                </a:solidFill>
              </a:rPr>
              <a:t>szakosztály</a:t>
            </a:r>
            <a:endParaRPr lang="en-US" altLang="hu-HU" sz="20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hu-HU" sz="2000" b="0" dirty="0">
                <a:solidFill>
                  <a:schemeClr val="tx1"/>
                </a:solidFill>
              </a:rPr>
              <a:t>TETRA </a:t>
            </a:r>
            <a:r>
              <a:rPr lang="en-US" altLang="hu-HU" sz="2000" b="0" dirty="0" err="1">
                <a:solidFill>
                  <a:schemeClr val="tx1"/>
                </a:solidFill>
              </a:rPr>
              <a:t>szakosztály</a:t>
            </a:r>
            <a:endParaRPr lang="en-US" altLang="hu-HU" sz="20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hu-HU" sz="2000" b="0" dirty="0" err="1">
                <a:solidFill>
                  <a:schemeClr val="tx1"/>
                </a:solidFill>
              </a:rPr>
              <a:t>Vételtechnikai</a:t>
            </a:r>
            <a:r>
              <a:rPr lang="en-US" altLang="hu-HU" sz="2000" b="0" dirty="0">
                <a:solidFill>
                  <a:schemeClr val="tx1"/>
                </a:solidFill>
              </a:rPr>
              <a:t> </a:t>
            </a:r>
            <a:r>
              <a:rPr lang="en-US" altLang="hu-HU" sz="2000" b="0" dirty="0" err="1">
                <a:solidFill>
                  <a:schemeClr val="tx1"/>
                </a:solidFill>
              </a:rPr>
              <a:t>szakosztály</a:t>
            </a:r>
            <a:endParaRPr lang="en-US" altLang="hu-HU" sz="20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hu-HU" altLang="hu-HU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843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A73CEE6-50FD-434F-BC49-BC3E3574F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0"/>
            <a:ext cx="10378440" cy="1697736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4EBE5C6-834F-413E-A682-49AEB7D42D94}"/>
              </a:ext>
            </a:extLst>
          </p:cNvPr>
          <p:cNvSpPr txBox="1"/>
          <p:nvPr/>
        </p:nvSpPr>
        <p:spPr>
          <a:xfrm>
            <a:off x="120073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26. Projektmenedzsment Fórum, Budapest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FBE0245-CC49-451A-B7E0-20D078E95B15}"/>
              </a:ext>
            </a:extLst>
          </p:cNvPr>
          <p:cNvSpPr txBox="1"/>
          <p:nvPr/>
        </p:nvSpPr>
        <p:spPr>
          <a:xfrm>
            <a:off x="4715164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dr. Bartolits István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4F5AB0D-7D69-4732-8DA9-92BAC49BE650}"/>
              </a:ext>
            </a:extLst>
          </p:cNvPr>
          <p:cNvSpPr txBox="1"/>
          <p:nvPr/>
        </p:nvSpPr>
        <p:spPr>
          <a:xfrm>
            <a:off x="9051636" y="6613236"/>
            <a:ext cx="3020291" cy="26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2024. április 11.  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4DA855F-7812-470B-8FF7-AA58DECF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618" y="6561478"/>
            <a:ext cx="528782" cy="365125"/>
          </a:xfrm>
        </p:spPr>
        <p:txBody>
          <a:bodyPr/>
          <a:lstStyle/>
          <a:p>
            <a:fld id="{CD8F20AE-1190-4E41-8D08-5493478C0C38}" type="slidenum">
              <a:rPr lang="hu-HU" smtClean="0">
                <a:solidFill>
                  <a:schemeClr val="tx1"/>
                </a:solidFill>
              </a:rPr>
              <a:t>19</a:t>
            </a:fld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50EA531-6502-4CA6-808E-7990BEA7BEFE}"/>
              </a:ext>
            </a:extLst>
          </p:cNvPr>
          <p:cNvSpPr txBox="1"/>
          <p:nvPr/>
        </p:nvSpPr>
        <p:spPr>
          <a:xfrm>
            <a:off x="2820129" y="1814695"/>
            <a:ext cx="611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tudatos gazdasági tervezés útján (2011-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1E19ABB-CAC7-4638-8DE8-8125C2E1D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84" y="2452725"/>
            <a:ext cx="10816907" cy="410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altLang="hu-HU" sz="2800" b="0" dirty="0">
                <a:solidFill>
                  <a:schemeClr val="tx1"/>
                </a:solidFill>
              </a:rPr>
              <a:t>Szigorodó gazdasági helyzet, szigorodó HTE lépések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altLang="hu-HU" sz="2800" dirty="0">
                <a:solidFill>
                  <a:schemeClr val="tx1"/>
                </a:solidFill>
              </a:rPr>
              <a:t>A Híradástechnika folyóirat felfüggesztése, az </a:t>
            </a:r>
            <a:r>
              <a:rPr lang="hu-HU" altLang="hu-HU" sz="2800" dirty="0" err="1">
                <a:solidFill>
                  <a:schemeClr val="tx1"/>
                </a:solidFill>
              </a:rPr>
              <a:t>Infocommunications</a:t>
            </a:r>
            <a:r>
              <a:rPr lang="hu-HU" altLang="hu-HU" sz="2800" dirty="0">
                <a:solidFill>
                  <a:schemeClr val="tx1"/>
                </a:solidFill>
              </a:rPr>
              <a:t> Journal IEEE formátumban jelenik meg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altLang="hu-HU" sz="2800" dirty="0">
                <a:solidFill>
                  <a:schemeClr val="tx1"/>
                </a:solidFill>
              </a:rPr>
              <a:t>2013: ICC 2013 konferencia, a HTE eddigi legnagyobb rendezvénye (2000 résztvevő, 1400 előadás, „Dunai árvíz megrendezése”)</a:t>
            </a:r>
            <a:endParaRPr lang="hu-HU" altLang="hu-HU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altLang="hu-HU" sz="2800" dirty="0">
                <a:solidFill>
                  <a:schemeClr val="tx1"/>
                </a:solidFill>
              </a:rPr>
              <a:t>2015: A civil és a vállalkozási tevékenység szétválasztása: megalakul a </a:t>
            </a:r>
            <a:r>
              <a:rPr lang="hu-HU" altLang="hu-HU" sz="2800" dirty="0" err="1">
                <a:solidFill>
                  <a:schemeClr val="tx1"/>
                </a:solidFill>
              </a:rPr>
              <a:t>HTENet</a:t>
            </a:r>
            <a:r>
              <a:rPr lang="hu-HU" altLang="hu-HU" sz="2800" dirty="0">
                <a:solidFill>
                  <a:schemeClr val="tx1"/>
                </a:solidFill>
              </a:rPr>
              <a:t> Nonprofit kft.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altLang="hu-HU" sz="2800" dirty="0">
                <a:solidFill>
                  <a:schemeClr val="tx1"/>
                </a:solidFill>
              </a:rPr>
              <a:t>Kontrolling bevezetése, havi pénzügyi </a:t>
            </a:r>
            <a:r>
              <a:rPr lang="hu-HU" altLang="hu-HU" sz="2800" dirty="0" err="1">
                <a:solidFill>
                  <a:schemeClr val="tx1"/>
                </a:solidFill>
              </a:rPr>
              <a:t>riportolás</a:t>
            </a:r>
            <a:r>
              <a:rPr lang="hu-HU" altLang="hu-HU" sz="2800" dirty="0">
                <a:solidFill>
                  <a:schemeClr val="tx1"/>
                </a:solidFill>
              </a:rPr>
              <a:t>, feszes tervezés, állandó odafigyelés a pénzügyi helyzetre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altLang="hu-HU" sz="24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hu-HU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42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A73CEE6-50FD-434F-BC49-BC3E3574F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0"/>
            <a:ext cx="10378440" cy="1697736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4EBE5C6-834F-413E-A682-49AEB7D42D94}"/>
              </a:ext>
            </a:extLst>
          </p:cNvPr>
          <p:cNvSpPr txBox="1"/>
          <p:nvPr/>
        </p:nvSpPr>
        <p:spPr>
          <a:xfrm>
            <a:off x="120073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26. Projektmenedzsment Fórum, Budapest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FBE0245-CC49-451A-B7E0-20D078E95B15}"/>
              </a:ext>
            </a:extLst>
          </p:cNvPr>
          <p:cNvSpPr txBox="1"/>
          <p:nvPr/>
        </p:nvSpPr>
        <p:spPr>
          <a:xfrm>
            <a:off x="4715164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dr. Bartolits István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4F5AB0D-7D69-4732-8DA9-92BAC49BE650}"/>
              </a:ext>
            </a:extLst>
          </p:cNvPr>
          <p:cNvSpPr txBox="1"/>
          <p:nvPr/>
        </p:nvSpPr>
        <p:spPr>
          <a:xfrm>
            <a:off x="9051636" y="6613236"/>
            <a:ext cx="3020291" cy="26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2024. április 11.  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4DA855F-7812-470B-8FF7-AA58DECF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618" y="6561478"/>
            <a:ext cx="528782" cy="365125"/>
          </a:xfrm>
        </p:spPr>
        <p:txBody>
          <a:bodyPr/>
          <a:lstStyle/>
          <a:p>
            <a:fld id="{CD8F20AE-1190-4E41-8D08-5493478C0C38}" type="slidenum">
              <a:rPr lang="hu-HU" smtClean="0">
                <a:solidFill>
                  <a:schemeClr val="tx1"/>
                </a:solidFill>
              </a:rPr>
              <a:t>2</a:t>
            </a:fld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07B9B60-F277-4D59-800F-9F943A4EEC91}"/>
              </a:ext>
            </a:extLst>
          </p:cNvPr>
          <p:cNvSpPr txBox="1"/>
          <p:nvPr/>
        </p:nvSpPr>
        <p:spPr>
          <a:xfrm>
            <a:off x="2768816" y="1844398"/>
            <a:ext cx="611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HTE megalakulása</a:t>
            </a:r>
          </a:p>
        </p:txBody>
      </p:sp>
      <p:pic>
        <p:nvPicPr>
          <p:cNvPr id="9" name="Picture 5" descr="arch1">
            <a:extLst>
              <a:ext uri="{FF2B5EF4-FFF2-40B4-BE49-F238E27FC236}">
                <a16:creationId xmlns:a16="http://schemas.microsoft.com/office/drawing/2014/main" id="{43361584-D10C-49BC-8E6D-CAEAF9C42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322" y="3363243"/>
            <a:ext cx="4484687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91404589-3837-44A7-8479-6E7024F997EA}"/>
              </a:ext>
            </a:extLst>
          </p:cNvPr>
          <p:cNvSpPr/>
          <p:nvPr/>
        </p:nvSpPr>
        <p:spPr>
          <a:xfrm>
            <a:off x="906780" y="2373593"/>
            <a:ext cx="1015746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1945. jan. 18. Megalakul a Magyar Mérnökök és Technikusok Szabad Szakszervezete, azon belül a Híradástechnikai Szakosztály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3A86E9A-EE27-4FE5-BACB-CF2E47AF9ADB}"/>
              </a:ext>
            </a:extLst>
          </p:cNvPr>
          <p:cNvSpPr/>
          <p:nvPr/>
        </p:nvSpPr>
        <p:spPr>
          <a:xfrm>
            <a:off x="906780" y="3164046"/>
            <a:ext cx="6088380" cy="2982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Magyar Elektrotechnikai Egyesület már 1945 elején elkezdte szervezni a programjait</a:t>
            </a:r>
          </a:p>
          <a:p>
            <a:pPr marL="342900" indent="-3429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1947 – a politikai vezetés iparági szak-szervezeteket akar</a:t>
            </a:r>
          </a:p>
          <a:p>
            <a:pPr marL="342900" indent="-3429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Szükséges egy önálló Egyesület</a:t>
            </a:r>
          </a:p>
          <a:p>
            <a:pPr marL="342900" indent="-3429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szervezési munka a Podmaniczky utca 45-ben, a korábbi Szabadkőműves székházban kezdődött meg 1947-ben</a:t>
            </a:r>
          </a:p>
        </p:txBody>
      </p:sp>
    </p:spTree>
    <p:extLst>
      <p:ext uri="{BB962C8B-B14F-4D97-AF65-F5344CB8AC3E}">
        <p14:creationId xmlns:p14="http://schemas.microsoft.com/office/powerpoint/2010/main" val="4157192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A73CEE6-50FD-434F-BC49-BC3E3574F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0"/>
            <a:ext cx="10378440" cy="1697736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4EBE5C6-834F-413E-A682-49AEB7D42D94}"/>
              </a:ext>
            </a:extLst>
          </p:cNvPr>
          <p:cNvSpPr txBox="1"/>
          <p:nvPr/>
        </p:nvSpPr>
        <p:spPr>
          <a:xfrm>
            <a:off x="120073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26. Projektmenedzsment Fórum, Budapest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FBE0245-CC49-451A-B7E0-20D078E95B15}"/>
              </a:ext>
            </a:extLst>
          </p:cNvPr>
          <p:cNvSpPr txBox="1"/>
          <p:nvPr/>
        </p:nvSpPr>
        <p:spPr>
          <a:xfrm>
            <a:off x="4715164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dr. Bartolits István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4F5AB0D-7D69-4732-8DA9-92BAC49BE650}"/>
              </a:ext>
            </a:extLst>
          </p:cNvPr>
          <p:cNvSpPr txBox="1"/>
          <p:nvPr/>
        </p:nvSpPr>
        <p:spPr>
          <a:xfrm>
            <a:off x="9051636" y="6613236"/>
            <a:ext cx="3020291" cy="26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2024. április 11.  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4DA855F-7812-470B-8FF7-AA58DECF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618" y="6561478"/>
            <a:ext cx="528782" cy="365125"/>
          </a:xfrm>
        </p:spPr>
        <p:txBody>
          <a:bodyPr/>
          <a:lstStyle/>
          <a:p>
            <a:fld id="{CD8F20AE-1190-4E41-8D08-5493478C0C38}" type="slidenum">
              <a:rPr lang="hu-HU" smtClean="0">
                <a:solidFill>
                  <a:schemeClr val="tx1"/>
                </a:solidFill>
              </a:rPr>
              <a:t>20</a:t>
            </a:fld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50EA531-6502-4CA6-808E-7990BEA7BEFE}"/>
              </a:ext>
            </a:extLst>
          </p:cNvPr>
          <p:cNvSpPr txBox="1"/>
          <p:nvPr/>
        </p:nvSpPr>
        <p:spPr>
          <a:xfrm>
            <a:off x="2820129" y="1814695"/>
            <a:ext cx="611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tudatos gazdasági tervezés útján (2011-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1E19ABB-CAC7-4638-8DE8-8125C2E1D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84" y="2452725"/>
            <a:ext cx="11118936" cy="410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altLang="hu-HU" sz="2800" b="0" dirty="0">
                <a:solidFill>
                  <a:schemeClr val="tx1"/>
                </a:solidFill>
              </a:rPr>
              <a:t>Az Infokommunikációs fogalomtár létrejötte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altLang="hu-HU" sz="2800" dirty="0">
                <a:solidFill>
                  <a:schemeClr val="tx1"/>
                </a:solidFill>
              </a:rPr>
              <a:t>Az oktatási portfolió bevezetése</a:t>
            </a:r>
            <a:endParaRPr lang="hu-HU" altLang="hu-HU" sz="28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altLang="hu-HU" sz="2800" b="0" dirty="0">
                <a:solidFill>
                  <a:schemeClr val="tx1"/>
                </a:solidFill>
              </a:rPr>
              <a:t>A HTE </a:t>
            </a:r>
            <a:r>
              <a:rPr lang="hu-HU" altLang="hu-HU" sz="2800" b="0" dirty="0" err="1">
                <a:solidFill>
                  <a:schemeClr val="tx1"/>
                </a:solidFill>
              </a:rPr>
              <a:t>Infokom</a:t>
            </a:r>
            <a:r>
              <a:rPr lang="hu-HU" altLang="hu-HU" sz="2800" dirty="0">
                <a:solidFill>
                  <a:schemeClr val="tx1"/>
                </a:solidFill>
              </a:rPr>
              <a:t>, mint a Távközlési konferenciák jogutóda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altLang="hu-HU" sz="2800" dirty="0">
                <a:solidFill>
                  <a:schemeClr val="tx1"/>
                </a:solidFill>
              </a:rPr>
              <a:t>A HTE </a:t>
            </a:r>
            <a:r>
              <a:rPr lang="hu-HU" altLang="hu-HU" sz="2800" dirty="0" err="1">
                <a:solidFill>
                  <a:schemeClr val="tx1"/>
                </a:solidFill>
              </a:rPr>
              <a:t>MediaNet</a:t>
            </a:r>
            <a:r>
              <a:rPr lang="hu-HU" altLang="hu-HU" sz="2800" dirty="0">
                <a:solidFill>
                  <a:schemeClr val="tx1"/>
                </a:solidFill>
              </a:rPr>
              <a:t>, mint a Televízió konferenciák jogutóda (2019-ig)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altLang="hu-HU" sz="2800" dirty="0" err="1">
                <a:solidFill>
                  <a:schemeClr val="tx1"/>
                </a:solidFill>
              </a:rPr>
              <a:t>Infocommunications</a:t>
            </a:r>
            <a:r>
              <a:rPr lang="hu-HU" altLang="hu-HU" sz="2800" dirty="0">
                <a:solidFill>
                  <a:schemeClr val="tx1"/>
                </a:solidFill>
              </a:rPr>
              <a:t> Journal: 2016-tól Vida Rolland főszerkesztő</a:t>
            </a: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2000" dirty="0">
                <a:solidFill>
                  <a:schemeClr val="tx1"/>
                </a:solidFill>
              </a:rPr>
              <a:t>					      </a:t>
            </a:r>
            <a:r>
              <a:rPr lang="hu-HU" altLang="hu-HU" dirty="0">
                <a:solidFill>
                  <a:schemeClr val="tx1"/>
                </a:solidFill>
              </a:rPr>
              <a:t>2019-től Varga Pál a főszerkesztő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altLang="hu-HU" sz="2800" dirty="0">
                <a:solidFill>
                  <a:schemeClr val="tx1"/>
                </a:solidFill>
              </a:rPr>
              <a:t>ISZB: Jelenleg </a:t>
            </a:r>
            <a:r>
              <a:rPr lang="hu-HU" altLang="hu-HU" sz="2800" dirty="0" err="1">
                <a:solidFill>
                  <a:schemeClr val="tx1"/>
                </a:solidFill>
              </a:rPr>
              <a:t>Frischmann</a:t>
            </a:r>
            <a:r>
              <a:rPr lang="hu-HU" altLang="hu-HU" sz="2800" dirty="0">
                <a:solidFill>
                  <a:schemeClr val="tx1"/>
                </a:solidFill>
              </a:rPr>
              <a:t> Gábor az elnöke, átalakulás proaktív szervezetté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altLang="hu-HU" sz="2800" dirty="0">
                <a:solidFill>
                  <a:schemeClr val="tx1"/>
                </a:solidFill>
              </a:rPr>
              <a:t>A pályázati rendszer maximális kihasználása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hu-HU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66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A73CEE6-50FD-434F-BC49-BC3E3574F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0"/>
            <a:ext cx="10378440" cy="1697736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4EBE5C6-834F-413E-A682-49AEB7D42D94}"/>
              </a:ext>
            </a:extLst>
          </p:cNvPr>
          <p:cNvSpPr txBox="1"/>
          <p:nvPr/>
        </p:nvSpPr>
        <p:spPr>
          <a:xfrm>
            <a:off x="120073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26. Projektmenedzsment Fórum, Budapest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FBE0245-CC49-451A-B7E0-20D078E95B15}"/>
              </a:ext>
            </a:extLst>
          </p:cNvPr>
          <p:cNvSpPr txBox="1"/>
          <p:nvPr/>
        </p:nvSpPr>
        <p:spPr>
          <a:xfrm>
            <a:off x="4715164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dr. Bartolits István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4F5AB0D-7D69-4732-8DA9-92BAC49BE650}"/>
              </a:ext>
            </a:extLst>
          </p:cNvPr>
          <p:cNvSpPr txBox="1"/>
          <p:nvPr/>
        </p:nvSpPr>
        <p:spPr>
          <a:xfrm>
            <a:off x="9051636" y="6613236"/>
            <a:ext cx="3020291" cy="26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2024. április 11.  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4DA855F-7812-470B-8FF7-AA58DECF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618" y="6561478"/>
            <a:ext cx="528782" cy="365125"/>
          </a:xfrm>
        </p:spPr>
        <p:txBody>
          <a:bodyPr/>
          <a:lstStyle/>
          <a:p>
            <a:fld id="{CD8F20AE-1190-4E41-8D08-5493478C0C38}" type="slidenum">
              <a:rPr lang="hu-HU" smtClean="0">
                <a:solidFill>
                  <a:schemeClr val="tx1"/>
                </a:solidFill>
              </a:rPr>
              <a:t>21</a:t>
            </a:fld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50EA531-6502-4CA6-808E-7990BEA7BEFE}"/>
              </a:ext>
            </a:extLst>
          </p:cNvPr>
          <p:cNvSpPr txBox="1"/>
          <p:nvPr/>
        </p:nvSpPr>
        <p:spPr>
          <a:xfrm>
            <a:off x="2820129" y="1814695"/>
            <a:ext cx="611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tudatos gazdasági tervezés útján (2011-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1E19ABB-CAC7-4638-8DE8-8125C2E1D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84" y="2452725"/>
            <a:ext cx="7614198" cy="410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altLang="hu-HU" sz="2800" b="0" dirty="0">
                <a:solidFill>
                  <a:schemeClr val="tx1"/>
                </a:solidFill>
              </a:rPr>
              <a:t>2019: A HTE 70. évfordulója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altLang="hu-HU" sz="2800" dirty="0">
                <a:solidFill>
                  <a:schemeClr val="tx1"/>
                </a:solidFill>
              </a:rPr>
              <a:t>Jelenlegi tervek, folyamatok: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400" b="0" dirty="0">
                <a:solidFill>
                  <a:schemeClr val="tx1"/>
                </a:solidFill>
              </a:rPr>
              <a:t>A kétszintű tagság bevezetése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400" dirty="0">
                <a:solidFill>
                  <a:schemeClr val="tx1"/>
                </a:solidFill>
              </a:rPr>
              <a:t>A szakmai közösségek pénzügyi támogatásának az átalakítása (</a:t>
            </a:r>
            <a:r>
              <a:rPr lang="hu-HU" altLang="hu-HU" sz="2400" dirty="0" err="1">
                <a:solidFill>
                  <a:schemeClr val="tx1"/>
                </a:solidFill>
              </a:rPr>
              <a:t>pályázat+normativ</a:t>
            </a:r>
            <a:r>
              <a:rPr lang="hu-HU" altLang="hu-HU" sz="2400" dirty="0">
                <a:solidFill>
                  <a:schemeClr val="tx1"/>
                </a:solidFill>
              </a:rPr>
              <a:t> támogatás)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400" b="0" dirty="0">
                <a:solidFill>
                  <a:schemeClr val="tx1"/>
                </a:solidFill>
              </a:rPr>
              <a:t>A regisztrációs rendszer egységesítése (GDPR)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400" dirty="0">
                <a:solidFill>
                  <a:schemeClr val="tx1"/>
                </a:solidFill>
              </a:rPr>
              <a:t>Az oktatási portfolió kiszélesítése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400" b="0" dirty="0">
                <a:solidFill>
                  <a:schemeClr val="tx1"/>
                </a:solidFill>
              </a:rPr>
              <a:t>A fogalomtár további bővít</a:t>
            </a:r>
            <a:r>
              <a:rPr lang="hu-HU" altLang="hu-HU" sz="2400" dirty="0">
                <a:solidFill>
                  <a:schemeClr val="tx1"/>
                </a:solidFill>
              </a:rPr>
              <a:t>ése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400" b="0" dirty="0">
                <a:solidFill>
                  <a:schemeClr val="tx1"/>
                </a:solidFill>
              </a:rPr>
              <a:t>A</a:t>
            </a:r>
            <a:r>
              <a:rPr lang="hu-HU" altLang="hu-HU" sz="2400" dirty="0">
                <a:solidFill>
                  <a:schemeClr val="tx1"/>
                </a:solidFill>
              </a:rPr>
              <a:t>z ISZB tevékenységének a bővítése az EU-ban történő események publikálásával</a:t>
            </a:r>
            <a:endParaRPr lang="hu-HU" altLang="hu-HU" sz="2400" b="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altLang="hu-HU" sz="24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endParaRPr lang="hu-HU" altLang="hu-HU" sz="2800" b="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hu-HU" sz="2400" b="0" dirty="0">
              <a:solidFill>
                <a:schemeClr val="tx1"/>
              </a:solidFill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AAF8BB56-AF70-4781-B218-7324AD2A6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235" y="2462366"/>
            <a:ext cx="2852856" cy="410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74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A73CEE6-50FD-434F-BC49-BC3E3574F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0"/>
            <a:ext cx="10378440" cy="1697736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4EBE5C6-834F-413E-A682-49AEB7D42D94}"/>
              </a:ext>
            </a:extLst>
          </p:cNvPr>
          <p:cNvSpPr txBox="1"/>
          <p:nvPr/>
        </p:nvSpPr>
        <p:spPr>
          <a:xfrm>
            <a:off x="120073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26. Projektmenedzsment Fórum, Budapest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FBE0245-CC49-451A-B7E0-20D078E95B15}"/>
              </a:ext>
            </a:extLst>
          </p:cNvPr>
          <p:cNvSpPr txBox="1"/>
          <p:nvPr/>
        </p:nvSpPr>
        <p:spPr>
          <a:xfrm>
            <a:off x="4715164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dr. Bartolits István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4F5AB0D-7D69-4732-8DA9-92BAC49BE650}"/>
              </a:ext>
            </a:extLst>
          </p:cNvPr>
          <p:cNvSpPr txBox="1"/>
          <p:nvPr/>
        </p:nvSpPr>
        <p:spPr>
          <a:xfrm>
            <a:off x="9051636" y="6613236"/>
            <a:ext cx="3020291" cy="26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2024. április 11.  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4DA855F-7812-470B-8FF7-AA58DECF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618" y="6561478"/>
            <a:ext cx="528782" cy="365125"/>
          </a:xfrm>
        </p:spPr>
        <p:txBody>
          <a:bodyPr/>
          <a:lstStyle/>
          <a:p>
            <a:fld id="{CD8F20AE-1190-4E41-8D08-5493478C0C38}" type="slidenum">
              <a:rPr lang="hu-HU" smtClean="0">
                <a:solidFill>
                  <a:schemeClr val="tx1"/>
                </a:solidFill>
              </a:rPr>
              <a:t>22</a:t>
            </a:fld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D4C3F8B-59F4-48EF-8C95-75AF6A81A3EB}"/>
              </a:ext>
            </a:extLst>
          </p:cNvPr>
          <p:cNvSpPr txBox="1"/>
          <p:nvPr/>
        </p:nvSpPr>
        <p:spPr>
          <a:xfrm>
            <a:off x="2820129" y="1814695"/>
            <a:ext cx="611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HTE szakmai szervezetei (2024)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09807A1A-2968-4FBF-9BF4-8C4B2B27B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2627313"/>
            <a:ext cx="5323840" cy="340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hu-HU" altLang="hu-HU" sz="2000" b="0" dirty="0">
                <a:solidFill>
                  <a:schemeClr val="tx1"/>
                </a:solidFill>
              </a:rPr>
              <a:t>Információbiztonsági szakosztály - EIVOK</a:t>
            </a:r>
            <a:endParaRPr lang="en-US" altLang="hu-HU" sz="20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hu-HU" sz="2000" b="0" dirty="0" err="1">
                <a:solidFill>
                  <a:schemeClr val="tx1"/>
                </a:solidFill>
              </a:rPr>
              <a:t>Kábeltelevíziós</a:t>
            </a:r>
            <a:r>
              <a:rPr lang="en-US" altLang="hu-HU" sz="2000" b="0" dirty="0">
                <a:solidFill>
                  <a:schemeClr val="tx1"/>
                </a:solidFill>
              </a:rPr>
              <a:t> </a:t>
            </a:r>
            <a:r>
              <a:rPr lang="en-US" altLang="hu-HU" sz="2000" b="0" dirty="0" err="1">
                <a:solidFill>
                  <a:schemeClr val="tx1"/>
                </a:solidFill>
              </a:rPr>
              <a:t>szakosztály</a:t>
            </a:r>
            <a:endParaRPr lang="en-US" altLang="hu-HU" sz="20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hu-HU" sz="2000" b="0" dirty="0" err="1">
                <a:solidFill>
                  <a:schemeClr val="tx1"/>
                </a:solidFill>
              </a:rPr>
              <a:t>Közlekedés</a:t>
            </a:r>
            <a:r>
              <a:rPr lang="hu-HU" altLang="hu-HU" sz="2000" b="0" dirty="0">
                <a:solidFill>
                  <a:schemeClr val="tx1"/>
                </a:solidFill>
              </a:rPr>
              <a:t>-</a:t>
            </a:r>
            <a:r>
              <a:rPr lang="en-US" altLang="hu-HU" sz="2000" b="0" dirty="0" err="1">
                <a:solidFill>
                  <a:schemeClr val="tx1"/>
                </a:solidFill>
              </a:rPr>
              <a:t>hírközlési</a:t>
            </a:r>
            <a:r>
              <a:rPr lang="en-US" altLang="hu-HU" sz="2000" b="0" dirty="0">
                <a:solidFill>
                  <a:schemeClr val="tx1"/>
                </a:solidFill>
              </a:rPr>
              <a:t> </a:t>
            </a:r>
            <a:r>
              <a:rPr lang="en-US" altLang="hu-HU" sz="2000" b="0" dirty="0" err="1">
                <a:solidFill>
                  <a:schemeClr val="tx1"/>
                </a:solidFill>
              </a:rPr>
              <a:t>szakosztály</a:t>
            </a:r>
            <a:endParaRPr lang="en-US" altLang="hu-HU" sz="20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hu-HU" sz="2000" b="0" dirty="0" err="1">
                <a:solidFill>
                  <a:schemeClr val="tx1"/>
                </a:solidFill>
              </a:rPr>
              <a:t>Média</a:t>
            </a:r>
            <a:r>
              <a:rPr lang="en-US" altLang="hu-HU" sz="2000" b="0" dirty="0">
                <a:solidFill>
                  <a:schemeClr val="tx1"/>
                </a:solidFill>
              </a:rPr>
              <a:t> Klub</a:t>
            </a:r>
            <a:endParaRPr lang="hu-HU" altLang="hu-HU" sz="20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hu-HU" altLang="hu-HU" sz="2000" dirty="0">
                <a:solidFill>
                  <a:schemeClr val="tx1"/>
                </a:solidFill>
              </a:rPr>
              <a:t>Mesterséges intelligencia szakosztály</a:t>
            </a:r>
          </a:p>
          <a:p>
            <a:pPr>
              <a:lnSpc>
                <a:spcPct val="80000"/>
              </a:lnSpc>
            </a:pPr>
            <a:r>
              <a:rPr lang="hu-HU" altLang="hu-HU" sz="2000" b="0" dirty="0" err="1">
                <a:solidFill>
                  <a:schemeClr val="tx1"/>
                </a:solidFill>
              </a:rPr>
              <a:t>Mikro</a:t>
            </a:r>
            <a:r>
              <a:rPr lang="hu-HU" altLang="hu-HU" sz="2000" b="0" dirty="0">
                <a:solidFill>
                  <a:schemeClr val="tx1"/>
                </a:solidFill>
              </a:rPr>
              <a:t>- és </a:t>
            </a:r>
            <a:r>
              <a:rPr lang="hu-HU" altLang="hu-HU" sz="2000" b="0" dirty="0" err="1">
                <a:solidFill>
                  <a:schemeClr val="tx1"/>
                </a:solidFill>
              </a:rPr>
              <a:t>Nanotechnológai</a:t>
            </a:r>
            <a:r>
              <a:rPr lang="hu-HU" altLang="hu-HU" sz="2000" b="0" dirty="0">
                <a:solidFill>
                  <a:schemeClr val="tx1"/>
                </a:solidFill>
              </a:rPr>
              <a:t> szakosztály</a:t>
            </a:r>
          </a:p>
          <a:p>
            <a:pPr>
              <a:lnSpc>
                <a:spcPct val="80000"/>
              </a:lnSpc>
            </a:pPr>
            <a:r>
              <a:rPr lang="hu-HU" altLang="hu-HU" sz="2000" dirty="0">
                <a:solidFill>
                  <a:schemeClr val="tx1"/>
                </a:solidFill>
              </a:rPr>
              <a:t>Projektmenedzsment szakosztály</a:t>
            </a:r>
          </a:p>
          <a:p>
            <a:pPr>
              <a:lnSpc>
                <a:spcPct val="80000"/>
              </a:lnSpc>
            </a:pPr>
            <a:r>
              <a:rPr lang="hu-HU" altLang="hu-HU" sz="2000" b="0" dirty="0">
                <a:solidFill>
                  <a:schemeClr val="tx1"/>
                </a:solidFill>
              </a:rPr>
              <a:t>Rádiótávközlési szakosztály</a:t>
            </a:r>
          </a:p>
          <a:p>
            <a:pPr>
              <a:lnSpc>
                <a:spcPct val="80000"/>
              </a:lnSpc>
            </a:pPr>
            <a:r>
              <a:rPr lang="hu-HU" altLang="hu-HU" sz="2000" dirty="0">
                <a:solidFill>
                  <a:schemeClr val="tx1"/>
                </a:solidFill>
              </a:rPr>
              <a:t>Számítástechnikai szakosztály</a:t>
            </a:r>
          </a:p>
          <a:p>
            <a:pPr>
              <a:lnSpc>
                <a:spcPct val="80000"/>
              </a:lnSpc>
            </a:pPr>
            <a:r>
              <a:rPr lang="hu-HU" altLang="hu-HU" sz="2000" b="0" dirty="0">
                <a:solidFill>
                  <a:schemeClr val="tx1"/>
                </a:solidFill>
              </a:rPr>
              <a:t>Távközlési szakosztály</a:t>
            </a:r>
          </a:p>
          <a:p>
            <a:pPr>
              <a:lnSpc>
                <a:spcPct val="80000"/>
              </a:lnSpc>
            </a:pPr>
            <a:r>
              <a:rPr lang="hu-HU" altLang="hu-HU" sz="2000" dirty="0">
                <a:solidFill>
                  <a:schemeClr val="tx1"/>
                </a:solidFill>
              </a:rPr>
              <a:t>Technikatörténeti szakosztály</a:t>
            </a:r>
          </a:p>
          <a:p>
            <a:pPr>
              <a:lnSpc>
                <a:spcPct val="80000"/>
              </a:lnSpc>
            </a:pPr>
            <a:r>
              <a:rPr lang="hu-HU" altLang="hu-HU" sz="2000" b="0" dirty="0">
                <a:solidFill>
                  <a:schemeClr val="tx1"/>
                </a:solidFill>
              </a:rPr>
              <a:t>Vételtechnikai szakosztály</a:t>
            </a:r>
            <a:endParaRPr lang="en-US" altLang="hu-HU" sz="2000" b="0" dirty="0">
              <a:solidFill>
                <a:schemeClr val="tx1"/>
              </a:solidFill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A83B3F44-65B3-4138-9305-363785A82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2916625"/>
            <a:ext cx="4038600" cy="340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hu-HU" altLang="hu-HU" sz="2000" b="0" dirty="0">
                <a:solidFill>
                  <a:schemeClr val="tx1"/>
                </a:solidFill>
              </a:rPr>
              <a:t>Területi csoportok</a:t>
            </a:r>
          </a:p>
          <a:p>
            <a:pPr>
              <a:lnSpc>
                <a:spcPct val="80000"/>
              </a:lnSpc>
            </a:pPr>
            <a:r>
              <a:rPr lang="hu-HU" altLang="hu-HU" sz="2000" dirty="0">
                <a:solidFill>
                  <a:schemeClr val="tx1"/>
                </a:solidFill>
              </a:rPr>
              <a:t>Eger</a:t>
            </a:r>
          </a:p>
          <a:p>
            <a:pPr>
              <a:lnSpc>
                <a:spcPct val="80000"/>
              </a:lnSpc>
            </a:pPr>
            <a:r>
              <a:rPr lang="hu-HU" altLang="hu-HU" sz="2000" b="0" dirty="0">
                <a:solidFill>
                  <a:schemeClr val="tx1"/>
                </a:solidFill>
              </a:rPr>
              <a:t>Győr</a:t>
            </a:r>
          </a:p>
          <a:p>
            <a:pPr>
              <a:lnSpc>
                <a:spcPct val="80000"/>
              </a:lnSpc>
            </a:pPr>
            <a:r>
              <a:rPr lang="hu-HU" altLang="hu-HU" sz="2000" dirty="0">
                <a:solidFill>
                  <a:schemeClr val="tx1"/>
                </a:solidFill>
              </a:rPr>
              <a:t>Szeged</a:t>
            </a:r>
          </a:p>
          <a:p>
            <a:pPr>
              <a:lnSpc>
                <a:spcPct val="80000"/>
              </a:lnSpc>
            </a:pPr>
            <a:r>
              <a:rPr lang="hu-HU" altLang="hu-HU" sz="2000" b="0" dirty="0">
                <a:solidFill>
                  <a:schemeClr val="tx1"/>
                </a:solidFill>
              </a:rPr>
              <a:t>Debrecen</a:t>
            </a:r>
          </a:p>
          <a:p>
            <a:pPr>
              <a:lnSpc>
                <a:spcPct val="80000"/>
              </a:lnSpc>
            </a:pPr>
            <a:endParaRPr lang="hu-HU" altLang="hu-HU" sz="20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hu-HU" altLang="hu-HU" sz="2000" b="0" dirty="0">
                <a:solidFill>
                  <a:schemeClr val="tx1"/>
                </a:solidFill>
              </a:rPr>
              <a:t>Munkahelyi csoportok</a:t>
            </a:r>
          </a:p>
          <a:p>
            <a:pPr>
              <a:lnSpc>
                <a:spcPct val="80000"/>
              </a:lnSpc>
            </a:pPr>
            <a:r>
              <a:rPr lang="hu-HU" altLang="hu-HU" sz="2000" dirty="0">
                <a:solidFill>
                  <a:schemeClr val="tx1"/>
                </a:solidFill>
              </a:rPr>
              <a:t>Nemzeti Közszolgálati Egyetem</a:t>
            </a:r>
            <a:endParaRPr lang="en-US" altLang="hu-HU" sz="20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hu-HU" altLang="hu-HU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00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Nyíl: ötszög 52">
            <a:extLst>
              <a:ext uri="{FF2B5EF4-FFF2-40B4-BE49-F238E27FC236}">
                <a16:creationId xmlns:a16="http://schemas.microsoft.com/office/drawing/2014/main" id="{CD7ABCA3-8B37-4DA0-8936-C304A8399140}"/>
              </a:ext>
            </a:extLst>
          </p:cNvPr>
          <p:cNvSpPr/>
          <p:nvPr/>
        </p:nvSpPr>
        <p:spPr>
          <a:xfrm rot="4236693">
            <a:off x="10247943" y="3614640"/>
            <a:ext cx="596039" cy="253546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A73CEE6-50FD-434F-BC49-BC3E3574F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0"/>
            <a:ext cx="10378440" cy="1697736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4EBE5C6-834F-413E-A682-49AEB7D42D94}"/>
              </a:ext>
            </a:extLst>
          </p:cNvPr>
          <p:cNvSpPr txBox="1"/>
          <p:nvPr/>
        </p:nvSpPr>
        <p:spPr>
          <a:xfrm>
            <a:off x="120073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26. Projektmenedzsment Fórum, Budapest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FBE0245-CC49-451A-B7E0-20D078E95B15}"/>
              </a:ext>
            </a:extLst>
          </p:cNvPr>
          <p:cNvSpPr txBox="1"/>
          <p:nvPr/>
        </p:nvSpPr>
        <p:spPr>
          <a:xfrm>
            <a:off x="4715164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dr. Bartolits István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4F5AB0D-7D69-4732-8DA9-92BAC49BE650}"/>
              </a:ext>
            </a:extLst>
          </p:cNvPr>
          <p:cNvSpPr txBox="1"/>
          <p:nvPr/>
        </p:nvSpPr>
        <p:spPr>
          <a:xfrm>
            <a:off x="9051636" y="6613236"/>
            <a:ext cx="3020291" cy="26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2024. április 11.  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4DA855F-7812-470B-8FF7-AA58DECF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618" y="6561478"/>
            <a:ext cx="528782" cy="365125"/>
          </a:xfrm>
        </p:spPr>
        <p:txBody>
          <a:bodyPr/>
          <a:lstStyle/>
          <a:p>
            <a:fld id="{CD8F20AE-1190-4E41-8D08-5493478C0C38}" type="slidenum">
              <a:rPr lang="hu-HU" smtClean="0">
                <a:solidFill>
                  <a:schemeClr val="tx1"/>
                </a:solidFill>
              </a:rPr>
              <a:t>23</a:t>
            </a:fld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Line 2">
            <a:extLst>
              <a:ext uri="{FF2B5EF4-FFF2-40B4-BE49-F238E27FC236}">
                <a16:creationId xmlns:a16="http://schemas.microsoft.com/office/drawing/2014/main" id="{9F4F6BD8-E8F6-42C2-980C-285B1B30A7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2378" y="1871967"/>
            <a:ext cx="0" cy="41767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" name="Line 3">
            <a:extLst>
              <a:ext uri="{FF2B5EF4-FFF2-40B4-BE49-F238E27FC236}">
                <a16:creationId xmlns:a16="http://schemas.microsoft.com/office/drawing/2014/main" id="{A23A224C-B0D4-4C6E-868C-F69DC21D8C7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2103" y="1871967"/>
            <a:ext cx="0" cy="41767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Line 4">
            <a:extLst>
              <a:ext uri="{FF2B5EF4-FFF2-40B4-BE49-F238E27FC236}">
                <a16:creationId xmlns:a16="http://schemas.microsoft.com/office/drawing/2014/main" id="{A14CB5F2-23FB-4219-AB32-BFBE86C74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2240" y="1871967"/>
            <a:ext cx="0" cy="41767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314B22BB-5D57-4FB9-909B-6582AB4592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2515" y="1871967"/>
            <a:ext cx="0" cy="41767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" name="Line 6">
            <a:extLst>
              <a:ext uri="{FF2B5EF4-FFF2-40B4-BE49-F238E27FC236}">
                <a16:creationId xmlns:a16="http://schemas.microsoft.com/office/drawing/2014/main" id="{C1313069-6F28-4FCE-BF92-F598264DEB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065" y="1871967"/>
            <a:ext cx="0" cy="41767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BEC89AB4-7B7C-4201-9C52-3885FB6FD8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739" y="5918304"/>
            <a:ext cx="11266713" cy="58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B83F10B4-D9BF-4CA1-B9FE-0712AF477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328" y="2951467"/>
            <a:ext cx="4465637" cy="288925"/>
          </a:xfrm>
          <a:prstGeom prst="leftRightArrow">
            <a:avLst>
              <a:gd name="adj1" fmla="val 100000"/>
              <a:gd name="adj2" fmla="val 96672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15" name="AutoShape 10">
            <a:extLst>
              <a:ext uri="{FF2B5EF4-FFF2-40B4-BE49-F238E27FC236}">
                <a16:creationId xmlns:a16="http://schemas.microsoft.com/office/drawing/2014/main" id="{D73839A9-B652-4048-8136-A3708D001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465" y="2087867"/>
            <a:ext cx="5329238" cy="288925"/>
          </a:xfrm>
          <a:prstGeom prst="leftRightArrow">
            <a:avLst>
              <a:gd name="adj1" fmla="val 100000"/>
              <a:gd name="adj2" fmla="val 72499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16" name="AutoShape 11">
            <a:extLst>
              <a:ext uri="{FF2B5EF4-FFF2-40B4-BE49-F238E27FC236}">
                <a16:creationId xmlns:a16="http://schemas.microsoft.com/office/drawing/2014/main" id="{5C8D9703-4E90-486A-AACF-73EB3FE42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190" y="2519667"/>
            <a:ext cx="4462463" cy="288925"/>
          </a:xfrm>
          <a:prstGeom prst="leftRightArrow">
            <a:avLst>
              <a:gd name="adj1" fmla="val 100000"/>
              <a:gd name="adj2" fmla="val 75295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17" name="AutoShape 13">
            <a:extLst>
              <a:ext uri="{FF2B5EF4-FFF2-40B4-BE49-F238E27FC236}">
                <a16:creationId xmlns:a16="http://schemas.microsoft.com/office/drawing/2014/main" id="{5342EAFB-4081-4D64-BFE7-A281B195B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203" y="2519667"/>
            <a:ext cx="1512887" cy="288925"/>
          </a:xfrm>
          <a:prstGeom prst="leftRightArrow">
            <a:avLst>
              <a:gd name="adj1" fmla="val 100000"/>
              <a:gd name="adj2" fmla="val 70883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18" name="AutoShape 14">
            <a:extLst>
              <a:ext uri="{FF2B5EF4-FFF2-40B4-BE49-F238E27FC236}">
                <a16:creationId xmlns:a16="http://schemas.microsoft.com/office/drawing/2014/main" id="{6A6885E3-4E71-4437-9189-51ABD23D0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0303" y="4680255"/>
            <a:ext cx="1152525" cy="288925"/>
          </a:xfrm>
          <a:prstGeom prst="leftRightArrow">
            <a:avLst>
              <a:gd name="adj1" fmla="val 100000"/>
              <a:gd name="adj2" fmla="val 48182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19" name="AutoShape 15">
            <a:extLst>
              <a:ext uri="{FF2B5EF4-FFF2-40B4-BE49-F238E27FC236}">
                <a16:creationId xmlns:a16="http://schemas.microsoft.com/office/drawing/2014/main" id="{12CFCF5B-69B8-4BF7-A921-4173D3F4A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7915" y="4248455"/>
            <a:ext cx="2160588" cy="288925"/>
          </a:xfrm>
          <a:prstGeom prst="leftRightArrow">
            <a:avLst>
              <a:gd name="adj1" fmla="val 100000"/>
              <a:gd name="adj2" fmla="val 7471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6A898ACB-A1F2-4CD6-B602-1A4758890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03" y="2087867"/>
            <a:ext cx="4681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Alkatrész konferenciák (1954-1992)   évente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13B581E6-9296-4A42-8285-4EE423AD8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528" y="2519667"/>
            <a:ext cx="3673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Microcoll (1959-1990)   4 évente</a:t>
            </a: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BF76B94F-96DF-4EA8-AD70-7182980FA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665" y="2519667"/>
            <a:ext cx="180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(1999 -     )</a:t>
            </a: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DE4A79D2-02F2-427F-8DB8-EF3B0D58D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253" y="2951467"/>
            <a:ext cx="3673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Relectronic (1964-1995)   3-5 évente</a:t>
            </a:r>
          </a:p>
        </p:txBody>
      </p:sp>
      <p:sp>
        <p:nvSpPr>
          <p:cNvPr id="24" name="Text Box 25">
            <a:extLst>
              <a:ext uri="{FF2B5EF4-FFF2-40B4-BE49-F238E27FC236}">
                <a16:creationId xmlns:a16="http://schemas.microsoft.com/office/drawing/2014/main" id="{EA57BE9E-2736-4434-B78C-117920913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03" y="4248455"/>
            <a:ext cx="3744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hu-HU" sz="1400">
                <a:solidFill>
                  <a:schemeClr val="tx1"/>
                </a:solidFill>
                <a:cs typeface="Arial" panose="020B0604020202020204" pitchFamily="34" charset="0"/>
              </a:rPr>
              <a:t>μ</a:t>
            </a:r>
            <a:r>
              <a:rPr lang="hu-HU" altLang="hu-HU" sz="1400">
                <a:solidFill>
                  <a:schemeClr val="tx1"/>
                </a:solidFill>
                <a:cs typeface="Arial" panose="020B0604020202020204" pitchFamily="34" charset="0"/>
              </a:rPr>
              <a:t>P konferenciák </a:t>
            </a:r>
            <a:r>
              <a:rPr lang="hu-HU" altLang="hu-HU" sz="1400">
                <a:solidFill>
                  <a:schemeClr val="tx1"/>
                </a:solidFill>
              </a:rPr>
              <a:t>(1979-1994) évente</a:t>
            </a: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99C22320-83C2-497B-BE50-788228963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353" y="5112055"/>
            <a:ext cx="4535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  <a:cs typeface="Arial" panose="020B0604020202020204" pitchFamily="34" charset="0"/>
              </a:rPr>
              <a:t>Projektmenedzsment Fórumok </a:t>
            </a:r>
            <a:r>
              <a:rPr lang="hu-HU" altLang="hu-HU" sz="1400" dirty="0">
                <a:solidFill>
                  <a:schemeClr val="tx1"/>
                </a:solidFill>
              </a:rPr>
              <a:t>(1998-   ) évente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5954FF0A-9AFA-4A39-9702-D27EB9860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290" y="5543855"/>
            <a:ext cx="3744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  <a:cs typeface="Arial" panose="020B0604020202020204" pitchFamily="34" charset="0"/>
              </a:rPr>
              <a:t>HTE kongresszusok </a:t>
            </a:r>
            <a:r>
              <a:rPr lang="hu-HU" altLang="hu-HU" sz="1400" dirty="0">
                <a:solidFill>
                  <a:schemeClr val="tx1"/>
                </a:solidFill>
              </a:rPr>
              <a:t>(2001-    ) évente</a:t>
            </a: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384D8CF3-7760-474A-87D9-C2951C5F2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553" y="4662792"/>
            <a:ext cx="381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  <a:cs typeface="Arial" panose="020B0604020202020204" pitchFamily="34" charset="0"/>
              </a:rPr>
              <a:t>Marketing Fórumok </a:t>
            </a:r>
            <a:r>
              <a:rPr lang="hu-HU" altLang="hu-HU" sz="1400" dirty="0">
                <a:solidFill>
                  <a:schemeClr val="tx1"/>
                </a:solidFill>
              </a:rPr>
              <a:t>(1997- 2005) évente</a:t>
            </a:r>
          </a:p>
        </p:txBody>
      </p:sp>
      <p:sp>
        <p:nvSpPr>
          <p:cNvPr id="28" name="Line 29">
            <a:extLst>
              <a:ext uri="{FF2B5EF4-FFF2-40B4-BE49-F238E27FC236}">
                <a16:creationId xmlns:a16="http://schemas.microsoft.com/office/drawing/2014/main" id="{FA0F9DE8-829F-4500-BA87-671308AD44B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203" y="1871967"/>
            <a:ext cx="0" cy="41767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9" name="Text Box 30">
            <a:extLst>
              <a:ext uri="{FF2B5EF4-FFF2-40B4-BE49-F238E27FC236}">
                <a16:creationId xmlns:a16="http://schemas.microsoft.com/office/drawing/2014/main" id="{7CF3356D-9ED9-450A-8A60-218A696BE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03" y="6120117"/>
            <a:ext cx="649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1950</a:t>
            </a:r>
          </a:p>
        </p:txBody>
      </p:sp>
      <p:sp>
        <p:nvSpPr>
          <p:cNvPr id="30" name="Text Box 31">
            <a:extLst>
              <a:ext uri="{FF2B5EF4-FFF2-40B4-BE49-F238E27FC236}">
                <a16:creationId xmlns:a16="http://schemas.microsoft.com/office/drawing/2014/main" id="{386AA925-6BA2-4294-913C-AFDF559F5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728" y="6120117"/>
            <a:ext cx="649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1960</a:t>
            </a:r>
          </a:p>
        </p:txBody>
      </p:sp>
      <p:sp>
        <p:nvSpPr>
          <p:cNvPr id="31" name="AutoShape 38">
            <a:extLst>
              <a:ext uri="{FF2B5EF4-FFF2-40B4-BE49-F238E27FC236}">
                <a16:creationId xmlns:a16="http://schemas.microsoft.com/office/drawing/2014/main" id="{BBBC67A2-124B-41CD-8337-F3B918B44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015" y="3816655"/>
            <a:ext cx="4541838" cy="287337"/>
          </a:xfrm>
          <a:prstGeom prst="leftArrow">
            <a:avLst>
              <a:gd name="adj1" fmla="val 100000"/>
              <a:gd name="adj2" fmla="val 73472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32" name="Text Box 32">
            <a:extLst>
              <a:ext uri="{FF2B5EF4-FFF2-40B4-BE49-F238E27FC236}">
                <a16:creationId xmlns:a16="http://schemas.microsoft.com/office/drawing/2014/main" id="{15C014C5-5EE7-4D70-A954-0E2B1EA9B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590" y="6120117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1970</a:t>
            </a:r>
          </a:p>
        </p:txBody>
      </p:sp>
      <p:sp>
        <p:nvSpPr>
          <p:cNvPr id="33" name="Text Box 33">
            <a:extLst>
              <a:ext uri="{FF2B5EF4-FFF2-40B4-BE49-F238E27FC236}">
                <a16:creationId xmlns:a16="http://schemas.microsoft.com/office/drawing/2014/main" id="{DC00442F-6A30-43D4-9EFF-A197B2B11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453" y="6120117"/>
            <a:ext cx="649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1980</a:t>
            </a:r>
          </a:p>
        </p:txBody>
      </p:sp>
      <p:sp>
        <p:nvSpPr>
          <p:cNvPr id="34" name="Text Box 34">
            <a:extLst>
              <a:ext uri="{FF2B5EF4-FFF2-40B4-BE49-F238E27FC236}">
                <a16:creationId xmlns:a16="http://schemas.microsoft.com/office/drawing/2014/main" id="{45447AAB-FBDA-4C3A-8789-54E5AC6F9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315" y="6120117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1990</a:t>
            </a:r>
          </a:p>
        </p:txBody>
      </p:sp>
      <p:sp>
        <p:nvSpPr>
          <p:cNvPr id="35" name="Text Box 35">
            <a:extLst>
              <a:ext uri="{FF2B5EF4-FFF2-40B4-BE49-F238E27FC236}">
                <a16:creationId xmlns:a16="http://schemas.microsoft.com/office/drawing/2014/main" id="{AED47CB5-C43A-44E1-9FAA-53E871B7F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6203" y="6120117"/>
            <a:ext cx="649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2000</a:t>
            </a:r>
          </a:p>
        </p:txBody>
      </p:sp>
      <p:sp>
        <p:nvSpPr>
          <p:cNvPr id="37" name="AutoShape 37">
            <a:extLst>
              <a:ext uri="{FF2B5EF4-FFF2-40B4-BE49-F238E27FC236}">
                <a16:creationId xmlns:a16="http://schemas.microsoft.com/office/drawing/2014/main" id="{DB728ABB-CEBE-41CC-B6B3-AC6320704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4764" y="5112055"/>
            <a:ext cx="3830419" cy="296827"/>
          </a:xfrm>
          <a:prstGeom prst="leftArrow">
            <a:avLst>
              <a:gd name="adj1" fmla="val 100000"/>
              <a:gd name="adj2" fmla="val 64649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38" name="Text Box 24">
            <a:extLst>
              <a:ext uri="{FF2B5EF4-FFF2-40B4-BE49-F238E27FC236}">
                <a16:creationId xmlns:a16="http://schemas.microsoft.com/office/drawing/2014/main" id="{2BC80E4C-CC93-498E-BF96-713C25AE5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478" y="3816655"/>
            <a:ext cx="48244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Távközlési szemináriumok (1978-    ) 2 évente</a:t>
            </a:r>
          </a:p>
        </p:txBody>
      </p:sp>
      <p:sp>
        <p:nvSpPr>
          <p:cNvPr id="39" name="AutoShape 39">
            <a:extLst>
              <a:ext uri="{FF2B5EF4-FFF2-40B4-BE49-F238E27FC236}">
                <a16:creationId xmlns:a16="http://schemas.microsoft.com/office/drawing/2014/main" id="{861D7CB9-0D5F-44E1-B948-EF538CF01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291" y="3384856"/>
            <a:ext cx="5019032" cy="287336"/>
          </a:xfrm>
          <a:prstGeom prst="leftArrow">
            <a:avLst>
              <a:gd name="adj1" fmla="val 100000"/>
              <a:gd name="adj2" fmla="val 63509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40" name="Text Box 23">
            <a:extLst>
              <a:ext uri="{FF2B5EF4-FFF2-40B4-BE49-F238E27FC236}">
                <a16:creationId xmlns:a16="http://schemas.microsoft.com/office/drawing/2014/main" id="{15BE64CD-F409-477C-983F-52913D547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190" y="3384855"/>
            <a:ext cx="4608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Televízió konferenciák (1973-    )   2-4 évente</a:t>
            </a:r>
          </a:p>
        </p:txBody>
      </p:sp>
      <p:sp>
        <p:nvSpPr>
          <p:cNvPr id="41" name="Line 3">
            <a:extLst>
              <a:ext uri="{FF2B5EF4-FFF2-40B4-BE49-F238E27FC236}">
                <a16:creationId xmlns:a16="http://schemas.microsoft.com/office/drawing/2014/main" id="{EF9A1941-2376-4A10-A241-51C9AF4CFC8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78554" y="1835962"/>
            <a:ext cx="0" cy="41767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" name="Line 3">
            <a:extLst>
              <a:ext uri="{FF2B5EF4-FFF2-40B4-BE49-F238E27FC236}">
                <a16:creationId xmlns:a16="http://schemas.microsoft.com/office/drawing/2014/main" id="{05FC73A4-3E37-4FB4-89ED-76D45E803F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38311" y="1771059"/>
            <a:ext cx="0" cy="41767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" name="Line 3">
            <a:extLst>
              <a:ext uri="{FF2B5EF4-FFF2-40B4-BE49-F238E27FC236}">
                <a16:creationId xmlns:a16="http://schemas.microsoft.com/office/drawing/2014/main" id="{6AEA3B55-609D-403C-B818-98AEE1694F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85220" y="1800528"/>
            <a:ext cx="0" cy="41767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4" name="Text Box 35">
            <a:extLst>
              <a:ext uri="{FF2B5EF4-FFF2-40B4-BE49-F238E27FC236}">
                <a16:creationId xmlns:a16="http://schemas.microsoft.com/office/drawing/2014/main" id="{5541A1C1-62C8-4185-9CDF-D1B563AB7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3910" y="6116959"/>
            <a:ext cx="649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2010</a:t>
            </a:r>
          </a:p>
        </p:txBody>
      </p:sp>
      <p:sp>
        <p:nvSpPr>
          <p:cNvPr id="45" name="Text Box 35">
            <a:extLst>
              <a:ext uri="{FF2B5EF4-FFF2-40B4-BE49-F238E27FC236}">
                <a16:creationId xmlns:a16="http://schemas.microsoft.com/office/drawing/2014/main" id="{B292B0E3-3476-464E-A152-B6D371F7A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6797" y="6116959"/>
            <a:ext cx="649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2020</a:t>
            </a:r>
          </a:p>
        </p:txBody>
      </p:sp>
      <p:sp>
        <p:nvSpPr>
          <p:cNvPr id="46" name="Text Box 35">
            <a:extLst>
              <a:ext uri="{FF2B5EF4-FFF2-40B4-BE49-F238E27FC236}">
                <a16:creationId xmlns:a16="http://schemas.microsoft.com/office/drawing/2014/main" id="{594FF40A-592A-4950-8F08-2C6C6DE60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0576" y="6121705"/>
            <a:ext cx="649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2024</a:t>
            </a:r>
          </a:p>
        </p:txBody>
      </p:sp>
      <p:sp>
        <p:nvSpPr>
          <p:cNvPr id="47" name="Nyíl: ötszög 46">
            <a:extLst>
              <a:ext uri="{FF2B5EF4-FFF2-40B4-BE49-F238E27FC236}">
                <a16:creationId xmlns:a16="http://schemas.microsoft.com/office/drawing/2014/main" id="{B07F82CF-92A9-44A0-A02A-F5F4CF205AD5}"/>
              </a:ext>
            </a:extLst>
          </p:cNvPr>
          <p:cNvSpPr/>
          <p:nvPr/>
        </p:nvSpPr>
        <p:spPr>
          <a:xfrm>
            <a:off x="9556785" y="3384855"/>
            <a:ext cx="1058219" cy="3048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1EEB7E2D-DE5D-4607-9FD9-FC827093D4FB}"/>
              </a:ext>
            </a:extLst>
          </p:cNvPr>
          <p:cNvSpPr/>
          <p:nvPr/>
        </p:nvSpPr>
        <p:spPr>
          <a:xfrm>
            <a:off x="9076280" y="3816655"/>
            <a:ext cx="2208913" cy="287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0" name="Szövegdoboz 49">
            <a:extLst>
              <a:ext uri="{FF2B5EF4-FFF2-40B4-BE49-F238E27FC236}">
                <a16:creationId xmlns:a16="http://schemas.microsoft.com/office/drawing/2014/main" id="{51ABC8C9-AFB9-4B24-B01A-523F1AF83927}"/>
              </a:ext>
            </a:extLst>
          </p:cNvPr>
          <p:cNvSpPr txBox="1"/>
          <p:nvPr/>
        </p:nvSpPr>
        <p:spPr>
          <a:xfrm>
            <a:off x="9331834" y="3806434"/>
            <a:ext cx="1348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HTE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Infokom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Szövegdoboz 50">
            <a:extLst>
              <a:ext uri="{FF2B5EF4-FFF2-40B4-BE49-F238E27FC236}">
                <a16:creationId xmlns:a16="http://schemas.microsoft.com/office/drawing/2014/main" id="{CB7EDD8B-BEE0-4543-B589-1D2CD2FDEE71}"/>
              </a:ext>
            </a:extLst>
          </p:cNvPr>
          <p:cNvSpPr txBox="1"/>
          <p:nvPr/>
        </p:nvSpPr>
        <p:spPr>
          <a:xfrm>
            <a:off x="9212824" y="3371657"/>
            <a:ext cx="1348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HTE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MediaNet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AutoShape 14">
            <a:extLst>
              <a:ext uri="{FF2B5EF4-FFF2-40B4-BE49-F238E27FC236}">
                <a16:creationId xmlns:a16="http://schemas.microsoft.com/office/drawing/2014/main" id="{862F8571-17D2-4F33-A677-30D228A52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554" y="5551757"/>
            <a:ext cx="1301730" cy="281023"/>
          </a:xfrm>
          <a:prstGeom prst="leftRightArrow">
            <a:avLst>
              <a:gd name="adj1" fmla="val 100000"/>
              <a:gd name="adj2" fmla="val 48182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64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D933E734-50BC-489E-BB55-D6F3168C20C7}"/>
              </a:ext>
            </a:extLst>
          </p:cNvPr>
          <p:cNvSpPr/>
          <p:nvPr/>
        </p:nvSpPr>
        <p:spPr>
          <a:xfrm>
            <a:off x="509184" y="5821680"/>
            <a:ext cx="10585536" cy="73979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highlight>
                <a:srgbClr val="FFFF00"/>
              </a:highlight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A73CEE6-50FD-434F-BC49-BC3E3574F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0"/>
            <a:ext cx="10378440" cy="1697736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4EBE5C6-834F-413E-A682-49AEB7D42D94}"/>
              </a:ext>
            </a:extLst>
          </p:cNvPr>
          <p:cNvSpPr txBox="1"/>
          <p:nvPr/>
        </p:nvSpPr>
        <p:spPr>
          <a:xfrm>
            <a:off x="120073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26. Projektmenedzsment Fórum, Budapest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FBE0245-CC49-451A-B7E0-20D078E95B15}"/>
              </a:ext>
            </a:extLst>
          </p:cNvPr>
          <p:cNvSpPr txBox="1"/>
          <p:nvPr/>
        </p:nvSpPr>
        <p:spPr>
          <a:xfrm>
            <a:off x="4715164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dr. Bartolits István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4F5AB0D-7D69-4732-8DA9-92BAC49BE650}"/>
              </a:ext>
            </a:extLst>
          </p:cNvPr>
          <p:cNvSpPr txBox="1"/>
          <p:nvPr/>
        </p:nvSpPr>
        <p:spPr>
          <a:xfrm>
            <a:off x="9051636" y="6613236"/>
            <a:ext cx="3020291" cy="26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2024. április 11.  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4DA855F-7812-470B-8FF7-AA58DECF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618" y="6561478"/>
            <a:ext cx="528782" cy="365125"/>
          </a:xfrm>
        </p:spPr>
        <p:txBody>
          <a:bodyPr/>
          <a:lstStyle/>
          <a:p>
            <a:fld id="{CD8F20AE-1190-4E41-8D08-5493478C0C38}" type="slidenum">
              <a:rPr lang="hu-HU" smtClean="0">
                <a:solidFill>
                  <a:schemeClr val="tx1"/>
                </a:solidFill>
              </a:rPr>
              <a:t>24</a:t>
            </a:fld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A8DC443-B979-488E-9C91-A4D8527730CB}"/>
              </a:ext>
            </a:extLst>
          </p:cNvPr>
          <p:cNvSpPr txBox="1"/>
          <p:nvPr/>
        </p:nvSpPr>
        <p:spPr>
          <a:xfrm>
            <a:off x="2820129" y="1814695"/>
            <a:ext cx="611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Projektmenedzsment Fórum fontossága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99D9A6A-968A-4F72-8517-B791D99F5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84" y="2452725"/>
            <a:ext cx="10816907" cy="410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2400" b="0" dirty="0">
                <a:solidFill>
                  <a:schemeClr val="tx1"/>
                </a:solidFill>
              </a:rPr>
              <a:t>Az 1998-ban kitűzött célok aktuálisabbak, mint valaha: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altLang="hu-HU" sz="2400" dirty="0">
                <a:solidFill>
                  <a:schemeClr val="tx1"/>
                </a:solidFill>
              </a:rPr>
              <a:t>A komplex ismereteket felhasználó, adott </a:t>
            </a:r>
            <a:r>
              <a:rPr lang="hu-HU" altLang="hu-HU" sz="2400" dirty="0" err="1">
                <a:solidFill>
                  <a:schemeClr val="tx1"/>
                </a:solidFill>
              </a:rPr>
              <a:t>határidejű</a:t>
            </a:r>
            <a:r>
              <a:rPr lang="hu-HU" altLang="hu-HU" sz="2400" dirty="0">
                <a:solidFill>
                  <a:schemeClr val="tx1"/>
                </a:solidFill>
              </a:rPr>
              <a:t> és költségvetésű, nagyméretű, összetett rendszerek megvalósítási módszertanának, eszközrendszerének a bemutatása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altLang="hu-HU" sz="2400" dirty="0">
                <a:solidFill>
                  <a:schemeClr val="tx1"/>
                </a:solidFill>
              </a:rPr>
              <a:t>A projektirányítási módszertan fejlődésének az elősegítése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altLang="hu-HU" sz="2400" dirty="0">
                <a:solidFill>
                  <a:schemeClr val="tx1"/>
                </a:solidFill>
              </a:rPr>
              <a:t>A figyelem felkeltése a projektirányítási módszertan iránt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altLang="hu-HU" sz="2400" dirty="0">
                <a:solidFill>
                  <a:schemeClr val="tx1"/>
                </a:solidFill>
              </a:rPr>
              <a:t>Fórum biztosítása az ezen területeken működő szakemberek számára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2400" dirty="0">
                <a:solidFill>
                  <a:schemeClr val="tx1"/>
                </a:solidFill>
              </a:rPr>
              <a:t>Továbbra is létjogosult az </a:t>
            </a:r>
            <a:r>
              <a:rPr lang="hu-HU" altLang="hu-HU" sz="2400" dirty="0" err="1">
                <a:solidFill>
                  <a:schemeClr val="tx1"/>
                </a:solidFill>
              </a:rPr>
              <a:t>infokom</a:t>
            </a:r>
            <a:r>
              <a:rPr lang="hu-HU" altLang="hu-HU" sz="2400" dirty="0">
                <a:solidFill>
                  <a:schemeClr val="tx1"/>
                </a:solidFill>
              </a:rPr>
              <a:t> rendszerek megismerése, a projektkultúra terjesztése, ezt szolgálja az 1996-ben megalakult Projektmenedzsment szakosztály munkája is.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2400" dirty="0">
                <a:solidFill>
                  <a:schemeClr val="tx1"/>
                </a:solidFill>
              </a:rPr>
              <a:t>Konklúzió: Nem szabad ezeket veszni hagyni, érdemes tovább folytatni a PM Fórumot!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u-HU" altLang="hu-HU" sz="24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2400" dirty="0">
                <a:solidFill>
                  <a:schemeClr val="tx1"/>
                </a:solidFill>
              </a:rPr>
              <a:t> </a:t>
            </a:r>
            <a:endParaRPr lang="hu-HU" altLang="hu-HU" sz="2400" b="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u-HU" altLang="hu-HU" sz="24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hu-HU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07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A73CEE6-50FD-434F-BC49-BC3E3574F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0"/>
            <a:ext cx="10378440" cy="1697736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4EBE5C6-834F-413E-A682-49AEB7D42D94}"/>
              </a:ext>
            </a:extLst>
          </p:cNvPr>
          <p:cNvSpPr txBox="1"/>
          <p:nvPr/>
        </p:nvSpPr>
        <p:spPr>
          <a:xfrm>
            <a:off x="120073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26. Projektmenedzsment Fórum, Budapest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FBE0245-CC49-451A-B7E0-20D078E95B15}"/>
              </a:ext>
            </a:extLst>
          </p:cNvPr>
          <p:cNvSpPr txBox="1"/>
          <p:nvPr/>
        </p:nvSpPr>
        <p:spPr>
          <a:xfrm>
            <a:off x="4715164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dr. Bartolits István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4F5AB0D-7D69-4732-8DA9-92BAC49BE650}"/>
              </a:ext>
            </a:extLst>
          </p:cNvPr>
          <p:cNvSpPr txBox="1"/>
          <p:nvPr/>
        </p:nvSpPr>
        <p:spPr>
          <a:xfrm>
            <a:off x="9051636" y="6613236"/>
            <a:ext cx="3020291" cy="26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2024. április 11.  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4DA855F-7812-470B-8FF7-AA58DECF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618" y="6561478"/>
            <a:ext cx="528782" cy="365125"/>
          </a:xfrm>
        </p:spPr>
        <p:txBody>
          <a:bodyPr/>
          <a:lstStyle/>
          <a:p>
            <a:fld id="{CD8F20AE-1190-4E41-8D08-5493478C0C38}" type="slidenum">
              <a:rPr lang="hu-HU" smtClean="0">
                <a:solidFill>
                  <a:schemeClr val="tx1"/>
                </a:solidFill>
              </a:rPr>
              <a:t>25</a:t>
            </a:fld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B6FCDBDC-AB9D-450F-83E6-79C642259731}"/>
              </a:ext>
            </a:extLst>
          </p:cNvPr>
          <p:cNvSpPr txBox="1"/>
          <p:nvPr/>
        </p:nvSpPr>
        <p:spPr>
          <a:xfrm>
            <a:off x="1824182" y="2834640"/>
            <a:ext cx="884381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Köszönet a szervezőknek, az előadóknak!</a:t>
            </a:r>
          </a:p>
          <a:p>
            <a:pPr algn="ctr"/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Jó munkát, sok hasznos információt a mai rendezvény résztvevőinek!!</a:t>
            </a:r>
          </a:p>
          <a:p>
            <a:pPr algn="ctr"/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4400" dirty="0">
                <a:latin typeface="Arial" panose="020B0604020202020204" pitchFamily="34" charset="0"/>
                <a:cs typeface="Arial" panose="020B0604020202020204" pitchFamily="34" charset="0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2618589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A73CEE6-50FD-434F-BC49-BC3E3574F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0"/>
            <a:ext cx="10378440" cy="1697736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4EBE5C6-834F-413E-A682-49AEB7D42D94}"/>
              </a:ext>
            </a:extLst>
          </p:cNvPr>
          <p:cNvSpPr txBox="1"/>
          <p:nvPr/>
        </p:nvSpPr>
        <p:spPr>
          <a:xfrm>
            <a:off x="120073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26. Projektmenedzsment Fórum, Budapest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FBE0245-CC49-451A-B7E0-20D078E95B15}"/>
              </a:ext>
            </a:extLst>
          </p:cNvPr>
          <p:cNvSpPr txBox="1"/>
          <p:nvPr/>
        </p:nvSpPr>
        <p:spPr>
          <a:xfrm>
            <a:off x="4715164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dr. Bartolits István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4F5AB0D-7D69-4732-8DA9-92BAC49BE650}"/>
              </a:ext>
            </a:extLst>
          </p:cNvPr>
          <p:cNvSpPr txBox="1"/>
          <p:nvPr/>
        </p:nvSpPr>
        <p:spPr>
          <a:xfrm>
            <a:off x="9051636" y="6613236"/>
            <a:ext cx="3020291" cy="26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2024. április 11.  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4DA855F-7812-470B-8FF7-AA58DECF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618" y="6561478"/>
            <a:ext cx="528782" cy="365125"/>
          </a:xfrm>
        </p:spPr>
        <p:txBody>
          <a:bodyPr/>
          <a:lstStyle/>
          <a:p>
            <a:fld id="{CD8F20AE-1190-4E41-8D08-5493478C0C38}" type="slidenum">
              <a:rPr lang="hu-HU" smtClean="0">
                <a:solidFill>
                  <a:schemeClr val="tx1"/>
                </a:solidFill>
              </a:rPr>
              <a:t>3</a:t>
            </a:fld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B538BE4-70FE-4568-A819-FD7B5D0A5B83}"/>
              </a:ext>
            </a:extLst>
          </p:cNvPr>
          <p:cNvSpPr txBox="1"/>
          <p:nvPr/>
        </p:nvSpPr>
        <p:spPr>
          <a:xfrm>
            <a:off x="2768816" y="1844398"/>
            <a:ext cx="611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HTE megalakulása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557A091-5E5B-4FE2-98FC-A308B9E51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84" y="2452725"/>
            <a:ext cx="10816907" cy="410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altLang="hu-HU" sz="2400" b="0" dirty="0">
                <a:solidFill>
                  <a:schemeClr val="tx1"/>
                </a:solidFill>
              </a:rPr>
              <a:t>Fontos szereplők voltak az alapítás körül: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hu-HU" sz="2400" b="0" dirty="0">
                <a:solidFill>
                  <a:schemeClr val="tx1"/>
                </a:solidFill>
              </a:rPr>
              <a:t>a </a:t>
            </a:r>
            <a:r>
              <a:rPr lang="hu-HU" altLang="hu-HU" sz="2400" b="0" dirty="0">
                <a:solidFill>
                  <a:schemeClr val="tx1"/>
                </a:solidFill>
              </a:rPr>
              <a:t>Magyar </a:t>
            </a:r>
            <a:r>
              <a:rPr lang="en-US" altLang="hu-HU" sz="2400" b="0" dirty="0">
                <a:solidFill>
                  <a:schemeClr val="tx1"/>
                </a:solidFill>
              </a:rPr>
              <a:t>Posta </a:t>
            </a:r>
            <a:r>
              <a:rPr lang="en-US" altLang="hu-HU" sz="2400" b="0" dirty="0" err="1">
                <a:solidFill>
                  <a:schemeClr val="tx1"/>
                </a:solidFill>
              </a:rPr>
              <a:t>lelkes</a:t>
            </a:r>
            <a:r>
              <a:rPr lang="en-US" altLang="hu-HU" sz="2400" b="0" dirty="0">
                <a:solidFill>
                  <a:schemeClr val="tx1"/>
                </a:solidFill>
              </a:rPr>
              <a:t> </a:t>
            </a:r>
            <a:r>
              <a:rPr lang="en-US" altLang="hu-HU" sz="2400" b="0" dirty="0" err="1">
                <a:solidFill>
                  <a:schemeClr val="tx1"/>
                </a:solidFill>
              </a:rPr>
              <a:t>szakemberei</a:t>
            </a:r>
            <a:r>
              <a:rPr lang="en-US" altLang="hu-HU" sz="2400" b="0" dirty="0">
                <a:solidFill>
                  <a:schemeClr val="tx1"/>
                </a:solidFill>
              </a:rPr>
              <a:t>, </a:t>
            </a:r>
            <a:r>
              <a:rPr lang="en-US" altLang="hu-HU" sz="2400" b="0" dirty="0" err="1">
                <a:solidFill>
                  <a:schemeClr val="tx1"/>
                </a:solidFill>
              </a:rPr>
              <a:t>többek</a:t>
            </a:r>
            <a:r>
              <a:rPr lang="en-US" altLang="hu-HU" sz="2400" b="0" dirty="0">
                <a:solidFill>
                  <a:schemeClr val="tx1"/>
                </a:solidFill>
              </a:rPr>
              <a:t> </a:t>
            </a:r>
            <a:r>
              <a:rPr lang="en-US" altLang="hu-HU" sz="2400" b="0" dirty="0" err="1">
                <a:solidFill>
                  <a:schemeClr val="tx1"/>
                </a:solidFill>
              </a:rPr>
              <a:t>között</a:t>
            </a:r>
            <a:r>
              <a:rPr lang="en-US" altLang="hu-HU" sz="2400" b="0" dirty="0">
                <a:solidFill>
                  <a:schemeClr val="tx1"/>
                </a:solidFill>
              </a:rPr>
              <a:t> </a:t>
            </a:r>
            <a:r>
              <a:rPr lang="en-US" altLang="hu-HU" sz="2400" b="0" dirty="0" err="1">
                <a:solidFill>
                  <a:schemeClr val="tx1"/>
                </a:solidFill>
              </a:rPr>
              <a:t>Gerő</a:t>
            </a:r>
            <a:r>
              <a:rPr lang="en-US" altLang="hu-HU" sz="2400" b="0" dirty="0">
                <a:solidFill>
                  <a:schemeClr val="tx1"/>
                </a:solidFill>
              </a:rPr>
              <a:t> István, </a:t>
            </a:r>
            <a:r>
              <a:rPr lang="en-US" altLang="hu-HU" sz="2400" b="0" dirty="0" err="1">
                <a:solidFill>
                  <a:schemeClr val="tx1"/>
                </a:solidFill>
              </a:rPr>
              <a:t>Kodolányi</a:t>
            </a:r>
            <a:r>
              <a:rPr lang="en-US" altLang="hu-HU" sz="2400" b="0" dirty="0">
                <a:solidFill>
                  <a:schemeClr val="tx1"/>
                </a:solidFill>
              </a:rPr>
              <a:t> Gyula, </a:t>
            </a:r>
            <a:r>
              <a:rPr lang="en-US" altLang="hu-HU" sz="2400" b="0" dirty="0" err="1">
                <a:solidFill>
                  <a:schemeClr val="tx1"/>
                </a:solidFill>
              </a:rPr>
              <a:t>Benghardt</a:t>
            </a:r>
            <a:r>
              <a:rPr lang="en-US" altLang="hu-HU" sz="2400" b="0" dirty="0">
                <a:solidFill>
                  <a:schemeClr val="tx1"/>
                </a:solidFill>
              </a:rPr>
              <a:t> </a:t>
            </a:r>
            <a:r>
              <a:rPr lang="en-US" altLang="hu-HU" sz="2400" b="0" dirty="0" err="1">
                <a:solidFill>
                  <a:schemeClr val="tx1"/>
                </a:solidFill>
              </a:rPr>
              <a:t>Gusztáv</a:t>
            </a:r>
            <a:r>
              <a:rPr lang="hu-HU" altLang="hu-HU" sz="2400" b="0" dirty="0">
                <a:solidFill>
                  <a:schemeClr val="tx1"/>
                </a:solidFill>
              </a:rPr>
              <a:t>, Bognár Géza, </a:t>
            </a:r>
            <a:r>
              <a:rPr lang="en-US" altLang="hu-HU" sz="2400" b="0" dirty="0" err="1">
                <a:solidFill>
                  <a:schemeClr val="tx1"/>
                </a:solidFill>
              </a:rPr>
              <a:t>Garai</a:t>
            </a:r>
            <a:r>
              <a:rPr lang="en-US" altLang="hu-HU" sz="2400" b="0" dirty="0">
                <a:solidFill>
                  <a:schemeClr val="tx1"/>
                </a:solidFill>
              </a:rPr>
              <a:t> László</a:t>
            </a:r>
            <a:r>
              <a:rPr lang="hu-HU" altLang="hu-HU" sz="2400" b="0" dirty="0">
                <a:solidFill>
                  <a:schemeClr val="tx1"/>
                </a:solidFill>
              </a:rPr>
              <a:t> és Borsos Károly</a:t>
            </a:r>
            <a:r>
              <a:rPr lang="en-US" altLang="hu-HU" sz="2400" b="0" dirty="0">
                <a:solidFill>
                  <a:schemeClr val="tx1"/>
                </a:solidFill>
              </a:rPr>
              <a:t>.</a:t>
            </a:r>
            <a:endParaRPr lang="hu-HU" altLang="hu-HU" sz="2400" b="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hu-HU" sz="2400" b="0" dirty="0">
                <a:solidFill>
                  <a:schemeClr val="tx1"/>
                </a:solidFill>
              </a:rPr>
              <a:t>a </a:t>
            </a:r>
            <a:r>
              <a:rPr lang="en-US" altLang="hu-HU" sz="2400" b="0" dirty="0" err="1">
                <a:solidFill>
                  <a:schemeClr val="tx1"/>
                </a:solidFill>
              </a:rPr>
              <a:t>magyar</a:t>
            </a:r>
            <a:r>
              <a:rPr lang="en-US" altLang="hu-HU" sz="2400" b="0" dirty="0">
                <a:solidFill>
                  <a:schemeClr val="tx1"/>
                </a:solidFill>
              </a:rPr>
              <a:t> </a:t>
            </a:r>
            <a:r>
              <a:rPr lang="en-US" altLang="hu-HU" sz="2400" b="0" dirty="0" err="1">
                <a:solidFill>
                  <a:schemeClr val="tx1"/>
                </a:solidFill>
              </a:rPr>
              <a:t>híradástechnikai</a:t>
            </a:r>
            <a:r>
              <a:rPr lang="en-US" altLang="hu-HU" sz="2400" b="0" dirty="0">
                <a:solidFill>
                  <a:schemeClr val="tx1"/>
                </a:solidFill>
              </a:rPr>
              <a:t> </a:t>
            </a:r>
            <a:r>
              <a:rPr lang="en-US" altLang="hu-HU" sz="2400" b="0" dirty="0" err="1">
                <a:solidFill>
                  <a:schemeClr val="tx1"/>
                </a:solidFill>
              </a:rPr>
              <a:t>ipar</a:t>
            </a:r>
            <a:r>
              <a:rPr lang="en-US" altLang="hu-HU" sz="2400" b="0" dirty="0">
                <a:solidFill>
                  <a:schemeClr val="tx1"/>
                </a:solidFill>
              </a:rPr>
              <a:t> </a:t>
            </a:r>
            <a:r>
              <a:rPr lang="en-US" altLang="hu-HU" sz="2400" b="0" dirty="0" err="1">
                <a:solidFill>
                  <a:schemeClr val="tx1"/>
                </a:solidFill>
              </a:rPr>
              <a:t>képviselői</a:t>
            </a:r>
            <a:r>
              <a:rPr lang="en-US" altLang="hu-HU" sz="2400" b="0" dirty="0">
                <a:solidFill>
                  <a:schemeClr val="tx1"/>
                </a:solidFill>
              </a:rPr>
              <a:t>, mint pl. Herman László</a:t>
            </a:r>
            <a:r>
              <a:rPr lang="hu-HU" altLang="hu-HU" sz="2400" b="0" dirty="0">
                <a:solidFill>
                  <a:schemeClr val="tx1"/>
                </a:solidFill>
              </a:rPr>
              <a:t>,</a:t>
            </a:r>
            <a:r>
              <a:rPr lang="en-US" altLang="hu-HU" sz="2400" b="0" dirty="0">
                <a:solidFill>
                  <a:schemeClr val="tx1"/>
                </a:solidFill>
              </a:rPr>
              <a:t> Kozma László</a:t>
            </a:r>
            <a:r>
              <a:rPr lang="hu-HU" altLang="hu-HU" sz="2400" b="0" dirty="0">
                <a:solidFill>
                  <a:schemeClr val="tx1"/>
                </a:solidFill>
              </a:rPr>
              <a:t>, </a:t>
            </a:r>
            <a:r>
              <a:rPr lang="hu-HU" altLang="hu-HU" sz="2400" b="0" dirty="0" err="1">
                <a:solidFill>
                  <a:schemeClr val="tx1"/>
                </a:solidFill>
              </a:rPr>
              <a:t>Susánszky</a:t>
            </a:r>
            <a:r>
              <a:rPr lang="hu-HU" altLang="hu-HU" sz="2400" b="0" dirty="0">
                <a:solidFill>
                  <a:schemeClr val="tx1"/>
                </a:solidFill>
              </a:rPr>
              <a:t> László, Kas Oszkár, Mészáros Sándor, Horváth Gyula, Philip Miklós, Novák István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hu-HU" sz="2400" b="0" dirty="0">
                <a:solidFill>
                  <a:schemeClr val="tx1"/>
                </a:solidFill>
              </a:rPr>
              <a:t> </a:t>
            </a:r>
            <a:r>
              <a:rPr lang="hu-HU" altLang="hu-HU" sz="2400" b="0" dirty="0">
                <a:solidFill>
                  <a:schemeClr val="tx1"/>
                </a:solidFill>
              </a:rPr>
              <a:t>a Műegyetemiek, </a:t>
            </a:r>
            <a:r>
              <a:rPr lang="en-US" altLang="hu-HU" sz="2400" b="0" dirty="0" err="1">
                <a:solidFill>
                  <a:schemeClr val="tx1"/>
                </a:solidFill>
              </a:rPr>
              <a:t>köztük</a:t>
            </a:r>
            <a:r>
              <a:rPr lang="en-US" altLang="hu-HU" sz="2400" b="0" dirty="0">
                <a:solidFill>
                  <a:schemeClr val="tx1"/>
                </a:solidFill>
              </a:rPr>
              <a:t> Dr. </a:t>
            </a:r>
            <a:r>
              <a:rPr lang="en-US" altLang="hu-HU" sz="2400" b="0" dirty="0" err="1">
                <a:solidFill>
                  <a:schemeClr val="tx1"/>
                </a:solidFill>
              </a:rPr>
              <a:t>Valkó</a:t>
            </a:r>
            <a:r>
              <a:rPr lang="en-US" altLang="hu-HU" sz="2400" b="0" dirty="0">
                <a:solidFill>
                  <a:schemeClr val="tx1"/>
                </a:solidFill>
              </a:rPr>
              <a:t> Iván Péter </a:t>
            </a:r>
            <a:r>
              <a:rPr lang="en-US" altLang="hu-HU" sz="2400" b="0" dirty="0" err="1">
                <a:solidFill>
                  <a:schemeClr val="tx1"/>
                </a:solidFill>
              </a:rPr>
              <a:t>és</a:t>
            </a:r>
            <a:r>
              <a:rPr lang="en-US" altLang="hu-HU" sz="2400" b="0" dirty="0">
                <a:solidFill>
                  <a:schemeClr val="tx1"/>
                </a:solidFill>
              </a:rPr>
              <a:t> Dr. </a:t>
            </a:r>
            <a:r>
              <a:rPr lang="en-US" altLang="hu-HU" sz="2400" b="0" dirty="0" err="1">
                <a:solidFill>
                  <a:schemeClr val="tx1"/>
                </a:solidFill>
              </a:rPr>
              <a:t>Barta</a:t>
            </a:r>
            <a:r>
              <a:rPr lang="en-US" altLang="hu-HU" sz="2400" b="0" dirty="0">
                <a:solidFill>
                  <a:schemeClr val="tx1"/>
                </a:solidFill>
              </a:rPr>
              <a:t> István</a:t>
            </a:r>
            <a:endParaRPr lang="hu-HU" altLang="hu-HU" sz="24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altLang="hu-HU" sz="2400" b="0" dirty="0">
                <a:solidFill>
                  <a:schemeClr val="tx1"/>
                </a:solidFill>
              </a:rPr>
              <a:t>1948. június 29-én megalakul a </a:t>
            </a:r>
            <a:r>
              <a:rPr lang="hu-HU" altLang="hu-HU" sz="2400" b="0" dirty="0" err="1">
                <a:solidFill>
                  <a:schemeClr val="tx1"/>
                </a:solidFill>
              </a:rPr>
              <a:t>MTESz</a:t>
            </a:r>
            <a:endParaRPr lang="hu-HU" altLang="hu-HU" sz="24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altLang="hu-HU" sz="2400" b="0" dirty="0">
                <a:solidFill>
                  <a:schemeClr val="tx1"/>
                </a:solidFill>
              </a:rPr>
              <a:t>1949. január 29: A Híradástechnikai, Finommechanikai és Optikai Tudományos Egyesület bejegyzése</a:t>
            </a:r>
            <a:endParaRPr lang="en-US" altLang="hu-HU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19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A73CEE6-50FD-434F-BC49-BC3E3574F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0"/>
            <a:ext cx="10378440" cy="1697736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4EBE5C6-834F-413E-A682-49AEB7D42D94}"/>
              </a:ext>
            </a:extLst>
          </p:cNvPr>
          <p:cNvSpPr txBox="1"/>
          <p:nvPr/>
        </p:nvSpPr>
        <p:spPr>
          <a:xfrm>
            <a:off x="120073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26. Projektmenedzsment Fórum, Budapest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FBE0245-CC49-451A-B7E0-20D078E95B15}"/>
              </a:ext>
            </a:extLst>
          </p:cNvPr>
          <p:cNvSpPr txBox="1"/>
          <p:nvPr/>
        </p:nvSpPr>
        <p:spPr>
          <a:xfrm>
            <a:off x="4715164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dr. Bartolits István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4F5AB0D-7D69-4732-8DA9-92BAC49BE650}"/>
              </a:ext>
            </a:extLst>
          </p:cNvPr>
          <p:cNvSpPr txBox="1"/>
          <p:nvPr/>
        </p:nvSpPr>
        <p:spPr>
          <a:xfrm>
            <a:off x="9051636" y="6613236"/>
            <a:ext cx="3020291" cy="26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2024. április 11.  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4DA855F-7812-470B-8FF7-AA58DECF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618" y="6561478"/>
            <a:ext cx="528782" cy="365125"/>
          </a:xfrm>
        </p:spPr>
        <p:txBody>
          <a:bodyPr/>
          <a:lstStyle/>
          <a:p>
            <a:fld id="{CD8F20AE-1190-4E41-8D08-5493478C0C38}" type="slidenum">
              <a:rPr lang="hu-HU" smtClean="0">
                <a:solidFill>
                  <a:schemeClr val="tx1"/>
                </a:solidFill>
              </a:rPr>
              <a:t>4</a:t>
            </a:fld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CD671DDB-4AFF-4F77-80F8-57CB7BF7E962}"/>
              </a:ext>
            </a:extLst>
          </p:cNvPr>
          <p:cNvSpPr txBox="1"/>
          <p:nvPr/>
        </p:nvSpPr>
        <p:spPr>
          <a:xfrm>
            <a:off x="2768816" y="1844398"/>
            <a:ext cx="611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HTE kezdeti időszaka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F5F801-306A-4DFB-81FE-CC0C55444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053" y="2417385"/>
            <a:ext cx="10378440" cy="426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hu-HU" altLang="hu-HU" sz="2400" b="0" dirty="0">
                <a:solidFill>
                  <a:schemeClr val="tx1"/>
                </a:solidFill>
              </a:rPr>
              <a:t>Az első i</a:t>
            </a:r>
            <a:r>
              <a:rPr lang="en-US" altLang="hu-HU" sz="2400" b="0" dirty="0">
                <a:solidFill>
                  <a:schemeClr val="tx1"/>
                </a:solidFill>
              </a:rPr>
              <a:t>rod</a:t>
            </a:r>
            <a:r>
              <a:rPr lang="hu-HU" altLang="hu-HU" sz="2400" b="0" dirty="0">
                <a:solidFill>
                  <a:schemeClr val="tx1"/>
                </a:solidFill>
              </a:rPr>
              <a:t>a: </a:t>
            </a:r>
            <a:r>
              <a:rPr lang="en-US" altLang="hu-HU" sz="2400" b="0" dirty="0">
                <a:solidFill>
                  <a:schemeClr val="tx1"/>
                </a:solidFill>
              </a:rPr>
              <a:t>V. </a:t>
            </a:r>
            <a:r>
              <a:rPr lang="en-US" altLang="hu-HU" sz="2400" b="0" dirty="0" err="1">
                <a:solidFill>
                  <a:schemeClr val="tx1"/>
                </a:solidFill>
              </a:rPr>
              <a:t>kerületi</a:t>
            </a:r>
            <a:r>
              <a:rPr lang="en-US" altLang="hu-HU" sz="2400" b="0" dirty="0">
                <a:solidFill>
                  <a:schemeClr val="tx1"/>
                </a:solidFill>
              </a:rPr>
              <a:t> Szalay u.</a:t>
            </a:r>
            <a:r>
              <a:rPr lang="hu-HU" altLang="hu-HU" sz="2400" b="0" dirty="0">
                <a:solidFill>
                  <a:schemeClr val="tx1"/>
                </a:solidFill>
              </a:rPr>
              <a:t> </a:t>
            </a:r>
            <a:r>
              <a:rPr lang="en-US" altLang="hu-HU" sz="2400" b="0" dirty="0">
                <a:solidFill>
                  <a:schemeClr val="tx1"/>
                </a:solidFill>
              </a:rPr>
              <a:t>4.</a:t>
            </a:r>
            <a:endParaRPr lang="hu-HU" altLang="hu-HU" sz="24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hu-HU" sz="2400" b="0" dirty="0">
                <a:solidFill>
                  <a:schemeClr val="tx1"/>
                </a:solidFill>
              </a:rPr>
              <a:t>1950-ben </a:t>
            </a:r>
            <a:r>
              <a:rPr lang="hu-HU" altLang="hu-HU" sz="2400" b="0" dirty="0">
                <a:solidFill>
                  <a:schemeClr val="tx1"/>
                </a:solidFill>
              </a:rPr>
              <a:t>június 17. Az Egyesület alakuló Közgyűlése</a:t>
            </a:r>
          </a:p>
          <a:p>
            <a:pPr lvl="1">
              <a:lnSpc>
                <a:spcPct val="80000"/>
              </a:lnSpc>
            </a:pPr>
            <a:r>
              <a:rPr lang="hu-HU" altLang="hu-HU" sz="2400" b="0" dirty="0">
                <a:solidFill>
                  <a:schemeClr val="tx1"/>
                </a:solidFill>
              </a:rPr>
              <a:t>Kiválnak az optikai és finommechanikai szakemberek, megalakul a Magyar </a:t>
            </a:r>
            <a:r>
              <a:rPr lang="hu-HU" altLang="hu-HU" sz="2400" b="0" dirty="0" err="1">
                <a:solidFill>
                  <a:schemeClr val="tx1"/>
                </a:solidFill>
              </a:rPr>
              <a:t>Kinotechnikai</a:t>
            </a:r>
            <a:r>
              <a:rPr lang="hu-HU" altLang="hu-HU" sz="2400" b="0" dirty="0">
                <a:solidFill>
                  <a:schemeClr val="tx1"/>
                </a:solidFill>
              </a:rPr>
              <a:t> Társasággal közösen az OPAKFI</a:t>
            </a:r>
          </a:p>
          <a:p>
            <a:pPr lvl="1">
              <a:lnSpc>
                <a:spcPct val="80000"/>
              </a:lnSpc>
            </a:pPr>
            <a:r>
              <a:rPr lang="hu-HU" altLang="hu-HU" sz="2400" b="0" dirty="0">
                <a:solidFill>
                  <a:schemeClr val="tx1"/>
                </a:solidFill>
              </a:rPr>
              <a:t>Az egyesület neve: Híradástechnikai Tudományos Egyesület</a:t>
            </a:r>
          </a:p>
          <a:p>
            <a:pPr>
              <a:lnSpc>
                <a:spcPct val="80000"/>
              </a:lnSpc>
            </a:pPr>
            <a:r>
              <a:rPr lang="hu-HU" altLang="hu-HU" sz="2400" b="0" dirty="0">
                <a:solidFill>
                  <a:schemeClr val="tx1"/>
                </a:solidFill>
              </a:rPr>
              <a:t>Első vezetése: Réti József elnök, dr. Izsák Miklós főtitkár, Valkó Iván Péterné titkárságvezető</a:t>
            </a:r>
          </a:p>
          <a:p>
            <a:pPr>
              <a:lnSpc>
                <a:spcPct val="80000"/>
              </a:lnSpc>
            </a:pPr>
            <a:r>
              <a:rPr lang="hu-HU" altLang="hu-HU" sz="2400" b="0" dirty="0">
                <a:solidFill>
                  <a:schemeClr val="tx1"/>
                </a:solidFill>
              </a:rPr>
              <a:t>1952 Megalakul a Méréstechnikai és Automatizálási Tudományos Egyesület, részint a HTE tagjaiból</a:t>
            </a:r>
          </a:p>
          <a:p>
            <a:pPr>
              <a:lnSpc>
                <a:spcPct val="80000"/>
              </a:lnSpc>
            </a:pPr>
            <a:r>
              <a:rPr lang="hu-HU" altLang="hu-HU" sz="2400" b="0" dirty="0">
                <a:solidFill>
                  <a:schemeClr val="tx1"/>
                </a:solidFill>
              </a:rPr>
              <a:t>1953: dr. Barta István elnök (1974-ig) </a:t>
            </a:r>
          </a:p>
          <a:p>
            <a:pPr>
              <a:lnSpc>
                <a:spcPct val="80000"/>
              </a:lnSpc>
            </a:pPr>
            <a:r>
              <a:rPr lang="hu-HU" altLang="hu-HU" sz="2400" b="0" dirty="0">
                <a:solidFill>
                  <a:schemeClr val="tx1"/>
                </a:solidFill>
              </a:rPr>
              <a:t>dr. Izsák Miklós főtitkár, (1965-ig, kubai tartózkodása alatt </a:t>
            </a:r>
            <a:r>
              <a:rPr lang="hu-HU" altLang="hu-HU" sz="2400" b="0" dirty="0" err="1">
                <a:solidFill>
                  <a:schemeClr val="tx1"/>
                </a:solidFill>
              </a:rPr>
              <a:t>Magó</a:t>
            </a:r>
            <a:r>
              <a:rPr lang="hu-HU" altLang="hu-HU" sz="2400" b="0" dirty="0">
                <a:solidFill>
                  <a:schemeClr val="tx1"/>
                </a:solidFill>
              </a:rPr>
              <a:t> Kálmán helyettesítette)</a:t>
            </a:r>
          </a:p>
        </p:txBody>
      </p:sp>
    </p:spTree>
    <p:extLst>
      <p:ext uri="{BB962C8B-B14F-4D97-AF65-F5344CB8AC3E}">
        <p14:creationId xmlns:p14="http://schemas.microsoft.com/office/powerpoint/2010/main" val="258316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A73CEE6-50FD-434F-BC49-BC3E3574F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0"/>
            <a:ext cx="10378440" cy="1697736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4EBE5C6-834F-413E-A682-49AEB7D42D94}"/>
              </a:ext>
            </a:extLst>
          </p:cNvPr>
          <p:cNvSpPr txBox="1"/>
          <p:nvPr/>
        </p:nvSpPr>
        <p:spPr>
          <a:xfrm>
            <a:off x="120073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26. Projektmenedzsment Fórum, Budapest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FBE0245-CC49-451A-B7E0-20D078E95B15}"/>
              </a:ext>
            </a:extLst>
          </p:cNvPr>
          <p:cNvSpPr txBox="1"/>
          <p:nvPr/>
        </p:nvSpPr>
        <p:spPr>
          <a:xfrm>
            <a:off x="4715164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dr. Bartolits István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4F5AB0D-7D69-4732-8DA9-92BAC49BE650}"/>
              </a:ext>
            </a:extLst>
          </p:cNvPr>
          <p:cNvSpPr txBox="1"/>
          <p:nvPr/>
        </p:nvSpPr>
        <p:spPr>
          <a:xfrm>
            <a:off x="9051636" y="6613236"/>
            <a:ext cx="3020291" cy="26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2024. április 11.  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4DA855F-7812-470B-8FF7-AA58DECF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618" y="6561478"/>
            <a:ext cx="528782" cy="365125"/>
          </a:xfrm>
        </p:spPr>
        <p:txBody>
          <a:bodyPr/>
          <a:lstStyle/>
          <a:p>
            <a:fld id="{CD8F20AE-1190-4E41-8D08-5493478C0C38}" type="slidenum">
              <a:rPr lang="hu-HU" smtClean="0">
                <a:solidFill>
                  <a:schemeClr val="tx1"/>
                </a:solidFill>
              </a:rPr>
              <a:t>5</a:t>
            </a:fld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8" name="Picture 9" descr="Barta_vagott">
            <a:extLst>
              <a:ext uri="{FF2B5EF4-FFF2-40B4-BE49-F238E27FC236}">
                <a16:creationId xmlns:a16="http://schemas.microsoft.com/office/drawing/2014/main" id="{E7219937-D28C-4142-A23E-DFF6C83A7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335" y="1914464"/>
            <a:ext cx="2312035" cy="357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Izsak_vagott">
            <a:extLst>
              <a:ext uri="{FF2B5EF4-FFF2-40B4-BE49-F238E27FC236}">
                <a16:creationId xmlns:a16="http://schemas.microsoft.com/office/drawing/2014/main" id="{09929E44-E32A-4093-B458-F23886E9F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912" y="1989138"/>
            <a:ext cx="2574434" cy="35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>
            <a:extLst>
              <a:ext uri="{FF2B5EF4-FFF2-40B4-BE49-F238E27FC236}">
                <a16:creationId xmlns:a16="http://schemas.microsoft.com/office/drawing/2014/main" id="{C04C7DA0-350D-4713-976C-ABD681732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9470" y="5660932"/>
            <a:ext cx="23749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000" dirty="0"/>
              <a:t> Dr. Barta István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2000" dirty="0"/>
              <a:t>     1910-1978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2BF3C832-4472-4473-A152-003575E07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3679" y="5660933"/>
            <a:ext cx="23749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000" dirty="0"/>
              <a:t>dr. Izsák Miklós</a:t>
            </a:r>
          </a:p>
          <a:p>
            <a:pPr algn="ctr" eaLnBrk="1" hangingPunct="1">
              <a:spcBef>
                <a:spcPct val="50000"/>
              </a:spcBef>
            </a:pPr>
            <a:r>
              <a:rPr lang="hu-HU" altLang="hu-HU" sz="2000" dirty="0"/>
              <a:t>     1905-1980  </a:t>
            </a:r>
          </a:p>
        </p:txBody>
      </p:sp>
    </p:spTree>
    <p:extLst>
      <p:ext uri="{BB962C8B-B14F-4D97-AF65-F5344CB8AC3E}">
        <p14:creationId xmlns:p14="http://schemas.microsoft.com/office/powerpoint/2010/main" val="2285973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ine 31">
            <a:extLst>
              <a:ext uri="{FF2B5EF4-FFF2-40B4-BE49-F238E27FC236}">
                <a16:creationId xmlns:a16="http://schemas.microsoft.com/office/drawing/2014/main" id="{0514095B-E121-4CE9-BF2B-DE1A15D4B9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229099" y="2320234"/>
            <a:ext cx="9963" cy="385962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A73CEE6-50FD-434F-BC49-BC3E3574F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0"/>
            <a:ext cx="10378440" cy="1697736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4EBE5C6-834F-413E-A682-49AEB7D42D94}"/>
              </a:ext>
            </a:extLst>
          </p:cNvPr>
          <p:cNvSpPr txBox="1"/>
          <p:nvPr/>
        </p:nvSpPr>
        <p:spPr>
          <a:xfrm>
            <a:off x="120073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26. Projektmenedzsment Fórum, Budapest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FBE0245-CC49-451A-B7E0-20D078E95B15}"/>
              </a:ext>
            </a:extLst>
          </p:cNvPr>
          <p:cNvSpPr txBox="1"/>
          <p:nvPr/>
        </p:nvSpPr>
        <p:spPr>
          <a:xfrm>
            <a:off x="4715164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dr. Bartolits István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4F5AB0D-7D69-4732-8DA9-92BAC49BE650}"/>
              </a:ext>
            </a:extLst>
          </p:cNvPr>
          <p:cNvSpPr txBox="1"/>
          <p:nvPr/>
        </p:nvSpPr>
        <p:spPr>
          <a:xfrm>
            <a:off x="9051636" y="6613236"/>
            <a:ext cx="3020291" cy="26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2024. április 11.  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4DA855F-7812-470B-8FF7-AA58DECF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618" y="6561478"/>
            <a:ext cx="528782" cy="365125"/>
          </a:xfrm>
        </p:spPr>
        <p:txBody>
          <a:bodyPr/>
          <a:lstStyle/>
          <a:p>
            <a:fld id="{CD8F20AE-1190-4E41-8D08-5493478C0C38}" type="slidenum">
              <a:rPr lang="hu-HU" smtClean="0">
                <a:solidFill>
                  <a:schemeClr val="tx1"/>
                </a:solidFill>
              </a:rPr>
              <a:t>6</a:t>
            </a:fld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9" name="Line 28">
            <a:extLst>
              <a:ext uri="{FF2B5EF4-FFF2-40B4-BE49-F238E27FC236}">
                <a16:creationId xmlns:a16="http://schemas.microsoft.com/office/drawing/2014/main" id="{27AC472E-F2DA-4936-89D4-98803365EF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90472" y="2295540"/>
            <a:ext cx="19148" cy="393612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Rectangle 75">
            <a:extLst>
              <a:ext uri="{FF2B5EF4-FFF2-40B4-BE49-F238E27FC236}">
                <a16:creationId xmlns:a16="http://schemas.microsoft.com/office/drawing/2014/main" id="{AA06BD1C-BFB4-4945-9A0F-68AB9D5A7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012" y="4647345"/>
            <a:ext cx="360362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11" name="Line 31">
            <a:extLst>
              <a:ext uri="{FF2B5EF4-FFF2-40B4-BE49-F238E27FC236}">
                <a16:creationId xmlns:a16="http://schemas.microsoft.com/office/drawing/2014/main" id="{94D2B9CD-4413-4AA6-B30D-02FBA7D1A0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10060" y="2320234"/>
            <a:ext cx="9558" cy="391143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" name="Rectangle 74">
            <a:extLst>
              <a:ext uri="{FF2B5EF4-FFF2-40B4-BE49-F238E27FC236}">
                <a16:creationId xmlns:a16="http://schemas.microsoft.com/office/drawing/2014/main" id="{318A10DD-E81E-4ECD-B7D0-31DB097F1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817" y="2950297"/>
            <a:ext cx="360363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13" name="Line 30">
            <a:extLst>
              <a:ext uri="{FF2B5EF4-FFF2-40B4-BE49-F238E27FC236}">
                <a16:creationId xmlns:a16="http://schemas.microsoft.com/office/drawing/2014/main" id="{FC41B95F-FFC7-41B5-8439-DE748E77D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8710" y="2295540"/>
            <a:ext cx="1490" cy="393613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" name="Rectangle 73">
            <a:extLst>
              <a:ext uri="{FF2B5EF4-FFF2-40B4-BE49-F238E27FC236}">
                <a16:creationId xmlns:a16="http://schemas.microsoft.com/office/drawing/2014/main" id="{605E1B13-3B0E-4BEB-A30C-22B605100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517" y="2807422"/>
            <a:ext cx="360363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15" name="Line 29">
            <a:extLst>
              <a:ext uri="{FF2B5EF4-FFF2-40B4-BE49-F238E27FC236}">
                <a16:creationId xmlns:a16="http://schemas.microsoft.com/office/drawing/2014/main" id="{8FDCF474-84F2-445C-85C7-A85255DD38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30335" y="2295540"/>
            <a:ext cx="26126" cy="393612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6" name="Rectangle 72">
            <a:extLst>
              <a:ext uri="{FF2B5EF4-FFF2-40B4-BE49-F238E27FC236}">
                <a16:creationId xmlns:a16="http://schemas.microsoft.com/office/drawing/2014/main" id="{CE9488A3-0CFA-4313-B1DC-A4952059E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655" y="3526559"/>
            <a:ext cx="360362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17" name="Line 27">
            <a:extLst>
              <a:ext uri="{FF2B5EF4-FFF2-40B4-BE49-F238E27FC236}">
                <a16:creationId xmlns:a16="http://schemas.microsoft.com/office/drawing/2014/main" id="{4493ED36-DEB1-4B29-8A07-15F41D1DF6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49024" y="2320234"/>
            <a:ext cx="27722" cy="391143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8" name="Rectangle 71">
            <a:extLst>
              <a:ext uri="{FF2B5EF4-FFF2-40B4-BE49-F238E27FC236}">
                <a16:creationId xmlns:a16="http://schemas.microsoft.com/office/drawing/2014/main" id="{B4F85252-6C4B-494F-8485-8E934B7C3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342" y="3239222"/>
            <a:ext cx="360363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19" name="Line 26">
            <a:extLst>
              <a:ext uri="{FF2B5EF4-FFF2-40B4-BE49-F238E27FC236}">
                <a16:creationId xmlns:a16="http://schemas.microsoft.com/office/drawing/2014/main" id="{6DEA06D5-0F6D-4032-BC0C-1D8DE3EB5B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837" y="2295542"/>
            <a:ext cx="12325" cy="393612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" name="Rectangle 70">
            <a:extLst>
              <a:ext uri="{FF2B5EF4-FFF2-40B4-BE49-F238E27FC236}">
                <a16:creationId xmlns:a16="http://schemas.microsoft.com/office/drawing/2014/main" id="{D89E2B33-B2BD-49AD-8F5F-39F9580CF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80" y="3094759"/>
            <a:ext cx="360362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21" name="Line 4">
            <a:extLst>
              <a:ext uri="{FF2B5EF4-FFF2-40B4-BE49-F238E27FC236}">
                <a16:creationId xmlns:a16="http://schemas.microsoft.com/office/drawing/2014/main" id="{796182C7-FA96-40E0-A762-DEED6747C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698" y="6161820"/>
            <a:ext cx="11034395" cy="360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2" name="AutoShape 5">
            <a:extLst>
              <a:ext uri="{FF2B5EF4-FFF2-40B4-BE49-F238E27FC236}">
                <a16:creationId xmlns:a16="http://schemas.microsoft.com/office/drawing/2014/main" id="{1B64AE68-6B2F-4FCB-8C06-7F3466346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1430" y="2302597"/>
            <a:ext cx="1296987" cy="288925"/>
          </a:xfrm>
          <a:prstGeom prst="leftRightArrow">
            <a:avLst>
              <a:gd name="adj1" fmla="val 100000"/>
              <a:gd name="adj2" fmla="val 412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23" name="AutoShape 6">
            <a:extLst>
              <a:ext uri="{FF2B5EF4-FFF2-40B4-BE49-F238E27FC236}">
                <a16:creationId xmlns:a16="http://schemas.microsoft.com/office/drawing/2014/main" id="{91258F39-92F6-4A67-A104-4B5C1321C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80" y="2302597"/>
            <a:ext cx="3024187" cy="288925"/>
          </a:xfrm>
          <a:prstGeom prst="leftRightArrow">
            <a:avLst>
              <a:gd name="adj1" fmla="val 100000"/>
              <a:gd name="adj2" fmla="val 411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24" name="AutoShape 7">
            <a:extLst>
              <a:ext uri="{FF2B5EF4-FFF2-40B4-BE49-F238E27FC236}">
                <a16:creationId xmlns:a16="http://schemas.microsoft.com/office/drawing/2014/main" id="{AB3B4EA9-98C6-46AE-A17C-6768783E6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3367" y="2302597"/>
            <a:ext cx="1008063" cy="288925"/>
          </a:xfrm>
          <a:prstGeom prst="leftRightArrow">
            <a:avLst>
              <a:gd name="adj1" fmla="val 100000"/>
              <a:gd name="adj2" fmla="val 521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25" name="AutoShape 10">
            <a:extLst>
              <a:ext uri="{FF2B5EF4-FFF2-40B4-BE49-F238E27FC236}">
                <a16:creationId xmlns:a16="http://schemas.microsoft.com/office/drawing/2014/main" id="{0B662042-B10D-42BB-BDAE-470B64FAD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380" y="2302597"/>
            <a:ext cx="431800" cy="288925"/>
          </a:xfrm>
          <a:prstGeom prst="leftRightArrow">
            <a:avLst>
              <a:gd name="adj1" fmla="val 100000"/>
              <a:gd name="adj2" fmla="val 313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26" name="AutoShape 13">
            <a:extLst>
              <a:ext uri="{FF2B5EF4-FFF2-40B4-BE49-F238E27FC236}">
                <a16:creationId xmlns:a16="http://schemas.microsoft.com/office/drawing/2014/main" id="{1EC72718-CA7A-4A8F-9B92-74CA41CBD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6729" y="2309716"/>
            <a:ext cx="751679" cy="281805"/>
          </a:xfrm>
          <a:prstGeom prst="leftRightArrow">
            <a:avLst>
              <a:gd name="adj1" fmla="val 100000"/>
              <a:gd name="adj2" fmla="val 349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27" name="AutoShape 14">
            <a:extLst>
              <a:ext uri="{FF2B5EF4-FFF2-40B4-BE49-F238E27FC236}">
                <a16:creationId xmlns:a16="http://schemas.microsoft.com/office/drawing/2014/main" id="{3276740F-C813-4C36-801B-1C0879199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370" y="2312522"/>
            <a:ext cx="96106" cy="297756"/>
          </a:xfrm>
          <a:prstGeom prst="leftRightArrow">
            <a:avLst>
              <a:gd name="adj1" fmla="val 100000"/>
              <a:gd name="adj2" fmla="val 159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id="{06B39D11-1FCD-47A7-BBD7-D3BBEFDD2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62" y="6304695"/>
            <a:ext cx="649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1950</a:t>
            </a:r>
          </a:p>
        </p:txBody>
      </p:sp>
      <p:sp>
        <p:nvSpPr>
          <p:cNvPr id="29" name="Text Box 33">
            <a:extLst>
              <a:ext uri="{FF2B5EF4-FFF2-40B4-BE49-F238E27FC236}">
                <a16:creationId xmlns:a16="http://schemas.microsoft.com/office/drawing/2014/main" id="{6A1579E8-B1F5-40B4-A955-B3DD7DC3A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1687" y="6304695"/>
            <a:ext cx="649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1960</a:t>
            </a:r>
          </a:p>
        </p:txBody>
      </p:sp>
      <p:sp>
        <p:nvSpPr>
          <p:cNvPr id="30" name="Text Box 34">
            <a:extLst>
              <a:ext uri="{FF2B5EF4-FFF2-40B4-BE49-F238E27FC236}">
                <a16:creationId xmlns:a16="http://schemas.microsoft.com/office/drawing/2014/main" id="{767125C0-2302-4068-AA88-3F5011BE1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549" y="6304695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1970</a:t>
            </a:r>
          </a:p>
        </p:txBody>
      </p:sp>
      <p:sp>
        <p:nvSpPr>
          <p:cNvPr id="31" name="Text Box 35">
            <a:extLst>
              <a:ext uri="{FF2B5EF4-FFF2-40B4-BE49-F238E27FC236}">
                <a16:creationId xmlns:a16="http://schemas.microsoft.com/office/drawing/2014/main" id="{0F447753-DA44-4686-91FB-E342820C6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412" y="6304695"/>
            <a:ext cx="649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1980</a:t>
            </a:r>
          </a:p>
        </p:txBody>
      </p:sp>
      <p:sp>
        <p:nvSpPr>
          <p:cNvPr id="32" name="Text Box 36">
            <a:extLst>
              <a:ext uri="{FF2B5EF4-FFF2-40B4-BE49-F238E27FC236}">
                <a16:creationId xmlns:a16="http://schemas.microsoft.com/office/drawing/2014/main" id="{FDC6E2EA-9912-4812-9F2A-4B48AE420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274" y="6304695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1990</a:t>
            </a:r>
          </a:p>
        </p:txBody>
      </p:sp>
      <p:sp>
        <p:nvSpPr>
          <p:cNvPr id="33" name="Text Box 37">
            <a:extLst>
              <a:ext uri="{FF2B5EF4-FFF2-40B4-BE49-F238E27FC236}">
                <a16:creationId xmlns:a16="http://schemas.microsoft.com/office/drawing/2014/main" id="{57D1CFA8-7E70-4CD4-B482-23693E672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4162" y="6304695"/>
            <a:ext cx="649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2000</a:t>
            </a:r>
          </a:p>
        </p:txBody>
      </p:sp>
      <p:sp>
        <p:nvSpPr>
          <p:cNvPr id="34" name="AutoShape 38">
            <a:extLst>
              <a:ext uri="{FF2B5EF4-FFF2-40B4-BE49-F238E27FC236}">
                <a16:creationId xmlns:a16="http://schemas.microsoft.com/office/drawing/2014/main" id="{92B49487-CED3-4429-A287-0FBDACED1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0962" y="2302405"/>
            <a:ext cx="772066" cy="288925"/>
          </a:xfrm>
          <a:prstGeom prst="leftRightArrow">
            <a:avLst>
              <a:gd name="adj1" fmla="val 100000"/>
              <a:gd name="adj2" fmla="val 349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35" name="AutoShape 39">
            <a:extLst>
              <a:ext uri="{FF2B5EF4-FFF2-40B4-BE49-F238E27FC236}">
                <a16:creationId xmlns:a16="http://schemas.microsoft.com/office/drawing/2014/main" id="{C55EE51F-9CB2-4701-BD57-FB7D0547A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4180" y="2295542"/>
            <a:ext cx="499629" cy="305905"/>
          </a:xfrm>
          <a:prstGeom prst="leftRightArrow">
            <a:avLst>
              <a:gd name="adj1" fmla="val 100000"/>
              <a:gd name="adj2" fmla="val 209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36" name="Text Box 41">
            <a:extLst>
              <a:ext uri="{FF2B5EF4-FFF2-40B4-BE49-F238E27FC236}">
                <a16:creationId xmlns:a16="http://schemas.microsoft.com/office/drawing/2014/main" id="{8E81D892-88F4-4729-AD90-C79B24636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917" y="2807422"/>
            <a:ext cx="136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37" name="Text Box 42">
            <a:extLst>
              <a:ext uri="{FF2B5EF4-FFF2-40B4-BE49-F238E27FC236}">
                <a16:creationId xmlns:a16="http://schemas.microsoft.com/office/drawing/2014/main" id="{2ABFAEBD-491C-4F63-97AA-DB20B554078F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2092" y="3094759"/>
            <a:ext cx="1119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Réti József</a:t>
            </a:r>
          </a:p>
        </p:txBody>
      </p:sp>
      <p:sp>
        <p:nvSpPr>
          <p:cNvPr id="38" name="Text Box 45">
            <a:extLst>
              <a:ext uri="{FF2B5EF4-FFF2-40B4-BE49-F238E27FC236}">
                <a16:creationId xmlns:a16="http://schemas.microsoft.com/office/drawing/2014/main" id="{DD47D510-B8AB-42C6-971A-B8D3480C5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930" y="2661372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39" name="Text Box 46">
            <a:extLst>
              <a:ext uri="{FF2B5EF4-FFF2-40B4-BE49-F238E27FC236}">
                <a16:creationId xmlns:a16="http://schemas.microsoft.com/office/drawing/2014/main" id="{DE96E343-2330-4FDB-B655-BDA20FDB3AF7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405442" y="3094759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Dr. Barta István</a:t>
            </a:r>
          </a:p>
        </p:txBody>
      </p:sp>
      <p:sp>
        <p:nvSpPr>
          <p:cNvPr id="40" name="Text Box 48">
            <a:extLst>
              <a:ext uri="{FF2B5EF4-FFF2-40B4-BE49-F238E27FC236}">
                <a16:creationId xmlns:a16="http://schemas.microsoft.com/office/drawing/2014/main" id="{300FDD69-38D8-44EC-94C2-DDE48C4FCC4A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2962780" y="3102697"/>
            <a:ext cx="1673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Komporday Aurél</a:t>
            </a:r>
          </a:p>
        </p:txBody>
      </p:sp>
      <p:sp>
        <p:nvSpPr>
          <p:cNvPr id="41" name="Text Box 49">
            <a:extLst>
              <a:ext uri="{FF2B5EF4-FFF2-40B4-BE49-F238E27FC236}">
                <a16:creationId xmlns:a16="http://schemas.microsoft.com/office/drawing/2014/main" id="{4CE6109B-4C44-4B64-87C0-D1E84009CD3D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4286755" y="3166197"/>
            <a:ext cx="1541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Köveskuti Lajos</a:t>
            </a:r>
          </a:p>
        </p:txBody>
      </p:sp>
      <p:sp>
        <p:nvSpPr>
          <p:cNvPr id="42" name="Text Box 50">
            <a:extLst>
              <a:ext uri="{FF2B5EF4-FFF2-40B4-BE49-F238E27FC236}">
                <a16:creationId xmlns:a16="http://schemas.microsoft.com/office/drawing/2014/main" id="{486D2A1D-24D3-4CD4-BDE8-FD21C53A31DA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4934455" y="3166197"/>
            <a:ext cx="1592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Dr. Tófalvi Gyula</a:t>
            </a:r>
          </a:p>
        </p:txBody>
      </p:sp>
      <p:sp>
        <p:nvSpPr>
          <p:cNvPr id="43" name="Text Box 51">
            <a:extLst>
              <a:ext uri="{FF2B5EF4-FFF2-40B4-BE49-F238E27FC236}">
                <a16:creationId xmlns:a16="http://schemas.microsoft.com/office/drawing/2014/main" id="{F0AA1826-64AF-436E-A2D0-58C4629A2D95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5366255" y="3166197"/>
            <a:ext cx="158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Dr. Gordos Géza</a:t>
            </a:r>
          </a:p>
        </p:txBody>
      </p:sp>
      <p:sp>
        <p:nvSpPr>
          <p:cNvPr id="44" name="Text Box 52">
            <a:extLst>
              <a:ext uri="{FF2B5EF4-FFF2-40B4-BE49-F238E27FC236}">
                <a16:creationId xmlns:a16="http://schemas.microsoft.com/office/drawing/2014/main" id="{80AA4EF8-E65E-400B-9CA0-AC2323FB0C88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6086980" y="3239222"/>
            <a:ext cx="1406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Dr. Pap László</a:t>
            </a:r>
          </a:p>
        </p:txBody>
      </p:sp>
      <p:sp>
        <p:nvSpPr>
          <p:cNvPr id="45" name="Text Box 53">
            <a:extLst>
              <a:ext uri="{FF2B5EF4-FFF2-40B4-BE49-F238E27FC236}">
                <a16:creationId xmlns:a16="http://schemas.microsoft.com/office/drawing/2014/main" id="{28DA2DAF-B191-43C1-A653-F055BB4777C5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6445755" y="3239222"/>
            <a:ext cx="1839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Dr. </a:t>
            </a:r>
            <a:r>
              <a:rPr lang="hu-HU" altLang="hu-HU" sz="1400" dirty="0" err="1">
                <a:solidFill>
                  <a:schemeClr val="tx1"/>
                </a:solidFill>
              </a:rPr>
              <a:t>Zombory</a:t>
            </a:r>
            <a:r>
              <a:rPr lang="hu-HU" altLang="hu-HU" sz="1400" dirty="0">
                <a:solidFill>
                  <a:schemeClr val="tx1"/>
                </a:solidFill>
              </a:rPr>
              <a:t> László</a:t>
            </a:r>
          </a:p>
        </p:txBody>
      </p:sp>
      <p:sp>
        <p:nvSpPr>
          <p:cNvPr id="46" name="Text Box 54">
            <a:extLst>
              <a:ext uri="{FF2B5EF4-FFF2-40B4-BE49-F238E27FC236}">
                <a16:creationId xmlns:a16="http://schemas.microsoft.com/office/drawing/2014/main" id="{63049469-26C3-4F10-BD66-37CA64248585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382380" y="3166197"/>
            <a:ext cx="1485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Dr. Sallai Gyula</a:t>
            </a:r>
          </a:p>
        </p:txBody>
      </p:sp>
      <p:sp>
        <p:nvSpPr>
          <p:cNvPr id="47" name="AutoShape 55">
            <a:extLst>
              <a:ext uri="{FF2B5EF4-FFF2-40B4-BE49-F238E27FC236}">
                <a16:creationId xmlns:a16="http://schemas.microsoft.com/office/drawing/2014/main" id="{EF8A5151-C0AD-4350-A43D-A78F84CF3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162" y="4215545"/>
            <a:ext cx="2160587" cy="288925"/>
          </a:xfrm>
          <a:prstGeom prst="leftRightArrow">
            <a:avLst>
              <a:gd name="adj1" fmla="val 100000"/>
              <a:gd name="adj2" fmla="val 642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48" name="AutoShape 56">
            <a:extLst>
              <a:ext uri="{FF2B5EF4-FFF2-40B4-BE49-F238E27FC236}">
                <a16:creationId xmlns:a16="http://schemas.microsoft.com/office/drawing/2014/main" id="{AAE10FFE-C9F0-499E-9E4A-B2F7FB34B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9749" y="4215545"/>
            <a:ext cx="431800" cy="288925"/>
          </a:xfrm>
          <a:prstGeom prst="leftRightArrow">
            <a:avLst>
              <a:gd name="adj1" fmla="val 100000"/>
              <a:gd name="adj2" fmla="val 313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49" name="AutoShape 57">
            <a:extLst>
              <a:ext uri="{FF2B5EF4-FFF2-40B4-BE49-F238E27FC236}">
                <a16:creationId xmlns:a16="http://schemas.microsoft.com/office/drawing/2014/main" id="{C1535B56-F431-40DD-9BD7-853C3A978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549" y="4215545"/>
            <a:ext cx="863600" cy="288925"/>
          </a:xfrm>
          <a:prstGeom prst="leftRightArrow">
            <a:avLst>
              <a:gd name="adj1" fmla="val 100000"/>
              <a:gd name="adj2" fmla="val 450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50" name="Text Box 58">
            <a:extLst>
              <a:ext uri="{FF2B5EF4-FFF2-40B4-BE49-F238E27FC236}">
                <a16:creationId xmlns:a16="http://schemas.microsoft.com/office/drawing/2014/main" id="{A130129E-9182-4337-BD79-F586444071D6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261524" y="4999770"/>
            <a:ext cx="1514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Dr. Izsák Miklós</a:t>
            </a:r>
          </a:p>
        </p:txBody>
      </p:sp>
      <p:sp>
        <p:nvSpPr>
          <p:cNvPr id="51" name="AutoShape 59">
            <a:extLst>
              <a:ext uri="{FF2B5EF4-FFF2-40B4-BE49-F238E27FC236}">
                <a16:creationId xmlns:a16="http://schemas.microsoft.com/office/drawing/2014/main" id="{7FF9D421-9DBF-4D8D-BEBC-7120C817E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149" y="4215545"/>
            <a:ext cx="1441450" cy="288925"/>
          </a:xfrm>
          <a:prstGeom prst="leftRightArrow">
            <a:avLst>
              <a:gd name="adj1" fmla="val 100000"/>
              <a:gd name="adj2" fmla="val 458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52" name="Text Box 60">
            <a:extLst>
              <a:ext uri="{FF2B5EF4-FFF2-40B4-BE49-F238E27FC236}">
                <a16:creationId xmlns:a16="http://schemas.microsoft.com/office/drawing/2014/main" id="{C9620B96-3BF3-4C30-A3C5-713F1DEA859C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633124" y="500770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Váradi Imre</a:t>
            </a:r>
          </a:p>
        </p:txBody>
      </p:sp>
      <p:sp>
        <p:nvSpPr>
          <p:cNvPr id="53" name="Text Box 61">
            <a:extLst>
              <a:ext uri="{FF2B5EF4-FFF2-40B4-BE49-F238E27FC236}">
                <a16:creationId xmlns:a16="http://schemas.microsoft.com/office/drawing/2014/main" id="{67B41F72-BAFE-4C6A-BC65-930705CF62FE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2064924" y="5007708"/>
            <a:ext cx="1700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Susánszky László</a:t>
            </a:r>
          </a:p>
        </p:txBody>
      </p:sp>
      <p:sp>
        <p:nvSpPr>
          <p:cNvPr id="54" name="Text Box 62">
            <a:extLst>
              <a:ext uri="{FF2B5EF4-FFF2-40B4-BE49-F238E27FC236}">
                <a16:creationId xmlns:a16="http://schemas.microsoft.com/office/drawing/2014/main" id="{EDB0C403-9345-40D3-BC6B-65B3FD0C1149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2974562" y="5014058"/>
            <a:ext cx="1881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Dr. Almássy György</a:t>
            </a:r>
          </a:p>
        </p:txBody>
      </p:sp>
      <p:sp>
        <p:nvSpPr>
          <p:cNvPr id="55" name="AutoShape 63">
            <a:extLst>
              <a:ext uri="{FF2B5EF4-FFF2-40B4-BE49-F238E27FC236}">
                <a16:creationId xmlns:a16="http://schemas.microsoft.com/office/drawing/2014/main" id="{CC40BB91-17E4-4F03-BAC9-8827D8BC3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6599" y="4215545"/>
            <a:ext cx="863600" cy="288925"/>
          </a:xfrm>
          <a:prstGeom prst="leftRightArrow">
            <a:avLst>
              <a:gd name="adj1" fmla="val 100000"/>
              <a:gd name="adj2" fmla="val 450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56" name="Text Box 64">
            <a:extLst>
              <a:ext uri="{FF2B5EF4-FFF2-40B4-BE49-F238E27FC236}">
                <a16:creationId xmlns:a16="http://schemas.microsoft.com/office/drawing/2014/main" id="{6AF51A0C-47E1-4926-A366-5AE89319DBAE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4441412" y="4934683"/>
            <a:ext cx="1592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Dr. Tófalvi Gyula</a:t>
            </a:r>
          </a:p>
        </p:txBody>
      </p:sp>
      <p:sp>
        <p:nvSpPr>
          <p:cNvPr id="57" name="AutoShape 65">
            <a:extLst>
              <a:ext uri="{FF2B5EF4-FFF2-40B4-BE49-F238E27FC236}">
                <a16:creationId xmlns:a16="http://schemas.microsoft.com/office/drawing/2014/main" id="{43DFD9C2-CC52-49BA-9852-0115B5FB1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0199" y="4188493"/>
            <a:ext cx="99867" cy="315978"/>
          </a:xfrm>
          <a:prstGeom prst="leftRightArrow">
            <a:avLst>
              <a:gd name="adj1" fmla="val 100000"/>
              <a:gd name="adj2" fmla="val 159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58" name="AutoShape 66">
            <a:extLst>
              <a:ext uri="{FF2B5EF4-FFF2-40B4-BE49-F238E27FC236}">
                <a16:creationId xmlns:a16="http://schemas.microsoft.com/office/drawing/2014/main" id="{4F411276-D7B5-4445-8509-F5B392072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5798" y="4234582"/>
            <a:ext cx="754392" cy="269888"/>
          </a:xfrm>
          <a:prstGeom prst="leftRightArrow">
            <a:avLst>
              <a:gd name="adj1" fmla="val 100000"/>
              <a:gd name="adj2" fmla="val 349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59" name="AutoShape 67">
            <a:extLst>
              <a:ext uri="{FF2B5EF4-FFF2-40B4-BE49-F238E27FC236}">
                <a16:creationId xmlns:a16="http://schemas.microsoft.com/office/drawing/2014/main" id="{542739C4-6C0F-4176-A7D5-087552A9D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798" y="4226077"/>
            <a:ext cx="792163" cy="278393"/>
          </a:xfrm>
          <a:prstGeom prst="leftRightArrow">
            <a:avLst>
              <a:gd name="adj1" fmla="val 100000"/>
              <a:gd name="adj2" fmla="val 349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60" name="AutoShape 68">
            <a:extLst>
              <a:ext uri="{FF2B5EF4-FFF2-40B4-BE49-F238E27FC236}">
                <a16:creationId xmlns:a16="http://schemas.microsoft.com/office/drawing/2014/main" id="{968A8D67-7D41-46FC-83DA-F9D1F591F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3822" y="4215546"/>
            <a:ext cx="491768" cy="288924"/>
          </a:xfrm>
          <a:prstGeom prst="leftRightArrow">
            <a:avLst>
              <a:gd name="adj1" fmla="val 100000"/>
              <a:gd name="adj2" fmla="val 209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61" name="Text Box 76">
            <a:extLst>
              <a:ext uri="{FF2B5EF4-FFF2-40B4-BE49-F238E27FC236}">
                <a16:creationId xmlns:a16="http://schemas.microsoft.com/office/drawing/2014/main" id="{80AAB5CC-5B99-4DC6-9CDB-6D394A0CCBAB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5090699" y="5007708"/>
            <a:ext cx="1354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 err="1">
                <a:solidFill>
                  <a:schemeClr val="tx1"/>
                </a:solidFill>
              </a:rPr>
              <a:t>Göblös</a:t>
            </a:r>
            <a:r>
              <a:rPr lang="hu-HU" altLang="hu-HU" sz="1400" dirty="0">
                <a:solidFill>
                  <a:schemeClr val="tx1"/>
                </a:solidFill>
              </a:rPr>
              <a:t> János</a:t>
            </a:r>
          </a:p>
        </p:txBody>
      </p:sp>
      <p:sp>
        <p:nvSpPr>
          <p:cNvPr id="62" name="AutoShape 77">
            <a:extLst>
              <a:ext uri="{FF2B5EF4-FFF2-40B4-BE49-F238E27FC236}">
                <a16:creationId xmlns:a16="http://schemas.microsoft.com/office/drawing/2014/main" id="{7B929455-478F-4BB4-B350-8A0F42CB0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262" y="4215545"/>
            <a:ext cx="215900" cy="288925"/>
          </a:xfrm>
          <a:prstGeom prst="leftRightArrow">
            <a:avLst>
              <a:gd name="adj1" fmla="val 100000"/>
              <a:gd name="adj2" fmla="val 159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63" name="AutoShape 78" descr="Vastag átlós felfelé">
            <a:extLst>
              <a:ext uri="{FF2B5EF4-FFF2-40B4-BE49-F238E27FC236}">
                <a16:creationId xmlns:a16="http://schemas.microsoft.com/office/drawing/2014/main" id="{07D6E4BB-9357-4281-A108-1B81AC169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924" y="4215545"/>
            <a:ext cx="360363" cy="288925"/>
          </a:xfrm>
          <a:prstGeom prst="leftRightArrow">
            <a:avLst>
              <a:gd name="adj1" fmla="val 100000"/>
              <a:gd name="adj2" fmla="val 19869"/>
            </a:avLst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64" name="Text Box 79">
            <a:extLst>
              <a:ext uri="{FF2B5EF4-FFF2-40B4-BE49-F238E27FC236}">
                <a16:creationId xmlns:a16="http://schemas.microsoft.com/office/drawing/2014/main" id="{1ECC8C1D-5834-4E93-A523-722D86B6469A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967962" y="4964845"/>
            <a:ext cx="145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(Magó Kálmán)</a:t>
            </a:r>
          </a:p>
        </p:txBody>
      </p:sp>
      <p:sp>
        <p:nvSpPr>
          <p:cNvPr id="65" name="Text Box 81">
            <a:extLst>
              <a:ext uri="{FF2B5EF4-FFF2-40B4-BE49-F238E27FC236}">
                <a16:creationId xmlns:a16="http://schemas.microsoft.com/office/drawing/2014/main" id="{72A40544-E633-4252-A1C6-CFFC5341217E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5593937" y="5007708"/>
            <a:ext cx="1239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Halmi Gábor</a:t>
            </a:r>
          </a:p>
        </p:txBody>
      </p:sp>
      <p:sp>
        <p:nvSpPr>
          <p:cNvPr id="66" name="Text Box 82">
            <a:extLst>
              <a:ext uri="{FF2B5EF4-FFF2-40B4-BE49-F238E27FC236}">
                <a16:creationId xmlns:a16="http://schemas.microsoft.com/office/drawing/2014/main" id="{CCAAC8F6-BC33-4454-A433-D1E434A92F1B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6170199" y="4934683"/>
            <a:ext cx="1612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dr. Huszty Gábor</a:t>
            </a:r>
          </a:p>
        </p:txBody>
      </p:sp>
      <p:sp>
        <p:nvSpPr>
          <p:cNvPr id="67" name="Text Box 83">
            <a:extLst>
              <a:ext uri="{FF2B5EF4-FFF2-40B4-BE49-F238E27FC236}">
                <a16:creationId xmlns:a16="http://schemas.microsoft.com/office/drawing/2014/main" id="{83413683-AFB3-43C5-902F-7C24A7768E6C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6817899" y="5007708"/>
            <a:ext cx="1316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Maradi István</a:t>
            </a:r>
          </a:p>
        </p:txBody>
      </p:sp>
      <p:sp>
        <p:nvSpPr>
          <p:cNvPr id="68" name="Text Box 84">
            <a:extLst>
              <a:ext uri="{FF2B5EF4-FFF2-40B4-BE49-F238E27FC236}">
                <a16:creationId xmlns:a16="http://schemas.microsoft.com/office/drawing/2014/main" id="{7F53F254-B03C-4F2D-A17C-01FED92C2EE5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538624" y="5007708"/>
            <a:ext cx="1169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Horváth Pál</a:t>
            </a:r>
          </a:p>
        </p:txBody>
      </p:sp>
      <p:sp>
        <p:nvSpPr>
          <p:cNvPr id="69" name="AutoShape 88">
            <a:extLst>
              <a:ext uri="{FF2B5EF4-FFF2-40B4-BE49-F238E27FC236}">
                <a16:creationId xmlns:a16="http://schemas.microsoft.com/office/drawing/2014/main" id="{F8579F68-49BA-40D8-AA5E-2CC9EC952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3950" y="4217130"/>
            <a:ext cx="350706" cy="304319"/>
          </a:xfrm>
          <a:prstGeom prst="leftArrow">
            <a:avLst>
              <a:gd name="adj1" fmla="val 100000"/>
              <a:gd name="adj2" fmla="val 435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70" name="AutoShape 89">
            <a:extLst>
              <a:ext uri="{FF2B5EF4-FFF2-40B4-BE49-F238E27FC236}">
                <a16:creationId xmlns:a16="http://schemas.microsoft.com/office/drawing/2014/main" id="{5068C7EC-EDFE-4312-97BC-7A84C0970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8182" y="2303992"/>
            <a:ext cx="836199" cy="343891"/>
          </a:xfrm>
          <a:prstGeom prst="leftArrow">
            <a:avLst>
              <a:gd name="adj1" fmla="val 100000"/>
              <a:gd name="adj2" fmla="val 435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71" name="Line 31">
            <a:extLst>
              <a:ext uri="{FF2B5EF4-FFF2-40B4-BE49-F238E27FC236}">
                <a16:creationId xmlns:a16="http://schemas.microsoft.com/office/drawing/2014/main" id="{5489132F-8051-4BFE-AF73-8D8266ED2E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46313" y="2309716"/>
            <a:ext cx="49761" cy="3897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2" name="Line 31">
            <a:extLst>
              <a:ext uri="{FF2B5EF4-FFF2-40B4-BE49-F238E27FC236}">
                <a16:creationId xmlns:a16="http://schemas.microsoft.com/office/drawing/2014/main" id="{C9E30C2B-9F9B-4785-844A-13190C9420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496424" y="2295540"/>
            <a:ext cx="15064" cy="3911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3" name="AutoShape 38">
            <a:extLst>
              <a:ext uri="{FF2B5EF4-FFF2-40B4-BE49-F238E27FC236}">
                <a16:creationId xmlns:a16="http://schemas.microsoft.com/office/drawing/2014/main" id="{D3B15305-FAF4-4EE5-9D18-413348DA9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7417" y="2309716"/>
            <a:ext cx="800591" cy="305905"/>
          </a:xfrm>
          <a:prstGeom prst="leftRightArrow">
            <a:avLst>
              <a:gd name="adj1" fmla="val 100000"/>
              <a:gd name="adj2" fmla="val 349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74" name="AutoShape 38">
            <a:extLst>
              <a:ext uri="{FF2B5EF4-FFF2-40B4-BE49-F238E27FC236}">
                <a16:creationId xmlns:a16="http://schemas.microsoft.com/office/drawing/2014/main" id="{341B4746-3F98-453A-AA1F-D9291B8DC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3451" y="4208648"/>
            <a:ext cx="826314" cy="305905"/>
          </a:xfrm>
          <a:prstGeom prst="leftRightArrow">
            <a:avLst>
              <a:gd name="adj1" fmla="val 100000"/>
              <a:gd name="adj2" fmla="val 349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75" name="AutoShape 38">
            <a:extLst>
              <a:ext uri="{FF2B5EF4-FFF2-40B4-BE49-F238E27FC236}">
                <a16:creationId xmlns:a16="http://schemas.microsoft.com/office/drawing/2014/main" id="{371678D5-0641-41E3-B4EC-03E75E709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6183" y="4212080"/>
            <a:ext cx="853876" cy="327649"/>
          </a:xfrm>
          <a:prstGeom prst="leftRightArrow">
            <a:avLst>
              <a:gd name="adj1" fmla="val 100000"/>
              <a:gd name="adj2" fmla="val 349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 dirty="0">
              <a:solidFill>
                <a:schemeClr val="tx1"/>
              </a:solidFill>
            </a:endParaRPr>
          </a:p>
        </p:txBody>
      </p:sp>
      <p:sp>
        <p:nvSpPr>
          <p:cNvPr id="76" name="AutoShape 68">
            <a:extLst>
              <a:ext uri="{FF2B5EF4-FFF2-40B4-BE49-F238E27FC236}">
                <a16:creationId xmlns:a16="http://schemas.microsoft.com/office/drawing/2014/main" id="{6D344A83-E759-473A-94B4-98C9C0ABE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3597" y="4215545"/>
            <a:ext cx="491768" cy="288924"/>
          </a:xfrm>
          <a:prstGeom prst="leftRightArrow">
            <a:avLst>
              <a:gd name="adj1" fmla="val 100000"/>
              <a:gd name="adj2" fmla="val 209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77" name="AutoShape 68">
            <a:extLst>
              <a:ext uri="{FF2B5EF4-FFF2-40B4-BE49-F238E27FC236}">
                <a16:creationId xmlns:a16="http://schemas.microsoft.com/office/drawing/2014/main" id="{2926BE2D-BF18-41BF-8F6C-0F06DE535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9965" y="4208648"/>
            <a:ext cx="491768" cy="288924"/>
          </a:xfrm>
          <a:prstGeom prst="leftRightArrow">
            <a:avLst>
              <a:gd name="adj1" fmla="val 100000"/>
              <a:gd name="adj2" fmla="val 209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79" name="Text Box 84">
            <a:extLst>
              <a:ext uri="{FF2B5EF4-FFF2-40B4-BE49-F238E27FC236}">
                <a16:creationId xmlns:a16="http://schemas.microsoft.com/office/drawing/2014/main" id="{ECAA88F9-BF24-4ABA-9577-7DC6C01BCAC6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8266510" y="5017313"/>
            <a:ext cx="16675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dr. Bartolits István</a:t>
            </a:r>
          </a:p>
        </p:txBody>
      </p:sp>
      <p:sp>
        <p:nvSpPr>
          <p:cNvPr id="81" name="AutoShape 68">
            <a:extLst>
              <a:ext uri="{FF2B5EF4-FFF2-40B4-BE49-F238E27FC236}">
                <a16:creationId xmlns:a16="http://schemas.microsoft.com/office/drawing/2014/main" id="{B3EB7549-B357-4214-B8EC-0F5D08D78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727" y="2326105"/>
            <a:ext cx="491768" cy="288924"/>
          </a:xfrm>
          <a:prstGeom prst="leftRightArrow">
            <a:avLst>
              <a:gd name="adj1" fmla="val 100000"/>
              <a:gd name="adj2" fmla="val 209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84" name="AutoShape 38">
            <a:extLst>
              <a:ext uri="{FF2B5EF4-FFF2-40B4-BE49-F238E27FC236}">
                <a16:creationId xmlns:a16="http://schemas.microsoft.com/office/drawing/2014/main" id="{B8724DEF-95FB-4146-8C72-252D49334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1215" y="2320234"/>
            <a:ext cx="848334" cy="295387"/>
          </a:xfrm>
          <a:prstGeom prst="leftRightArrow">
            <a:avLst>
              <a:gd name="adj1" fmla="val 100000"/>
              <a:gd name="adj2" fmla="val 349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85" name="Text Box 82">
            <a:extLst>
              <a:ext uri="{FF2B5EF4-FFF2-40B4-BE49-F238E27FC236}">
                <a16:creationId xmlns:a16="http://schemas.microsoft.com/office/drawing/2014/main" id="{9C371A71-A60B-4CC4-9D74-8BC651B9DF09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8065184" y="3080318"/>
            <a:ext cx="1612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dr. Huszty Gábor</a:t>
            </a:r>
          </a:p>
        </p:txBody>
      </p:sp>
      <p:sp>
        <p:nvSpPr>
          <p:cNvPr id="86" name="Text Box 82">
            <a:extLst>
              <a:ext uri="{FF2B5EF4-FFF2-40B4-BE49-F238E27FC236}">
                <a16:creationId xmlns:a16="http://schemas.microsoft.com/office/drawing/2014/main" id="{53A0FAD5-230A-4277-80EB-1DC1EDE614D3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8795276" y="3083024"/>
            <a:ext cx="1612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dr. Magyar Gábor</a:t>
            </a:r>
          </a:p>
        </p:txBody>
      </p:sp>
      <p:sp>
        <p:nvSpPr>
          <p:cNvPr id="87" name="Text Box 82">
            <a:extLst>
              <a:ext uri="{FF2B5EF4-FFF2-40B4-BE49-F238E27FC236}">
                <a16:creationId xmlns:a16="http://schemas.microsoft.com/office/drawing/2014/main" id="{D35A34E1-6CEC-490F-AF78-D9972855E56B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8816884" y="4999165"/>
            <a:ext cx="18751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dr. Bánkuti Erzsébet</a:t>
            </a:r>
          </a:p>
        </p:txBody>
      </p:sp>
      <p:sp>
        <p:nvSpPr>
          <p:cNvPr id="88" name="Text Box 83">
            <a:extLst>
              <a:ext uri="{FF2B5EF4-FFF2-40B4-BE49-F238E27FC236}">
                <a16:creationId xmlns:a16="http://schemas.microsoft.com/office/drawing/2014/main" id="{23CF0F8C-2E7C-4A55-A793-72FD3AAB9C6C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9728715" y="4871880"/>
            <a:ext cx="1316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Maradi István</a:t>
            </a:r>
          </a:p>
        </p:txBody>
      </p:sp>
      <p:sp>
        <p:nvSpPr>
          <p:cNvPr id="89" name="Text Box 83">
            <a:extLst>
              <a:ext uri="{FF2B5EF4-FFF2-40B4-BE49-F238E27FC236}">
                <a16:creationId xmlns:a16="http://schemas.microsoft.com/office/drawing/2014/main" id="{2B2D8B40-F04B-4DED-9C14-6BC59A2FB3E6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0030358" y="4954638"/>
            <a:ext cx="15705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dr. Kolláth Gábor</a:t>
            </a:r>
          </a:p>
        </p:txBody>
      </p:sp>
      <p:sp>
        <p:nvSpPr>
          <p:cNvPr id="90" name="Text Box 53">
            <a:extLst>
              <a:ext uri="{FF2B5EF4-FFF2-40B4-BE49-F238E27FC236}">
                <a16:creationId xmlns:a16="http://schemas.microsoft.com/office/drawing/2014/main" id="{6665A132-02D1-413A-A960-A2443A16839C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9533606" y="3154820"/>
            <a:ext cx="19112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dr. </a:t>
            </a:r>
            <a:r>
              <a:rPr lang="hu-HU" altLang="hu-HU" sz="1400" dirty="0" err="1">
                <a:solidFill>
                  <a:schemeClr val="tx1"/>
                </a:solidFill>
              </a:rPr>
              <a:t>Vágujhelyi</a:t>
            </a:r>
            <a:r>
              <a:rPr lang="hu-HU" altLang="hu-HU" sz="1400" dirty="0">
                <a:solidFill>
                  <a:schemeClr val="tx1"/>
                </a:solidFill>
              </a:rPr>
              <a:t> Ferenc</a:t>
            </a:r>
          </a:p>
        </p:txBody>
      </p:sp>
      <p:sp>
        <p:nvSpPr>
          <p:cNvPr id="91" name="Text Box 37">
            <a:extLst>
              <a:ext uri="{FF2B5EF4-FFF2-40B4-BE49-F238E27FC236}">
                <a16:creationId xmlns:a16="http://schemas.microsoft.com/office/drawing/2014/main" id="{D27F38C0-2F31-4706-A4E7-94050C0B2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3676" y="6308436"/>
            <a:ext cx="649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2010</a:t>
            </a:r>
          </a:p>
        </p:txBody>
      </p:sp>
      <p:sp>
        <p:nvSpPr>
          <p:cNvPr id="92" name="Text Box 37">
            <a:extLst>
              <a:ext uri="{FF2B5EF4-FFF2-40B4-BE49-F238E27FC236}">
                <a16:creationId xmlns:a16="http://schemas.microsoft.com/office/drawing/2014/main" id="{20FD063C-6297-4277-86BD-AD34F8559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320" y="6298428"/>
            <a:ext cx="649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2020</a:t>
            </a:r>
          </a:p>
        </p:txBody>
      </p:sp>
      <p:sp>
        <p:nvSpPr>
          <p:cNvPr id="93" name="Text Box 37">
            <a:extLst>
              <a:ext uri="{FF2B5EF4-FFF2-40B4-BE49-F238E27FC236}">
                <a16:creationId xmlns:a16="http://schemas.microsoft.com/office/drawing/2014/main" id="{4FFC29A1-62C8-4C90-8C92-4AFEBE3E3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4458" y="6299199"/>
            <a:ext cx="649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2024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9FBF7A2-F072-42CD-8CA5-20A7AF433D7D}"/>
              </a:ext>
            </a:extLst>
          </p:cNvPr>
          <p:cNvSpPr txBox="1"/>
          <p:nvPr/>
        </p:nvSpPr>
        <p:spPr>
          <a:xfrm>
            <a:off x="2641673" y="1801669"/>
            <a:ext cx="611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HTE elnökei és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főtitkárai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(1949-2024)</a:t>
            </a:r>
          </a:p>
        </p:txBody>
      </p:sp>
      <p:sp>
        <p:nvSpPr>
          <p:cNvPr id="95" name="Text Box 76">
            <a:extLst>
              <a:ext uri="{FF2B5EF4-FFF2-40B4-BE49-F238E27FC236}">
                <a16:creationId xmlns:a16="http://schemas.microsoft.com/office/drawing/2014/main" id="{482F48E0-CADC-468D-98CE-8A1EF48B02BF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-199017" y="5081032"/>
            <a:ext cx="13541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 err="1">
                <a:solidFill>
                  <a:schemeClr val="tx1"/>
                </a:solidFill>
              </a:rPr>
              <a:t>Rédl</a:t>
            </a:r>
            <a:r>
              <a:rPr lang="hu-HU" altLang="hu-HU" sz="1400" dirty="0">
                <a:solidFill>
                  <a:schemeClr val="tx1"/>
                </a:solidFill>
              </a:rPr>
              <a:t> Endre</a:t>
            </a:r>
          </a:p>
        </p:txBody>
      </p:sp>
    </p:spTree>
    <p:extLst>
      <p:ext uri="{BB962C8B-B14F-4D97-AF65-F5344CB8AC3E}">
        <p14:creationId xmlns:p14="http://schemas.microsoft.com/office/powerpoint/2010/main" val="1365050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A73CEE6-50FD-434F-BC49-BC3E3574F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0"/>
            <a:ext cx="10378440" cy="1697736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4EBE5C6-834F-413E-A682-49AEB7D42D94}"/>
              </a:ext>
            </a:extLst>
          </p:cNvPr>
          <p:cNvSpPr txBox="1"/>
          <p:nvPr/>
        </p:nvSpPr>
        <p:spPr>
          <a:xfrm>
            <a:off x="120073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26. Projektmenedzsment Fórum, Budapest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FBE0245-CC49-451A-B7E0-20D078E95B15}"/>
              </a:ext>
            </a:extLst>
          </p:cNvPr>
          <p:cNvSpPr txBox="1"/>
          <p:nvPr/>
        </p:nvSpPr>
        <p:spPr>
          <a:xfrm>
            <a:off x="4715164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dr. Bartolits István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4F5AB0D-7D69-4732-8DA9-92BAC49BE650}"/>
              </a:ext>
            </a:extLst>
          </p:cNvPr>
          <p:cNvSpPr txBox="1"/>
          <p:nvPr/>
        </p:nvSpPr>
        <p:spPr>
          <a:xfrm>
            <a:off x="9051636" y="6613236"/>
            <a:ext cx="3020291" cy="26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2024. április 11.  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4DA855F-7812-470B-8FF7-AA58DECF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618" y="6561478"/>
            <a:ext cx="528782" cy="365125"/>
          </a:xfrm>
        </p:spPr>
        <p:txBody>
          <a:bodyPr/>
          <a:lstStyle/>
          <a:p>
            <a:fld id="{CD8F20AE-1190-4E41-8D08-5493478C0C38}" type="slidenum">
              <a:rPr lang="hu-HU" smtClean="0">
                <a:solidFill>
                  <a:schemeClr val="tx1"/>
                </a:solidFill>
              </a:rPr>
              <a:t>7</a:t>
            </a:fld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9" name="Line 2">
            <a:extLst>
              <a:ext uri="{FF2B5EF4-FFF2-40B4-BE49-F238E27FC236}">
                <a16:creationId xmlns:a16="http://schemas.microsoft.com/office/drawing/2014/main" id="{1A8236C6-77CC-4B18-A7A4-BB019E49FB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17284" y="2558471"/>
            <a:ext cx="10765" cy="373755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Line 4">
            <a:extLst>
              <a:ext uri="{FF2B5EF4-FFF2-40B4-BE49-F238E27FC236}">
                <a16:creationId xmlns:a16="http://schemas.microsoft.com/office/drawing/2014/main" id="{AAFED577-FFB4-4751-B346-F52BB3FF7C45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0822" y="2558469"/>
            <a:ext cx="26051" cy="373755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D4F3F279-7B1C-41AC-8004-DE1F58B3E3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7009" y="2558470"/>
            <a:ext cx="5514" cy="373755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4F77534A-0A92-44AA-95FC-FBBFCAEE0F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57147" y="2558471"/>
            <a:ext cx="10133" cy="373755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44331850-E5EE-472B-9627-E7422836BB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75834" y="2558473"/>
            <a:ext cx="22493" cy="373755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99070D5B-1AC2-4755-8BFA-8292308ED7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356" y="2558473"/>
            <a:ext cx="4617" cy="373755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EED48293-4773-47B3-95CC-7409EDC736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509" y="6226173"/>
            <a:ext cx="11067659" cy="320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6" name="Text Box 22">
            <a:extLst>
              <a:ext uri="{FF2B5EF4-FFF2-40B4-BE49-F238E27FC236}">
                <a16:creationId xmlns:a16="http://schemas.microsoft.com/office/drawing/2014/main" id="{7563259D-C4C4-4D9E-BFEE-11421C982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73" y="6369050"/>
            <a:ext cx="649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1950</a:t>
            </a:r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id="{00CC1E67-C252-4F8E-A980-6AE73613D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498" y="6369050"/>
            <a:ext cx="649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1960</a:t>
            </a:r>
          </a:p>
        </p:txBody>
      </p:sp>
      <p:sp>
        <p:nvSpPr>
          <p:cNvPr id="18" name="Text Box 24">
            <a:extLst>
              <a:ext uri="{FF2B5EF4-FFF2-40B4-BE49-F238E27FC236}">
                <a16:creationId xmlns:a16="http://schemas.microsoft.com/office/drawing/2014/main" id="{E1D93C36-8C6A-4C90-BDAB-316F07273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360" y="6369050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1970</a:t>
            </a:r>
          </a:p>
        </p:txBody>
      </p:sp>
      <p:sp>
        <p:nvSpPr>
          <p:cNvPr id="19" name="Text Box 25">
            <a:extLst>
              <a:ext uri="{FF2B5EF4-FFF2-40B4-BE49-F238E27FC236}">
                <a16:creationId xmlns:a16="http://schemas.microsoft.com/office/drawing/2014/main" id="{14E61C53-0B2E-465E-AEA8-AD371E921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223" y="6369050"/>
            <a:ext cx="649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1980</a:t>
            </a:r>
          </a:p>
        </p:txBody>
      </p:sp>
      <p:sp>
        <p:nvSpPr>
          <p:cNvPr id="20" name="Text Box 26">
            <a:extLst>
              <a:ext uri="{FF2B5EF4-FFF2-40B4-BE49-F238E27FC236}">
                <a16:creationId xmlns:a16="http://schemas.microsoft.com/office/drawing/2014/main" id="{05EB61D9-2BBA-4E3A-AE33-FB0247DB6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085" y="6369050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1990</a:t>
            </a:r>
          </a:p>
        </p:txBody>
      </p:sp>
      <p:sp>
        <p:nvSpPr>
          <p:cNvPr id="21" name="Text Box 27">
            <a:extLst>
              <a:ext uri="{FF2B5EF4-FFF2-40B4-BE49-F238E27FC236}">
                <a16:creationId xmlns:a16="http://schemas.microsoft.com/office/drawing/2014/main" id="{9A2BF8C8-E07F-41BC-B16F-A64DEE0B9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0973" y="6369050"/>
            <a:ext cx="649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2000</a:t>
            </a:r>
          </a:p>
        </p:txBody>
      </p:sp>
      <p:sp>
        <p:nvSpPr>
          <p:cNvPr id="22" name="AutoShape 66">
            <a:extLst>
              <a:ext uri="{FF2B5EF4-FFF2-40B4-BE49-F238E27FC236}">
                <a16:creationId xmlns:a16="http://schemas.microsoft.com/office/drawing/2014/main" id="{26B9AA4F-2A05-41B5-A5ED-C22415E87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51" y="2634152"/>
            <a:ext cx="3097212" cy="288925"/>
          </a:xfrm>
          <a:prstGeom prst="leftRightArrow">
            <a:avLst>
              <a:gd name="adj1" fmla="val 100000"/>
              <a:gd name="adj2" fmla="val 421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23" name="AutoShape 67">
            <a:extLst>
              <a:ext uri="{FF2B5EF4-FFF2-40B4-BE49-F238E27FC236}">
                <a16:creationId xmlns:a16="http://schemas.microsoft.com/office/drawing/2014/main" id="{D782968E-407E-4FDF-853B-A09946318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963" y="2634152"/>
            <a:ext cx="2016125" cy="288925"/>
          </a:xfrm>
          <a:prstGeom prst="leftRightArrow">
            <a:avLst>
              <a:gd name="adj1" fmla="val 100000"/>
              <a:gd name="adj2" fmla="val 640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24" name="AutoShape 68">
            <a:extLst>
              <a:ext uri="{FF2B5EF4-FFF2-40B4-BE49-F238E27FC236}">
                <a16:creationId xmlns:a16="http://schemas.microsoft.com/office/drawing/2014/main" id="{BDA75312-9C6B-4789-87E5-7422D8036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8088" y="2634152"/>
            <a:ext cx="863600" cy="288925"/>
          </a:xfrm>
          <a:prstGeom prst="leftRightArrow">
            <a:avLst>
              <a:gd name="adj1" fmla="val 100000"/>
              <a:gd name="adj2" fmla="val 450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25" name="AutoShape 69">
            <a:extLst>
              <a:ext uri="{FF2B5EF4-FFF2-40B4-BE49-F238E27FC236}">
                <a16:creationId xmlns:a16="http://schemas.microsoft.com/office/drawing/2014/main" id="{D75E78EB-94DF-4E4C-A605-83DFF1B92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688" y="2634152"/>
            <a:ext cx="1511300" cy="288925"/>
          </a:xfrm>
          <a:prstGeom prst="leftRightArrow">
            <a:avLst>
              <a:gd name="adj1" fmla="val 100000"/>
              <a:gd name="adj2" fmla="val 480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26" name="AutoShape 70">
            <a:extLst>
              <a:ext uri="{FF2B5EF4-FFF2-40B4-BE49-F238E27FC236}">
                <a16:creationId xmlns:a16="http://schemas.microsoft.com/office/drawing/2014/main" id="{A495328F-9C6B-40F2-8467-DFD913108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2988" y="2634152"/>
            <a:ext cx="576263" cy="288925"/>
          </a:xfrm>
          <a:prstGeom prst="leftRightArrow">
            <a:avLst>
              <a:gd name="adj1" fmla="val 100000"/>
              <a:gd name="adj2" fmla="val 300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27" name="AutoShape 72">
            <a:extLst>
              <a:ext uri="{FF2B5EF4-FFF2-40B4-BE49-F238E27FC236}">
                <a16:creationId xmlns:a16="http://schemas.microsoft.com/office/drawing/2014/main" id="{84DDA4BF-E96E-4AFE-8137-578D5FE48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9251" y="2634152"/>
            <a:ext cx="2761332" cy="287339"/>
          </a:xfrm>
          <a:prstGeom prst="leftArrow">
            <a:avLst>
              <a:gd name="adj1" fmla="val 100000"/>
              <a:gd name="adj2" fmla="val 389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28" name="Text Box 73">
            <a:extLst>
              <a:ext uri="{FF2B5EF4-FFF2-40B4-BE49-F238E27FC236}">
                <a16:creationId xmlns:a16="http://schemas.microsoft.com/office/drawing/2014/main" id="{D4A5749A-EA67-4D12-B46B-75CFEDE03B3E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649576" y="3353289"/>
            <a:ext cx="15128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Dr. Valkó Iván Péterné</a:t>
            </a:r>
          </a:p>
        </p:txBody>
      </p:sp>
      <p:sp>
        <p:nvSpPr>
          <p:cNvPr id="29" name="Text Box 74">
            <a:extLst>
              <a:ext uri="{FF2B5EF4-FFF2-40B4-BE49-F238E27FC236}">
                <a16:creationId xmlns:a16="http://schemas.microsoft.com/office/drawing/2014/main" id="{F3125799-A456-4063-9448-0473CAACCC36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3168938" y="3353289"/>
            <a:ext cx="15128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Mérey Imréné, Ági</a:t>
            </a:r>
          </a:p>
        </p:txBody>
      </p:sp>
      <p:sp>
        <p:nvSpPr>
          <p:cNvPr id="30" name="Text Box 75">
            <a:extLst>
              <a:ext uri="{FF2B5EF4-FFF2-40B4-BE49-F238E27FC236}">
                <a16:creationId xmlns:a16="http://schemas.microsoft.com/office/drawing/2014/main" id="{C9295E9F-5672-4145-B4E8-244A8998C6A6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4608801" y="3353289"/>
            <a:ext cx="15128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Dr. Prónay Gábor</a:t>
            </a:r>
          </a:p>
        </p:txBody>
      </p:sp>
      <p:sp>
        <p:nvSpPr>
          <p:cNvPr id="31" name="Text Box 76">
            <a:extLst>
              <a:ext uri="{FF2B5EF4-FFF2-40B4-BE49-F238E27FC236}">
                <a16:creationId xmlns:a16="http://schemas.microsoft.com/office/drawing/2014/main" id="{8721B936-5266-415E-9574-885D5788427A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5964526" y="3327889"/>
            <a:ext cx="15811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Antalné Zákonyi Magolna</a:t>
            </a:r>
          </a:p>
        </p:txBody>
      </p:sp>
      <p:sp>
        <p:nvSpPr>
          <p:cNvPr id="32" name="Text Box 77">
            <a:extLst>
              <a:ext uri="{FF2B5EF4-FFF2-40B4-BE49-F238E27FC236}">
                <a16:creationId xmlns:a16="http://schemas.microsoft.com/office/drawing/2014/main" id="{07FF2BC3-B1F1-42D6-BF15-916F6B48ADDE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6769388" y="3281852"/>
            <a:ext cx="1512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Máté Mária</a:t>
            </a:r>
          </a:p>
        </p:txBody>
      </p:sp>
      <p:sp>
        <p:nvSpPr>
          <p:cNvPr id="33" name="Text Box 78">
            <a:extLst>
              <a:ext uri="{FF2B5EF4-FFF2-40B4-BE49-F238E27FC236}">
                <a16:creationId xmlns:a16="http://schemas.microsoft.com/office/drawing/2014/main" id="{0A304587-4E94-492B-9F91-8D05EB6FEED5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8620901" y="3283295"/>
            <a:ext cx="1512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Nagy Péter</a:t>
            </a:r>
          </a:p>
        </p:txBody>
      </p:sp>
      <p:sp>
        <p:nvSpPr>
          <p:cNvPr id="34" name="AutoShape 79">
            <a:extLst>
              <a:ext uri="{FF2B5EF4-FFF2-40B4-BE49-F238E27FC236}">
                <a16:creationId xmlns:a16="http://schemas.microsoft.com/office/drawing/2014/main" id="{C6323C3B-5C52-4E7A-9B4C-7CC706A1D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033" y="4357634"/>
            <a:ext cx="1008062" cy="288925"/>
          </a:xfrm>
          <a:prstGeom prst="leftRightArrow">
            <a:avLst>
              <a:gd name="adj1" fmla="val 100000"/>
              <a:gd name="adj2" fmla="val 401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35" name="AutoShape 80">
            <a:extLst>
              <a:ext uri="{FF2B5EF4-FFF2-40B4-BE49-F238E27FC236}">
                <a16:creationId xmlns:a16="http://schemas.microsoft.com/office/drawing/2014/main" id="{354A4AFB-35A5-4ECA-985F-BC092F88A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095" y="4357634"/>
            <a:ext cx="1728788" cy="288925"/>
          </a:xfrm>
          <a:prstGeom prst="leftRightArrow">
            <a:avLst>
              <a:gd name="adj1" fmla="val 100000"/>
              <a:gd name="adj2" fmla="val 235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36" name="AutoShape 81">
            <a:extLst>
              <a:ext uri="{FF2B5EF4-FFF2-40B4-BE49-F238E27FC236}">
                <a16:creationId xmlns:a16="http://schemas.microsoft.com/office/drawing/2014/main" id="{EDD985F9-A618-4801-8CD8-9A3EB5E98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2883" y="4357634"/>
            <a:ext cx="2016125" cy="288925"/>
          </a:xfrm>
          <a:prstGeom prst="leftRightArrow">
            <a:avLst>
              <a:gd name="adj1" fmla="val 100000"/>
              <a:gd name="adj2" fmla="val 274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37" name="AutoShape 82">
            <a:extLst>
              <a:ext uri="{FF2B5EF4-FFF2-40B4-BE49-F238E27FC236}">
                <a16:creationId xmlns:a16="http://schemas.microsoft.com/office/drawing/2014/main" id="{5C3DC64C-5F4E-4151-B0BD-B265CBBF0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9008" y="4357634"/>
            <a:ext cx="1152525" cy="288925"/>
          </a:xfrm>
          <a:prstGeom prst="leftRightArrow">
            <a:avLst>
              <a:gd name="adj1" fmla="val 100000"/>
              <a:gd name="adj2" fmla="val 379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38" name="AutoShape 83">
            <a:extLst>
              <a:ext uri="{FF2B5EF4-FFF2-40B4-BE49-F238E27FC236}">
                <a16:creationId xmlns:a16="http://schemas.microsoft.com/office/drawing/2014/main" id="{147D8C14-1664-45FD-97CB-D3EB56F2A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1533" y="4357634"/>
            <a:ext cx="863600" cy="288925"/>
          </a:xfrm>
          <a:prstGeom prst="leftRightArrow">
            <a:avLst>
              <a:gd name="adj1" fmla="val 100000"/>
              <a:gd name="adj2" fmla="val 335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39" name="AutoShape 84">
            <a:extLst>
              <a:ext uri="{FF2B5EF4-FFF2-40B4-BE49-F238E27FC236}">
                <a16:creationId xmlns:a16="http://schemas.microsoft.com/office/drawing/2014/main" id="{2533837E-8DF6-4F74-AEDD-AB8DA8C3E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133" y="4357634"/>
            <a:ext cx="576262" cy="288925"/>
          </a:xfrm>
          <a:prstGeom prst="leftRightArrow">
            <a:avLst>
              <a:gd name="adj1" fmla="val 100000"/>
              <a:gd name="adj2" fmla="val 313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40" name="AutoShape 85">
            <a:extLst>
              <a:ext uri="{FF2B5EF4-FFF2-40B4-BE49-F238E27FC236}">
                <a16:creationId xmlns:a16="http://schemas.microsoft.com/office/drawing/2014/main" id="{1C8B7EC6-063D-452E-8A9A-720D726D4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395" y="4357634"/>
            <a:ext cx="576263" cy="288925"/>
          </a:xfrm>
          <a:prstGeom prst="leftRightArrow">
            <a:avLst>
              <a:gd name="adj1" fmla="val 100000"/>
              <a:gd name="adj2" fmla="val 313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41" name="AutoShape 86">
            <a:extLst>
              <a:ext uri="{FF2B5EF4-FFF2-40B4-BE49-F238E27FC236}">
                <a16:creationId xmlns:a16="http://schemas.microsoft.com/office/drawing/2014/main" id="{6E94AC23-B3B4-412B-98E9-05289DDED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7657" y="4357633"/>
            <a:ext cx="808850" cy="296651"/>
          </a:xfrm>
          <a:prstGeom prst="leftArrow">
            <a:avLst>
              <a:gd name="adj1" fmla="val 100000"/>
              <a:gd name="adj2" fmla="val 345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42" name="Text Box 88">
            <a:extLst>
              <a:ext uri="{FF2B5EF4-FFF2-40B4-BE49-F238E27FC236}">
                <a16:creationId xmlns:a16="http://schemas.microsoft.com/office/drawing/2014/main" id="{59C981EE-DCB8-41B9-A270-A24503DBB353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219633" y="5005334"/>
            <a:ext cx="1512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Balogh Pál</a:t>
            </a:r>
          </a:p>
        </p:txBody>
      </p:sp>
      <p:sp>
        <p:nvSpPr>
          <p:cNvPr id="43" name="Text Box 89">
            <a:extLst>
              <a:ext uri="{FF2B5EF4-FFF2-40B4-BE49-F238E27FC236}">
                <a16:creationId xmlns:a16="http://schemas.microsoft.com/office/drawing/2014/main" id="{55E32582-F701-4098-8545-A0014CD2631B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3092883" y="5005334"/>
            <a:ext cx="1512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Boglár Gyula</a:t>
            </a:r>
          </a:p>
        </p:txBody>
      </p:sp>
      <p:sp>
        <p:nvSpPr>
          <p:cNvPr id="44" name="Text Box 90">
            <a:extLst>
              <a:ext uri="{FF2B5EF4-FFF2-40B4-BE49-F238E27FC236}">
                <a16:creationId xmlns:a16="http://schemas.microsoft.com/office/drawing/2014/main" id="{79F48360-87E3-4D2F-9AF4-5CE2A07379D0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4532745" y="5221234"/>
            <a:ext cx="1592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Dr. Tófalvi Gyula</a:t>
            </a:r>
          </a:p>
        </p:txBody>
      </p:sp>
      <p:sp>
        <p:nvSpPr>
          <p:cNvPr id="45" name="Text Box 91">
            <a:extLst>
              <a:ext uri="{FF2B5EF4-FFF2-40B4-BE49-F238E27FC236}">
                <a16:creationId xmlns:a16="http://schemas.microsoft.com/office/drawing/2014/main" id="{E34DDDE6-DEDF-465F-9A6E-427C5B438423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5253470" y="5149797"/>
            <a:ext cx="1792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Dr. Baranyi András</a:t>
            </a:r>
          </a:p>
        </p:txBody>
      </p:sp>
      <p:sp>
        <p:nvSpPr>
          <p:cNvPr id="46" name="Text Box 92">
            <a:extLst>
              <a:ext uri="{FF2B5EF4-FFF2-40B4-BE49-F238E27FC236}">
                <a16:creationId xmlns:a16="http://schemas.microsoft.com/office/drawing/2014/main" id="{F8932E66-31D3-4C64-9286-55F9257EE3D6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6117070" y="5221234"/>
            <a:ext cx="162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Dr. Simonyi Ernő</a:t>
            </a:r>
          </a:p>
        </p:txBody>
      </p:sp>
      <p:sp>
        <p:nvSpPr>
          <p:cNvPr id="47" name="Text Box 93">
            <a:extLst>
              <a:ext uri="{FF2B5EF4-FFF2-40B4-BE49-F238E27FC236}">
                <a16:creationId xmlns:a16="http://schemas.microsoft.com/office/drawing/2014/main" id="{6192B519-E0DA-4471-A92B-FFD67FFCD8F1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6548870" y="5149797"/>
            <a:ext cx="1839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Dr. Zombory László</a:t>
            </a:r>
          </a:p>
        </p:txBody>
      </p:sp>
      <p:sp>
        <p:nvSpPr>
          <p:cNvPr id="48" name="Text Box 94">
            <a:extLst>
              <a:ext uri="{FF2B5EF4-FFF2-40B4-BE49-F238E27FC236}">
                <a16:creationId xmlns:a16="http://schemas.microsoft.com/office/drawing/2014/main" id="{63852938-CAA3-4923-B7C2-23B5374A19D5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471350" y="5112816"/>
            <a:ext cx="16652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Dr. Szabó Csaba Attila</a:t>
            </a:r>
          </a:p>
        </p:txBody>
      </p:sp>
      <p:sp>
        <p:nvSpPr>
          <p:cNvPr id="49" name="Line 4">
            <a:extLst>
              <a:ext uri="{FF2B5EF4-FFF2-40B4-BE49-F238E27FC236}">
                <a16:creationId xmlns:a16="http://schemas.microsoft.com/office/drawing/2014/main" id="{B87F2309-94A8-4506-AE5E-0ED619593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8965770" y="2558469"/>
            <a:ext cx="26051" cy="373755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0" name="Line 4">
            <a:extLst>
              <a:ext uri="{FF2B5EF4-FFF2-40B4-BE49-F238E27FC236}">
                <a16:creationId xmlns:a16="http://schemas.microsoft.com/office/drawing/2014/main" id="{C119E298-0BA9-4832-90D7-2BDF8ED67D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61" y="2558468"/>
            <a:ext cx="26051" cy="373755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" name="Line 4">
            <a:extLst>
              <a:ext uri="{FF2B5EF4-FFF2-40B4-BE49-F238E27FC236}">
                <a16:creationId xmlns:a16="http://schemas.microsoft.com/office/drawing/2014/main" id="{D1E26142-4FCF-4A6A-BF1A-6E5B09678B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81355" y="2560725"/>
            <a:ext cx="26051" cy="373755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5" name="Text Box 27">
            <a:extLst>
              <a:ext uri="{FF2B5EF4-FFF2-40B4-BE49-F238E27FC236}">
                <a16:creationId xmlns:a16="http://schemas.microsoft.com/office/drawing/2014/main" id="{E3BC681A-86AB-432E-AC37-BB2ACBDCD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4354" y="6364415"/>
            <a:ext cx="6929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2010</a:t>
            </a:r>
          </a:p>
        </p:txBody>
      </p:sp>
      <p:sp>
        <p:nvSpPr>
          <p:cNvPr id="56" name="Text Box 27">
            <a:extLst>
              <a:ext uri="{FF2B5EF4-FFF2-40B4-BE49-F238E27FC236}">
                <a16:creationId xmlns:a16="http://schemas.microsoft.com/office/drawing/2014/main" id="{CF03AC4F-FEBF-4E35-A9C8-0289CBD23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9440" y="6364415"/>
            <a:ext cx="6929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2020</a:t>
            </a:r>
          </a:p>
        </p:txBody>
      </p:sp>
      <p:sp>
        <p:nvSpPr>
          <p:cNvPr id="57" name="Text Box 27">
            <a:extLst>
              <a:ext uri="{FF2B5EF4-FFF2-40B4-BE49-F238E27FC236}">
                <a16:creationId xmlns:a16="http://schemas.microsoft.com/office/drawing/2014/main" id="{628DFE5A-CD4F-4985-8FD4-F7C2ECCEE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4007" y="6364414"/>
            <a:ext cx="6929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2024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5C6D764A-209A-4225-BAA0-F84ED1C38A95}"/>
              </a:ext>
            </a:extLst>
          </p:cNvPr>
          <p:cNvSpPr/>
          <p:nvPr/>
        </p:nvSpPr>
        <p:spPr>
          <a:xfrm>
            <a:off x="9105075" y="4357633"/>
            <a:ext cx="1865508" cy="2966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Jobb oldali kapcsos zárójel 57">
            <a:extLst>
              <a:ext uri="{FF2B5EF4-FFF2-40B4-BE49-F238E27FC236}">
                <a16:creationId xmlns:a16="http://schemas.microsoft.com/office/drawing/2014/main" id="{D144B334-4F84-415D-A1B7-453FEAC45ECF}"/>
              </a:ext>
            </a:extLst>
          </p:cNvPr>
          <p:cNvSpPr/>
          <p:nvPr/>
        </p:nvSpPr>
        <p:spPr>
          <a:xfrm rot="5400000">
            <a:off x="9937809" y="3955415"/>
            <a:ext cx="255323" cy="1865508"/>
          </a:xfrm>
          <a:prstGeom prst="rightBrace">
            <a:avLst>
              <a:gd name="adj1" fmla="val 5897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9" name="Text Box 89">
            <a:extLst>
              <a:ext uri="{FF2B5EF4-FFF2-40B4-BE49-F238E27FC236}">
                <a16:creationId xmlns:a16="http://schemas.microsoft.com/office/drawing/2014/main" id="{6BE0236E-8EAC-40D3-BECE-9CE5F0501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0053" y="5051592"/>
            <a:ext cx="205735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Felfüggesztve, csak különszámok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Dr. Szabó Csaba Attila</a:t>
            </a:r>
          </a:p>
        </p:txBody>
      </p:sp>
      <p:sp>
        <p:nvSpPr>
          <p:cNvPr id="60" name="Szövegdoboz 59">
            <a:extLst>
              <a:ext uri="{FF2B5EF4-FFF2-40B4-BE49-F238E27FC236}">
                <a16:creationId xmlns:a16="http://schemas.microsoft.com/office/drawing/2014/main" id="{E3EB5801-B1D0-4BDB-B53C-7B03E359619F}"/>
              </a:ext>
            </a:extLst>
          </p:cNvPr>
          <p:cNvSpPr txBox="1"/>
          <p:nvPr/>
        </p:nvSpPr>
        <p:spPr>
          <a:xfrm>
            <a:off x="2208193" y="1812741"/>
            <a:ext cx="7536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HTE titkárságvezetői és a Híradástechnika folyóirat főszerkesztői (1949-2024)</a:t>
            </a:r>
          </a:p>
        </p:txBody>
      </p:sp>
      <p:sp>
        <p:nvSpPr>
          <p:cNvPr id="61" name="Text Box 88">
            <a:extLst>
              <a:ext uri="{FF2B5EF4-FFF2-40B4-BE49-F238E27FC236}">
                <a16:creationId xmlns:a16="http://schemas.microsoft.com/office/drawing/2014/main" id="{C294E1CD-98E5-4D73-AD29-48E819049BE0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06343" y="5035849"/>
            <a:ext cx="1512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Lévai Pál</a:t>
            </a:r>
          </a:p>
        </p:txBody>
      </p:sp>
    </p:spTree>
    <p:extLst>
      <p:ext uri="{BB962C8B-B14F-4D97-AF65-F5344CB8AC3E}">
        <p14:creationId xmlns:p14="http://schemas.microsoft.com/office/powerpoint/2010/main" val="145588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54EBE5C6-834F-413E-A682-49AEB7D42D94}"/>
              </a:ext>
            </a:extLst>
          </p:cNvPr>
          <p:cNvSpPr txBox="1"/>
          <p:nvPr/>
        </p:nvSpPr>
        <p:spPr>
          <a:xfrm>
            <a:off x="120073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26. Projektmenedzsment Fórum, Budapest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FBE0245-CC49-451A-B7E0-20D078E95B15}"/>
              </a:ext>
            </a:extLst>
          </p:cNvPr>
          <p:cNvSpPr txBox="1"/>
          <p:nvPr/>
        </p:nvSpPr>
        <p:spPr>
          <a:xfrm>
            <a:off x="4715164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dr. Bartolits István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4F5AB0D-7D69-4732-8DA9-92BAC49BE650}"/>
              </a:ext>
            </a:extLst>
          </p:cNvPr>
          <p:cNvSpPr txBox="1"/>
          <p:nvPr/>
        </p:nvSpPr>
        <p:spPr>
          <a:xfrm>
            <a:off x="9051636" y="6613236"/>
            <a:ext cx="3020291" cy="26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2024. április 11.  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4DA855F-7812-470B-8FF7-AA58DECF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618" y="6561478"/>
            <a:ext cx="528782" cy="365125"/>
          </a:xfrm>
        </p:spPr>
        <p:txBody>
          <a:bodyPr/>
          <a:lstStyle/>
          <a:p>
            <a:fld id="{CD8F20AE-1190-4E41-8D08-5493478C0C38}" type="slidenum">
              <a:rPr lang="hu-HU" smtClean="0">
                <a:solidFill>
                  <a:schemeClr val="tx1"/>
                </a:solidFill>
              </a:rPr>
              <a:t>8</a:t>
            </a:fld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Rectangle 74">
            <a:extLst>
              <a:ext uri="{FF2B5EF4-FFF2-40B4-BE49-F238E27FC236}">
                <a16:creationId xmlns:a16="http://schemas.microsoft.com/office/drawing/2014/main" id="{463C39A2-F381-4407-B58F-66BFAB6A1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2961" y="3330940"/>
            <a:ext cx="360363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9" name="Rectangle 73">
            <a:extLst>
              <a:ext uri="{FF2B5EF4-FFF2-40B4-BE49-F238E27FC236}">
                <a16:creationId xmlns:a16="http://schemas.microsoft.com/office/drawing/2014/main" id="{11C567D6-71CB-4A8F-BA0E-497FD986F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661" y="3188065"/>
            <a:ext cx="360363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10" name="Rectangle 72">
            <a:extLst>
              <a:ext uri="{FF2B5EF4-FFF2-40B4-BE49-F238E27FC236}">
                <a16:creationId xmlns:a16="http://schemas.microsoft.com/office/drawing/2014/main" id="{8D9E1226-1725-4F62-8F0D-B33C9C0C8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799" y="3907202"/>
            <a:ext cx="360362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11" name="Rectangle 71">
            <a:extLst>
              <a:ext uri="{FF2B5EF4-FFF2-40B4-BE49-F238E27FC236}">
                <a16:creationId xmlns:a16="http://schemas.microsoft.com/office/drawing/2014/main" id="{65E05403-93A1-4030-A5CD-43F73A507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0486" y="3619865"/>
            <a:ext cx="360363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1CB6F329-EB60-42DD-935B-EED8FE656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624" y="3475402"/>
            <a:ext cx="360362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13" name="Line 4">
            <a:extLst>
              <a:ext uri="{FF2B5EF4-FFF2-40B4-BE49-F238E27FC236}">
                <a16:creationId xmlns:a16="http://schemas.microsoft.com/office/drawing/2014/main" id="{D60E311B-FCEE-49AE-BE0D-3B649B5DB5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936" y="6113477"/>
            <a:ext cx="11401527" cy="520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" name="AutoShape 5">
            <a:extLst>
              <a:ext uri="{FF2B5EF4-FFF2-40B4-BE49-F238E27FC236}">
                <a16:creationId xmlns:a16="http://schemas.microsoft.com/office/drawing/2014/main" id="{5FE100CE-16DE-460C-A4A2-98794CB6B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0574" y="2683240"/>
            <a:ext cx="1296987" cy="288925"/>
          </a:xfrm>
          <a:prstGeom prst="leftRightArrow">
            <a:avLst>
              <a:gd name="adj1" fmla="val 100000"/>
              <a:gd name="adj2" fmla="val 412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648DC380-E23C-4183-8EB1-A45A5442E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324" y="2683240"/>
            <a:ext cx="3024187" cy="288925"/>
          </a:xfrm>
          <a:prstGeom prst="leftRightArrow">
            <a:avLst>
              <a:gd name="adj1" fmla="val 100000"/>
              <a:gd name="adj2" fmla="val 411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16" name="AutoShape 7">
            <a:extLst>
              <a:ext uri="{FF2B5EF4-FFF2-40B4-BE49-F238E27FC236}">
                <a16:creationId xmlns:a16="http://schemas.microsoft.com/office/drawing/2014/main" id="{9EA02496-7ED0-400C-A93A-CBC64E283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2511" y="2683240"/>
            <a:ext cx="1008063" cy="288925"/>
          </a:xfrm>
          <a:prstGeom prst="leftRightArrow">
            <a:avLst>
              <a:gd name="adj1" fmla="val 100000"/>
              <a:gd name="adj2" fmla="val 521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BF831511-2E3C-4057-B2EA-56032442E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524" y="2683240"/>
            <a:ext cx="431800" cy="288925"/>
          </a:xfrm>
          <a:prstGeom prst="leftRightArrow">
            <a:avLst>
              <a:gd name="adj1" fmla="val 100000"/>
              <a:gd name="adj2" fmla="val 313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18" name="AutoShape 13">
            <a:extLst>
              <a:ext uri="{FF2B5EF4-FFF2-40B4-BE49-F238E27FC236}">
                <a16:creationId xmlns:a16="http://schemas.microsoft.com/office/drawing/2014/main" id="{7542B5E2-419E-43FF-8C2F-89CE19224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2024" y="2683240"/>
            <a:ext cx="719137" cy="288925"/>
          </a:xfrm>
          <a:prstGeom prst="leftRightArrow">
            <a:avLst>
              <a:gd name="adj1" fmla="val 100000"/>
              <a:gd name="adj2" fmla="val 349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19" name="AutoShape 14">
            <a:extLst>
              <a:ext uri="{FF2B5EF4-FFF2-40B4-BE49-F238E27FC236}">
                <a16:creationId xmlns:a16="http://schemas.microsoft.com/office/drawing/2014/main" id="{560EFF69-2C82-4252-A52C-507CD2810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561" y="2683240"/>
            <a:ext cx="144463" cy="288925"/>
          </a:xfrm>
          <a:prstGeom prst="leftRightArrow">
            <a:avLst>
              <a:gd name="adj1" fmla="val 100000"/>
              <a:gd name="adj2" fmla="val 159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F763AF48-43A8-4C2C-8FFA-7F6A5A4F0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6308436"/>
            <a:ext cx="649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1950</a:t>
            </a:r>
          </a:p>
        </p:txBody>
      </p:sp>
      <p:sp>
        <p:nvSpPr>
          <p:cNvPr id="21" name="Text Box 33">
            <a:extLst>
              <a:ext uri="{FF2B5EF4-FFF2-40B4-BE49-F238E27FC236}">
                <a16:creationId xmlns:a16="http://schemas.microsoft.com/office/drawing/2014/main" id="{F02FB08B-C555-45F4-AFB0-565D473FA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6308436"/>
            <a:ext cx="649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1960</a:t>
            </a:r>
          </a:p>
        </p:txBody>
      </p:sp>
      <p:sp>
        <p:nvSpPr>
          <p:cNvPr id="22" name="Text Box 34">
            <a:extLst>
              <a:ext uri="{FF2B5EF4-FFF2-40B4-BE49-F238E27FC236}">
                <a16:creationId xmlns:a16="http://schemas.microsoft.com/office/drawing/2014/main" id="{F683DA0C-3699-4B15-8972-6C750CD24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8787" y="6308436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1970</a:t>
            </a:r>
          </a:p>
        </p:txBody>
      </p:sp>
      <p:sp>
        <p:nvSpPr>
          <p:cNvPr id="23" name="Text Box 35">
            <a:extLst>
              <a:ext uri="{FF2B5EF4-FFF2-40B4-BE49-F238E27FC236}">
                <a16:creationId xmlns:a16="http://schemas.microsoft.com/office/drawing/2014/main" id="{A1509757-F06A-4470-B29B-813DEB0E1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0" y="6308436"/>
            <a:ext cx="649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1980</a:t>
            </a:r>
          </a:p>
        </p:txBody>
      </p:sp>
      <p:sp>
        <p:nvSpPr>
          <p:cNvPr id="24" name="Text Box 36">
            <a:extLst>
              <a:ext uri="{FF2B5EF4-FFF2-40B4-BE49-F238E27FC236}">
                <a16:creationId xmlns:a16="http://schemas.microsoft.com/office/drawing/2014/main" id="{B70DD821-FCEF-4F7E-8520-2B657F9E3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8512" y="6308436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1990</a:t>
            </a:r>
          </a:p>
        </p:txBody>
      </p:sp>
      <p:sp>
        <p:nvSpPr>
          <p:cNvPr id="25" name="Text Box 37">
            <a:extLst>
              <a:ext uri="{FF2B5EF4-FFF2-40B4-BE49-F238E27FC236}">
                <a16:creationId xmlns:a16="http://schemas.microsoft.com/office/drawing/2014/main" id="{246FAB5A-0BF5-473F-9713-B9073CF46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308436"/>
            <a:ext cx="649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2000</a:t>
            </a:r>
          </a:p>
        </p:txBody>
      </p:sp>
      <p:sp>
        <p:nvSpPr>
          <p:cNvPr id="26" name="AutoShape 38">
            <a:extLst>
              <a:ext uri="{FF2B5EF4-FFF2-40B4-BE49-F238E27FC236}">
                <a16:creationId xmlns:a16="http://schemas.microsoft.com/office/drawing/2014/main" id="{2F8A439A-B9E1-47D9-AFE5-A9A3ABF0D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161" y="2683240"/>
            <a:ext cx="719138" cy="288925"/>
          </a:xfrm>
          <a:prstGeom prst="leftRightArrow">
            <a:avLst>
              <a:gd name="adj1" fmla="val 100000"/>
              <a:gd name="adj2" fmla="val 349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27" name="AutoShape 39">
            <a:extLst>
              <a:ext uri="{FF2B5EF4-FFF2-40B4-BE49-F238E27FC236}">
                <a16:creationId xmlns:a16="http://schemas.microsoft.com/office/drawing/2014/main" id="{A4BAAEA1-9274-42A4-B61C-28214D3DF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1886" y="2683240"/>
            <a:ext cx="431800" cy="288925"/>
          </a:xfrm>
          <a:prstGeom prst="leftRightArrow">
            <a:avLst>
              <a:gd name="adj1" fmla="val 100000"/>
              <a:gd name="adj2" fmla="val 209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28" name="Text Box 41">
            <a:extLst>
              <a:ext uri="{FF2B5EF4-FFF2-40B4-BE49-F238E27FC236}">
                <a16:creationId xmlns:a16="http://schemas.microsoft.com/office/drawing/2014/main" id="{7D550279-600A-4B27-8250-E77DF1581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61" y="3188065"/>
            <a:ext cx="136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29" name="Text Box 45">
            <a:extLst>
              <a:ext uri="{FF2B5EF4-FFF2-40B4-BE49-F238E27FC236}">
                <a16:creationId xmlns:a16="http://schemas.microsoft.com/office/drawing/2014/main" id="{C191AA25-8F1E-49A2-B395-B47B950F7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074" y="304201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30" name="Rectangle 69">
            <a:extLst>
              <a:ext uri="{FF2B5EF4-FFF2-40B4-BE49-F238E27FC236}">
                <a16:creationId xmlns:a16="http://schemas.microsoft.com/office/drawing/2014/main" id="{057EBDB0-D23E-4ED9-9044-B5AF0731E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520" y="2435887"/>
            <a:ext cx="2004005" cy="3583624"/>
          </a:xfrm>
          <a:prstGeom prst="rect">
            <a:avLst/>
          </a:prstGeom>
          <a:solidFill>
            <a:srgbClr val="FF6600">
              <a:alpha val="16862"/>
            </a:srgbClr>
          </a:solidFill>
          <a:ln w="9525">
            <a:solidFill>
              <a:srgbClr val="FF6600">
                <a:alpha val="16078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32" name="Text Box 42">
            <a:extLst>
              <a:ext uri="{FF2B5EF4-FFF2-40B4-BE49-F238E27FC236}">
                <a16:creationId xmlns:a16="http://schemas.microsoft.com/office/drawing/2014/main" id="{39CE1EA9-F7F8-49E8-8A61-6FD56F9469D2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-50873" y="3336527"/>
            <a:ext cx="1119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Réti József</a:t>
            </a:r>
          </a:p>
        </p:txBody>
      </p:sp>
      <p:sp>
        <p:nvSpPr>
          <p:cNvPr id="33" name="Text Box 46">
            <a:extLst>
              <a:ext uri="{FF2B5EF4-FFF2-40B4-BE49-F238E27FC236}">
                <a16:creationId xmlns:a16="http://schemas.microsoft.com/office/drawing/2014/main" id="{60A7A549-017E-4BC7-A72B-B22B81E0EC19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434586" y="3475402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Dr. Barta István</a:t>
            </a:r>
          </a:p>
        </p:txBody>
      </p:sp>
      <p:sp>
        <p:nvSpPr>
          <p:cNvPr id="34" name="Rectangle 71">
            <a:extLst>
              <a:ext uri="{FF2B5EF4-FFF2-40B4-BE49-F238E27FC236}">
                <a16:creationId xmlns:a16="http://schemas.microsoft.com/office/drawing/2014/main" id="{5B9CECE8-75FE-4977-BAEF-27FF38E08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2435887"/>
            <a:ext cx="3600450" cy="3583624"/>
          </a:xfrm>
          <a:prstGeom prst="rect">
            <a:avLst/>
          </a:prstGeom>
          <a:solidFill>
            <a:srgbClr val="00CC99">
              <a:alpha val="14117"/>
            </a:srgbClr>
          </a:solidFill>
          <a:ln w="9525">
            <a:solidFill>
              <a:srgbClr val="00CC99">
                <a:alpha val="1490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35" name="Rectangle 72">
            <a:extLst>
              <a:ext uri="{FF2B5EF4-FFF2-40B4-BE49-F238E27FC236}">
                <a16:creationId xmlns:a16="http://schemas.microsoft.com/office/drawing/2014/main" id="{B3DA09EC-D2FA-4F4D-AEFD-D7259802C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7" y="2435887"/>
            <a:ext cx="1223963" cy="3583623"/>
          </a:xfrm>
          <a:prstGeom prst="rect">
            <a:avLst/>
          </a:prstGeom>
          <a:solidFill>
            <a:srgbClr val="FFFF66">
              <a:alpha val="36862"/>
            </a:srgbClr>
          </a:solidFill>
          <a:ln w="9525">
            <a:solidFill>
              <a:srgbClr val="FFFF66">
                <a:alpha val="3686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36" name="Rectangle 73">
            <a:extLst>
              <a:ext uri="{FF2B5EF4-FFF2-40B4-BE49-F238E27FC236}">
                <a16:creationId xmlns:a16="http://schemas.microsoft.com/office/drawing/2014/main" id="{650C6445-9DC7-4C7B-AE97-35EFA841D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2836" y="2435888"/>
            <a:ext cx="1692275" cy="3583622"/>
          </a:xfrm>
          <a:prstGeom prst="rect">
            <a:avLst/>
          </a:prstGeom>
          <a:solidFill>
            <a:srgbClr val="3333CC">
              <a:alpha val="21960"/>
            </a:srgbClr>
          </a:solidFill>
          <a:ln w="9525">
            <a:solidFill>
              <a:srgbClr val="3333CC">
                <a:alpha val="21176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u-HU" altLang="hu-HU" dirty="0"/>
          </a:p>
        </p:txBody>
      </p:sp>
      <p:sp>
        <p:nvSpPr>
          <p:cNvPr id="37" name="Text Box 48">
            <a:extLst>
              <a:ext uri="{FF2B5EF4-FFF2-40B4-BE49-F238E27FC236}">
                <a16:creationId xmlns:a16="http://schemas.microsoft.com/office/drawing/2014/main" id="{AE9D2974-5915-4696-9FAF-FE07BAABEEC0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2991924" y="3483340"/>
            <a:ext cx="1673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Komporday Aurél</a:t>
            </a:r>
          </a:p>
        </p:txBody>
      </p:sp>
      <p:sp>
        <p:nvSpPr>
          <p:cNvPr id="38" name="Text Box 49">
            <a:extLst>
              <a:ext uri="{FF2B5EF4-FFF2-40B4-BE49-F238E27FC236}">
                <a16:creationId xmlns:a16="http://schemas.microsoft.com/office/drawing/2014/main" id="{D1CA3E7A-E9B9-49B7-A01D-8FEFEDD36EFF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4315899" y="3546840"/>
            <a:ext cx="1541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Köveskuti Lajos</a:t>
            </a:r>
          </a:p>
        </p:txBody>
      </p:sp>
      <p:sp>
        <p:nvSpPr>
          <p:cNvPr id="39" name="Text Box 50">
            <a:extLst>
              <a:ext uri="{FF2B5EF4-FFF2-40B4-BE49-F238E27FC236}">
                <a16:creationId xmlns:a16="http://schemas.microsoft.com/office/drawing/2014/main" id="{5A1E1949-E49B-49E9-B01F-F11C64A9C124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4963599" y="3546840"/>
            <a:ext cx="1592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Dr. Tófalvi Gyula</a:t>
            </a:r>
          </a:p>
        </p:txBody>
      </p:sp>
      <p:sp>
        <p:nvSpPr>
          <p:cNvPr id="40" name="Text Box 51">
            <a:extLst>
              <a:ext uri="{FF2B5EF4-FFF2-40B4-BE49-F238E27FC236}">
                <a16:creationId xmlns:a16="http://schemas.microsoft.com/office/drawing/2014/main" id="{AD12A3DD-A592-4116-987D-61B5ABD10298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5395399" y="3546840"/>
            <a:ext cx="158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Dr. Gordos Géza</a:t>
            </a:r>
          </a:p>
        </p:txBody>
      </p:sp>
      <p:sp>
        <p:nvSpPr>
          <p:cNvPr id="41" name="Text Box 52">
            <a:extLst>
              <a:ext uri="{FF2B5EF4-FFF2-40B4-BE49-F238E27FC236}">
                <a16:creationId xmlns:a16="http://schemas.microsoft.com/office/drawing/2014/main" id="{6543ECE4-9AEA-41BA-AD35-88FC98E6ABDA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6116124" y="3619865"/>
            <a:ext cx="1406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Dr. Pap László</a:t>
            </a:r>
          </a:p>
        </p:txBody>
      </p:sp>
      <p:sp>
        <p:nvSpPr>
          <p:cNvPr id="42" name="Text Box 53">
            <a:extLst>
              <a:ext uri="{FF2B5EF4-FFF2-40B4-BE49-F238E27FC236}">
                <a16:creationId xmlns:a16="http://schemas.microsoft.com/office/drawing/2014/main" id="{897ECF70-6B00-4C67-BC1B-BB60BD11A58E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6474899" y="3619865"/>
            <a:ext cx="1839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Dr. </a:t>
            </a:r>
            <a:r>
              <a:rPr lang="hu-HU" altLang="hu-HU" sz="1400" dirty="0" err="1">
                <a:solidFill>
                  <a:schemeClr val="tx1"/>
                </a:solidFill>
              </a:rPr>
              <a:t>Zombory</a:t>
            </a:r>
            <a:r>
              <a:rPr lang="hu-HU" altLang="hu-HU" sz="1400" dirty="0">
                <a:solidFill>
                  <a:schemeClr val="tx1"/>
                </a:solidFill>
              </a:rPr>
              <a:t> László</a:t>
            </a:r>
          </a:p>
        </p:txBody>
      </p:sp>
      <p:sp>
        <p:nvSpPr>
          <p:cNvPr id="43" name="Text Box 54">
            <a:extLst>
              <a:ext uri="{FF2B5EF4-FFF2-40B4-BE49-F238E27FC236}">
                <a16:creationId xmlns:a16="http://schemas.microsoft.com/office/drawing/2014/main" id="{9E0C6160-23EB-467D-AEBC-004DCA1F744C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411524" y="3546840"/>
            <a:ext cx="1485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Dr. Sallai Gyula</a:t>
            </a:r>
          </a:p>
        </p:txBody>
      </p:sp>
      <p:sp>
        <p:nvSpPr>
          <p:cNvPr id="44" name="Text Box 74">
            <a:extLst>
              <a:ext uri="{FF2B5EF4-FFF2-40B4-BE49-F238E27FC236}">
                <a16:creationId xmlns:a16="http://schemas.microsoft.com/office/drawing/2014/main" id="{C2194772-AB81-453E-964C-D712DE42B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524" y="5131165"/>
            <a:ext cx="19735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1600" dirty="0"/>
              <a:t>Közösen az államigazgatással</a:t>
            </a:r>
          </a:p>
        </p:txBody>
      </p:sp>
      <p:sp>
        <p:nvSpPr>
          <p:cNvPr id="45" name="Text Box 75">
            <a:extLst>
              <a:ext uri="{FF2B5EF4-FFF2-40B4-BE49-F238E27FC236}">
                <a16:creationId xmlns:a16="http://schemas.microsoft.com/office/drawing/2014/main" id="{EBCEA8B5-45C3-4D81-A40A-3AD76818A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7836" y="5131165"/>
            <a:ext cx="18716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1600" dirty="0"/>
              <a:t>Ajtónyitás a világra</a:t>
            </a:r>
          </a:p>
        </p:txBody>
      </p:sp>
      <p:sp>
        <p:nvSpPr>
          <p:cNvPr id="46" name="Text Box 76">
            <a:extLst>
              <a:ext uri="{FF2B5EF4-FFF2-40B4-BE49-F238E27FC236}">
                <a16:creationId xmlns:a16="http://schemas.microsoft.com/office/drawing/2014/main" id="{A1876AE7-C95A-4A58-B0E1-7B000949B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199" y="5131165"/>
            <a:ext cx="18716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1600" dirty="0"/>
              <a:t>Az önállóság rögös útján</a:t>
            </a:r>
          </a:p>
        </p:txBody>
      </p:sp>
      <p:sp>
        <p:nvSpPr>
          <p:cNvPr id="47" name="Text Box 77">
            <a:extLst>
              <a:ext uri="{FF2B5EF4-FFF2-40B4-BE49-F238E27FC236}">
                <a16:creationId xmlns:a16="http://schemas.microsoft.com/office/drawing/2014/main" id="{962BA8D5-7204-4328-A146-95B4CF09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3574" y="5131165"/>
            <a:ext cx="18716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1600" dirty="0"/>
              <a:t>A konvergencia jegyében</a:t>
            </a:r>
          </a:p>
        </p:txBody>
      </p:sp>
      <p:sp>
        <p:nvSpPr>
          <p:cNvPr id="88" name="Text Box 37">
            <a:extLst>
              <a:ext uri="{FF2B5EF4-FFF2-40B4-BE49-F238E27FC236}">
                <a16:creationId xmlns:a16="http://schemas.microsoft.com/office/drawing/2014/main" id="{C73F441F-0B18-4B55-B4C3-28ABE04B5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2299" y="6308436"/>
            <a:ext cx="649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2010</a:t>
            </a:r>
          </a:p>
        </p:txBody>
      </p:sp>
      <p:sp>
        <p:nvSpPr>
          <p:cNvPr id="89" name="Text Box 37">
            <a:extLst>
              <a:ext uri="{FF2B5EF4-FFF2-40B4-BE49-F238E27FC236}">
                <a16:creationId xmlns:a16="http://schemas.microsoft.com/office/drawing/2014/main" id="{D4DD3C4B-B788-47B0-B75E-E269AC98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3719" y="6308436"/>
            <a:ext cx="649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2020</a:t>
            </a:r>
          </a:p>
        </p:txBody>
      </p:sp>
      <p:sp>
        <p:nvSpPr>
          <p:cNvPr id="90" name="Text Box 37">
            <a:extLst>
              <a:ext uri="{FF2B5EF4-FFF2-40B4-BE49-F238E27FC236}">
                <a16:creationId xmlns:a16="http://schemas.microsoft.com/office/drawing/2014/main" id="{F6480D30-7C99-48F0-9E3A-208BD527F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6522" y="6308436"/>
            <a:ext cx="649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2024</a:t>
            </a:r>
          </a:p>
        </p:txBody>
      </p:sp>
      <p:sp>
        <p:nvSpPr>
          <p:cNvPr id="91" name="AutoShape 38">
            <a:extLst>
              <a:ext uri="{FF2B5EF4-FFF2-40B4-BE49-F238E27FC236}">
                <a16:creationId xmlns:a16="http://schemas.microsoft.com/office/drawing/2014/main" id="{56557DAC-D646-47E8-9037-CAB9F6FCC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3685" y="2673677"/>
            <a:ext cx="971549" cy="288925"/>
          </a:xfrm>
          <a:prstGeom prst="leftRightArrow">
            <a:avLst>
              <a:gd name="adj1" fmla="val 100000"/>
              <a:gd name="adj2" fmla="val 349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557E7137-6B77-4E35-98D3-BC9C07CDA8FA}"/>
              </a:ext>
            </a:extLst>
          </p:cNvPr>
          <p:cNvSpPr/>
          <p:nvPr/>
        </p:nvSpPr>
        <p:spPr>
          <a:xfrm>
            <a:off x="9213640" y="2435888"/>
            <a:ext cx="1948732" cy="3598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4" name="AutoShape 38">
            <a:extLst>
              <a:ext uri="{FF2B5EF4-FFF2-40B4-BE49-F238E27FC236}">
                <a16:creationId xmlns:a16="http://schemas.microsoft.com/office/drawing/2014/main" id="{1BCA48E3-6BD3-41DC-86CD-E6E4557E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7034" y="2659651"/>
            <a:ext cx="719138" cy="288925"/>
          </a:xfrm>
          <a:prstGeom prst="leftRightArrow">
            <a:avLst>
              <a:gd name="adj1" fmla="val 100000"/>
              <a:gd name="adj2" fmla="val 349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93" name="AutoShape 39">
            <a:extLst>
              <a:ext uri="{FF2B5EF4-FFF2-40B4-BE49-F238E27FC236}">
                <a16:creationId xmlns:a16="http://schemas.microsoft.com/office/drawing/2014/main" id="{ADD4FA83-0FE7-48C4-BE62-836EA1BB2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5234" y="2668029"/>
            <a:ext cx="431800" cy="288925"/>
          </a:xfrm>
          <a:prstGeom prst="leftRightArrow">
            <a:avLst>
              <a:gd name="adj1" fmla="val 100000"/>
              <a:gd name="adj2" fmla="val 209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95" name="AutoShape 89">
            <a:extLst>
              <a:ext uri="{FF2B5EF4-FFF2-40B4-BE49-F238E27FC236}">
                <a16:creationId xmlns:a16="http://schemas.microsoft.com/office/drawing/2014/main" id="{AFBB8BA2-C420-4010-8F48-DEBD16BD2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6172" y="2659651"/>
            <a:ext cx="836199" cy="297303"/>
          </a:xfrm>
          <a:prstGeom prst="leftArrow">
            <a:avLst>
              <a:gd name="adj1" fmla="val 100000"/>
              <a:gd name="adj2" fmla="val 435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</p:txBody>
      </p:sp>
      <p:sp>
        <p:nvSpPr>
          <p:cNvPr id="96" name="Text Box 77">
            <a:extLst>
              <a:ext uri="{FF2B5EF4-FFF2-40B4-BE49-F238E27FC236}">
                <a16:creationId xmlns:a16="http://schemas.microsoft.com/office/drawing/2014/main" id="{892E165C-E9D7-4009-AC53-E0C9A21FA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115" y="5131165"/>
            <a:ext cx="20497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1600" dirty="0"/>
              <a:t>A tudatos gazdasági tervezés útján</a:t>
            </a:r>
          </a:p>
        </p:txBody>
      </p:sp>
      <p:sp>
        <p:nvSpPr>
          <p:cNvPr id="98" name="Text Box 82">
            <a:extLst>
              <a:ext uri="{FF2B5EF4-FFF2-40B4-BE49-F238E27FC236}">
                <a16:creationId xmlns:a16="http://schemas.microsoft.com/office/drawing/2014/main" id="{C26AAD54-3F25-41FA-A17B-49BCB491165B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8122575" y="3532351"/>
            <a:ext cx="1612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dr. Huszty Gábor</a:t>
            </a:r>
          </a:p>
        </p:txBody>
      </p:sp>
      <p:sp>
        <p:nvSpPr>
          <p:cNvPr id="99" name="Text Box 82">
            <a:extLst>
              <a:ext uri="{FF2B5EF4-FFF2-40B4-BE49-F238E27FC236}">
                <a16:creationId xmlns:a16="http://schemas.microsoft.com/office/drawing/2014/main" id="{4CC8C819-634C-4DE6-9252-FCD76A5945E8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8679050" y="3523973"/>
            <a:ext cx="1612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dr. Magyar Gábor</a:t>
            </a:r>
          </a:p>
        </p:txBody>
      </p:sp>
      <p:sp>
        <p:nvSpPr>
          <p:cNvPr id="100" name="Text Box 53">
            <a:extLst>
              <a:ext uri="{FF2B5EF4-FFF2-40B4-BE49-F238E27FC236}">
                <a16:creationId xmlns:a16="http://schemas.microsoft.com/office/drawing/2014/main" id="{38B92EE2-4404-4659-8384-A8FC7D9B4DFF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9295375" y="3522485"/>
            <a:ext cx="19112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solidFill>
                  <a:schemeClr val="tx1"/>
                </a:solidFill>
              </a:rPr>
              <a:t>dr. </a:t>
            </a:r>
            <a:r>
              <a:rPr lang="hu-HU" altLang="hu-HU" sz="1400" dirty="0" err="1">
                <a:solidFill>
                  <a:schemeClr val="tx1"/>
                </a:solidFill>
              </a:rPr>
              <a:t>Vágujhelyi</a:t>
            </a:r>
            <a:r>
              <a:rPr lang="hu-HU" altLang="hu-HU" sz="1400" dirty="0">
                <a:solidFill>
                  <a:schemeClr val="tx1"/>
                </a:solidFill>
              </a:rPr>
              <a:t> Ferenc</a:t>
            </a:r>
          </a:p>
        </p:txBody>
      </p:sp>
      <p:sp>
        <p:nvSpPr>
          <p:cNvPr id="101" name="Szövegdoboz 100">
            <a:extLst>
              <a:ext uri="{FF2B5EF4-FFF2-40B4-BE49-F238E27FC236}">
                <a16:creationId xmlns:a16="http://schemas.microsoft.com/office/drawing/2014/main" id="{DAF0C74D-430B-433D-BC1B-9145FF183AE6}"/>
              </a:ext>
            </a:extLst>
          </p:cNvPr>
          <p:cNvSpPr txBox="1"/>
          <p:nvPr/>
        </p:nvSpPr>
        <p:spPr>
          <a:xfrm>
            <a:off x="2820129" y="1814695"/>
            <a:ext cx="611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HTE öt korszaka (1949-2024)</a:t>
            </a:r>
          </a:p>
        </p:txBody>
      </p:sp>
      <p:pic>
        <p:nvPicPr>
          <p:cNvPr id="103" name="Kép 102">
            <a:extLst>
              <a:ext uri="{FF2B5EF4-FFF2-40B4-BE49-F238E27FC236}">
                <a16:creationId xmlns:a16="http://schemas.microsoft.com/office/drawing/2014/main" id="{365EC629-6BA3-4EEF-BD5D-6E3678E3D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0"/>
            <a:ext cx="10378440" cy="169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46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A73CEE6-50FD-434F-BC49-BC3E3574F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0"/>
            <a:ext cx="10378440" cy="1697736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4EBE5C6-834F-413E-A682-49AEB7D42D94}"/>
              </a:ext>
            </a:extLst>
          </p:cNvPr>
          <p:cNvSpPr txBox="1"/>
          <p:nvPr/>
        </p:nvSpPr>
        <p:spPr>
          <a:xfrm>
            <a:off x="120073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26. Projektmenedzsment Fórum, Budapest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FBE0245-CC49-451A-B7E0-20D078E95B15}"/>
              </a:ext>
            </a:extLst>
          </p:cNvPr>
          <p:cNvSpPr txBox="1"/>
          <p:nvPr/>
        </p:nvSpPr>
        <p:spPr>
          <a:xfrm>
            <a:off x="4715164" y="6613236"/>
            <a:ext cx="340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dr. Bartolits István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4F5AB0D-7D69-4732-8DA9-92BAC49BE650}"/>
              </a:ext>
            </a:extLst>
          </p:cNvPr>
          <p:cNvSpPr txBox="1"/>
          <p:nvPr/>
        </p:nvSpPr>
        <p:spPr>
          <a:xfrm>
            <a:off x="9051636" y="6613236"/>
            <a:ext cx="3020291" cy="26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2024. április 11.  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4DA855F-7812-470B-8FF7-AA58DECF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618" y="6561478"/>
            <a:ext cx="528782" cy="365125"/>
          </a:xfrm>
        </p:spPr>
        <p:txBody>
          <a:bodyPr/>
          <a:lstStyle/>
          <a:p>
            <a:fld id="{CD8F20AE-1190-4E41-8D08-5493478C0C38}" type="slidenum">
              <a:rPr lang="hu-HU" smtClean="0">
                <a:solidFill>
                  <a:schemeClr val="tx1"/>
                </a:solidFill>
              </a:rPr>
              <a:t>9</a:t>
            </a:fld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D4C3F8B-59F4-48EF-8C95-75AF6A81A3EB}"/>
              </a:ext>
            </a:extLst>
          </p:cNvPr>
          <p:cNvSpPr txBox="1"/>
          <p:nvPr/>
        </p:nvSpPr>
        <p:spPr>
          <a:xfrm>
            <a:off x="2820129" y="1814695"/>
            <a:ext cx="611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Közösen az államigazgatással (1952-1964)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0DA7147-91BC-4514-898F-53CAA5C60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84" y="2452725"/>
            <a:ext cx="10816907" cy="410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altLang="hu-HU" sz="2800" b="0" dirty="0">
                <a:solidFill>
                  <a:schemeClr val="tx1"/>
                </a:solidFill>
              </a:rPr>
              <a:t>Cél: a híradástechnikai ipar talpra állítása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400" dirty="0">
                <a:solidFill>
                  <a:schemeClr val="tx1"/>
                </a:solidFill>
              </a:rPr>
              <a:t>Alapanyaghiány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400" b="0" dirty="0">
                <a:solidFill>
                  <a:schemeClr val="tx1"/>
                </a:solidFill>
              </a:rPr>
              <a:t>Alkatrészhiány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dirty="0">
                <a:solidFill>
                  <a:schemeClr val="tx1"/>
                </a:solidFill>
              </a:rPr>
              <a:t>Az Alkatrész szemináriumok időszaka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b="0" dirty="0">
                <a:solidFill>
                  <a:schemeClr val="tx1"/>
                </a:solidFill>
              </a:rPr>
              <a:t>Microcoll konferenciák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800" dirty="0">
                <a:solidFill>
                  <a:schemeClr val="tx1"/>
                </a:solidFill>
              </a:rPr>
              <a:t>Összefogva a minisztériumokkal, ez tette lehetővé a kommunikációt a döntéshozókkal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400" dirty="0">
                <a:solidFill>
                  <a:schemeClr val="tx1"/>
                </a:solidFill>
              </a:rPr>
              <a:t>Magyar Tudományos Akadémia Műszaki Osztály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400" dirty="0">
                <a:solidFill>
                  <a:schemeClr val="tx1"/>
                </a:solidFill>
              </a:rPr>
              <a:t>Kohó és Gépipari Minisztérium Híradástechnikai Igazgatóság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400" dirty="0">
                <a:solidFill>
                  <a:schemeClr val="tx1"/>
                </a:solidFill>
              </a:rPr>
              <a:t>Közlekedési és Postaügyi Minisztérium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altLang="hu-HU" sz="24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hu-HU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991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FFC850A41614948932E646569D8860B" ma:contentTypeVersion="17" ma:contentTypeDescription="Új dokumentum létrehozása." ma:contentTypeScope="" ma:versionID="059e662c1ad5f3e8949dec487ace77f5">
  <xsd:schema xmlns:xsd="http://www.w3.org/2001/XMLSchema" xmlns:xs="http://www.w3.org/2001/XMLSchema" xmlns:p="http://schemas.microsoft.com/office/2006/metadata/properties" xmlns:ns2="553a9daa-88f7-45ef-9525-1b03111d1a1c" xmlns:ns3="f4dc05e6-a323-4a9f-aac4-816ad4a6c401" targetNamespace="http://schemas.microsoft.com/office/2006/metadata/properties" ma:root="true" ma:fieldsID="345e9102e656a4738c13a8992f2842c4" ns2:_="" ns3:_="">
    <xsd:import namespace="553a9daa-88f7-45ef-9525-1b03111d1a1c"/>
    <xsd:import namespace="f4dc05e6-a323-4a9f-aac4-816ad4a6c4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3a9daa-88f7-45ef-9525-1b03111d1a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Képcímkék" ma:readOnly="false" ma:fieldId="{5cf76f15-5ced-4ddc-b409-7134ff3c332f}" ma:taxonomyMulti="true" ma:sspId="3d9ff174-9c06-408e-b0e6-077b1b4540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dc05e6-a323-4a9f-aac4-816ad4a6c40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50d0a18-ee75-4043-8f6c-c653128675f4}" ma:internalName="TaxCatchAll" ma:showField="CatchAllData" ma:web="f4dc05e6-a323-4a9f-aac4-816ad4a6c4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53a9daa-88f7-45ef-9525-1b03111d1a1c">
      <Terms xmlns="http://schemas.microsoft.com/office/infopath/2007/PartnerControls"/>
    </lcf76f155ced4ddcb4097134ff3c332f>
    <TaxCatchAll xmlns="f4dc05e6-a323-4a9f-aac4-816ad4a6c401" xsi:nil="true"/>
  </documentManagement>
</p:properties>
</file>

<file path=customXml/itemProps1.xml><?xml version="1.0" encoding="utf-8"?>
<ds:datastoreItem xmlns:ds="http://schemas.openxmlformats.org/officeDocument/2006/customXml" ds:itemID="{F9618A95-9088-4EE0-9E40-35407A6CBF38}"/>
</file>

<file path=customXml/itemProps2.xml><?xml version="1.0" encoding="utf-8"?>
<ds:datastoreItem xmlns:ds="http://schemas.openxmlformats.org/officeDocument/2006/customXml" ds:itemID="{0651D203-10E6-4373-8AA6-A8034FAEF8A5}"/>
</file>

<file path=customXml/itemProps3.xml><?xml version="1.0" encoding="utf-8"?>
<ds:datastoreItem xmlns:ds="http://schemas.openxmlformats.org/officeDocument/2006/customXml" ds:itemID="{D58FF7F7-6DA9-4D5E-A24B-8E51D7BF9FDD}"/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2080</Words>
  <Application>Microsoft Office PowerPoint</Application>
  <PresentationFormat>Szélesvásznú</PresentationFormat>
  <Paragraphs>437</Paragraphs>
  <Slides>25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Bartolits István, dr.</dc:creator>
  <cp:lastModifiedBy>Bartolits István, dr.</cp:lastModifiedBy>
  <cp:revision>58</cp:revision>
  <dcterms:created xsi:type="dcterms:W3CDTF">2024-04-06T21:06:48Z</dcterms:created>
  <dcterms:modified xsi:type="dcterms:W3CDTF">2024-04-08T16:35:04Z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0x0101008FFC850A41614948932E646569D8860B</vt:lpwstr>
  </property>
</Properties>
</file>