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customXml" Target="../customXml/item1.xml"/><Relationship Id="rId3" Type="http://schemas.openxmlformats.org/officeDocument/2006/relationships/presProps" Target="presProps.xml"/><Relationship Id="rId12" Type="http://schemas.openxmlformats.org/officeDocument/2006/relationships/slide" Target="slides/slide7.xml"/><Relationship Id="rId7" Type="http://schemas.openxmlformats.org/officeDocument/2006/relationships/slide" Target="slides/slide2.xml"/><Relationship Id="rId2" Type="http://schemas.openxmlformats.org/officeDocument/2006/relationships/viewProps" Target="viewProps.xml"/><Relationship Id="rId1" Type="http://schemas.openxmlformats.org/officeDocument/2006/relationships/theme" Target="theme/theme2.xml"/><Relationship Id="rId11" Type="http://schemas.openxmlformats.org/officeDocument/2006/relationships/slide" Target="slides/slide6.xml"/><Relationship Id="rId6" Type="http://schemas.openxmlformats.org/officeDocument/2006/relationships/slide" Target="slides/slide1.xml"/><Relationship Id="rId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customXml" Target="../customXml/item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cae905378c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cae905378c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ae905378c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ae905378c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cae905378c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cae905378c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cae905378c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cae905378c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cae905378c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cae905378c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cae905378c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cae905378c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5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6.jp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-821" l="0" r="0" t="16104"/>
          <a:stretch/>
        </p:blipFill>
        <p:spPr>
          <a:xfrm>
            <a:off x="0" y="-46750"/>
            <a:ext cx="9143999" cy="37866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1016001" y="1274500"/>
            <a:ext cx="78162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700">
                <a:solidFill>
                  <a:schemeClr val="lt1"/>
                </a:solidFill>
              </a:rPr>
              <a:t>PROJEKT-INTELLIGENCIA-MENEDZSMENT</a:t>
            </a:r>
            <a:endParaRPr sz="27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800">
                <a:solidFill>
                  <a:schemeClr val="lt1"/>
                </a:solidFill>
              </a:rPr>
              <a:t> </a:t>
            </a:r>
            <a:br>
              <a:rPr lang="hu" sz="2700">
                <a:solidFill>
                  <a:schemeClr val="lt1"/>
                </a:solidFill>
              </a:rPr>
            </a:br>
            <a:r>
              <a:rPr lang="hu" sz="2200">
                <a:solidFill>
                  <a:schemeClr val="lt1"/>
                </a:solidFill>
              </a:rPr>
              <a:t>Darabos Andrea - Bevezető</a:t>
            </a:r>
            <a:endParaRPr sz="2200">
              <a:solidFill>
                <a:schemeClr val="lt1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663670"/>
            <a:ext cx="9144000" cy="149733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1016000" y="3327100"/>
            <a:ext cx="2138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100">
                <a:solidFill>
                  <a:schemeClr val="lt1"/>
                </a:solidFill>
              </a:rPr>
              <a:t>Image: Midjourney</a:t>
            </a:r>
            <a:endParaRPr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1593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Mit hoz a jövő / Mi a projektalapú szervezetek jövője?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0" l="0" r="9165" t="0"/>
          <a:stretch/>
        </p:blipFill>
        <p:spPr>
          <a:xfrm>
            <a:off x="2527875" y="1152475"/>
            <a:ext cx="6463026" cy="380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000" y="1152475"/>
            <a:ext cx="3771974" cy="380274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7531675" y="4601225"/>
            <a:ext cx="2019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100">
                <a:solidFill>
                  <a:schemeClr val="lt1"/>
                </a:solidFill>
              </a:rPr>
              <a:t>Images: Midjourney</a:t>
            </a:r>
            <a:endParaRPr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Minden évben más témát járunk körbe </a:t>
            </a:r>
            <a:endParaRPr/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311700" y="1397425"/>
            <a:ext cx="8705400" cy="267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5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22. Fórum  2019.  PROJEKT –</a:t>
            </a:r>
            <a:r>
              <a:rPr b="1" lang="hu" sz="25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EMBER</a:t>
            </a:r>
            <a:r>
              <a:rPr lang="hu" sz="25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– MENEDZSMENT</a:t>
            </a:r>
            <a:endParaRPr sz="250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5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23. Fórum  2021.  PROJEKT – </a:t>
            </a:r>
            <a:r>
              <a:rPr b="1" lang="hu" sz="25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SZERVEZET </a:t>
            </a:r>
            <a:r>
              <a:rPr lang="hu" sz="25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– MENEDZSMENT</a:t>
            </a:r>
            <a:endParaRPr sz="250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5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24. Fórum  2022.  PROJEKT – </a:t>
            </a:r>
            <a:r>
              <a:rPr b="1" lang="hu" sz="25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BIZALOM </a:t>
            </a:r>
            <a:r>
              <a:rPr lang="hu" sz="25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– MENEDZSMENT</a:t>
            </a:r>
            <a:endParaRPr sz="250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5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25. Fórum  2023.  PROJEKT – </a:t>
            </a:r>
            <a:r>
              <a:rPr b="1" lang="hu" sz="25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KARRIER </a:t>
            </a:r>
            <a:r>
              <a:rPr lang="hu" sz="25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– MENEDZSMENT</a:t>
            </a:r>
            <a:br>
              <a:rPr lang="hu" sz="25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</a:br>
            <a:br>
              <a:rPr lang="hu" sz="25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</a:br>
            <a:r>
              <a:rPr lang="hu" sz="25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26. Fórum  2024.  PROJEKT – </a:t>
            </a:r>
            <a:r>
              <a:rPr b="1" lang="hu" sz="25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INTELLIGENCIA</a:t>
            </a:r>
            <a:r>
              <a:rPr lang="hu" sz="25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– MENEDZSMENT</a:t>
            </a:r>
            <a:endParaRPr sz="250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5"/>
          <p:cNvSpPr/>
          <p:nvPr/>
        </p:nvSpPr>
        <p:spPr>
          <a:xfrm>
            <a:off x="177350" y="3631825"/>
            <a:ext cx="8655000" cy="572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/>
          <p:cNvPicPr preferRelativeResize="0"/>
          <p:nvPr/>
        </p:nvPicPr>
        <p:blipFill rotWithShape="1">
          <a:blip r:embed="rId3">
            <a:alphaModFix/>
          </a:blip>
          <a:srcRect b="0" l="0" r="0" t="12411"/>
          <a:stretch/>
        </p:blipFill>
        <p:spPr>
          <a:xfrm>
            <a:off x="228600" y="753100"/>
            <a:ext cx="6802452" cy="4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>
            <p:ph type="title"/>
          </p:nvPr>
        </p:nvSpPr>
        <p:spPr>
          <a:xfrm>
            <a:off x="152400" y="180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PMI AI in Project management - Europe Report 2024</a:t>
            </a:r>
            <a:r>
              <a:rPr lang="hu"/>
              <a:t> </a:t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4552" y="753100"/>
            <a:ext cx="1884349" cy="310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34550" y="3945625"/>
            <a:ext cx="1884351" cy="989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231925" y="292625"/>
            <a:ext cx="860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PM Fórum - A költészet napján - 2024. április 11.</a:t>
            </a:r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4250"/>
            <a:ext cx="6133550" cy="380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238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Varró Dániel verse</a:t>
            </a: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575" y="947875"/>
            <a:ext cx="5868473" cy="402735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8"/>
          <p:cNvSpPr txBox="1"/>
          <p:nvPr>
            <p:ph type="title"/>
          </p:nvPr>
        </p:nvSpPr>
        <p:spPr>
          <a:xfrm>
            <a:off x="6226725" y="4010550"/>
            <a:ext cx="2758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hu" sz="1320"/>
              <a:t>Ha nagy leszek, szoftvertesztelő leszek</a:t>
            </a:r>
            <a:r>
              <a:rPr lang="hu" sz="1320"/>
              <a:t> c. verseskötet, </a:t>
            </a:r>
            <a:br>
              <a:rPr lang="hu" sz="1320"/>
            </a:br>
            <a:r>
              <a:rPr lang="hu" sz="1320"/>
              <a:t>Varró Dániel versei,</a:t>
            </a:r>
            <a:br>
              <a:rPr lang="hu" sz="1320"/>
            </a:br>
            <a:r>
              <a:rPr lang="hu" sz="1320"/>
              <a:t>Baranyai (B) Dániel illusztrációja</a:t>
            </a:r>
            <a:endParaRPr sz="132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152400" y="238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Köszönjük támogatóinknak a 26. PM Fórum létrejöttét</a:t>
            </a:r>
            <a:endParaRPr/>
          </a:p>
        </p:txBody>
      </p:sp>
      <p:pic>
        <p:nvPicPr>
          <p:cNvPr id="100" name="Google Shape;100;p19"/>
          <p:cNvPicPr preferRelativeResize="0"/>
          <p:nvPr/>
        </p:nvPicPr>
        <p:blipFill rotWithShape="1">
          <a:blip r:embed="rId3">
            <a:alphaModFix/>
          </a:blip>
          <a:srcRect b="7689" l="0" r="0" t="0"/>
          <a:stretch/>
        </p:blipFill>
        <p:spPr>
          <a:xfrm>
            <a:off x="1394525" y="2656975"/>
            <a:ext cx="2698401" cy="2486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850" y="895600"/>
            <a:ext cx="3471499" cy="195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27050" y="819400"/>
            <a:ext cx="2405975" cy="668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/>
          <p:nvPr/>
        </p:nvSpPr>
        <p:spPr>
          <a:xfrm>
            <a:off x="4452525" y="3181850"/>
            <a:ext cx="4904400" cy="22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1100">
                <a:solidFill>
                  <a:schemeClr val="dk1"/>
                </a:solidFill>
              </a:rPr>
              <a:t>HTE Projektmenedzsment Szakosztály (TIPIK)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hu" sz="1100">
                <a:solidFill>
                  <a:schemeClr val="dk1"/>
                </a:solidFill>
              </a:rPr>
              <a:t>Magyar Projektmenedzsment Szövetség (PMSZ)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hu" sz="1100">
                <a:solidFill>
                  <a:schemeClr val="dk1"/>
                </a:solidFill>
              </a:rPr>
              <a:t>Neumann János Számítógép-tudományi Társaság (NJSZT)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hu" sz="1100">
                <a:solidFill>
                  <a:schemeClr val="dk1"/>
                </a:solidFill>
              </a:rPr>
              <a:t>PMI Budapest Magyar Tagozat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hu" sz="1100">
                <a:solidFill>
                  <a:schemeClr val="dk1"/>
                </a:solidFill>
              </a:rPr>
              <a:t>Előadóink, Szervezőbizottsági tagjaink, Résztvevőink- Köszönjük!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5769"/>
              </a:lnSpc>
              <a:spcBef>
                <a:spcPts val="1500"/>
              </a:spcBef>
              <a:spcAft>
                <a:spcPts val="500"/>
              </a:spcAft>
              <a:buNone/>
            </a:pPr>
            <a:r>
              <a:rPr b="1" lang="hu" sz="1650">
                <a:solidFill>
                  <a:schemeClr val="dk1"/>
                </a:solidFill>
              </a:rPr>
              <a:t> </a:t>
            </a:r>
            <a:endParaRPr b="1" sz="1650">
              <a:solidFill>
                <a:schemeClr val="dk1"/>
              </a:solidFill>
            </a:endParaRPr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43400" y="1487713"/>
            <a:ext cx="1255150" cy="833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28725" y="2417375"/>
            <a:ext cx="2698388" cy="668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9"/>
          <p:cNvSpPr txBox="1"/>
          <p:nvPr/>
        </p:nvSpPr>
        <p:spPr>
          <a:xfrm>
            <a:off x="2755925" y="4857725"/>
            <a:ext cx="1471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100">
                <a:solidFill>
                  <a:schemeClr val="lt1"/>
                </a:solidFill>
              </a:rPr>
              <a:t>Image: Midjourney</a:t>
            </a:r>
            <a:endParaRPr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8FFC850A41614948932E646569D8860B" ma:contentTypeVersion="17" ma:contentTypeDescription="Új dokumentum létrehozása." ma:contentTypeScope="" ma:versionID="059e662c1ad5f3e8949dec487ace77f5">
  <xsd:schema xmlns:xsd="http://www.w3.org/2001/XMLSchema" xmlns:xs="http://www.w3.org/2001/XMLSchema" xmlns:p="http://schemas.microsoft.com/office/2006/metadata/properties" xmlns:ns2="553a9daa-88f7-45ef-9525-1b03111d1a1c" xmlns:ns3="f4dc05e6-a323-4a9f-aac4-816ad4a6c401" targetNamespace="http://schemas.microsoft.com/office/2006/metadata/properties" ma:root="true" ma:fieldsID="345e9102e656a4738c13a8992f2842c4" ns2:_="" ns3:_="">
    <xsd:import namespace="553a9daa-88f7-45ef-9525-1b03111d1a1c"/>
    <xsd:import namespace="f4dc05e6-a323-4a9f-aac4-816ad4a6c4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3a9daa-88f7-45ef-9525-1b03111d1a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Képcímkék" ma:readOnly="false" ma:fieldId="{5cf76f15-5ced-4ddc-b409-7134ff3c332f}" ma:taxonomyMulti="true" ma:sspId="3d9ff174-9c06-408e-b0e6-077b1b4540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dc05e6-a323-4a9f-aac4-816ad4a6c40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50d0a18-ee75-4043-8f6c-c653128675f4}" ma:internalName="TaxCatchAll" ma:showField="CatchAllData" ma:web="f4dc05e6-a323-4a9f-aac4-816ad4a6c4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2E9C14-D408-498E-AEFE-531DAEACE6F5}"/>
</file>

<file path=customXml/itemProps2.xml><?xml version="1.0" encoding="utf-8"?>
<ds:datastoreItem xmlns:ds="http://schemas.openxmlformats.org/officeDocument/2006/customXml" ds:itemID="{68003786-A239-4BF3-B89F-0C758806548A}"/>
</file>