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9" r:id="rId3"/>
    <p:sldId id="292" r:id="rId4"/>
    <p:sldId id="293" r:id="rId5"/>
    <p:sldId id="291" r:id="rId6"/>
    <p:sldId id="288" r:id="rId7"/>
    <p:sldId id="286" r:id="rId8"/>
    <p:sldId id="294" r:id="rId9"/>
    <p:sldId id="295" r:id="rId10"/>
    <p:sldId id="298" r:id="rId11"/>
    <p:sldId id="296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  <a:srgbClr val="CCFFCC"/>
    <a:srgbClr val="FFFFCC"/>
    <a:srgbClr val="FFCC99"/>
    <a:srgbClr val="DDDDD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ilágos stílus 1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Világos stíl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datok\PM%20F&#243;rum%202023\Trende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'Prognózis adatsor'!$A$13</c:f>
              <c:strCache>
                <c:ptCount val="1"/>
                <c:pt idx="0">
                  <c:v>Pesszimista
prognózisok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25400" cap="rnd">
                <a:solidFill>
                  <a:srgbClr val="FF0000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0"/>
            <c:trendlineLbl>
              <c:layout>
                <c:manualLayout>
                  <c:x val="-0.32171367557075864"/>
                  <c:y val="3.7611533071569052E-2"/>
                </c:manualLayout>
              </c:layout>
              <c:numFmt formatCode="General" sourceLinked="0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</c:trendlineLbl>
          </c:trendline>
          <c:cat>
            <c:strRef>
              <c:f>'Prognózis adatsor'!$B$12:$O$12</c:f>
              <c:strCache>
                <c:ptCount val="14"/>
                <c:pt idx="0">
                  <c:v>2009
-re</c:v>
                </c:pt>
                <c:pt idx="1">
                  <c:v>2010
-re</c:v>
                </c:pt>
                <c:pt idx="2">
                  <c:v>2011
-re</c:v>
                </c:pt>
                <c:pt idx="3">
                  <c:v>2012
-re</c:v>
                </c:pt>
                <c:pt idx="4">
                  <c:v>2013
-ra</c:v>
                </c:pt>
                <c:pt idx="5">
                  <c:v>2014
-re</c:v>
                </c:pt>
                <c:pt idx="6">
                  <c:v>2015
-re</c:v>
                </c:pt>
                <c:pt idx="7">
                  <c:v>2016
-ra</c:v>
                </c:pt>
                <c:pt idx="8">
                  <c:v>2017
-re</c:v>
                </c:pt>
                <c:pt idx="9">
                  <c:v>2018
-ra</c:v>
                </c:pt>
                <c:pt idx="10">
                  <c:v>2019
-re</c:v>
                </c:pt>
                <c:pt idx="11">
                  <c:v>2020
-ra</c:v>
                </c:pt>
                <c:pt idx="12">
                  <c:v>2022
-re</c:v>
                </c:pt>
                <c:pt idx="13">
                  <c:v>2023-ra</c:v>
                </c:pt>
              </c:strCache>
            </c:strRef>
          </c:cat>
          <c:val>
            <c:numRef>
              <c:f>'Prognózis adatsor'!$B$13:$O$13</c:f>
              <c:numCache>
                <c:formatCode>0%</c:formatCode>
                <c:ptCount val="14"/>
                <c:pt idx="0">
                  <c:v>0.56999999999999995</c:v>
                </c:pt>
                <c:pt idx="1">
                  <c:v>0.34</c:v>
                </c:pt>
                <c:pt idx="2">
                  <c:v>0.26</c:v>
                </c:pt>
                <c:pt idx="3">
                  <c:v>0.41</c:v>
                </c:pt>
                <c:pt idx="4">
                  <c:v>0.28999999999999998</c:v>
                </c:pt>
                <c:pt idx="5">
                  <c:v>0.22</c:v>
                </c:pt>
                <c:pt idx="6">
                  <c:v>0.16</c:v>
                </c:pt>
                <c:pt idx="7">
                  <c:v>0.1</c:v>
                </c:pt>
                <c:pt idx="8">
                  <c:v>0.06</c:v>
                </c:pt>
                <c:pt idx="9">
                  <c:v>0.16</c:v>
                </c:pt>
                <c:pt idx="10">
                  <c:v>0.11</c:v>
                </c:pt>
                <c:pt idx="11">
                  <c:v>0.15865384615384615</c:v>
                </c:pt>
                <c:pt idx="12">
                  <c:v>0.10738255033557047</c:v>
                </c:pt>
                <c:pt idx="13">
                  <c:v>0.28000000000000003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66-4BA2-90D6-71F9D34681B4}"/>
            </c:ext>
          </c:extLst>
        </c:ser>
        <c:ser>
          <c:idx val="1"/>
          <c:order val="1"/>
          <c:tx>
            <c:strRef>
              <c:f>'Prognózis adatsor'!$A$14</c:f>
              <c:strCache>
                <c:ptCount val="1"/>
                <c:pt idx="0">
                  <c:v>Változatlan
helyzet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217592719547944E-2"/>
                  <c:y val="-2.92518790795102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66-4BA2-90D6-71F9D34681B4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'Prognózis adatsor'!$B$12:$O$12</c:f>
              <c:strCache>
                <c:ptCount val="14"/>
                <c:pt idx="0">
                  <c:v>2009
-re</c:v>
                </c:pt>
                <c:pt idx="1">
                  <c:v>2010
-re</c:v>
                </c:pt>
                <c:pt idx="2">
                  <c:v>2011
-re</c:v>
                </c:pt>
                <c:pt idx="3">
                  <c:v>2012
-re</c:v>
                </c:pt>
                <c:pt idx="4">
                  <c:v>2013
-ra</c:v>
                </c:pt>
                <c:pt idx="5">
                  <c:v>2014
-re</c:v>
                </c:pt>
                <c:pt idx="6">
                  <c:v>2015
-re</c:v>
                </c:pt>
                <c:pt idx="7">
                  <c:v>2016
-ra</c:v>
                </c:pt>
                <c:pt idx="8">
                  <c:v>2017
-re</c:v>
                </c:pt>
                <c:pt idx="9">
                  <c:v>2018
-ra</c:v>
                </c:pt>
                <c:pt idx="10">
                  <c:v>2019
-re</c:v>
                </c:pt>
                <c:pt idx="11">
                  <c:v>2020
-ra</c:v>
                </c:pt>
                <c:pt idx="12">
                  <c:v>2022
-re</c:v>
                </c:pt>
                <c:pt idx="13">
                  <c:v>2023-ra</c:v>
                </c:pt>
              </c:strCache>
            </c:strRef>
          </c:cat>
          <c:val>
            <c:numRef>
              <c:f>'Prognózis adatsor'!$B$14:$O$14</c:f>
              <c:numCache>
                <c:formatCode>0%</c:formatCode>
                <c:ptCount val="14"/>
                <c:pt idx="0">
                  <c:v>0.24</c:v>
                </c:pt>
                <c:pt idx="1">
                  <c:v>0.35</c:v>
                </c:pt>
                <c:pt idx="2">
                  <c:v>0.31</c:v>
                </c:pt>
                <c:pt idx="3">
                  <c:v>0.36</c:v>
                </c:pt>
                <c:pt idx="4">
                  <c:v>0.42</c:v>
                </c:pt>
                <c:pt idx="5">
                  <c:v>0.34</c:v>
                </c:pt>
                <c:pt idx="6">
                  <c:v>0.41</c:v>
                </c:pt>
                <c:pt idx="7">
                  <c:v>0.36</c:v>
                </c:pt>
                <c:pt idx="8">
                  <c:v>0.45</c:v>
                </c:pt>
                <c:pt idx="9">
                  <c:v>0.3</c:v>
                </c:pt>
                <c:pt idx="10">
                  <c:v>0.33</c:v>
                </c:pt>
                <c:pt idx="11">
                  <c:v>0.41826923076923078</c:v>
                </c:pt>
                <c:pt idx="12">
                  <c:v>0.33053691275167785</c:v>
                </c:pt>
                <c:pt idx="13">
                  <c:v>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D66-4BA2-90D6-71F9D34681B4}"/>
            </c:ext>
          </c:extLst>
        </c:ser>
        <c:ser>
          <c:idx val="2"/>
          <c:order val="2"/>
          <c:tx>
            <c:strRef>
              <c:f>'Prognózis adatsor'!$A$15</c:f>
              <c:strCache>
                <c:ptCount val="1"/>
                <c:pt idx="0">
                  <c:v>Optimista
prognózisok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solidFill>
                <a:srgbClr val="00B05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25400" cap="rnd">
                <a:solidFill>
                  <a:srgbClr val="00B050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0"/>
            <c:trendlineLbl>
              <c:layout>
                <c:manualLayout>
                  <c:x val="-0.19310197685058678"/>
                  <c:y val="-1.344237363369211E-2"/>
                </c:manualLayout>
              </c:layout>
              <c:numFmt formatCode="General" sourceLinked="0"/>
              <c:spPr>
                <a:solidFill>
                  <a:srgbClr val="00B05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</c:trendlineLbl>
          </c:trendline>
          <c:cat>
            <c:strRef>
              <c:f>'Prognózis adatsor'!$B$12:$O$12</c:f>
              <c:strCache>
                <c:ptCount val="14"/>
                <c:pt idx="0">
                  <c:v>2009
-re</c:v>
                </c:pt>
                <c:pt idx="1">
                  <c:v>2010
-re</c:v>
                </c:pt>
                <c:pt idx="2">
                  <c:v>2011
-re</c:v>
                </c:pt>
                <c:pt idx="3">
                  <c:v>2012
-re</c:v>
                </c:pt>
                <c:pt idx="4">
                  <c:v>2013
-ra</c:v>
                </c:pt>
                <c:pt idx="5">
                  <c:v>2014
-re</c:v>
                </c:pt>
                <c:pt idx="6">
                  <c:v>2015
-re</c:v>
                </c:pt>
                <c:pt idx="7">
                  <c:v>2016
-ra</c:v>
                </c:pt>
                <c:pt idx="8">
                  <c:v>2017
-re</c:v>
                </c:pt>
                <c:pt idx="9">
                  <c:v>2018
-ra</c:v>
                </c:pt>
                <c:pt idx="10">
                  <c:v>2019
-re</c:v>
                </c:pt>
                <c:pt idx="11">
                  <c:v>2020
-ra</c:v>
                </c:pt>
                <c:pt idx="12">
                  <c:v>2022
-re</c:v>
                </c:pt>
                <c:pt idx="13">
                  <c:v>2023-ra</c:v>
                </c:pt>
              </c:strCache>
            </c:strRef>
          </c:cat>
          <c:val>
            <c:numRef>
              <c:f>'Prognózis adatsor'!$B$15:$O$15</c:f>
              <c:numCache>
                <c:formatCode>0%</c:formatCode>
                <c:ptCount val="14"/>
                <c:pt idx="0">
                  <c:v>0.19</c:v>
                </c:pt>
                <c:pt idx="1">
                  <c:v>0.31</c:v>
                </c:pt>
                <c:pt idx="2">
                  <c:v>0.43</c:v>
                </c:pt>
                <c:pt idx="3">
                  <c:v>0.23</c:v>
                </c:pt>
                <c:pt idx="4">
                  <c:v>0.28999999999999998</c:v>
                </c:pt>
                <c:pt idx="5">
                  <c:v>0.44</c:v>
                </c:pt>
                <c:pt idx="6">
                  <c:v>0.43</c:v>
                </c:pt>
                <c:pt idx="7">
                  <c:v>0.54</c:v>
                </c:pt>
                <c:pt idx="8">
                  <c:v>0.49</c:v>
                </c:pt>
                <c:pt idx="9">
                  <c:v>0.54</c:v>
                </c:pt>
                <c:pt idx="10">
                  <c:v>0.56000000000000005</c:v>
                </c:pt>
                <c:pt idx="11">
                  <c:v>0.42307692307692307</c:v>
                </c:pt>
                <c:pt idx="12">
                  <c:v>0.56208053691275173</c:v>
                </c:pt>
                <c:pt idx="13">
                  <c:v>0.38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D66-4BA2-90D6-71F9D34681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0112064"/>
        <c:axId val="580115304"/>
      </c:lineChart>
      <c:catAx>
        <c:axId val="58011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0115304"/>
        <c:crosses val="autoZero"/>
        <c:auto val="1"/>
        <c:lblAlgn val="ctr"/>
        <c:lblOffset val="100"/>
        <c:noMultiLvlLbl val="0"/>
      </c:catAx>
      <c:valAx>
        <c:axId val="58011530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0112064"/>
        <c:crosses val="autoZero"/>
        <c:crossBetween val="between"/>
        <c:minorUnit val="0.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758268861632393E-2"/>
          <c:y val="0.929481583655274"/>
          <c:w val="0.84799488130240974"/>
          <c:h val="5.7981896739221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26FD3-D71A-4698-8FB3-2831FE0A18C7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A80E3-AAD8-4EBA-A7B7-75B1B21A02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4993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A80E3-AAD8-4EBA-A7B7-75B1B21A022E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695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A80E3-AAD8-4EBA-A7B7-75B1B21A022E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3017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A80E3-AAD8-4EBA-A7B7-75B1B21A022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5586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A80E3-AAD8-4EBA-A7B7-75B1B21A022E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076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A80E3-AAD8-4EBA-A7B7-75B1B21A022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5362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A8DCD2-1348-4F17-8381-87E07B7D6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F84D973-209D-485A-8861-2A49045E5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EE0FD49-1593-472F-8D57-9A7E9963F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D55A9C-1538-43E3-A784-8EB94AC1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279C88B-C226-4FA7-816D-D92B37E9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342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1549C1-90F7-47EF-B09A-8E8729CAB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5C086EF-7B91-4321-8407-DF93A2917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480FD04-25FD-47BC-83DF-E6AD92A2D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B5E355A-1909-48AF-95BC-F61894834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A27C70-09AF-4AA8-8285-7C99E892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442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04D8F57-DFE3-4530-97EA-F659E178B2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40574A1-CCFE-46D7-AABF-0FA082C34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C8EFEC-85D6-424F-BDD5-E58452160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89199C6-ACD6-4662-B6EE-E69269BD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DDA1E9-EA32-4068-81C7-1CA81D43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650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95D5EA-FCBA-4E96-A676-F390B116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84A241-CEF9-4D1A-ADD1-2A4B9D0D7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D7B3042-CB71-452D-9D6B-23EC602BF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9657549-4E81-41FA-8473-624476AB7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B1D312-6314-498A-80B5-1DCADB7D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872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10EEC2-A119-449B-8658-84A26CD8A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FCB3E27-4EF3-49B2-B58A-8A5F5A67B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D38466E-2E82-49B8-A260-9E56E5840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B1C9F39-0B9B-4784-9305-B124A224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82D0C36-8D17-43D4-A204-97199479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066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BE2E42-DC1E-4806-9289-FE96F70D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F725E8-176F-4762-B3B2-81FC2CD27B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FA7B4BF-7B7F-4C17-8633-1F112FDE4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53F550A-EDBB-4B0C-ABE8-80CE4076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965B53E-D89D-47F7-8AF3-D1C25B12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1B9B51D-DF81-46CC-8727-A66EB859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573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9F30AD-2ED1-477A-BE99-C863FD9CD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1DA5FA6-725F-453C-927F-271C3C1BB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3D17BF0-4445-428F-A15B-DAF32326D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42AF31E-6AEA-4006-A1AC-ED4E69254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FCDC169-5885-4946-B1F4-F86D40CEE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A8E2E9F-D4AC-4B65-B9A4-8209C56B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9BEAF58-D25B-416C-99FC-11D5035BA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ED06F88-CC82-43C4-8697-551B5C7D7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6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0E9BB0-C5E3-4212-AFA9-018AB05DF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FBB950D5-17FA-4173-80E8-97C66F650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B95D886-39AD-42A9-9E06-493BC52F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629D726-B39F-40C1-A865-D6D9A2B3F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8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05BA434-184C-46AB-B923-3756E3E1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47AD9A4-2E3D-4406-B4B1-DD9DACE89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59B08D7-FD89-4076-8C8E-11691B10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6821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401586-26FF-482B-83BE-8433DFC2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A20FF10-E9CE-4A51-875E-D6F246D52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5283284-8E2B-4726-B994-5C4D71AA1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1E89AAA-A794-43E8-894B-E5677AFBE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4EFC337-C5A9-4BA7-AA09-CD935C9F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DC1E22C-84B7-447C-B139-B95BB0D6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7548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5C1723-9922-4536-B8F0-535DE88D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7255EAE-39FA-47B7-8C44-9612FCE44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1217657-BC59-4B9F-88EB-4AAA7E734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62A001-ED79-44AA-9D92-F689745A0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8600D4C-2B56-4F49-82FF-DC1643A23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5FCC788-2734-424A-9FB9-BD9E079D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16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9EE00F3-12BC-4F28-AFB7-AEF532031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295C24-E417-46F4-AC5F-2C8A6AEDF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37234E6-4286-40C8-A523-ED866B9F9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DDFA6-7800-46D1-8EBA-ED3154C024D3}" type="datetimeFigureOut">
              <a:rPr lang="hu-HU" smtClean="0"/>
              <a:t>2023. 03. 24.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332AED0-145B-40C0-ADE9-719A2F165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2E6D833-1A69-4648-8CB7-0A39A8914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88F1-D4A7-47E0-8C06-D0E6C4442C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938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26915B-BD4C-4044-9672-FB5D78E3D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697278" cy="2387600"/>
          </a:xfrm>
        </p:spPr>
        <p:txBody>
          <a:bodyPr>
            <a:normAutofit/>
          </a:bodyPr>
          <a:lstStyle/>
          <a:p>
            <a:r>
              <a:rPr lang="hu-HU" sz="4800" b="1" dirty="0"/>
              <a:t>A projekt menedzsment szakma tükre 2023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E7AE422-9033-43F8-8E23-256DD2EFDB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0151"/>
            <a:ext cx="9144000" cy="1655762"/>
          </a:xfrm>
        </p:spPr>
        <p:txBody>
          <a:bodyPr>
            <a:normAutofit/>
          </a:bodyPr>
          <a:lstStyle/>
          <a:p>
            <a:r>
              <a:rPr lang="hu-HU" sz="3600" b="1" i="1" dirty="0">
                <a:latin typeface="+mj-lt"/>
              </a:rPr>
              <a:t>Dr. Török</a:t>
            </a:r>
            <a:r>
              <a:rPr lang="hu-HU" sz="3600" b="1" i="1" dirty="0"/>
              <a:t> </a:t>
            </a:r>
            <a:r>
              <a:rPr lang="hu-HU" sz="3600" b="1" i="1" dirty="0">
                <a:latin typeface="+mj-lt"/>
              </a:rPr>
              <a:t>L. Gábor PhD</a:t>
            </a:r>
          </a:p>
        </p:txBody>
      </p:sp>
    </p:spTree>
    <p:extLst>
      <p:ext uri="{BB962C8B-B14F-4D97-AF65-F5344CB8AC3E}">
        <p14:creationId xmlns:p14="http://schemas.microsoft.com/office/powerpoint/2010/main" val="4154403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B5859C-A981-DC51-1545-501D06477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3. A mobilitás mikro-szempontú megközelítése</a:t>
            </a:r>
            <a:endParaRPr lang="hu-HU" sz="36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2418154-D28D-5649-FCA8-0F7A739D1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5" y="1349406"/>
            <a:ext cx="11594236" cy="54242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sz="24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3.2.3 A munkahely, illetve munkakörválasztásokat befolyásoló további tényezők súlya</a:t>
            </a:r>
          </a:p>
          <a:p>
            <a:pPr marL="0" indent="0">
              <a:buNone/>
            </a:pPr>
            <a:endParaRPr lang="hu-HU" sz="2200" b="1" dirty="0">
              <a:effectLst/>
              <a:highlight>
                <a:srgbClr val="00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200" b="1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Döntő mértékben befolyásoló </a:t>
            </a:r>
            <a:r>
              <a:rPr lang="hu-HU" sz="22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tényezők (10 válaszadó közül 8-9 esetében)</a:t>
            </a:r>
          </a:p>
          <a:p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szakmai fejlődés lehetősége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izgalmas munka, sikerélmények lehetősége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önálló, felelősségteljes munkakör</a:t>
            </a:r>
          </a:p>
          <a:p>
            <a:pPr marL="0" indent="0">
              <a:buNone/>
            </a:pPr>
            <a:endParaRPr lang="hu-HU" sz="2200" b="1" dirty="0">
              <a:effectLst/>
              <a:highlight>
                <a:srgbClr val="CC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200" b="1" dirty="0">
                <a:effectLst/>
                <a:highlight>
                  <a:srgbClr val="CC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Nagy mértékben befolyásoló </a:t>
            </a:r>
            <a:r>
              <a:rPr lang="hu-HU" sz="2200" dirty="0">
                <a:effectLst/>
                <a:highlight>
                  <a:srgbClr val="CC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tényezők (10 válaszadó közül 5-6 esetében)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új terület, munkafeladatok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rátermett, jó vezetés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javadalmazás (fizetés, juttatások)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munkafeltételek, körülmények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munkatársi közösség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munkakör rangja, elismertsége, presztízse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hu-HU" sz="2200" b="1" dirty="0">
              <a:effectLst/>
              <a:highlight>
                <a:srgbClr val="FFFFCC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hu-HU" sz="2200" b="1" dirty="0">
                <a:effectLst/>
                <a:highlight>
                  <a:srgbClr val="FF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Kevésbé jelentős mértékben befolyásoló </a:t>
            </a:r>
            <a:r>
              <a:rPr lang="hu-HU" sz="2200" dirty="0">
                <a:effectLst/>
                <a:highlight>
                  <a:srgbClr val="FF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tényezők (10 válaszadó közül 4 esetében)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vezetővé válás, feljebb jutás a hierarchiában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foglalkoztatási biztonság (a munkahely stabilitása)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munkaidő-szabadidő egyensúlya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562753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B5859C-A981-DC51-1545-501D06477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238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3. A mobilitás mikro-szempontú megközelítése</a:t>
            </a:r>
            <a:endParaRPr lang="hu-HU" sz="36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2418154-D28D-5649-FCA8-0F7A739D1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5" y="1349406"/>
            <a:ext cx="11594236" cy="542425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22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3.2.4 Milyen mértékben tartoznak hozzá a „karrier” fogalmához a kérdőívben szereplő egyes tényezők, jellemzők a válaszadók szerint?</a:t>
            </a:r>
            <a:endParaRPr lang="hu-HU" sz="2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kern="1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Döntő mértékben </a:t>
            </a:r>
            <a:r>
              <a:rPr lang="hu-HU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„karrier” fogalmához tartoznak </a:t>
            </a: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(10-ből 8 fő szerint)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döntési-rendelkezési jogosultságok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felelősségviselés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2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200" b="1" kern="100" dirty="0">
                <a:effectLst/>
                <a:highlight>
                  <a:srgbClr val="CC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Nagy mértékben </a:t>
            </a:r>
            <a:r>
              <a:rPr lang="hu-HU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„karrier” fogalmához tartoznak </a:t>
            </a: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 válaszadó közül 7 fő szerint)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emberekkel való bánni tudás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erkölcsi tartás és példamutatás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szabadság, önállóság a munkafeladatok ellátásában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magas szintű hozzáértés, szakmai kompetencia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kiemelkedő javadalmazás (fizetés, juttatások)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2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200" b="1" kern="100" dirty="0">
                <a:effectLst/>
                <a:highlight>
                  <a:srgbClr val="FFFFCC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Kevésbé jelentős mértékben </a:t>
            </a:r>
            <a:r>
              <a:rPr lang="hu-HU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tartoznak a „karrier” fogalmához </a:t>
            </a: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 válaszadó közül 5 fő szerint)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számon kérhetőség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beosztás, cím, rang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2200" b="1" kern="100" dirty="0">
                <a:effectLst/>
                <a:highlight>
                  <a:srgbClr val="CC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Minimális, elhanyagolható mértékben</a:t>
            </a:r>
            <a:r>
              <a:rPr lang="hu-HU" sz="2200" kern="100" dirty="0">
                <a:effectLst/>
                <a:highlight>
                  <a:srgbClr val="CC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hu-HU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artozik a „karrier” fogalmához </a:t>
            </a: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 válaszadó közül 1 fő szerint)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gátlástalanság 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hu-HU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827177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C376BE-7B13-11A4-0F4B-59EE71D8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51" y="365125"/>
            <a:ext cx="11487705" cy="1325563"/>
          </a:xfrm>
        </p:spPr>
        <p:txBody>
          <a:bodyPr/>
          <a:lstStyle/>
          <a:p>
            <a:pPr algn="ctr"/>
            <a:r>
              <a:rPr lang="hu-HU" sz="3600" b="1" dirty="0"/>
              <a:t>4. A mobilitás makro-szempontú (szociológiai) megközelítése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EBD919-B9DB-13A9-B2EA-BAAAA948B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825625"/>
            <a:ext cx="1139892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4.1 Alapfogalmak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Társadalmi szerkezet/struktúra; </a:t>
            </a:r>
            <a:r>
              <a:rPr lang="hu-HU" dirty="0"/>
              <a:t>a társadalom releváns ismérvek szerint elkülöníthető nagycsoportjainak (osztályok, rétegek, egyéb kategóriák) hierarchikus elrendeződése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Releváns ismérvek:  </a:t>
            </a:r>
            <a:r>
              <a:rPr lang="hu-HU" dirty="0"/>
              <a:t>a társadalom újratermelési folyamatában jelentős szerepet játszó tényezők, illetve funkciók alapján lehetséges szegmentálási szempontok (pl. vagyoni helyzet, iskolai végzettség, foglalkozási jelleg szerinti rétegződés, stb.)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Társadalmi mobilitás: </a:t>
            </a:r>
            <a:r>
              <a:rPr lang="hu-HU" dirty="0"/>
              <a:t>a népesség átrendeződése a társadalmi szerkezet/struktúra adott hierarchiájában; fő típusai a nemzedékek közötti és a nemzedéken belüli mobilitás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b="1" dirty="0"/>
              <a:t>Társadalmi státusz </a:t>
            </a:r>
            <a:r>
              <a:rPr lang="hu-HU" dirty="0"/>
              <a:t>(az itt következőkben használt értelemben): összetett, több dimenziót (iskolai végzettséget, vagyoni helyzetet, fogyasztást, stb.) magában foglaló kategória, melynek fokozatai a társadalmi egyenlőtlenségek hierarchiáját fejezik ki</a:t>
            </a:r>
          </a:p>
        </p:txBody>
      </p:sp>
    </p:spTree>
    <p:extLst>
      <p:ext uri="{BB962C8B-B14F-4D97-AF65-F5344CB8AC3E}">
        <p14:creationId xmlns:p14="http://schemas.microsoft.com/office/powerpoint/2010/main" val="1011479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596F5-5E82-5D29-F76E-D6A57800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4.2 Intergenerációs mobilitási példa: alapadatok (fő)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D91ECDC2-8E27-B794-6C90-CC0AC8E62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283616"/>
              </p:ext>
            </p:extLst>
          </p:nvPr>
        </p:nvGraphicFramePr>
        <p:xfrm>
          <a:off x="1399592" y="1362269"/>
          <a:ext cx="9367932" cy="5327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7408">
                  <a:extLst>
                    <a:ext uri="{9D8B030D-6E8A-4147-A177-3AD203B41FA5}">
                      <a16:colId xmlns:a16="http://schemas.microsoft.com/office/drawing/2014/main" val="2598388950"/>
                    </a:ext>
                  </a:extLst>
                </a:gridCol>
                <a:gridCol w="1437408">
                  <a:extLst>
                    <a:ext uri="{9D8B030D-6E8A-4147-A177-3AD203B41FA5}">
                      <a16:colId xmlns:a16="http://schemas.microsoft.com/office/drawing/2014/main" val="675092350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3801477220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1404696103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2382998478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4078760313"/>
                    </a:ext>
                  </a:extLst>
                </a:gridCol>
              </a:tblGrid>
              <a:tr h="130174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Apa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 amikor fia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14 éves volt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309035"/>
                  </a:ext>
                </a:extLst>
              </a:tr>
              <a:tr h="8052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Fiú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</a:t>
                      </a:r>
                    </a:p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22 éves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korában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 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Magas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365920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28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28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279652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7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51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4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62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726935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Magas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62843"/>
                  </a:ext>
                </a:extLst>
              </a:tr>
              <a:tr h="8052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35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51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14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4237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262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596F5-5E82-5D29-F76E-D6A57800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1725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4.3 Intergenerációs mobilitási példa:</a:t>
            </a:r>
            <a:br>
              <a:rPr lang="hu-HU" sz="3600" b="1" dirty="0"/>
            </a:br>
            <a:r>
              <a:rPr lang="hu-HU" sz="3600" b="1" dirty="0"/>
              <a:t>immobilok, mobilok, mobilitási irányok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97D13D4D-EDF7-9E22-6B74-1B7D1DECFF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184760"/>
              </p:ext>
            </p:extLst>
          </p:nvPr>
        </p:nvGraphicFramePr>
        <p:xfrm>
          <a:off x="1446245" y="1604866"/>
          <a:ext cx="9125338" cy="51411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0185">
                  <a:extLst>
                    <a:ext uri="{9D8B030D-6E8A-4147-A177-3AD203B41FA5}">
                      <a16:colId xmlns:a16="http://schemas.microsoft.com/office/drawing/2014/main" val="661389977"/>
                    </a:ext>
                  </a:extLst>
                </a:gridCol>
                <a:gridCol w="1400185">
                  <a:extLst>
                    <a:ext uri="{9D8B030D-6E8A-4147-A177-3AD203B41FA5}">
                      <a16:colId xmlns:a16="http://schemas.microsoft.com/office/drawing/2014/main" val="517077199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3387398141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2043513449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4260443700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1522754964"/>
                    </a:ext>
                  </a:extLst>
                </a:gridCol>
              </a:tblGrid>
              <a:tr h="125615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Apa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 amikor fia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14 éves volt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1816937"/>
                  </a:ext>
                </a:extLst>
              </a:tr>
              <a:tr h="77700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Fiú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</a:t>
                      </a:r>
                    </a:p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22 éves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korában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Közepes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Magas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463898"/>
                  </a:ext>
                </a:extLst>
              </a:tr>
              <a:tr h="77700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28%</a:t>
                      </a:r>
                      <a:endParaRPr lang="hu-HU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28%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789350"/>
                  </a:ext>
                </a:extLst>
              </a:tr>
              <a:tr h="77700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7%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51%</a:t>
                      </a:r>
                      <a:endParaRPr lang="hu-HU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4%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62%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2027704"/>
                  </a:ext>
                </a:extLst>
              </a:tr>
              <a:tr h="77700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Magas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10%</a:t>
                      </a:r>
                      <a:endParaRPr lang="hu-HU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3218062"/>
                  </a:ext>
                </a:extLst>
              </a:tr>
              <a:tr h="77700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35%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51%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14%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1769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848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596F5-5E82-5D29-F76E-D6A57800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9740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4.4 Intergenerációs mobilitási példa: kilépési mobilitás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47992715-CCF0-0960-D3BB-9AB9D03DD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966870"/>
              </p:ext>
            </p:extLst>
          </p:nvPr>
        </p:nvGraphicFramePr>
        <p:xfrm>
          <a:off x="1240971" y="1604865"/>
          <a:ext cx="9283958" cy="5131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4523">
                  <a:extLst>
                    <a:ext uri="{9D8B030D-6E8A-4147-A177-3AD203B41FA5}">
                      <a16:colId xmlns:a16="http://schemas.microsoft.com/office/drawing/2014/main" val="1766088654"/>
                    </a:ext>
                  </a:extLst>
                </a:gridCol>
                <a:gridCol w="1424523">
                  <a:extLst>
                    <a:ext uri="{9D8B030D-6E8A-4147-A177-3AD203B41FA5}">
                      <a16:colId xmlns:a16="http://schemas.microsoft.com/office/drawing/2014/main" val="3801602542"/>
                    </a:ext>
                  </a:extLst>
                </a:gridCol>
                <a:gridCol w="1608728">
                  <a:extLst>
                    <a:ext uri="{9D8B030D-6E8A-4147-A177-3AD203B41FA5}">
                      <a16:colId xmlns:a16="http://schemas.microsoft.com/office/drawing/2014/main" val="3167427019"/>
                    </a:ext>
                  </a:extLst>
                </a:gridCol>
                <a:gridCol w="1608728">
                  <a:extLst>
                    <a:ext uri="{9D8B030D-6E8A-4147-A177-3AD203B41FA5}">
                      <a16:colId xmlns:a16="http://schemas.microsoft.com/office/drawing/2014/main" val="2740422162"/>
                    </a:ext>
                  </a:extLst>
                </a:gridCol>
                <a:gridCol w="1608728">
                  <a:extLst>
                    <a:ext uri="{9D8B030D-6E8A-4147-A177-3AD203B41FA5}">
                      <a16:colId xmlns:a16="http://schemas.microsoft.com/office/drawing/2014/main" val="4232152016"/>
                    </a:ext>
                  </a:extLst>
                </a:gridCol>
                <a:gridCol w="1608728">
                  <a:extLst>
                    <a:ext uri="{9D8B030D-6E8A-4147-A177-3AD203B41FA5}">
                      <a16:colId xmlns:a16="http://schemas.microsoft.com/office/drawing/2014/main" val="3631856130"/>
                    </a:ext>
                  </a:extLst>
                </a:gridCol>
              </a:tblGrid>
              <a:tr h="1253875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Apa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 amikor fia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14 éves volt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Összesen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3722235"/>
                  </a:ext>
                </a:extLst>
              </a:tr>
              <a:tr h="77559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Fiú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 </a:t>
                      </a:r>
                    </a:p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22 éves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korában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 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Magas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003326"/>
                  </a:ext>
                </a:extLst>
              </a:tr>
              <a:tr h="77559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80%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28%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472147"/>
                  </a:ext>
                </a:extLst>
              </a:tr>
              <a:tr h="77559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100%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29%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62%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9247465"/>
                  </a:ext>
                </a:extLst>
              </a:tr>
              <a:tr h="77559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Magas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71%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718006"/>
                  </a:ext>
                </a:extLst>
              </a:tr>
              <a:tr h="7755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100%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100%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074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252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596F5-5E82-5D29-F76E-D6A57800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251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4.5 Intergenerációs mobilitási példa: belépési mobilitás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81B0F930-EAFB-FDFE-0185-C2CE10C05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253764"/>
              </p:ext>
            </p:extLst>
          </p:nvPr>
        </p:nvGraphicFramePr>
        <p:xfrm>
          <a:off x="1240971" y="1476376"/>
          <a:ext cx="9125338" cy="5260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0185">
                  <a:extLst>
                    <a:ext uri="{9D8B030D-6E8A-4147-A177-3AD203B41FA5}">
                      <a16:colId xmlns:a16="http://schemas.microsoft.com/office/drawing/2014/main" val="1863601755"/>
                    </a:ext>
                  </a:extLst>
                </a:gridCol>
                <a:gridCol w="1400185">
                  <a:extLst>
                    <a:ext uri="{9D8B030D-6E8A-4147-A177-3AD203B41FA5}">
                      <a16:colId xmlns:a16="http://schemas.microsoft.com/office/drawing/2014/main" val="3181175981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818199013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1053217478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3368710235"/>
                    </a:ext>
                  </a:extLst>
                </a:gridCol>
                <a:gridCol w="1581242">
                  <a:extLst>
                    <a:ext uri="{9D8B030D-6E8A-4147-A177-3AD203B41FA5}">
                      <a16:colId xmlns:a16="http://schemas.microsoft.com/office/drawing/2014/main" val="246631199"/>
                    </a:ext>
                  </a:extLst>
                </a:gridCol>
              </a:tblGrid>
              <a:tr h="1285267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Apa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 amikor fia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14 éves volt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7401803"/>
                  </a:ext>
                </a:extLst>
              </a:tr>
              <a:tr h="79501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Fiú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</a:t>
                      </a:r>
                    </a:p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22 éves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korában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 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Közepes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Magas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81406"/>
                  </a:ext>
                </a:extLst>
              </a:tr>
              <a:tr h="795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100%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7320343"/>
                  </a:ext>
                </a:extLst>
              </a:tr>
              <a:tr h="795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Közepes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11%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82%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6%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2956320"/>
                  </a:ext>
                </a:extLst>
              </a:tr>
              <a:tr h="795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Magas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4378873"/>
                  </a:ext>
                </a:extLst>
              </a:tr>
              <a:tr h="79501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35%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51%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14%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33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189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596F5-5E82-5D29-F76E-D6A57800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/>
              <a:t>4.6 Intragenerációs mobilitási példa: alapadatok (fő)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D91ECDC2-8E27-B794-6C90-CC0AC8E62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771941"/>
              </p:ext>
            </p:extLst>
          </p:nvPr>
        </p:nvGraphicFramePr>
        <p:xfrm>
          <a:off x="1399592" y="1362269"/>
          <a:ext cx="9367932" cy="5327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7408">
                  <a:extLst>
                    <a:ext uri="{9D8B030D-6E8A-4147-A177-3AD203B41FA5}">
                      <a16:colId xmlns:a16="http://schemas.microsoft.com/office/drawing/2014/main" val="2598388950"/>
                    </a:ext>
                  </a:extLst>
                </a:gridCol>
                <a:gridCol w="1437408">
                  <a:extLst>
                    <a:ext uri="{9D8B030D-6E8A-4147-A177-3AD203B41FA5}">
                      <a16:colId xmlns:a16="http://schemas.microsoft.com/office/drawing/2014/main" val="675092350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3801477220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1404696103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2382998478"/>
                    </a:ext>
                  </a:extLst>
                </a:gridCol>
                <a:gridCol w="1623279">
                  <a:extLst>
                    <a:ext uri="{9D8B030D-6E8A-4147-A177-3AD203B41FA5}">
                      <a16:colId xmlns:a16="http://schemas.microsoft.com/office/drawing/2014/main" val="4078760313"/>
                    </a:ext>
                  </a:extLst>
                </a:gridCol>
              </a:tblGrid>
              <a:tr h="130174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 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Vizsgált személy jelenlegi társadalmi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státusza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Összesen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309035"/>
                  </a:ext>
                </a:extLst>
              </a:tr>
              <a:tr h="8052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Vizsgált személy </a:t>
                      </a:r>
                      <a:br>
                        <a:rPr lang="hu-HU" sz="2000" u="none" strike="noStrike" dirty="0">
                          <a:effectLst/>
                        </a:rPr>
                      </a:br>
                      <a:r>
                        <a:rPr lang="hu-HU" sz="2000" u="none" strike="noStrike" dirty="0">
                          <a:effectLst/>
                        </a:rPr>
                        <a:t>társadalmi státusza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szakmai pályakezdése elején</a:t>
                      </a:r>
                      <a:endParaRPr lang="hu-HU" sz="2000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 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Magas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365920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Alacsony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28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28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279652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Közepes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7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51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4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62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726935"/>
                  </a:ext>
                </a:extLst>
              </a:tr>
              <a:tr h="80520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Magas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0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62843"/>
                  </a:ext>
                </a:extLst>
              </a:tr>
              <a:tr h="8052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>
                          <a:effectLst/>
                        </a:rPr>
                        <a:t>Összesen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35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51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14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>
                          <a:effectLst/>
                        </a:rPr>
                        <a:t>100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4237453"/>
                  </a:ext>
                </a:extLst>
              </a:tr>
            </a:tbl>
          </a:graphicData>
        </a:graphic>
      </p:graphicFrame>
      <p:sp>
        <p:nvSpPr>
          <p:cNvPr id="3" name="Ellipszis 2">
            <a:extLst>
              <a:ext uri="{FF2B5EF4-FFF2-40B4-BE49-F238E27FC236}">
                <a16:creationId xmlns:a16="http://schemas.microsoft.com/office/drawing/2014/main" id="{BEE8D234-6F8A-8BFE-88E1-FD21874F5678}"/>
              </a:ext>
            </a:extLst>
          </p:cNvPr>
          <p:cNvSpPr/>
          <p:nvPr/>
        </p:nvSpPr>
        <p:spPr>
          <a:xfrm>
            <a:off x="4444476" y="3453520"/>
            <a:ext cx="1171852" cy="736847"/>
          </a:xfrm>
          <a:prstGeom prst="ellipse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43D8F605-E2B7-5281-D93A-AFA67A1947B4}"/>
              </a:ext>
            </a:extLst>
          </p:cNvPr>
          <p:cNvSpPr/>
          <p:nvPr/>
        </p:nvSpPr>
        <p:spPr>
          <a:xfrm>
            <a:off x="6096000" y="4295682"/>
            <a:ext cx="1171852" cy="736847"/>
          </a:xfrm>
          <a:prstGeom prst="ellipse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45450F0D-AAD6-F85A-2B90-D1C9110A1986}"/>
              </a:ext>
            </a:extLst>
          </p:cNvPr>
          <p:cNvSpPr/>
          <p:nvPr/>
        </p:nvSpPr>
        <p:spPr>
          <a:xfrm>
            <a:off x="7709701" y="5127307"/>
            <a:ext cx="1171852" cy="736847"/>
          </a:xfrm>
          <a:prstGeom prst="ellipse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F09832E4-9F7F-9D20-72F1-27BC8CFB5F0A}"/>
              </a:ext>
            </a:extLst>
          </p:cNvPr>
          <p:cNvCxnSpPr>
            <a:cxnSpLocks/>
          </p:cNvCxnSpPr>
          <p:nvPr/>
        </p:nvCxnSpPr>
        <p:spPr>
          <a:xfrm flipV="1">
            <a:off x="5302524" y="2326435"/>
            <a:ext cx="2034628" cy="116680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3488BB64-D08D-5D57-BEC9-F0A67B8BCC48}"/>
              </a:ext>
            </a:extLst>
          </p:cNvPr>
          <p:cNvCxnSpPr>
            <a:cxnSpLocks/>
          </p:cNvCxnSpPr>
          <p:nvPr/>
        </p:nvCxnSpPr>
        <p:spPr>
          <a:xfrm flipV="1">
            <a:off x="6800850" y="2340805"/>
            <a:ext cx="536302" cy="195487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BC35BD69-A53C-0C0B-F7F0-4430879CF7E9}"/>
              </a:ext>
            </a:extLst>
          </p:cNvPr>
          <p:cNvCxnSpPr/>
          <p:nvPr/>
        </p:nvCxnSpPr>
        <p:spPr>
          <a:xfrm flipH="1" flipV="1">
            <a:off x="7337152" y="2340805"/>
            <a:ext cx="959123" cy="276459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églalap: lekerekített 14">
            <a:extLst>
              <a:ext uri="{FF2B5EF4-FFF2-40B4-BE49-F238E27FC236}">
                <a16:creationId xmlns:a16="http://schemas.microsoft.com/office/drawing/2014/main" id="{29B4B859-B422-1B13-3E8B-ED32343E53AC}"/>
              </a:ext>
            </a:extLst>
          </p:cNvPr>
          <p:cNvSpPr/>
          <p:nvPr/>
        </p:nvSpPr>
        <p:spPr>
          <a:xfrm>
            <a:off x="6559004" y="2190750"/>
            <a:ext cx="1375853" cy="49708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Cirkuláris mobilitás</a:t>
            </a:r>
          </a:p>
        </p:txBody>
      </p:sp>
    </p:spTree>
    <p:extLst>
      <p:ext uri="{BB962C8B-B14F-4D97-AF65-F5344CB8AC3E}">
        <p14:creationId xmlns:p14="http://schemas.microsoft.com/office/powerpoint/2010/main" val="1768740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788B27-8015-B838-07F0-20CA58D10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3200" b="1" dirty="0"/>
              <a:t>5.1 Társadalmi önismeret: elhelyezkedésünk a társadalmi struktúrában, ill. a mobilitás fő irányaiban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0864965-ACE5-0A83-ECE3-AA7F852A1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Hová születtünk? Milyen társadalmi státuszt örököltünk a felmenőinktől? </a:t>
            </a:r>
          </a:p>
          <a:p>
            <a:r>
              <a:rPr lang="hu-HU" dirty="0"/>
              <a:t>Megváltozott-e a társadalmi státuszunk a felmenőinkhez képest? Ha igen: felemelkedés-e ez, vagy deklasszálódás?</a:t>
            </a:r>
          </a:p>
          <a:p>
            <a:r>
              <a:rPr lang="hu-HU" dirty="0"/>
              <a:t>Megváltozott-e a pályakezdéskori társadalmi státuszunk? Felfelé vagy lefelé?</a:t>
            </a:r>
          </a:p>
          <a:p>
            <a:r>
              <a:rPr lang="hu-HU" dirty="0"/>
              <a:t>A PM szakma/foglalkozás mennyiben mobilitási csatorna? </a:t>
            </a:r>
          </a:p>
          <a:p>
            <a:r>
              <a:rPr lang="hu-HU" dirty="0"/>
              <a:t>Hol helyezhető el a PM foglalkozási csoport a társadalmi státus- hierarchiában?</a:t>
            </a:r>
          </a:p>
          <a:p>
            <a:r>
              <a:rPr lang="hu-HU" dirty="0"/>
              <a:t>Milyen társadalmi státusz átörökítésének van legnagyobb esélye az utódaink számára? Felemelkedés ez, szinten maradás vagy lecsúszás? 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30458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788B27-8015-B838-07F0-20CA58D10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3200" b="1" dirty="0"/>
              <a:t>5.2 Társadalmi önismeret: a társadalmi struktúra újratermelődésének modellje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0864965-ACE5-0A83-ECE3-AA7F852A1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A társadalmi struktúra újratermelődésének  fő mozgatói</a:t>
            </a:r>
          </a:p>
          <a:p>
            <a:r>
              <a:rPr lang="hu-HU" dirty="0"/>
              <a:t>Materiális tőke (tulajdoni helyzet, vagyon, anyagi javakkal való ellátottság)</a:t>
            </a:r>
          </a:p>
          <a:p>
            <a:r>
              <a:rPr lang="hu-HU" dirty="0"/>
              <a:t>Kulturális/tudás tőke (a családból hozott, ill. a család által biztosított intellektuális kapacitás)</a:t>
            </a:r>
          </a:p>
          <a:p>
            <a:r>
              <a:rPr lang="hu-HU" dirty="0"/>
              <a:t>Kapcsolati tőke (a meghatározó szociális hálózatokba való integráltság)</a:t>
            </a:r>
          </a:p>
          <a:p>
            <a:pPr marL="0" indent="0">
              <a:buNone/>
            </a:pPr>
            <a:r>
              <a:rPr lang="hu-HU" dirty="0"/>
              <a:t>A társadalmi struktúra dinamikájának fő mozgatói</a:t>
            </a:r>
          </a:p>
          <a:p>
            <a:r>
              <a:rPr lang="hu-HU" dirty="0"/>
              <a:t>A javak és szolgáltatások iránti kereslet átrendeződése</a:t>
            </a:r>
          </a:p>
          <a:p>
            <a:r>
              <a:rPr lang="hu-HU" dirty="0"/>
              <a:t>A tudományos-technikai innovációk</a:t>
            </a:r>
          </a:p>
          <a:p>
            <a:pPr marL="0" indent="0">
              <a:buNone/>
            </a:pPr>
            <a:r>
              <a:rPr lang="hu-HU" dirty="0"/>
              <a:t>Mindkettő következtében a </a:t>
            </a:r>
            <a:r>
              <a:rPr lang="hu-HU" b="1" dirty="0"/>
              <a:t>foglalkozási és munkahelystruktúra </a:t>
            </a:r>
            <a:r>
              <a:rPr lang="hu-HU" dirty="0"/>
              <a:t>átalakulása</a:t>
            </a:r>
          </a:p>
          <a:p>
            <a:pPr marL="0" indent="0">
              <a:buNone/>
            </a:pPr>
            <a:r>
              <a:rPr lang="hu-HU" dirty="0"/>
              <a:t>A struktúra átörökítés/mobilitás döntő intézménye az </a:t>
            </a:r>
            <a:r>
              <a:rPr lang="hu-HU" b="1" dirty="0"/>
              <a:t>ISKOLARENDSZER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21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6304BA-7F24-883F-7E16-05F9E4808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/>
              <a:t>A prezentáció fő témakörei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2D25111-734F-AD1F-FDBA-3C950D48A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/>
              <a:t>A 2023. évi kutatás válaszadóinak száma és jellemzői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2023. évre vonatkozó üzleti kilátások aggregált mutatója és a prognózisok trendje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mobilitás mikro-szempontú megközelítése; a munkahely, ill. munkakörváltás dinamikája és motivációi, a karrierrel kapcsolatos tényezők megítélése a PM szakmában a 2023. évi kutatás adatai alapján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A mobilitás makro-szempontú (szociológiai) megközelítése; a társadalmi mobilitás lényege és típusai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Társadalmi önismeret: elhelyezkedésünk a társadalmi struktúrában, ill. a mobilitás fő irányaiban; egyénenként és a PM szakmai csoport tagjaként</a:t>
            </a:r>
          </a:p>
        </p:txBody>
      </p:sp>
    </p:spTree>
    <p:extLst>
      <p:ext uri="{BB962C8B-B14F-4D97-AF65-F5344CB8AC3E}">
        <p14:creationId xmlns:p14="http://schemas.microsoft.com/office/powerpoint/2010/main" val="334681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387EC7-B604-A098-6003-902EE5BC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/>
              <a:t>1. A 2023. évi kutatás válaszadóinak</a:t>
            </a:r>
            <a:br>
              <a:rPr lang="hu-HU" sz="3600" b="1" dirty="0"/>
            </a:br>
            <a:r>
              <a:rPr lang="hu-HU" sz="3600" b="1" dirty="0"/>
              <a:t>száma és jellemzői</a:t>
            </a:r>
            <a:endParaRPr lang="hu-HU" sz="36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28F6CDB-2AC9-4948-65C9-71C4FE8B1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89202" cy="4351338"/>
          </a:xfrm>
        </p:spPr>
        <p:txBody>
          <a:bodyPr>
            <a:normAutofit lnSpcReduction="10000"/>
          </a:bodyPr>
          <a:lstStyle/>
          <a:p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online kérdőívet kitöltők száma: 76 fő</a:t>
            </a:r>
          </a:p>
          <a:p>
            <a:pPr marL="0" indent="0">
              <a:buNone/>
            </a:pPr>
            <a:r>
              <a:rPr lang="hu-H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az egyik legalacsonyabb adat 2009 óta (13 év alatt, mert 2021-ben nem volt kérdőíves felmérés)</a:t>
            </a:r>
          </a:p>
          <a:p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Átlagéletkoruk: 45-50 év </a:t>
            </a:r>
          </a:p>
          <a:p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Alapvégzettségük jellege: nyolctized részben műszaki vagy/és gazdasági</a:t>
            </a:r>
          </a:p>
          <a:p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menedzsment gyakorlatuk időtartama: átlagosan 10-12 év</a:t>
            </a:r>
          </a:p>
          <a:p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válaszadók legnagyobb projektjeiben az általuk irányítottak száma: átlagosan 30 fő</a:t>
            </a:r>
          </a:p>
          <a:p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Legnagyobb projektjeik költségvetése átlagosan: 400-500 millió Ft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projektekben betöltött szerepeik: </a:t>
            </a: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nyolctized részben projekt menedzserek, ill. szakértők, tanácsadók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u-HU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kéttized részben magasabb irányítói szinteken (is) dolgozók</a:t>
            </a:r>
          </a:p>
          <a:p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64203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270BE2-AF88-B56A-B4E7-10E5F2B1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b="1" dirty="0"/>
              <a:t>2</a:t>
            </a:r>
            <a:r>
              <a:rPr lang="hu-HU" sz="3600" b="1" dirty="0"/>
              <a:t>. A 2023. évre vonatkozó üzleti kilátások aggregált mutatója és prognózisok trendje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9B54E5B-FF25-CF14-8D5F-286893CA6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800" b="1" dirty="0"/>
              <a:t>Az aggregált mutató számításának alapjául szolgáló kérdések/válaszok</a:t>
            </a:r>
            <a:endParaRPr lang="hu-HU" dirty="0"/>
          </a:p>
          <a:p>
            <a:r>
              <a:rPr lang="hu-HU" sz="2600" dirty="0"/>
              <a:t>A 2022-es évhez képest milyen változást vár 2023-ban az </a:t>
            </a:r>
            <a:r>
              <a:rPr lang="hu-HU" sz="2600" b="1" dirty="0"/>
              <a:t>induló projektek számát </a:t>
            </a:r>
            <a:r>
              <a:rPr lang="hu-HU" sz="2600" dirty="0"/>
              <a:t>tekintve? </a:t>
            </a:r>
          </a:p>
          <a:p>
            <a:r>
              <a:rPr lang="hu-HU" sz="2600" dirty="0"/>
              <a:t>A 2023-ban </a:t>
            </a:r>
            <a:r>
              <a:rPr lang="hu-HU" sz="2600" b="1" dirty="0"/>
              <a:t>induló projektek komplexitásával </a:t>
            </a:r>
            <a:r>
              <a:rPr lang="hu-HU" sz="2600" dirty="0"/>
              <a:t>kapcsolatban milyen változást prognosztizál?</a:t>
            </a:r>
          </a:p>
          <a:p>
            <a:r>
              <a:rPr lang="hu-HU" sz="2600" dirty="0"/>
              <a:t>A 2023-ban induló projektekben </a:t>
            </a:r>
            <a:r>
              <a:rPr lang="hu-HU" sz="2600" b="1" dirty="0"/>
              <a:t>dolgozók átlagos számának </a:t>
            </a:r>
            <a:r>
              <a:rPr lang="hu-HU" sz="2600" dirty="0"/>
              <a:t>változását illetően mire számít?</a:t>
            </a:r>
          </a:p>
          <a:p>
            <a:r>
              <a:rPr lang="hu-HU" sz="2600" dirty="0"/>
              <a:t>Az </a:t>
            </a:r>
            <a:r>
              <a:rPr lang="hu-HU" sz="2600" b="1" dirty="0"/>
              <a:t>összes projekt (portfolió) várható költségvetésének</a:t>
            </a:r>
            <a:r>
              <a:rPr lang="hu-HU" sz="2600" dirty="0"/>
              <a:t> alakulását hogyan becsüli a 2023-as évre?</a:t>
            </a:r>
          </a:p>
          <a:p>
            <a:r>
              <a:rPr lang="hu-HU" sz="2600" b="1" dirty="0"/>
              <a:t>Milyen tendenciát valószínűsít </a:t>
            </a:r>
            <a:r>
              <a:rPr lang="hu-HU" sz="2600" dirty="0"/>
              <a:t>a projektmenedzsment tanácsadói/szolgáltatói piacon az elkövetkező 1-2 évben?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388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8870E9-9379-C70B-F99C-6E8ECDB7F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/>
              <a:t>2.1 Az aggregált mutató kategóriái és megoszlása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:a16="http://schemas.microsoft.com/office/drawing/2014/main" id="{F9E33FA7-B246-921C-D93D-02B8BD8BE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480070"/>
              </p:ext>
            </p:extLst>
          </p:nvPr>
        </p:nvGraphicFramePr>
        <p:xfrm>
          <a:off x="2219325" y="2082800"/>
          <a:ext cx="7515226" cy="384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613">
                  <a:extLst>
                    <a:ext uri="{9D8B030D-6E8A-4147-A177-3AD203B41FA5}">
                      <a16:colId xmlns:a16="http://schemas.microsoft.com/office/drawing/2014/main" val="1139306398"/>
                    </a:ext>
                  </a:extLst>
                </a:gridCol>
                <a:gridCol w="3757613">
                  <a:extLst>
                    <a:ext uri="{9D8B030D-6E8A-4147-A177-3AD203B41FA5}">
                      <a16:colId xmlns:a16="http://schemas.microsoft.com/office/drawing/2014/main" val="3331446469"/>
                    </a:ext>
                  </a:extLst>
                </a:gridCol>
              </a:tblGrid>
              <a:tr h="960438">
                <a:tc>
                  <a:txBody>
                    <a:bodyPr/>
                    <a:lstStyle/>
                    <a:p>
                      <a:pPr algn="l"/>
                      <a:r>
                        <a:rPr lang="hu-HU" sz="2800" dirty="0"/>
                        <a:t>Pesszimista prognózisok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/>
                        <a:t>28%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079016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algn="l"/>
                      <a:r>
                        <a:rPr lang="hu-HU" sz="2800" b="1" dirty="0"/>
                        <a:t>Változatlan helyzet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b="1" dirty="0"/>
                        <a:t>34%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750606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algn="l"/>
                      <a:r>
                        <a:rPr lang="hu-HU" sz="2800" b="1" dirty="0">
                          <a:solidFill>
                            <a:schemeClr val="bg1"/>
                          </a:solidFill>
                        </a:rPr>
                        <a:t>Optimista prognózisok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b="1" dirty="0">
                          <a:solidFill>
                            <a:schemeClr val="bg1"/>
                          </a:solidFill>
                        </a:rPr>
                        <a:t>38%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396515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algn="l"/>
                      <a:r>
                        <a:rPr lang="hu-HU" sz="2800" dirty="0"/>
                        <a:t>Összesen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/>
                        <a:t>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0232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007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5353C2-4730-8AFC-7EFC-90E4423B7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5807"/>
          </a:xfrm>
        </p:spPr>
        <p:txBody>
          <a:bodyPr>
            <a:normAutofit/>
          </a:bodyPr>
          <a:lstStyle/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hu-HU" sz="2400" b="1" dirty="0"/>
              <a:t>2.2 Az üzleti kilátásokra vonatkozó prognózisok aggregált adatsora 2009-2023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96EA6D00-54DF-8FFB-57F2-DC376EC4F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75372"/>
              </p:ext>
            </p:extLst>
          </p:nvPr>
        </p:nvGraphicFramePr>
        <p:xfrm>
          <a:off x="838194" y="1171852"/>
          <a:ext cx="10515595" cy="5088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9187">
                  <a:extLst>
                    <a:ext uri="{9D8B030D-6E8A-4147-A177-3AD203B41FA5}">
                      <a16:colId xmlns:a16="http://schemas.microsoft.com/office/drawing/2014/main" val="1594653878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1849190575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3673537027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1433184796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586091017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735945786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875823936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498093790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4260118915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999827802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2358795509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3847179370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1594596581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2750612825"/>
                    </a:ext>
                  </a:extLst>
                </a:gridCol>
                <a:gridCol w="681172">
                  <a:extLst>
                    <a:ext uri="{9D8B030D-6E8A-4147-A177-3AD203B41FA5}">
                      <a16:colId xmlns:a16="http://schemas.microsoft.com/office/drawing/2014/main" val="151661371"/>
                    </a:ext>
                  </a:extLst>
                </a:gridCol>
              </a:tblGrid>
              <a:tr h="1045524"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2009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2010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2011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2012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2013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</a:t>
                      </a:r>
                      <a:r>
                        <a:rPr lang="hu-HU" sz="1400" b="1" u="none" strike="noStrike" dirty="0" err="1">
                          <a:effectLst/>
                        </a:rPr>
                        <a:t>ra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2014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2015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2016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</a:t>
                      </a:r>
                      <a:r>
                        <a:rPr lang="hu-HU" sz="1400" b="1" u="none" strike="noStrike" dirty="0" err="1">
                          <a:effectLst/>
                        </a:rPr>
                        <a:t>ra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2017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2018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</a:t>
                      </a:r>
                      <a:r>
                        <a:rPr lang="hu-HU" sz="1400" b="1" u="none" strike="noStrike" dirty="0" err="1">
                          <a:effectLst/>
                        </a:rPr>
                        <a:t>ra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2019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2020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</a:t>
                      </a:r>
                      <a:r>
                        <a:rPr lang="hu-HU" sz="1400" b="1" u="none" strike="noStrike" dirty="0" err="1">
                          <a:effectLst/>
                        </a:rPr>
                        <a:t>ra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2022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-re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2023</a:t>
                      </a:r>
                    </a:p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-ra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5021260"/>
                  </a:ext>
                </a:extLst>
              </a:tr>
              <a:tr h="115527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Pesszimista</a:t>
                      </a:r>
                      <a:b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prognózisok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57%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34%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41%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29%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22%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11%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11%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28%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77055"/>
                  </a:ext>
                </a:extLst>
              </a:tr>
              <a:tr h="115527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Változatlan</a:t>
                      </a:r>
                      <a:br>
                        <a:rPr lang="hu-HU" sz="1400" b="1" u="none" strike="noStrike" dirty="0">
                          <a:effectLst/>
                        </a:rPr>
                      </a:br>
                      <a:r>
                        <a:rPr lang="hu-HU" sz="1400" b="1" u="none" strike="noStrike" dirty="0">
                          <a:effectLst/>
                        </a:rPr>
                        <a:t>helyzet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24%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35%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31%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36%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42%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34%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41%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36%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45%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30%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33%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42%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33%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effectLst/>
                        </a:rPr>
                        <a:t>34%</a:t>
                      </a:r>
                      <a:endParaRPr lang="hu-H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568688"/>
                  </a:ext>
                </a:extLst>
              </a:tr>
              <a:tr h="115527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Optimista</a:t>
                      </a:r>
                      <a:b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prognózisok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31%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43%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23%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29%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44%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43%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54%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49%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54%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42%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56%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38%</a:t>
                      </a:r>
                      <a:endParaRPr lang="hu-H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11853"/>
                  </a:ext>
                </a:extLst>
              </a:tr>
              <a:tr h="57763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>
                          <a:effectLst/>
                        </a:rPr>
                        <a:t>Összesen</a:t>
                      </a:r>
                      <a:endParaRPr lang="hu-H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>
                          <a:effectLst/>
                        </a:rPr>
                        <a:t>100%</a:t>
                      </a:r>
                      <a:endParaRPr lang="hu-H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>
                          <a:effectLst/>
                        </a:rPr>
                        <a:t>100%</a:t>
                      </a:r>
                      <a:endParaRPr lang="hu-H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>
                          <a:effectLst/>
                        </a:rPr>
                        <a:t>100%</a:t>
                      </a:r>
                      <a:endParaRPr lang="hu-H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>
                          <a:effectLst/>
                        </a:rPr>
                        <a:t>100%</a:t>
                      </a:r>
                      <a:endParaRPr lang="hu-H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u="none" strike="noStrike" dirty="0">
                          <a:effectLst/>
                        </a:rPr>
                        <a:t>100%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9182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29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4ECB1C-A673-47B9-88ED-57399251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135"/>
          </a:xfrm>
        </p:spPr>
        <p:txBody>
          <a:bodyPr>
            <a:normAutofit/>
          </a:bodyPr>
          <a:lstStyle/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hu-HU" sz="2400" b="1" dirty="0"/>
              <a:t>2.3 Az üzleti kilátásokra vonatkozó prognózisok aggregált adatsora 2009-2023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A7BD43CD-8774-1BD9-EB35-F575A0E876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43719"/>
              </p:ext>
            </p:extLst>
          </p:nvPr>
        </p:nvGraphicFramePr>
        <p:xfrm>
          <a:off x="838200" y="1194318"/>
          <a:ext cx="10769082" cy="5298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50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C376BE-7B13-11A4-0F4B-59EE71D8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/>
          <a:lstStyle/>
          <a:p>
            <a:pPr algn="ctr"/>
            <a:r>
              <a:rPr lang="hu-HU" sz="3600" b="1" dirty="0"/>
              <a:t>3. A mobilitás mikro-szempontú megközelítése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EBD919-B9DB-13A9-B2EA-BAAAA948B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825625"/>
            <a:ext cx="1125688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 A szakmai mobilitás (munkahely, illetve munkakörváltás) néhány tényszerű adata</a:t>
            </a:r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munkában/keresőfoglalkozással töltött idő átlagosan: 18-20 év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Eddigi munkahelyek száma átlagosan: 5-6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 munkahelyen eltöltött idő átlaga: 3-4 év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szakmai pályafutás során betöltött munkakörök, beosztások átlagos száma: 6-7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Saját vállalkozás van/volt: 50%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61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C376BE-7B13-11A4-0F4B-59EE71D8C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600" b="1" dirty="0"/>
              <a:t>3. A mobilitás mikro-szempontú megközelítése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EBD919-B9DB-13A9-B2EA-BAAAA948B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7" y="1825625"/>
            <a:ext cx="11478827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 A szakmai mobilitás néhány tudati tényezője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3.2.1 Mennyire építették a válaszadók tudatosan, tervszerűen eddigi szakmai pályafutásukat?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spontaneitás/véletlen és a tudatosság egyaránt érvényesült	10-ből 5 fő esetében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Eléggé, vagy meglehetősen tudatos volt				10-ből 4 fő esetében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u-HU" sz="2000" b="1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3.2.2 A munkakörök, pozíciók váltása során szerepet játszó tényezők súlya, relatív fontossága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szakmai elmélyedés, specializáció igénye (vezető beosztásra való törekvés nélkül) 	10 főből 6 esetében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korábbitól eltérő terület, munka iránti érdeklődés				10 főből 5 esetében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hu-HU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hierarchiában való feljebb jutás, vezetővé válás igénye				10 főből 4 esetében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u-H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3871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FFC850A41614948932E646569D8860B" ma:contentTypeVersion="15" ma:contentTypeDescription="Új dokumentum létrehozása." ma:contentTypeScope="" ma:versionID="1f3c903e612718e1b5c62bdd3c4830ca">
  <xsd:schema xmlns:xsd="http://www.w3.org/2001/XMLSchema" xmlns:xs="http://www.w3.org/2001/XMLSchema" xmlns:p="http://schemas.microsoft.com/office/2006/metadata/properties" xmlns:ns2="553a9daa-88f7-45ef-9525-1b03111d1a1c" xmlns:ns3="f4dc05e6-a323-4a9f-aac4-816ad4a6c401" targetNamespace="http://schemas.microsoft.com/office/2006/metadata/properties" ma:root="true" ma:fieldsID="970ac5f08692d4a5dc3d4af4a4b1b3d1" ns2:_="" ns3:_="">
    <xsd:import namespace="553a9daa-88f7-45ef-9525-1b03111d1a1c"/>
    <xsd:import namespace="f4dc05e6-a323-4a9f-aac4-816ad4a6c4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a9daa-88f7-45ef-9525-1b03111d1a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Képcímkék" ma:readOnly="false" ma:fieldId="{5cf76f15-5ced-4ddc-b409-7134ff3c332f}" ma:taxonomyMulti="true" ma:sspId="3d9ff174-9c06-408e-b0e6-077b1b4540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dc05e6-a323-4a9f-aac4-816ad4a6c40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50d0a18-ee75-4043-8f6c-c653128675f4}" ma:internalName="TaxCatchAll" ma:showField="CatchAllData" ma:web="f4dc05e6-a323-4a9f-aac4-816ad4a6c4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3a9daa-88f7-45ef-9525-1b03111d1a1c">
      <Terms xmlns="http://schemas.microsoft.com/office/infopath/2007/PartnerControls"/>
    </lcf76f155ced4ddcb4097134ff3c332f>
    <TaxCatchAll xmlns="f4dc05e6-a323-4a9f-aac4-816ad4a6c401" xsi:nil="true"/>
  </documentManagement>
</p:properties>
</file>

<file path=customXml/itemProps1.xml><?xml version="1.0" encoding="utf-8"?>
<ds:datastoreItem xmlns:ds="http://schemas.openxmlformats.org/officeDocument/2006/customXml" ds:itemID="{2EF7AF89-A869-44CC-B91F-EAD4049ABD2B}"/>
</file>

<file path=customXml/itemProps2.xml><?xml version="1.0" encoding="utf-8"?>
<ds:datastoreItem xmlns:ds="http://schemas.openxmlformats.org/officeDocument/2006/customXml" ds:itemID="{88AF10C3-C1BD-46F7-A61C-FF5CBEA85657}"/>
</file>

<file path=customXml/itemProps3.xml><?xml version="1.0" encoding="utf-8"?>
<ds:datastoreItem xmlns:ds="http://schemas.openxmlformats.org/officeDocument/2006/customXml" ds:itemID="{4D8BE529-A3F2-4E2E-97AC-26FA987C2B33}"/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1573</Words>
  <Application>Microsoft Office PowerPoint</Application>
  <PresentationFormat>Szélesvásznú</PresentationFormat>
  <Paragraphs>357</Paragraphs>
  <Slides>19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Office-téma</vt:lpstr>
      <vt:lpstr>A projekt menedzsment szakma tükre 2023</vt:lpstr>
      <vt:lpstr>A prezentáció fő témakörei </vt:lpstr>
      <vt:lpstr>1. A 2023. évi kutatás válaszadóinak száma és jellemzői</vt:lpstr>
      <vt:lpstr>2. A 2023. évre vonatkozó üzleti kilátások aggregált mutatója és prognózisok trendje </vt:lpstr>
      <vt:lpstr>2.1 Az aggregált mutató kategóriái és megoszlása</vt:lpstr>
      <vt:lpstr>2.2 Az üzleti kilátásokra vonatkozó prognózisok aggregált adatsora 2009-2023</vt:lpstr>
      <vt:lpstr>2.3 Az üzleti kilátásokra vonatkozó prognózisok aggregált adatsora 2009-2023</vt:lpstr>
      <vt:lpstr>3. A mobilitás mikro-szempontú megközelítése</vt:lpstr>
      <vt:lpstr>3. A mobilitás mikro-szempontú megközelítése</vt:lpstr>
      <vt:lpstr>3. A mobilitás mikro-szempontú megközelítése</vt:lpstr>
      <vt:lpstr>3. A mobilitás mikro-szempontú megközelítése</vt:lpstr>
      <vt:lpstr>4. A mobilitás makro-szempontú (szociológiai) megközelítése</vt:lpstr>
      <vt:lpstr>4.2 Intergenerációs mobilitási példa: alapadatok (fő)</vt:lpstr>
      <vt:lpstr>4.3 Intergenerációs mobilitási példa: immobilok, mobilok, mobilitási irányok</vt:lpstr>
      <vt:lpstr>4.4 Intergenerációs mobilitási példa: kilépési mobilitás</vt:lpstr>
      <vt:lpstr>4.5 Intergenerációs mobilitási példa: belépési mobilitás</vt:lpstr>
      <vt:lpstr>4.6 Intragenerációs mobilitási példa: alapadatok (fő)</vt:lpstr>
      <vt:lpstr>5.1 Társadalmi önismeret: elhelyezkedésünk a társadalmi struktúrában, ill. a mobilitás fő irányaiban</vt:lpstr>
      <vt:lpstr>5.2 Társadalmi önismeret: a társadalmi struktúra újratermelődésének modellje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projekt menedzsment szakma tükre 2022</dc:title>
  <dc:creator>Gábor Török</dc:creator>
  <cp:lastModifiedBy>Gábor Török</cp:lastModifiedBy>
  <cp:revision>62</cp:revision>
  <dcterms:created xsi:type="dcterms:W3CDTF">2022-03-09T12:08:36Z</dcterms:created>
  <dcterms:modified xsi:type="dcterms:W3CDTF">2023-03-24T09:51:12Z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0x0101008FFC850A41614948932E646569D8860B</vt:lpwstr>
  </property>
</Properties>
</file>