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85" r:id="rId2"/>
    <p:sldId id="390" r:id="rId3"/>
    <p:sldId id="396" r:id="rId4"/>
    <p:sldId id="397" r:id="rId5"/>
    <p:sldId id="398" r:id="rId6"/>
    <p:sldId id="399" r:id="rId7"/>
    <p:sldId id="395" r:id="rId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30" autoAdjust="0"/>
  </p:normalViewPr>
  <p:slideViewPr>
    <p:cSldViewPr>
      <p:cViewPr>
        <p:scale>
          <a:sx n="79" d="100"/>
          <a:sy n="79" d="100"/>
        </p:scale>
        <p:origin x="157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8D9A4-6846-4005-9890-758C4009B4F5}" type="datetimeFigureOut">
              <a:rPr lang="hu-HU" smtClean="0"/>
              <a:t>2020. 11. 16.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8889B-58F3-4DB9-BA9B-28456E3704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7443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B032-D056-4F9D-AC4B-6EA674CECE4B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1926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B032-D056-4F9D-AC4B-6EA674CECE4B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1571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B032-D056-4F9D-AC4B-6EA674CECE4B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9463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B032-D056-4F9D-AC4B-6EA674CECE4B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3729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B032-D056-4F9D-AC4B-6EA674CECE4B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903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.emf"/><Relationship Id="rId4" Type="http://schemas.openxmlformats.org/officeDocument/2006/relationships/slideMaster" Target="../slideMasters/slideMaster1.xml"/><Relationship Id="rId9" Type="http://schemas.openxmlformats.org/officeDocument/2006/relationships/oleObject" Target="../embeddings/oleObject5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0103718"/>
              </p:ext>
            </p:ext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think-cell Slide" r:id="rId4" imgW="501" imgH="502" progId="TCLayout.ActiveDocument.1">
                  <p:embed/>
                </p:oleObj>
              </mc:Choice>
              <mc:Fallback>
                <p:oleObj name="think-cell Slide" r:id="rId4" imgW="501" imgH="5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74709" y="6356374"/>
            <a:ext cx="312127" cy="365125"/>
          </a:xfrm>
          <a:prstGeom prst="rect">
            <a:avLst/>
          </a:prstGeom>
        </p:spPr>
        <p:txBody>
          <a:bodyPr lIns="68553" tIns="34289" rIns="68553" bIns="34289"/>
          <a:lstStyle>
            <a:lvl1pPr>
              <a:defRPr/>
            </a:lvl1pPr>
          </a:lstStyle>
          <a:p>
            <a:pPr>
              <a:defRPr/>
            </a:pPr>
            <a:fld id="{D95142EF-350B-4A9B-8C9C-47A130416854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4744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4083971"/>
              </p:ext>
            </p:ext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6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Y:\Account\Clients\Telenor\2014\PROJECTS\MISC\PPT template\Telenor-ppt-template-assets-v1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9153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/>
          <p:nvPr/>
        </p:nvSpPr>
        <p:spPr>
          <a:xfrm>
            <a:off x="0" y="3959232"/>
            <a:ext cx="9144000" cy="14414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16" tIns="34262" rIns="68516" bIns="34262" anchor="ctr"/>
          <a:lstStyle/>
          <a:p>
            <a:pPr algn="ctr" defTabSz="34257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617" y="4583824"/>
            <a:ext cx="8114554" cy="318492"/>
          </a:xfrm>
          <a:prstGeom prst="rect">
            <a:avLst/>
          </a:prstGeom>
        </p:spPr>
        <p:txBody>
          <a:bodyPr lIns="68516" tIns="34262" rIns="68516" bIns="34262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617" y="4978723"/>
            <a:ext cx="8114554" cy="422275"/>
          </a:xfrm>
          <a:prstGeom prst="rect">
            <a:avLst/>
          </a:prstGeom>
        </p:spPr>
        <p:txBody>
          <a:bodyPr lIns="68516" tIns="34262" rIns="68516" bIns="34262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E82826-BE1E-49C1-899A-DEEE828138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4" descr="C:\Users\SzalokyR\AppData\Local\Microsoft\Windows\INetCache\Content.Outlook\8FVQ9MQY\TEL_h_neg_3DW_4cp_100mm-slogan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5842" y="6251513"/>
            <a:ext cx="1786187" cy="46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65371258"/>
              </p:ext>
            </p:extLst>
          </p:nvPr>
        </p:nvGraphicFramePr>
        <p:xfrm>
          <a:off x="1589" y="2119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9" y="2119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752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mpty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51478-CA83-4D7B-B61C-08CBF4FE3C00}" type="slidenum">
              <a:rPr lang="nb-N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5652" y="6351594"/>
            <a:ext cx="7011988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>
              <a:solidFill>
                <a:prstClr val="white">
                  <a:lumMod val="50000"/>
                </a:prst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075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325438"/>
            <a:ext cx="7620000" cy="28392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7554912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CFCD28-CE06-47C8-86FF-3F1160263A5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971550" y="6588125"/>
            <a:ext cx="2133600" cy="1539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>
                <a:solidFill>
                  <a:srgbClr val="FFFFFF"/>
                </a:solidFill>
              </a:rPr>
              <a:t>00 Month 0000</a:t>
            </a:r>
          </a:p>
        </p:txBody>
      </p:sp>
    </p:spTree>
    <p:extLst>
      <p:ext uri="{BB962C8B-B14F-4D97-AF65-F5344CB8AC3E}">
        <p14:creationId xmlns:p14="http://schemas.microsoft.com/office/powerpoint/2010/main" val="1668711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11" Type="http://schemas.openxmlformats.org/officeDocument/2006/relationships/oleObject" Target="../embeddings/oleObject2.bin"/><Relationship Id="rId5" Type="http://schemas.openxmlformats.org/officeDocument/2006/relationships/theme" Target="../theme/theme1.xml"/><Relationship Id="rId10" Type="http://schemas.openxmlformats.org/officeDocument/2006/relationships/image" Target="NULL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642158078"/>
              </p:ext>
            </p:ext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2" name="think-cell Slide" r:id="rId9" imgW="501" imgH="502" progId="TCLayout.ActiveDocument.1">
                  <p:embed/>
                </p:oleObj>
              </mc:Choice>
              <mc:Fallback>
                <p:oleObj name="think-cell Slide" r:id="rId9" imgW="501" imgH="502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301" y="183222"/>
            <a:ext cx="8599500" cy="283923"/>
          </a:xfrm>
          <a:prstGeom prst="rect">
            <a:avLst/>
          </a:prstGeom>
        </p:spPr>
        <p:txBody>
          <a:bodyPr vert="horz" wrap="square" lIns="0" tIns="0" rIns="68546" bIns="34289" rtlCol="0" anchor="t" anchorCtr="0">
            <a:spAutoFit/>
          </a:bodyPr>
          <a:lstStyle/>
          <a:p>
            <a:pPr marL="0" lvl="0" defTabSz="685477"/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4"/>
            <a:ext cx="2057400" cy="365125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5142EF-350B-4A9B-8C9C-47A130416854}" type="slidenum">
              <a:rPr lang="nb-NO" smtClean="0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b-NO" dirty="0">
              <a:solidFill>
                <a:prstClr val="black">
                  <a:tint val="75000"/>
                </a:prst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804954565"/>
              </p:ext>
            </p:extLst>
          </p:nvPr>
        </p:nvGraphicFramePr>
        <p:xfrm>
          <a:off x="1589" y="2119"/>
          <a:ext cx="1587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3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2119"/>
                        <a:ext cx="1587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742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hf hdr="0" ftr="0" dt="0"/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lang="hu-HU" sz="1800" b="1" kern="1200" cap="all" spc="75" smtClean="0">
          <a:solidFill>
            <a:schemeClr val="tx1">
              <a:lumMod val="65000"/>
              <a:lumOff val="35000"/>
            </a:schemeClr>
          </a:solidFill>
          <a:latin typeface="Telenor Light" panose="02000000000000000000" pitchFamily="2" charset="-18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85883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85883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Plassholder for innhold 4"/>
          <p:cNvSpPr txBox="1">
            <a:spLocks/>
          </p:cNvSpPr>
          <p:nvPr/>
        </p:nvSpPr>
        <p:spPr bwMode="auto">
          <a:xfrm>
            <a:off x="322263" y="4542236"/>
            <a:ext cx="6183312" cy="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spcBef>
                <a:spcPts val="600"/>
              </a:spcBef>
              <a:buSzPct val="120000"/>
              <a:buFont typeface="Arial" pitchFamily="34" charset="0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358775" indent="-179388" defTabSz="457200" eaLnBrk="0" hangingPunct="0">
              <a:spcBef>
                <a:spcPct val="20000"/>
              </a:spcBef>
              <a:buSzPct val="14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539750" indent="-179388" defTabSz="457200" eaLnBrk="0" hangingPunct="0">
              <a:spcBef>
                <a:spcPct val="20000"/>
              </a:spcBef>
              <a:buSzPct val="100000"/>
              <a:buFont typeface="Lucida Grande"/>
              <a:buChar char="–"/>
              <a:defRPr sz="16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719138" indent="-179388" defTabSz="457200" eaLnBrk="0" hangingPunct="0">
              <a:spcBef>
                <a:spcPts val="600"/>
              </a:spcBef>
              <a:buFont typeface="Calibri" pitchFamily="34" charset="0"/>
              <a:buAutoNum type="arabicPeriod"/>
              <a:defRPr sz="1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marL="898525" indent="-179388" defTabSz="457200" eaLnBrk="0" hangingPunct="0">
              <a:spcBef>
                <a:spcPct val="20000"/>
              </a:spcBef>
              <a:buFont typeface="Calibri" pitchFamily="34" charset="0"/>
              <a:buAutoNum type="alphaLcPeriod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1355725" indent="-179388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lphaLcPeriod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1812925" indent="-179388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lphaLcPeriod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2270125" indent="-179388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lphaLcPeriod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2727325" indent="-179388" defTabSz="45720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lphaLcPeriod"/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pPr eaLnBrk="1" hangingPunct="1"/>
            <a:endParaRPr lang="en-US" alt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Plassholder for innhold 4">
            <a:extLst>
              <a:ext uri="{FF2B5EF4-FFF2-40B4-BE49-F238E27FC236}">
                <a16:creationId xmlns:a16="http://schemas.microsoft.com/office/drawing/2014/main" id="{06009469-D005-4EEF-8C64-68C8488A3B29}"/>
              </a:ext>
            </a:extLst>
          </p:cNvPr>
          <p:cNvSpPr txBox="1">
            <a:spLocks/>
          </p:cNvSpPr>
          <p:nvPr/>
        </p:nvSpPr>
        <p:spPr>
          <a:xfrm>
            <a:off x="24401" y="5863221"/>
            <a:ext cx="8313935" cy="303609"/>
          </a:xfrm>
          <a:prstGeom prst="rect">
            <a:avLst/>
          </a:prstGeom>
        </p:spPr>
        <p:txBody>
          <a:bodyPr lIns="68516" tIns="34262" rIns="68516" bIns="34262"/>
          <a:lstStyle>
            <a:lvl1pPr marL="0" indent="0" algn="l" defTabSz="685732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575" indent="0" algn="ctr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152" indent="0" algn="ctr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7725" indent="0" algn="ctr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0302" indent="0" algn="ctr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2879" indent="0" algn="ctr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5452" indent="0" algn="ctr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026" indent="0" algn="ctr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0601" indent="0" algn="ctr" defTabSz="685732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en-US" dirty="0">
                <a:latin typeface="Copperplate Gothic Bold" panose="020E0705020206020404" pitchFamily="34" charset="0"/>
                <a:ea typeface="STXingkai" panose="020B0503020204020204" pitchFamily="2" charset="-122"/>
                <a:cs typeface="Aldhabi" panose="020B0604020202020204" pitchFamily="2" charset="-78"/>
              </a:rPr>
              <a:t>5G (kiscellás) fejlesztések a szolgáltató szemével</a:t>
            </a:r>
            <a:endParaRPr lang="en-AU" altLang="en-US" dirty="0">
              <a:latin typeface="Copperplate Gothic Bold" panose="020E0705020206020404" pitchFamily="34" charset="0"/>
              <a:ea typeface="STXingkai" panose="020B0503020204020204" pitchFamily="2" charset="-122"/>
              <a:cs typeface="Aldhabi" panose="020B0604020202020204" pitchFamily="2" charset="-78"/>
            </a:endParaRPr>
          </a:p>
        </p:txBody>
      </p:sp>
      <p:pic>
        <p:nvPicPr>
          <p:cNvPr id="5" name="Picture 4" descr="A picture containing outdoor, car, street, truck&#10;&#10;Description automatically generated">
            <a:extLst>
              <a:ext uri="{FF2B5EF4-FFF2-40B4-BE49-F238E27FC236}">
                <a16:creationId xmlns:a16="http://schemas.microsoft.com/office/drawing/2014/main" id="{056429F0-9CCF-4E37-8350-539F5E5CF5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3190"/>
            <a:ext cx="9108504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15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26" y="149689"/>
            <a:ext cx="8784976" cy="365126"/>
          </a:xfrm>
        </p:spPr>
        <p:txBody>
          <a:bodyPr/>
          <a:lstStyle/>
          <a:p>
            <a:r>
              <a:rPr lang="hu-HU" sz="1500" dirty="0">
                <a:latin typeface="+mn-lt"/>
              </a:rPr>
              <a:t> „ne izgulj kedves, ilyen a helyzet”</a:t>
            </a:r>
            <a:br>
              <a:rPr lang="hu-HU" sz="1600" dirty="0"/>
            </a:br>
            <a:br>
              <a:rPr lang="hu-HU" sz="1500" dirty="0">
                <a:latin typeface="+mn-lt"/>
              </a:rPr>
            </a:br>
            <a:endParaRPr lang="en-GB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FCD28-CE06-47C8-86FF-3F1160263A57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00 Month 0000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9477" y="1105272"/>
            <a:ext cx="3456384" cy="5402557"/>
          </a:xfrm>
          <a:prstGeom prst="rect">
            <a:avLst/>
          </a:prstGeom>
          <a:ln w="38100">
            <a:solidFill>
              <a:srgbClr val="5D8EBB"/>
            </a:solidFill>
          </a:ln>
        </p:spPr>
        <p:txBody>
          <a:bodyPr/>
          <a:lstStyle>
            <a:lvl1pPr marL="450468" indent="-272817" algn="l" defTabSz="456813" rtl="0" eaLnBrk="1" fontAlgn="base" hangingPunct="1">
              <a:spcBef>
                <a:spcPts val="600"/>
              </a:spcBef>
              <a:spcAft>
                <a:spcPct val="0"/>
              </a:spcAft>
              <a:buSzPct val="140000"/>
              <a:buFont typeface="Arial" pitchFamily="34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marL="626531" indent="-271231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Font typeface="Arial" pitchFamily="34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2pPr>
            <a:lvl3pPr marL="804182" indent="-272817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pitchFamily="-84" charset="0"/>
              <a:buChar char="–"/>
              <a:defRPr sz="16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3pPr>
            <a:lvl4pPr marL="981829" indent="-258545" algn="l" defTabSz="456813" rtl="0" eaLnBrk="1" fontAlgn="base" hangingPunct="1">
              <a:spcBef>
                <a:spcPts val="600"/>
              </a:spcBef>
              <a:spcAft>
                <a:spcPct val="0"/>
              </a:spcAft>
              <a:buFont typeface="Calibri" pitchFamily="34" charset="0"/>
              <a:buAutoNum type="arabicPeriod"/>
              <a:defRPr sz="15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4pPr>
            <a:lvl5pPr marL="1159479" indent="-260130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lphaLcPeriod"/>
              <a:defRPr sz="1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2467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283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095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906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651" indent="0">
              <a:buNone/>
            </a:pPr>
            <a:endParaRPr lang="hu-HU" dirty="0">
              <a:latin typeface="+mn-lt"/>
            </a:endParaRPr>
          </a:p>
          <a:p>
            <a:endParaRPr lang="hu-HU" dirty="0">
              <a:latin typeface="+mn-lt"/>
            </a:endParaRPr>
          </a:p>
          <a:p>
            <a:pPr marL="177651" indent="0">
              <a:buNone/>
            </a:pPr>
            <a:endParaRPr lang="hu-HU" dirty="0">
              <a:latin typeface="+mn-lt"/>
            </a:endParaRPr>
          </a:p>
          <a:p>
            <a:endParaRPr lang="hu-HU" sz="1400" dirty="0">
              <a:latin typeface="+mn-lt"/>
            </a:endParaRPr>
          </a:p>
          <a:p>
            <a:pPr marL="177651" indent="0">
              <a:buNone/>
            </a:pPr>
            <a:endParaRPr lang="hu-HU" sz="2100" dirty="0">
              <a:latin typeface="+mn-lt"/>
            </a:endParaRPr>
          </a:p>
          <a:p>
            <a:endParaRPr lang="en-GB" sz="1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63C6EB-8533-4249-A5A9-4C6E2D085315}"/>
              </a:ext>
            </a:extLst>
          </p:cNvPr>
          <p:cNvSpPr txBox="1">
            <a:spLocks/>
          </p:cNvSpPr>
          <p:nvPr/>
        </p:nvSpPr>
        <p:spPr>
          <a:xfrm>
            <a:off x="469477" y="598855"/>
            <a:ext cx="8784976" cy="657871"/>
          </a:xfrm>
          <a:prstGeom prst="rect">
            <a:avLst/>
          </a:prstGeom>
        </p:spPr>
        <p:txBody>
          <a:bodyPr vert="horz" wrap="square" lIns="0" tIns="0" rIns="68546" bIns="34289" rtlCol="0" anchor="t" anchorCtr="0">
            <a:spAutoFit/>
          </a:bodyPr>
          <a:lstStyle>
            <a:lvl1pPr algn="l" defTabSz="6857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1800" b="1" kern="1200" cap="all" spc="75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  <a:ea typeface="+mj-ea"/>
                <a:cs typeface="+mj-cs"/>
              </a:defRPr>
            </a:lvl1pPr>
          </a:lstStyle>
          <a:p>
            <a:r>
              <a:rPr lang="hu-HU" sz="1500" dirty="0">
                <a:latin typeface="+mn-lt"/>
              </a:rPr>
              <a:t> Ami van hozzá 					Amire még szükség lenne</a:t>
            </a:r>
            <a:br>
              <a:rPr lang="hu-HU" sz="1600" dirty="0"/>
            </a:br>
            <a:br>
              <a:rPr lang="hu-HU" sz="1500" dirty="0">
                <a:latin typeface="+mn-lt"/>
              </a:rPr>
            </a:br>
            <a:endParaRPr lang="hu-HU" sz="1500" dirty="0">
              <a:latin typeface="+mn-lt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3380FF6-C4FB-488C-A37D-C33AE37A4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7" y="1105272"/>
            <a:ext cx="3456384" cy="540255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0EF9C9-82CE-4387-9AEA-9C55CBD499A0}"/>
              </a:ext>
            </a:extLst>
          </p:cNvPr>
          <p:cNvSpPr txBox="1">
            <a:spLocks/>
          </p:cNvSpPr>
          <p:nvPr/>
        </p:nvSpPr>
        <p:spPr>
          <a:xfrm>
            <a:off x="5218141" y="1105271"/>
            <a:ext cx="3456384" cy="5402557"/>
          </a:xfrm>
          <a:prstGeom prst="rect">
            <a:avLst/>
          </a:prstGeom>
          <a:ln w="38100">
            <a:solidFill>
              <a:srgbClr val="5D8EBB"/>
            </a:solidFill>
          </a:ln>
        </p:spPr>
        <p:txBody>
          <a:bodyPr/>
          <a:lstStyle>
            <a:lvl1pPr marL="450468" indent="-272817" algn="l" defTabSz="456813" rtl="0" eaLnBrk="1" fontAlgn="base" hangingPunct="1">
              <a:spcBef>
                <a:spcPts val="600"/>
              </a:spcBef>
              <a:spcAft>
                <a:spcPct val="0"/>
              </a:spcAft>
              <a:buSzPct val="140000"/>
              <a:buFont typeface="Arial" pitchFamily="34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marL="626531" indent="-271231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Font typeface="Arial" pitchFamily="34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2pPr>
            <a:lvl3pPr marL="804182" indent="-272817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pitchFamily="-84" charset="0"/>
              <a:buChar char="–"/>
              <a:defRPr sz="16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3pPr>
            <a:lvl4pPr marL="981829" indent="-258545" algn="l" defTabSz="456813" rtl="0" eaLnBrk="1" fontAlgn="base" hangingPunct="1">
              <a:spcBef>
                <a:spcPts val="600"/>
              </a:spcBef>
              <a:spcAft>
                <a:spcPct val="0"/>
              </a:spcAft>
              <a:buFont typeface="Calibri" pitchFamily="34" charset="0"/>
              <a:buAutoNum type="arabicPeriod"/>
              <a:defRPr sz="15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4pPr>
            <a:lvl5pPr marL="1159479" indent="-260130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lphaLcPeriod"/>
              <a:defRPr sz="1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2467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283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095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906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651" indent="0">
              <a:buNone/>
            </a:pPr>
            <a:r>
              <a:rPr lang="hu-HU" dirty="0">
                <a:latin typeface="+mn-lt"/>
              </a:rPr>
              <a:t>Ösztönzők:</a:t>
            </a:r>
          </a:p>
          <a:p>
            <a:r>
              <a:rPr lang="hu-HU" dirty="0">
                <a:latin typeface="+mn-lt"/>
              </a:rPr>
              <a:t>Pénzügyi</a:t>
            </a:r>
          </a:p>
          <a:p>
            <a:r>
              <a:rPr lang="hu-HU" dirty="0">
                <a:latin typeface="+mn-lt"/>
              </a:rPr>
              <a:t>Szabályozási</a:t>
            </a:r>
          </a:p>
          <a:p>
            <a:pPr marL="177651" indent="0">
              <a:buNone/>
            </a:pPr>
            <a:r>
              <a:rPr lang="hu-HU" dirty="0">
                <a:latin typeface="+mn-lt"/>
              </a:rPr>
              <a:t>Felhasználás:</a:t>
            </a:r>
          </a:p>
          <a:p>
            <a:r>
              <a:rPr lang="hu-HU" dirty="0">
                <a:latin typeface="+mn-lt"/>
              </a:rPr>
              <a:t>Valódi </a:t>
            </a:r>
            <a:r>
              <a:rPr lang="hu-HU" dirty="0" err="1">
                <a:latin typeface="+mn-lt"/>
              </a:rPr>
              <a:t>used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casek</a:t>
            </a:r>
            <a:endParaRPr lang="hu-HU" dirty="0">
              <a:latin typeface="+mn-lt"/>
            </a:endParaRPr>
          </a:p>
          <a:p>
            <a:r>
              <a:rPr lang="hu-HU" dirty="0">
                <a:latin typeface="+mn-lt"/>
              </a:rPr>
              <a:t>Business </a:t>
            </a:r>
            <a:r>
              <a:rPr lang="hu-HU" dirty="0" err="1">
                <a:latin typeface="+mn-lt"/>
              </a:rPr>
              <a:t>case</a:t>
            </a:r>
            <a:endParaRPr lang="hu-HU" dirty="0">
              <a:latin typeface="+mn-lt"/>
            </a:endParaRPr>
          </a:p>
          <a:p>
            <a:pPr marL="177651" indent="0">
              <a:buNone/>
            </a:pPr>
            <a:r>
              <a:rPr lang="hu-HU" dirty="0">
                <a:latin typeface="+mn-lt"/>
              </a:rPr>
              <a:t>Együttműködés:</a:t>
            </a:r>
          </a:p>
          <a:p>
            <a:r>
              <a:rPr lang="hu-HU" dirty="0">
                <a:latin typeface="+mn-lt"/>
              </a:rPr>
              <a:t>Állam-távközlési szolgáltatók</a:t>
            </a:r>
          </a:p>
          <a:p>
            <a:r>
              <a:rPr lang="hu-HU" dirty="0">
                <a:latin typeface="+mn-lt"/>
              </a:rPr>
              <a:t>Közművek-távközlési szolgáltatók</a:t>
            </a:r>
          </a:p>
          <a:p>
            <a:r>
              <a:rPr lang="hu-HU" dirty="0">
                <a:latin typeface="+mn-lt"/>
              </a:rPr>
              <a:t>Távközlési szolgáltatók</a:t>
            </a:r>
          </a:p>
          <a:p>
            <a:pPr marL="177651" indent="0">
              <a:buNone/>
            </a:pPr>
            <a:r>
              <a:rPr lang="hu-HU" dirty="0">
                <a:latin typeface="+mn-lt"/>
              </a:rPr>
              <a:t>Edukáció:</a:t>
            </a:r>
          </a:p>
          <a:p>
            <a:r>
              <a:rPr lang="hu-HU" dirty="0">
                <a:latin typeface="+mn-lt"/>
              </a:rPr>
              <a:t>„Mit, hol, miért?”</a:t>
            </a:r>
          </a:p>
          <a:p>
            <a:pPr marL="177651" indent="0">
              <a:buNone/>
            </a:pPr>
            <a:endParaRPr lang="hu-HU" dirty="0">
              <a:latin typeface="+mn-lt"/>
            </a:endParaRPr>
          </a:p>
          <a:p>
            <a:endParaRPr lang="hu-HU" dirty="0">
              <a:latin typeface="+mn-lt"/>
            </a:endParaRPr>
          </a:p>
          <a:p>
            <a:pPr marL="177651" indent="0">
              <a:buNone/>
            </a:pPr>
            <a:endParaRPr lang="hu-HU" dirty="0">
              <a:latin typeface="+mn-lt"/>
            </a:endParaRPr>
          </a:p>
          <a:p>
            <a:endParaRPr lang="hu-HU" sz="1400" dirty="0">
              <a:latin typeface="+mn-lt"/>
            </a:endParaRPr>
          </a:p>
          <a:p>
            <a:pPr marL="177651" indent="0">
              <a:buNone/>
            </a:pPr>
            <a:endParaRPr lang="hu-HU" sz="2100" dirty="0">
              <a:latin typeface="+mn-lt"/>
            </a:endParaRP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637775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4" y="112456"/>
            <a:ext cx="8784976" cy="657871"/>
          </a:xfrm>
        </p:spPr>
        <p:txBody>
          <a:bodyPr/>
          <a:lstStyle/>
          <a:p>
            <a:r>
              <a:rPr lang="hu-HU" sz="1500" dirty="0">
                <a:latin typeface="+mn-lt"/>
              </a:rPr>
              <a:t> </a:t>
            </a:r>
            <a:r>
              <a:rPr lang="hu-HU" sz="1500" dirty="0">
                <a:solidFill>
                  <a:schemeClr val="bg1"/>
                </a:solidFill>
                <a:latin typeface="+mn-lt"/>
              </a:rPr>
              <a:t>Ösztönzők</a:t>
            </a:r>
            <a:br>
              <a:rPr lang="hu-HU" sz="1600" dirty="0"/>
            </a:br>
            <a:br>
              <a:rPr lang="hu-HU" sz="1500" dirty="0">
                <a:latin typeface="+mn-lt"/>
              </a:rPr>
            </a:br>
            <a:endParaRPr lang="en-GB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FCD28-CE06-47C8-86FF-3F1160263A57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00 Month 0000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4D5C4DE-C42E-40AB-AC90-93A728F8E9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0"/>
            <a:ext cx="4752528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7605A81-8930-4F82-961B-7D13F32264B7}"/>
              </a:ext>
            </a:extLst>
          </p:cNvPr>
          <p:cNvSpPr txBox="1">
            <a:spLocks/>
          </p:cNvSpPr>
          <p:nvPr/>
        </p:nvSpPr>
        <p:spPr>
          <a:xfrm>
            <a:off x="470526" y="149689"/>
            <a:ext cx="8784976" cy="657871"/>
          </a:xfrm>
          <a:prstGeom prst="rect">
            <a:avLst/>
          </a:prstGeom>
        </p:spPr>
        <p:txBody>
          <a:bodyPr vert="horz" wrap="square" lIns="0" tIns="0" rIns="68546" bIns="34289" rtlCol="0" anchor="t" anchorCtr="0">
            <a:spAutoFit/>
          </a:bodyPr>
          <a:lstStyle>
            <a:lvl1pPr algn="l" defTabSz="6857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1800" b="1" kern="1200" cap="all" spc="75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  <a:ea typeface="+mj-ea"/>
                <a:cs typeface="+mj-cs"/>
              </a:defRPr>
            </a:lvl1pPr>
          </a:lstStyle>
          <a:p>
            <a:r>
              <a:rPr lang="hu-HU" sz="1500" dirty="0">
                <a:latin typeface="+mn-lt"/>
              </a:rPr>
              <a:t> Ösztönzők</a:t>
            </a:r>
            <a:br>
              <a:rPr lang="hu-HU" sz="1600" dirty="0"/>
            </a:br>
            <a:br>
              <a:rPr lang="hu-HU" sz="1500" dirty="0">
                <a:latin typeface="+mn-lt"/>
              </a:rPr>
            </a:br>
            <a:endParaRPr lang="hu-HU" sz="1500" dirty="0">
              <a:latin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F8652A-F85B-4536-A1D4-38AA73424150}"/>
              </a:ext>
            </a:extLst>
          </p:cNvPr>
          <p:cNvSpPr txBox="1">
            <a:spLocks/>
          </p:cNvSpPr>
          <p:nvPr/>
        </p:nvSpPr>
        <p:spPr>
          <a:xfrm>
            <a:off x="498160" y="727721"/>
            <a:ext cx="3456384" cy="5402557"/>
          </a:xfrm>
          <a:prstGeom prst="rect">
            <a:avLst/>
          </a:prstGeom>
          <a:ln w="38100">
            <a:solidFill>
              <a:srgbClr val="5D8EBB"/>
            </a:solidFill>
          </a:ln>
        </p:spPr>
        <p:txBody>
          <a:bodyPr/>
          <a:lstStyle>
            <a:lvl1pPr marL="450468" indent="-272817" algn="l" defTabSz="456813" rtl="0" eaLnBrk="1" fontAlgn="base" hangingPunct="1">
              <a:spcBef>
                <a:spcPts val="600"/>
              </a:spcBef>
              <a:spcAft>
                <a:spcPct val="0"/>
              </a:spcAft>
              <a:buSzPct val="140000"/>
              <a:buFont typeface="Arial" pitchFamily="34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marL="626531" indent="-271231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Font typeface="Arial" pitchFamily="34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2pPr>
            <a:lvl3pPr marL="804182" indent="-272817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pitchFamily="-84" charset="0"/>
              <a:buChar char="–"/>
              <a:defRPr sz="16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3pPr>
            <a:lvl4pPr marL="981829" indent="-258545" algn="l" defTabSz="456813" rtl="0" eaLnBrk="1" fontAlgn="base" hangingPunct="1">
              <a:spcBef>
                <a:spcPts val="600"/>
              </a:spcBef>
              <a:spcAft>
                <a:spcPct val="0"/>
              </a:spcAft>
              <a:buFont typeface="Calibri" pitchFamily="34" charset="0"/>
              <a:buAutoNum type="arabicPeriod"/>
              <a:defRPr sz="15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4pPr>
            <a:lvl5pPr marL="1159479" indent="-260130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lphaLcPeriod"/>
              <a:defRPr sz="1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2467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283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095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906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651" indent="0">
              <a:buNone/>
            </a:pPr>
            <a:r>
              <a:rPr lang="hu-HU" dirty="0">
                <a:latin typeface="+mn-lt"/>
              </a:rPr>
              <a:t>Pénzügyi:</a:t>
            </a:r>
          </a:p>
          <a:p>
            <a:r>
              <a:rPr lang="hu-HU" dirty="0">
                <a:latin typeface="+mn-lt"/>
              </a:rPr>
              <a:t>adók;</a:t>
            </a:r>
          </a:p>
          <a:p>
            <a:r>
              <a:rPr lang="hu-HU" dirty="0">
                <a:latin typeface="+mn-lt"/>
              </a:rPr>
              <a:t>frekvenciadíjak;</a:t>
            </a:r>
          </a:p>
          <a:p>
            <a:r>
              <a:rPr lang="hu-HU" dirty="0">
                <a:latin typeface="+mn-lt"/>
              </a:rPr>
              <a:t>EU-s/hazai források.</a:t>
            </a:r>
          </a:p>
          <a:p>
            <a:pPr marL="177651" indent="0">
              <a:buNone/>
            </a:pPr>
            <a:endParaRPr lang="hu-HU" dirty="0">
              <a:latin typeface="+mn-lt"/>
            </a:endParaRPr>
          </a:p>
          <a:p>
            <a:pPr marL="177651" indent="0">
              <a:buNone/>
            </a:pPr>
            <a:r>
              <a:rPr lang="hu-HU" dirty="0">
                <a:latin typeface="+mn-lt"/>
              </a:rPr>
              <a:t>Szabályozási:</a:t>
            </a:r>
          </a:p>
          <a:p>
            <a:r>
              <a:rPr lang="hu-HU" dirty="0">
                <a:latin typeface="+mn-lt"/>
              </a:rPr>
              <a:t>Kódex implementáció;</a:t>
            </a:r>
          </a:p>
          <a:p>
            <a:r>
              <a:rPr lang="hu-HU" dirty="0">
                <a:latin typeface="+mn-lt"/>
              </a:rPr>
              <a:t>nemzetközi </a:t>
            </a:r>
            <a:r>
              <a:rPr lang="hu-HU" dirty="0" err="1">
                <a:latin typeface="+mn-lt"/>
              </a:rPr>
              <a:t>best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practice</a:t>
            </a:r>
            <a:r>
              <a:rPr lang="hu-HU" dirty="0">
                <a:latin typeface="+mn-lt"/>
              </a:rPr>
              <a:t>;</a:t>
            </a:r>
          </a:p>
          <a:p>
            <a:r>
              <a:rPr lang="hu-HU" dirty="0">
                <a:latin typeface="+mn-lt"/>
              </a:rPr>
              <a:t>rugalmas versenyhatósági hozzáállás: spektrum, hálózatmegosztás;</a:t>
            </a:r>
          </a:p>
          <a:p>
            <a:r>
              <a:rPr lang="hu-HU" dirty="0">
                <a:latin typeface="+mn-lt"/>
              </a:rPr>
              <a:t>társberuházás ösztönzése;</a:t>
            </a:r>
          </a:p>
          <a:p>
            <a:r>
              <a:rPr lang="hu-HU" dirty="0">
                <a:latin typeface="+mn-lt"/>
              </a:rPr>
              <a:t>további építéshatósági könnyítések .</a:t>
            </a:r>
          </a:p>
          <a:p>
            <a:pPr marL="177651" indent="0">
              <a:buNone/>
            </a:pPr>
            <a:endParaRPr lang="hu-HU" dirty="0">
              <a:latin typeface="+mn-lt"/>
            </a:endParaRPr>
          </a:p>
          <a:p>
            <a:endParaRPr lang="hu-HU" dirty="0">
              <a:latin typeface="+mn-lt"/>
            </a:endParaRPr>
          </a:p>
          <a:p>
            <a:pPr marL="177651" indent="0">
              <a:buNone/>
            </a:pPr>
            <a:endParaRPr lang="hu-HU" dirty="0">
              <a:latin typeface="+mn-lt"/>
            </a:endParaRPr>
          </a:p>
          <a:p>
            <a:endParaRPr lang="hu-HU" sz="1400" dirty="0">
              <a:latin typeface="+mn-lt"/>
            </a:endParaRPr>
          </a:p>
          <a:p>
            <a:pPr marL="177651" indent="0">
              <a:buNone/>
            </a:pPr>
            <a:endParaRPr lang="hu-HU" sz="2100" dirty="0">
              <a:latin typeface="+mn-lt"/>
            </a:endParaRPr>
          </a:p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6991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26" y="149689"/>
            <a:ext cx="8784976" cy="657871"/>
          </a:xfrm>
        </p:spPr>
        <p:txBody>
          <a:bodyPr/>
          <a:lstStyle/>
          <a:p>
            <a:r>
              <a:rPr lang="hu-HU" sz="1500" dirty="0">
                <a:latin typeface="+mn-lt"/>
              </a:rPr>
              <a:t> Felhasználás</a:t>
            </a:r>
            <a:br>
              <a:rPr lang="hu-HU" sz="1600" dirty="0"/>
            </a:br>
            <a:br>
              <a:rPr lang="hu-HU" sz="1500" dirty="0">
                <a:latin typeface="+mn-lt"/>
              </a:rPr>
            </a:br>
            <a:endParaRPr lang="en-GB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FCD28-CE06-47C8-86FF-3F1160263A57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00 Month 0000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9477" y="1105272"/>
            <a:ext cx="3456384" cy="5402557"/>
          </a:xfrm>
          <a:prstGeom prst="rect">
            <a:avLst/>
          </a:prstGeom>
          <a:ln w="38100">
            <a:solidFill>
              <a:srgbClr val="5D8EBB"/>
            </a:solidFill>
          </a:ln>
        </p:spPr>
        <p:txBody>
          <a:bodyPr/>
          <a:lstStyle>
            <a:lvl1pPr marL="450468" indent="-272817" algn="l" defTabSz="456813" rtl="0" eaLnBrk="1" fontAlgn="base" hangingPunct="1">
              <a:spcBef>
                <a:spcPts val="600"/>
              </a:spcBef>
              <a:spcAft>
                <a:spcPct val="0"/>
              </a:spcAft>
              <a:buSzPct val="140000"/>
              <a:buFont typeface="Arial" pitchFamily="34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marL="626531" indent="-271231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Font typeface="Arial" pitchFamily="34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2pPr>
            <a:lvl3pPr marL="804182" indent="-272817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pitchFamily="-84" charset="0"/>
              <a:buChar char="–"/>
              <a:defRPr sz="16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3pPr>
            <a:lvl4pPr marL="981829" indent="-258545" algn="l" defTabSz="456813" rtl="0" eaLnBrk="1" fontAlgn="base" hangingPunct="1">
              <a:spcBef>
                <a:spcPts val="600"/>
              </a:spcBef>
              <a:spcAft>
                <a:spcPct val="0"/>
              </a:spcAft>
              <a:buFont typeface="Calibri" pitchFamily="34" charset="0"/>
              <a:buAutoNum type="arabicPeriod"/>
              <a:defRPr sz="15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4pPr>
            <a:lvl5pPr marL="1159479" indent="-260130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lphaLcPeriod"/>
              <a:defRPr sz="1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2467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283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095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906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651" indent="0">
              <a:buNone/>
            </a:pPr>
            <a:endParaRPr lang="hu-HU" dirty="0">
              <a:latin typeface="+mn-lt"/>
            </a:endParaRPr>
          </a:p>
          <a:p>
            <a:endParaRPr lang="hu-HU" dirty="0">
              <a:latin typeface="+mn-lt"/>
            </a:endParaRPr>
          </a:p>
          <a:p>
            <a:pPr marL="177651" indent="0">
              <a:buNone/>
            </a:pPr>
            <a:endParaRPr lang="hu-HU" dirty="0">
              <a:latin typeface="+mn-lt"/>
            </a:endParaRPr>
          </a:p>
          <a:p>
            <a:endParaRPr lang="hu-HU" sz="1400" dirty="0">
              <a:latin typeface="+mn-lt"/>
            </a:endParaRPr>
          </a:p>
          <a:p>
            <a:pPr marL="177651" indent="0">
              <a:buNone/>
            </a:pPr>
            <a:endParaRPr lang="hu-HU" sz="2100" dirty="0">
              <a:latin typeface="+mn-lt"/>
            </a:endParaRPr>
          </a:p>
          <a:p>
            <a:endParaRPr lang="en-GB" sz="12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0EF9C9-82CE-4387-9AEA-9C55CBD499A0}"/>
              </a:ext>
            </a:extLst>
          </p:cNvPr>
          <p:cNvSpPr txBox="1">
            <a:spLocks/>
          </p:cNvSpPr>
          <p:nvPr/>
        </p:nvSpPr>
        <p:spPr>
          <a:xfrm>
            <a:off x="5218141" y="1105271"/>
            <a:ext cx="3456384" cy="5402557"/>
          </a:xfrm>
          <a:prstGeom prst="rect">
            <a:avLst/>
          </a:prstGeom>
          <a:ln w="38100">
            <a:solidFill>
              <a:srgbClr val="5D8EBB"/>
            </a:solidFill>
          </a:ln>
        </p:spPr>
        <p:txBody>
          <a:bodyPr/>
          <a:lstStyle>
            <a:lvl1pPr marL="450468" indent="-272817" algn="l" defTabSz="456813" rtl="0" eaLnBrk="1" fontAlgn="base" hangingPunct="1">
              <a:spcBef>
                <a:spcPts val="600"/>
              </a:spcBef>
              <a:spcAft>
                <a:spcPct val="0"/>
              </a:spcAft>
              <a:buSzPct val="140000"/>
              <a:buFont typeface="Arial" pitchFamily="34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marL="626531" indent="-271231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Font typeface="Arial" pitchFamily="34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2pPr>
            <a:lvl3pPr marL="804182" indent="-272817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pitchFamily="-84" charset="0"/>
              <a:buChar char="–"/>
              <a:defRPr sz="16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3pPr>
            <a:lvl4pPr marL="981829" indent="-258545" algn="l" defTabSz="456813" rtl="0" eaLnBrk="1" fontAlgn="base" hangingPunct="1">
              <a:spcBef>
                <a:spcPts val="600"/>
              </a:spcBef>
              <a:spcAft>
                <a:spcPct val="0"/>
              </a:spcAft>
              <a:buFont typeface="Calibri" pitchFamily="34" charset="0"/>
              <a:buAutoNum type="arabicPeriod"/>
              <a:defRPr sz="15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4pPr>
            <a:lvl5pPr marL="1159479" indent="-260130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lphaLcPeriod"/>
              <a:defRPr sz="1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2467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283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095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906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>
                <a:latin typeface="+mn-lt"/>
              </a:rPr>
              <a:t>Valódi </a:t>
            </a:r>
            <a:r>
              <a:rPr lang="hu-HU" dirty="0" err="1">
                <a:latin typeface="+mn-lt"/>
              </a:rPr>
              <a:t>used</a:t>
            </a:r>
            <a:r>
              <a:rPr lang="hu-HU" dirty="0">
                <a:latin typeface="+mn-lt"/>
              </a:rPr>
              <a:t> </a:t>
            </a:r>
            <a:r>
              <a:rPr lang="hu-HU" dirty="0" err="1">
                <a:latin typeface="+mn-lt"/>
              </a:rPr>
              <a:t>casek</a:t>
            </a:r>
            <a:r>
              <a:rPr lang="hu-HU" dirty="0">
                <a:latin typeface="+mn-lt"/>
              </a:rPr>
              <a:t>: amelyek a korábbi technológiai platformokon nem megvalósíthatóak</a:t>
            </a:r>
          </a:p>
          <a:p>
            <a:pPr marL="177651" indent="0">
              <a:buNone/>
            </a:pPr>
            <a:endParaRPr lang="hu-HU" dirty="0">
              <a:latin typeface="+mn-lt"/>
            </a:endParaRPr>
          </a:p>
          <a:p>
            <a:r>
              <a:rPr lang="hu-HU" dirty="0">
                <a:latin typeface="+mn-lt"/>
              </a:rPr>
              <a:t>Business </a:t>
            </a:r>
            <a:r>
              <a:rPr lang="hu-HU" dirty="0" err="1">
                <a:latin typeface="+mn-lt"/>
              </a:rPr>
              <a:t>case</a:t>
            </a:r>
            <a:r>
              <a:rPr lang="hu-HU" dirty="0">
                <a:latin typeface="+mn-lt"/>
              </a:rPr>
              <a:t>: legalább középtávon</a:t>
            </a:r>
          </a:p>
          <a:p>
            <a:pPr marL="177651" indent="0">
              <a:buNone/>
            </a:pPr>
            <a:endParaRPr lang="hu-HU" dirty="0">
              <a:latin typeface="+mn-lt"/>
            </a:endParaRPr>
          </a:p>
          <a:p>
            <a:endParaRPr lang="hu-HU" dirty="0">
              <a:latin typeface="+mn-lt"/>
            </a:endParaRPr>
          </a:p>
          <a:p>
            <a:pPr marL="177651" indent="0">
              <a:buNone/>
            </a:pPr>
            <a:endParaRPr lang="hu-HU" dirty="0">
              <a:latin typeface="+mn-lt"/>
            </a:endParaRPr>
          </a:p>
          <a:p>
            <a:endParaRPr lang="hu-HU" sz="1400" dirty="0">
              <a:latin typeface="+mn-lt"/>
            </a:endParaRPr>
          </a:p>
          <a:p>
            <a:pPr marL="177651" indent="0">
              <a:buNone/>
            </a:pPr>
            <a:endParaRPr lang="hu-HU" sz="2100" dirty="0">
              <a:latin typeface="+mn-lt"/>
            </a:endParaRPr>
          </a:p>
          <a:p>
            <a:endParaRPr lang="en-GB" sz="1200" dirty="0"/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201ED117-CDDA-4D89-9D37-212CB93F7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5" y="1105271"/>
            <a:ext cx="3310437" cy="540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5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4" y="112456"/>
            <a:ext cx="8784976" cy="657871"/>
          </a:xfrm>
        </p:spPr>
        <p:txBody>
          <a:bodyPr/>
          <a:lstStyle/>
          <a:p>
            <a:r>
              <a:rPr lang="hu-HU" sz="1500" dirty="0">
                <a:latin typeface="+mn-lt"/>
              </a:rPr>
              <a:t> </a:t>
            </a:r>
            <a:r>
              <a:rPr lang="hu-HU" sz="1500" dirty="0">
                <a:solidFill>
                  <a:schemeClr val="bg1"/>
                </a:solidFill>
                <a:latin typeface="+mn-lt"/>
              </a:rPr>
              <a:t>Ösztönzők</a:t>
            </a:r>
            <a:br>
              <a:rPr lang="hu-HU" sz="1600" dirty="0"/>
            </a:br>
            <a:br>
              <a:rPr lang="hu-HU" sz="1500" dirty="0">
                <a:latin typeface="+mn-lt"/>
              </a:rPr>
            </a:br>
            <a:endParaRPr lang="en-GB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FCD28-CE06-47C8-86FF-3F1160263A57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00 Month 0000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605A81-8930-4F82-961B-7D13F32264B7}"/>
              </a:ext>
            </a:extLst>
          </p:cNvPr>
          <p:cNvSpPr txBox="1">
            <a:spLocks/>
          </p:cNvSpPr>
          <p:nvPr/>
        </p:nvSpPr>
        <p:spPr>
          <a:xfrm>
            <a:off x="470526" y="149689"/>
            <a:ext cx="8784976" cy="657871"/>
          </a:xfrm>
          <a:prstGeom prst="rect">
            <a:avLst/>
          </a:prstGeom>
        </p:spPr>
        <p:txBody>
          <a:bodyPr vert="horz" wrap="square" lIns="0" tIns="0" rIns="68546" bIns="34289" rtlCol="0" anchor="t" anchorCtr="0">
            <a:spAutoFit/>
          </a:bodyPr>
          <a:lstStyle>
            <a:lvl1pPr algn="l" defTabSz="6857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1800" b="1" kern="1200" cap="all" spc="75" smtClean="0">
                <a:solidFill>
                  <a:schemeClr val="tx1">
                    <a:lumMod val="65000"/>
                    <a:lumOff val="35000"/>
                  </a:schemeClr>
                </a:solidFill>
                <a:latin typeface="Telenor Light" panose="02000000000000000000" pitchFamily="2" charset="-18"/>
                <a:ea typeface="+mj-ea"/>
                <a:cs typeface="+mj-cs"/>
              </a:defRPr>
            </a:lvl1pPr>
          </a:lstStyle>
          <a:p>
            <a:r>
              <a:rPr lang="hu-HU" sz="1500" dirty="0">
                <a:latin typeface="+mn-lt"/>
              </a:rPr>
              <a:t> Együttműködés</a:t>
            </a:r>
            <a:br>
              <a:rPr lang="hu-HU" sz="1600" dirty="0"/>
            </a:br>
            <a:br>
              <a:rPr lang="hu-HU" sz="1500" dirty="0">
                <a:latin typeface="+mn-lt"/>
              </a:rPr>
            </a:br>
            <a:endParaRPr lang="hu-HU" sz="1500" dirty="0">
              <a:latin typeface="+mn-lt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0F8652A-F85B-4536-A1D4-38AA73424150}"/>
              </a:ext>
            </a:extLst>
          </p:cNvPr>
          <p:cNvSpPr txBox="1">
            <a:spLocks/>
          </p:cNvSpPr>
          <p:nvPr/>
        </p:nvSpPr>
        <p:spPr>
          <a:xfrm>
            <a:off x="498160" y="727721"/>
            <a:ext cx="3456384" cy="5402557"/>
          </a:xfrm>
          <a:prstGeom prst="rect">
            <a:avLst/>
          </a:prstGeom>
          <a:ln w="38100">
            <a:solidFill>
              <a:srgbClr val="5D8EBB"/>
            </a:solidFill>
          </a:ln>
        </p:spPr>
        <p:txBody>
          <a:bodyPr/>
          <a:lstStyle>
            <a:lvl1pPr marL="450468" indent="-272817" algn="l" defTabSz="456813" rtl="0" eaLnBrk="1" fontAlgn="base" hangingPunct="1">
              <a:spcBef>
                <a:spcPts val="600"/>
              </a:spcBef>
              <a:spcAft>
                <a:spcPct val="0"/>
              </a:spcAft>
              <a:buSzPct val="140000"/>
              <a:buFont typeface="Arial" pitchFamily="34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marL="626531" indent="-271231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Font typeface="Arial" pitchFamily="34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2pPr>
            <a:lvl3pPr marL="804182" indent="-272817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pitchFamily="-84" charset="0"/>
              <a:buChar char="–"/>
              <a:defRPr sz="16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3pPr>
            <a:lvl4pPr marL="981829" indent="-258545" algn="l" defTabSz="456813" rtl="0" eaLnBrk="1" fontAlgn="base" hangingPunct="1">
              <a:spcBef>
                <a:spcPts val="600"/>
              </a:spcBef>
              <a:spcAft>
                <a:spcPct val="0"/>
              </a:spcAft>
              <a:buFont typeface="Calibri" pitchFamily="34" charset="0"/>
              <a:buAutoNum type="arabicPeriod"/>
              <a:defRPr sz="15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4pPr>
            <a:lvl5pPr marL="1159479" indent="-260130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lphaLcPeriod"/>
              <a:defRPr sz="1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2467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283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095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906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651" indent="0">
              <a:buNone/>
            </a:pPr>
            <a:r>
              <a:rPr lang="hu-HU" dirty="0"/>
              <a:t>Állam-távközlési szolgáltatók:</a:t>
            </a:r>
          </a:p>
          <a:p>
            <a:r>
              <a:rPr lang="hu-HU" dirty="0"/>
              <a:t>Közös fejlesztések (projekt cég);</a:t>
            </a:r>
          </a:p>
          <a:p>
            <a:r>
              <a:rPr lang="hu-HU" dirty="0"/>
              <a:t>Infrastruktúra/betelepülés biztosítása.</a:t>
            </a:r>
          </a:p>
          <a:p>
            <a:pPr marL="177651" indent="0">
              <a:buNone/>
            </a:pPr>
            <a:endParaRPr lang="hu-HU" dirty="0"/>
          </a:p>
          <a:p>
            <a:pPr marL="177651" indent="0">
              <a:buNone/>
            </a:pPr>
            <a:r>
              <a:rPr lang="hu-HU" dirty="0"/>
              <a:t>Közművek-távközlési szolgáltatók:</a:t>
            </a:r>
          </a:p>
          <a:p>
            <a:r>
              <a:rPr lang="hu-HU" dirty="0"/>
              <a:t>Közös fejlesztések;</a:t>
            </a:r>
          </a:p>
          <a:p>
            <a:r>
              <a:rPr lang="hu-HU" dirty="0"/>
              <a:t>Hozzáférés biztosítása. </a:t>
            </a:r>
          </a:p>
          <a:p>
            <a:pPr marL="177651" indent="0">
              <a:buNone/>
            </a:pPr>
            <a:endParaRPr lang="hu-HU" dirty="0"/>
          </a:p>
          <a:p>
            <a:pPr marL="177651" indent="0">
              <a:buNone/>
            </a:pPr>
            <a:r>
              <a:rPr lang="hu-HU" dirty="0"/>
              <a:t>Távközlési szolgáltatók:</a:t>
            </a:r>
          </a:p>
          <a:p>
            <a:r>
              <a:rPr lang="hu-HU" dirty="0"/>
              <a:t>Hálózatmegosztás;</a:t>
            </a:r>
          </a:p>
          <a:p>
            <a:r>
              <a:rPr lang="hu-HU" dirty="0"/>
              <a:t>Spektrummegosztás;</a:t>
            </a:r>
          </a:p>
          <a:p>
            <a:r>
              <a:rPr lang="hu-HU" dirty="0"/>
              <a:t>Társberuházás. </a:t>
            </a:r>
          </a:p>
          <a:p>
            <a:pPr marL="177651" indent="0">
              <a:buNone/>
            </a:pPr>
            <a:endParaRPr lang="hu-HU" dirty="0">
              <a:latin typeface="+mn-lt"/>
            </a:endParaRPr>
          </a:p>
          <a:p>
            <a:endParaRPr lang="hu-HU" dirty="0">
              <a:latin typeface="+mn-lt"/>
            </a:endParaRPr>
          </a:p>
          <a:p>
            <a:pPr marL="177651" indent="0">
              <a:buNone/>
            </a:pPr>
            <a:endParaRPr lang="hu-HU" dirty="0">
              <a:latin typeface="+mn-lt"/>
            </a:endParaRPr>
          </a:p>
          <a:p>
            <a:endParaRPr lang="hu-HU" sz="1400" dirty="0">
              <a:latin typeface="+mn-lt"/>
            </a:endParaRPr>
          </a:p>
          <a:p>
            <a:pPr marL="177651" indent="0">
              <a:buNone/>
            </a:pPr>
            <a:endParaRPr lang="hu-HU" sz="2100" dirty="0">
              <a:latin typeface="+mn-lt"/>
            </a:endParaRPr>
          </a:p>
          <a:p>
            <a:endParaRPr lang="en-GB" sz="1200" dirty="0"/>
          </a:p>
        </p:txBody>
      </p:sp>
      <p:pic>
        <p:nvPicPr>
          <p:cNvPr id="6" name="Picture 5" descr="A group of people riding on the back of a bicycle&#10;&#10;Description automatically generated">
            <a:extLst>
              <a:ext uri="{FF2B5EF4-FFF2-40B4-BE49-F238E27FC236}">
                <a16:creationId xmlns:a16="http://schemas.microsoft.com/office/drawing/2014/main" id="{05E2CF45-43F4-485C-BEED-A1FEE540F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57" y="727721"/>
            <a:ext cx="3325893" cy="540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14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26" y="149689"/>
            <a:ext cx="8784976" cy="657871"/>
          </a:xfrm>
        </p:spPr>
        <p:txBody>
          <a:bodyPr/>
          <a:lstStyle/>
          <a:p>
            <a:r>
              <a:rPr lang="hu-HU" sz="1500" dirty="0">
                <a:latin typeface="+mn-lt"/>
              </a:rPr>
              <a:t>Edukáció</a:t>
            </a:r>
            <a:br>
              <a:rPr lang="hu-HU" sz="1600" dirty="0"/>
            </a:br>
            <a:br>
              <a:rPr lang="hu-HU" sz="1500" dirty="0">
                <a:latin typeface="+mn-lt"/>
              </a:rPr>
            </a:br>
            <a:endParaRPr lang="en-GB" sz="15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FCD28-CE06-47C8-86FF-3F1160263A57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00 Month 0000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9477" y="1105272"/>
            <a:ext cx="3456384" cy="5402557"/>
          </a:xfrm>
          <a:prstGeom prst="rect">
            <a:avLst/>
          </a:prstGeom>
          <a:ln w="38100">
            <a:solidFill>
              <a:srgbClr val="5D8EBB"/>
            </a:solidFill>
          </a:ln>
        </p:spPr>
        <p:txBody>
          <a:bodyPr/>
          <a:lstStyle>
            <a:lvl1pPr marL="450468" indent="-272817" algn="l" defTabSz="456813" rtl="0" eaLnBrk="1" fontAlgn="base" hangingPunct="1">
              <a:spcBef>
                <a:spcPts val="600"/>
              </a:spcBef>
              <a:spcAft>
                <a:spcPct val="0"/>
              </a:spcAft>
              <a:buSzPct val="140000"/>
              <a:buFont typeface="Arial" pitchFamily="34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marL="626531" indent="-271231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Font typeface="Arial" pitchFamily="34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2pPr>
            <a:lvl3pPr marL="804182" indent="-272817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pitchFamily="-84" charset="0"/>
              <a:buChar char="–"/>
              <a:defRPr sz="16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3pPr>
            <a:lvl4pPr marL="981829" indent="-258545" algn="l" defTabSz="456813" rtl="0" eaLnBrk="1" fontAlgn="base" hangingPunct="1">
              <a:spcBef>
                <a:spcPts val="600"/>
              </a:spcBef>
              <a:spcAft>
                <a:spcPct val="0"/>
              </a:spcAft>
              <a:buFont typeface="Calibri" pitchFamily="34" charset="0"/>
              <a:buAutoNum type="arabicPeriod"/>
              <a:defRPr sz="15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4pPr>
            <a:lvl5pPr marL="1159479" indent="-260130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lphaLcPeriod"/>
              <a:defRPr sz="1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2467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283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095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906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651" indent="0">
              <a:buNone/>
            </a:pPr>
            <a:endParaRPr lang="hu-HU" dirty="0">
              <a:latin typeface="+mn-lt"/>
            </a:endParaRPr>
          </a:p>
          <a:p>
            <a:endParaRPr lang="hu-HU" dirty="0">
              <a:latin typeface="+mn-lt"/>
            </a:endParaRPr>
          </a:p>
          <a:p>
            <a:pPr marL="177651" indent="0">
              <a:buNone/>
            </a:pPr>
            <a:endParaRPr lang="hu-HU" dirty="0">
              <a:latin typeface="+mn-lt"/>
            </a:endParaRPr>
          </a:p>
          <a:p>
            <a:endParaRPr lang="hu-HU" sz="1400" dirty="0">
              <a:latin typeface="+mn-lt"/>
            </a:endParaRPr>
          </a:p>
          <a:p>
            <a:pPr marL="177651" indent="0">
              <a:buNone/>
            </a:pPr>
            <a:endParaRPr lang="hu-HU" sz="2100" dirty="0">
              <a:latin typeface="+mn-lt"/>
            </a:endParaRPr>
          </a:p>
          <a:p>
            <a:endParaRPr lang="en-GB" sz="12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90EF9C9-82CE-4387-9AEA-9C55CBD499A0}"/>
              </a:ext>
            </a:extLst>
          </p:cNvPr>
          <p:cNvSpPr txBox="1">
            <a:spLocks/>
          </p:cNvSpPr>
          <p:nvPr/>
        </p:nvSpPr>
        <p:spPr>
          <a:xfrm>
            <a:off x="5218141" y="1105271"/>
            <a:ext cx="3456384" cy="5402557"/>
          </a:xfrm>
          <a:prstGeom prst="rect">
            <a:avLst/>
          </a:prstGeom>
          <a:ln w="38100">
            <a:solidFill>
              <a:srgbClr val="5D8EBB"/>
            </a:solidFill>
          </a:ln>
        </p:spPr>
        <p:txBody>
          <a:bodyPr/>
          <a:lstStyle>
            <a:lvl1pPr marL="450468" indent="-272817" algn="l" defTabSz="456813" rtl="0" eaLnBrk="1" fontAlgn="base" hangingPunct="1">
              <a:spcBef>
                <a:spcPts val="600"/>
              </a:spcBef>
              <a:spcAft>
                <a:spcPct val="0"/>
              </a:spcAft>
              <a:buSzPct val="140000"/>
              <a:buFont typeface="Arial" pitchFamily="34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1pPr>
            <a:lvl2pPr marL="626531" indent="-271231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SzPct val="140000"/>
              <a:buFont typeface="Arial" pitchFamily="34" charset="0"/>
              <a:buChar char="•"/>
              <a:defRPr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2pPr>
            <a:lvl3pPr marL="804182" indent="-272817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Lucida Grande" pitchFamily="-84" charset="0"/>
              <a:buChar char="–"/>
              <a:defRPr sz="16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3pPr>
            <a:lvl4pPr marL="981829" indent="-258545" algn="l" defTabSz="456813" rtl="0" eaLnBrk="1" fontAlgn="base" hangingPunct="1">
              <a:spcBef>
                <a:spcPts val="600"/>
              </a:spcBef>
              <a:spcAft>
                <a:spcPct val="0"/>
              </a:spcAft>
              <a:buFont typeface="Calibri" pitchFamily="34" charset="0"/>
              <a:buAutoNum type="arabicPeriod"/>
              <a:defRPr sz="1500" kern="1200">
                <a:solidFill>
                  <a:srgbClr val="000000"/>
                </a:solidFill>
                <a:latin typeface="Arial"/>
                <a:ea typeface="ＭＳ Ｐゴシック" charset="-128"/>
                <a:cs typeface="Arial"/>
              </a:defRPr>
            </a:lvl4pPr>
            <a:lvl5pPr marL="1159479" indent="-260130" algn="l" defTabSz="456813" rtl="0" eaLnBrk="1" fontAlgn="base" hangingPunct="1">
              <a:spcBef>
                <a:spcPct val="20000"/>
              </a:spcBef>
              <a:spcAft>
                <a:spcPct val="0"/>
              </a:spcAft>
              <a:buFont typeface="Calibri" pitchFamily="34" charset="0"/>
              <a:buAutoNum type="alphaLcPeriod"/>
              <a:defRPr sz="1200" kern="1200">
                <a:solidFill>
                  <a:schemeClr val="tx1"/>
                </a:solidFill>
                <a:latin typeface="Arial"/>
                <a:ea typeface="ＭＳ Ｐゴシック" charset="-128"/>
                <a:cs typeface="Arial"/>
              </a:defRPr>
            </a:lvl5pPr>
            <a:lvl6pPr marL="2512467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283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6095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906" indent="-228406" algn="l" defTabSz="456813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651" indent="0">
              <a:buNone/>
            </a:pPr>
            <a:r>
              <a:rPr lang="hu-HU" dirty="0">
                <a:latin typeface="+mn-lt"/>
              </a:rPr>
              <a:t>Társadalmi felvilágosítás: </a:t>
            </a:r>
          </a:p>
          <a:p>
            <a:r>
              <a:rPr lang="hu-HU" dirty="0">
                <a:latin typeface="+mn-lt"/>
              </a:rPr>
              <a:t>az egészségügyi hatásokról;</a:t>
            </a:r>
          </a:p>
          <a:p>
            <a:r>
              <a:rPr lang="hu-HU" dirty="0">
                <a:latin typeface="+mn-lt"/>
              </a:rPr>
              <a:t>a felhasználás lehetőségeiről.</a:t>
            </a:r>
          </a:p>
          <a:p>
            <a:pPr marL="177651" indent="0">
              <a:buNone/>
            </a:pPr>
            <a:endParaRPr lang="hu-HU" dirty="0">
              <a:latin typeface="+mn-lt"/>
            </a:endParaRPr>
          </a:p>
          <a:p>
            <a:pPr marL="177651" indent="0">
              <a:buNone/>
            </a:pPr>
            <a:r>
              <a:rPr lang="hu-HU" dirty="0">
                <a:latin typeface="+mn-lt"/>
              </a:rPr>
              <a:t>Politikai támogatás megszerzése:</a:t>
            </a:r>
          </a:p>
          <a:p>
            <a:r>
              <a:rPr lang="hu-HU" dirty="0">
                <a:latin typeface="+mn-lt"/>
              </a:rPr>
              <a:t>az IKT gazdasági súlya, szerepe;</a:t>
            </a:r>
          </a:p>
          <a:p>
            <a:r>
              <a:rPr lang="hu-HU" dirty="0">
                <a:latin typeface="+mn-lt"/>
              </a:rPr>
              <a:t>a technológia felhasználásának lehetősége az egészségügyben, iparban, egyéb szektorokban  </a:t>
            </a:r>
          </a:p>
          <a:p>
            <a:pPr marL="177651" indent="0">
              <a:buNone/>
            </a:pPr>
            <a:r>
              <a:rPr lang="hu-HU" dirty="0">
                <a:latin typeface="+mn-lt"/>
              </a:rPr>
              <a:t> </a:t>
            </a:r>
          </a:p>
          <a:p>
            <a:endParaRPr lang="hu-HU" dirty="0">
              <a:latin typeface="+mn-lt"/>
            </a:endParaRPr>
          </a:p>
          <a:p>
            <a:endParaRPr lang="hu-HU" dirty="0">
              <a:latin typeface="+mn-lt"/>
            </a:endParaRPr>
          </a:p>
          <a:p>
            <a:pPr marL="177651" indent="0">
              <a:buNone/>
            </a:pPr>
            <a:endParaRPr lang="hu-HU" dirty="0">
              <a:latin typeface="+mn-lt"/>
            </a:endParaRPr>
          </a:p>
          <a:p>
            <a:endParaRPr lang="hu-HU" sz="1400" dirty="0">
              <a:latin typeface="+mn-lt"/>
            </a:endParaRPr>
          </a:p>
          <a:p>
            <a:pPr marL="177651" indent="0">
              <a:buNone/>
            </a:pPr>
            <a:endParaRPr lang="hu-HU" sz="2100" dirty="0">
              <a:latin typeface="+mn-lt"/>
            </a:endParaRPr>
          </a:p>
          <a:p>
            <a:endParaRPr lang="en-GB" sz="1200" dirty="0"/>
          </a:p>
        </p:txBody>
      </p:sp>
      <p:pic>
        <p:nvPicPr>
          <p:cNvPr id="11" name="Picture 10" descr="A close up of electronics&#10;&#10;Description automatically generated">
            <a:extLst>
              <a:ext uri="{FF2B5EF4-FFF2-40B4-BE49-F238E27FC236}">
                <a16:creationId xmlns:a16="http://schemas.microsoft.com/office/drawing/2014/main" id="{B6A08607-7D64-453A-9702-98098CA26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75" y="1105272"/>
            <a:ext cx="3598469" cy="540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3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82826-BE1E-49C1-899A-DEEE828138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85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dirty="0">
            <a:latin typeface="Telenor Light" panose="02000000000000000000" pitchFamily="2" charset="-1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22245</TotalTime>
  <Words>233</Words>
  <Application>Microsoft Office PowerPoint</Application>
  <PresentationFormat>On-screen Show (4:3)</PresentationFormat>
  <Paragraphs>104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Copperplate Gothic Bold</vt:lpstr>
      <vt:lpstr>Telenor Light</vt:lpstr>
      <vt:lpstr>2_Office Theme</vt:lpstr>
      <vt:lpstr>think-cell Slide</vt:lpstr>
      <vt:lpstr>PowerPoint Presentation</vt:lpstr>
      <vt:lpstr> „ne izgulj kedves, ilyen a helyzet”  </vt:lpstr>
      <vt:lpstr> Ösztönzők  </vt:lpstr>
      <vt:lpstr> Felhasználás  </vt:lpstr>
      <vt:lpstr> Ösztönzők  </vt:lpstr>
      <vt:lpstr>Edukáció  </vt:lpstr>
      <vt:lpstr>Köszönöm a figyelmet!</vt:lpstr>
    </vt:vector>
  </TitlesOfParts>
  <Company>Telenor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Extension process</dc:title>
  <dc:creator>Kőrösi Szabolcs Gábor dr.</dc:creator>
  <cp:lastModifiedBy>Kőrösi Szabolcs Gábor dr.</cp:lastModifiedBy>
  <cp:revision>79</cp:revision>
  <dcterms:created xsi:type="dcterms:W3CDTF">2018-07-16T19:05:09Z</dcterms:created>
  <dcterms:modified xsi:type="dcterms:W3CDTF">2020-11-16T22:59:24Z</dcterms:modified>
</cp:coreProperties>
</file>