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11"/>
  </p:notesMasterIdLst>
  <p:handoutMasterIdLst>
    <p:handoutMasterId r:id="rId12"/>
  </p:handoutMasterIdLst>
  <p:sldIdLst>
    <p:sldId id="282" r:id="rId5"/>
    <p:sldId id="284" r:id="rId6"/>
    <p:sldId id="285" r:id="rId7"/>
    <p:sldId id="291" r:id="rId8"/>
    <p:sldId id="292" r:id="rId9"/>
    <p:sldId id="283" r:id="rId10"/>
  </p:sldIdLst>
  <p:sldSz cx="12196763" cy="68580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pos="3701" userDrawn="1">
          <p15:clr>
            <a:srgbClr val="A4A3A4"/>
          </p15:clr>
        </p15:guide>
        <p15:guide id="6" orient="horz" pos="2159" userDrawn="1">
          <p15:clr>
            <a:srgbClr val="A4A3A4"/>
          </p15:clr>
        </p15:guide>
        <p15:guide id="7" pos="35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D4654"/>
    <a:srgbClr val="0000FF"/>
    <a:srgbClr val="C7000B"/>
    <a:srgbClr val="575756"/>
    <a:srgbClr val="4B4C4B"/>
    <a:srgbClr val="353530"/>
    <a:srgbClr val="4D4D4C"/>
    <a:srgbClr val="F3D2D5"/>
    <a:srgbClr val="E6A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5467"/>
  </p:normalViewPr>
  <p:slideViewPr>
    <p:cSldViewPr snapToGrid="0" snapToObjects="1">
      <p:cViewPr varScale="1">
        <p:scale>
          <a:sx n="84" d="100"/>
          <a:sy n="84" d="100"/>
        </p:scale>
        <p:origin x="120" y="612"/>
      </p:cViewPr>
      <p:guideLst>
        <p:guide pos="3701"/>
        <p:guide orient="horz" pos="2159"/>
        <p:guide pos="3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6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llig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0"/>
            <a:ext cx="12196763" cy="5602265"/>
          </a:xfrm>
          <a:prstGeom prst="rect">
            <a:avLst/>
          </a:prstGeom>
        </p:spPr>
      </p:pic>
      <p:sp>
        <p:nvSpPr>
          <p:cNvPr id="18" name="L 形 17"/>
          <p:cNvSpPr/>
          <p:nvPr userDrawn="1"/>
        </p:nvSpPr>
        <p:spPr>
          <a:xfrm rot="5400000">
            <a:off x="5824025" y="2568635"/>
            <a:ext cx="701032" cy="717936"/>
          </a:xfrm>
          <a:prstGeom prst="corner">
            <a:avLst>
              <a:gd name="adj1" fmla="val 3243"/>
              <a:gd name="adj2" fmla="val 3048"/>
            </a:avLst>
          </a:prstGeom>
          <a:solidFill>
            <a:srgbClr val="C7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90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27DEE9-8BE9-0D49-BF96-9E83C5312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996" y="907092"/>
            <a:ext cx="6559809" cy="69025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algn="l">
              <a:lnSpc>
                <a:spcPct val="100000"/>
              </a:lnSpc>
              <a:spcBef>
                <a:spcPts val="1200"/>
              </a:spcBef>
              <a:defRPr sz="3200" b="0" i="0">
                <a:solidFill>
                  <a:schemeClr val="tx1"/>
                </a:solidFill>
                <a:latin typeface="+mj-lt"/>
                <a:ea typeface="Microsoft YaHei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0221E27-F39A-5848-9F2D-07F8693DF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8996" y="5007937"/>
            <a:ext cx="6522800" cy="57907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01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pag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AF307D-40F4-EC4C-9108-79E948007529}"/>
              </a:ext>
            </a:extLst>
          </p:cNvPr>
          <p:cNvSpPr txBox="1"/>
          <p:nvPr userDrawn="1"/>
        </p:nvSpPr>
        <p:spPr>
          <a:xfrm>
            <a:off x="607486" y="1402064"/>
            <a:ext cx="3921034" cy="854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solidFill>
                  <a:schemeClr val="tx1"/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AF72FAD7-C8C3-754A-A498-D3A7EC29A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9309" y="6270651"/>
            <a:ext cx="1982316" cy="1536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6684" y="5976124"/>
            <a:ext cx="2258389" cy="49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ts val="3440"/>
        </a:lnSpc>
        <a:spcBef>
          <a:spcPct val="0"/>
        </a:spcBef>
        <a:buNone/>
        <a:defRPr sz="32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1000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7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9" userDrawn="1">
          <p15:clr>
            <a:srgbClr val="F26B43"/>
          </p15:clr>
        </p15:guide>
        <p15:guide id="2" pos="3841" userDrawn="1">
          <p15:clr>
            <a:srgbClr val="F26B43"/>
          </p15:clr>
        </p15:guide>
        <p15:guide id="3" pos="565" userDrawn="1">
          <p15:clr>
            <a:srgbClr val="F26B43"/>
          </p15:clr>
        </p15:guide>
        <p15:guide id="4" orient="horz" pos="4007" userDrawn="1">
          <p15:clr>
            <a:srgbClr val="F26B43"/>
          </p15:clr>
        </p15:guide>
        <p15:guide id="5" orient="horz" pos="1235" userDrawn="1">
          <p15:clr>
            <a:srgbClr val="F26B43"/>
          </p15:clr>
        </p15:guide>
        <p15:guide id="6" orient="horz" pos="55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3842" userDrawn="1">
          <p15:clr>
            <a:srgbClr val="F26B43"/>
          </p15:clr>
        </p15:guide>
        <p15:guide id="3" pos="458" userDrawn="1">
          <p15:clr>
            <a:srgbClr val="F26B43"/>
          </p15:clr>
        </p15:guide>
        <p15:guide id="4" pos="7225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1095467" y="6356939"/>
            <a:ext cx="14634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baseline="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734131" y="6402806"/>
            <a:ext cx="499729" cy="1502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89084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97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89084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97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组合 24"/>
          <p:cNvGrpSpPr/>
          <p:nvPr userDrawn="1"/>
        </p:nvGrpSpPr>
        <p:grpSpPr>
          <a:xfrm>
            <a:off x="12161414" y="2941081"/>
            <a:ext cx="2037780" cy="3925538"/>
            <a:chOff x="12161414" y="2273177"/>
            <a:chExt cx="2037780" cy="4593443"/>
          </a:xfrm>
        </p:grpSpPr>
        <p:grpSp>
          <p:nvGrpSpPr>
            <p:cNvPr id="26" name="组合 25"/>
            <p:cNvGrpSpPr/>
            <p:nvPr userDrawn="1"/>
          </p:nvGrpSpPr>
          <p:grpSpPr>
            <a:xfrm>
              <a:off x="12314327" y="2273177"/>
              <a:ext cx="1884867" cy="681924"/>
              <a:chOff x="12314327" y="2218313"/>
              <a:chExt cx="1884867" cy="681924"/>
            </a:xfrm>
          </p:grpSpPr>
          <p:sp>
            <p:nvSpPr>
              <p:cNvPr id="44" name="矩形 5">
                <a:extLst>
                  <a:ext uri="{FF2B5EF4-FFF2-40B4-BE49-F238E27FC236}">
                    <a16:creationId xmlns:a16="http://schemas.microsoft.com/office/drawing/2014/main" id="{3B0B5EC2-EA55-CC45-A9D0-D5EA5D768C99}"/>
                  </a:ext>
                </a:extLst>
              </p:cNvPr>
              <p:cNvSpPr/>
              <p:nvPr userDrawn="1"/>
            </p:nvSpPr>
            <p:spPr>
              <a:xfrm>
                <a:off x="12315635" y="2401808"/>
                <a:ext cx="911019" cy="498429"/>
              </a:xfrm>
              <a:prstGeom prst="rect">
                <a:avLst/>
              </a:prstGeom>
              <a:solidFill>
                <a:srgbClr val="C810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P</a:t>
                </a:r>
                <a:r>
                  <a:rPr kumimoji="1" lang="en-US" altLang="zh-Hant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ANTONE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186C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RGB 200/16/46</a:t>
                </a:r>
              </a:p>
            </p:txBody>
          </p:sp>
          <p:sp>
            <p:nvSpPr>
              <p:cNvPr id="45" name="矩形 9">
                <a:extLst>
                  <a:ext uri="{FF2B5EF4-FFF2-40B4-BE49-F238E27FC236}">
                    <a16:creationId xmlns:a16="http://schemas.microsoft.com/office/drawing/2014/main" id="{992224C5-04A6-C041-B257-13137945DBB8}"/>
                  </a:ext>
                </a:extLst>
              </p:cNvPr>
              <p:cNvSpPr/>
              <p:nvPr userDrawn="1"/>
            </p:nvSpPr>
            <p:spPr>
              <a:xfrm>
                <a:off x="13288175" y="2401808"/>
                <a:ext cx="911019" cy="498429"/>
              </a:xfrm>
              <a:prstGeom prst="rect">
                <a:avLst/>
              </a:prstGeom>
              <a:solidFill>
                <a:srgbClr val="C7000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P</a:t>
                </a:r>
                <a:r>
                  <a:rPr kumimoji="1" lang="en-US" altLang="zh-Hant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ANTONE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185C</a:t>
                </a:r>
              </a:p>
              <a:p>
                <a:pPr algn="ctr">
                  <a:lnSpc>
                    <a:spcPct val="100000"/>
                  </a:lnSpc>
                </a:pP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RGB 199/0/11</a:t>
                </a:r>
              </a:p>
            </p:txBody>
          </p:sp>
          <p:sp>
            <p:nvSpPr>
              <p:cNvPr id="46" name="文本框 31">
                <a:extLst>
                  <a:ext uri="{FF2B5EF4-FFF2-40B4-BE49-F238E27FC236}">
                    <a16:creationId xmlns:a16="http://schemas.microsoft.com/office/drawing/2014/main" id="{58918196-0639-EE4B-AFC2-315BE04587B9}"/>
                  </a:ext>
                </a:extLst>
              </p:cNvPr>
              <p:cNvSpPr txBox="1"/>
              <p:nvPr userDrawn="1"/>
            </p:nvSpPr>
            <p:spPr>
              <a:xfrm>
                <a:off x="12314327" y="2218313"/>
                <a:ext cx="647613" cy="1620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kumimoji="1" lang="en-US" altLang="zh-CN" sz="9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cs typeface="Arial" panose="020B0604020202020204" pitchFamily="34" charset="0"/>
                  </a:rPr>
                  <a:t>Brand</a:t>
                </a:r>
                <a:r>
                  <a:rPr kumimoji="1" lang="en-US" altLang="zh-CN" sz="90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cs typeface="Arial" panose="020B0604020202020204" pitchFamily="34" charset="0"/>
                  </a:rPr>
                  <a:t> colors</a:t>
                </a:r>
                <a:endParaRPr kumimoji="1" lang="zh-CN" altLang="en-US" sz="9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组合 26"/>
            <p:cNvGrpSpPr/>
            <p:nvPr userDrawn="1"/>
          </p:nvGrpSpPr>
          <p:grpSpPr>
            <a:xfrm>
              <a:off x="12161414" y="3067239"/>
              <a:ext cx="2037776" cy="3799381"/>
              <a:chOff x="12161414" y="3067239"/>
              <a:chExt cx="2037776" cy="3799381"/>
            </a:xfrm>
          </p:grpSpPr>
          <p:sp>
            <p:nvSpPr>
              <p:cNvPr id="28" name="矩形 12">
                <a:extLst>
                  <a:ext uri="{FF2B5EF4-FFF2-40B4-BE49-F238E27FC236}">
                    <a16:creationId xmlns:a16="http://schemas.microsoft.com/office/drawing/2014/main" id="{DCA8B73C-0B87-284F-805F-752EBF20B768}"/>
                  </a:ext>
                </a:extLst>
              </p:cNvPr>
              <p:cNvSpPr/>
              <p:nvPr userDrawn="1"/>
            </p:nvSpPr>
            <p:spPr>
              <a:xfrm>
                <a:off x="12315640" y="3785971"/>
                <a:ext cx="885201" cy="462672"/>
              </a:xfrm>
              <a:prstGeom prst="rect">
                <a:avLst/>
              </a:prstGeom>
              <a:solidFill>
                <a:srgbClr val="EA5A4F"/>
              </a:solidFill>
              <a:ln>
                <a:solidFill>
                  <a:srgbClr val="EA5A4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234</a:t>
                </a: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90/79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29" name="矩形 13">
                <a:extLst>
                  <a:ext uri="{FF2B5EF4-FFF2-40B4-BE49-F238E27FC236}">
                    <a16:creationId xmlns:a16="http://schemas.microsoft.com/office/drawing/2014/main" id="{138A39A8-BB4E-CD4E-9201-F1785C874F92}"/>
                  </a:ext>
                </a:extLst>
              </p:cNvPr>
              <p:cNvSpPr/>
              <p:nvPr userDrawn="1"/>
            </p:nvSpPr>
            <p:spPr>
              <a:xfrm>
                <a:off x="12315640" y="3259312"/>
                <a:ext cx="885201" cy="462672"/>
              </a:xfrm>
              <a:prstGeom prst="rect">
                <a:avLst/>
              </a:prstGeom>
              <a:solidFill>
                <a:srgbClr val="7800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120</a:t>
                </a: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0/15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0" name="文本框 15">
                <a:extLst>
                  <a:ext uri="{FF2B5EF4-FFF2-40B4-BE49-F238E27FC236}">
                    <a16:creationId xmlns:a16="http://schemas.microsoft.com/office/drawing/2014/main" id="{8F53C07A-1022-C740-8F8D-97538E174D38}"/>
                  </a:ext>
                </a:extLst>
              </p:cNvPr>
              <p:cNvSpPr txBox="1"/>
              <p:nvPr userDrawn="1"/>
            </p:nvSpPr>
            <p:spPr>
              <a:xfrm>
                <a:off x="12161414" y="3067239"/>
                <a:ext cx="1225402" cy="16206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 anchorCtr="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kumimoji="1" lang="en-US" altLang="zh-CN" sz="90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cs typeface="Arial" panose="020B0604020202020204" pitchFamily="34" charset="0"/>
                  </a:rPr>
                  <a:t>Supporting</a:t>
                </a:r>
                <a:r>
                  <a:rPr kumimoji="1" lang="en-US" altLang="zh-CN" sz="900" baseline="0" dirty="0">
                    <a:solidFill>
                      <a:schemeClr val="tx1"/>
                    </a:solidFill>
                    <a:latin typeface="Arial" panose="020B0604020202020204" pitchFamily="34" charset="0"/>
                    <a:ea typeface="Microsoft YaHei" panose="020B0503020204020204" pitchFamily="34" charset="-122"/>
                    <a:cs typeface="Arial" panose="020B0604020202020204" pitchFamily="34" charset="0"/>
                  </a:rPr>
                  <a:t> colors</a:t>
                </a:r>
                <a:endParaRPr kumimoji="1" lang="zh-CN" altLang="en-US" sz="900" dirty="0"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1" name="矩形 16">
                <a:extLst>
                  <a:ext uri="{FF2B5EF4-FFF2-40B4-BE49-F238E27FC236}">
                    <a16:creationId xmlns:a16="http://schemas.microsoft.com/office/drawing/2014/main" id="{306A7598-C00D-994F-82DA-B39F3C2E0AAD}"/>
                  </a:ext>
                </a:extLst>
              </p:cNvPr>
              <p:cNvSpPr/>
              <p:nvPr userDrawn="1"/>
            </p:nvSpPr>
            <p:spPr>
              <a:xfrm>
                <a:off x="12315640" y="4836793"/>
                <a:ext cx="885201" cy="462672"/>
              </a:xfrm>
              <a:prstGeom prst="rect">
                <a:avLst/>
              </a:prstGeom>
              <a:solidFill>
                <a:srgbClr val="F8B5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248</a:t>
                </a: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181/60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2" name="矩形 17">
                <a:extLst>
                  <a:ext uri="{FF2B5EF4-FFF2-40B4-BE49-F238E27FC236}">
                    <a16:creationId xmlns:a16="http://schemas.microsoft.com/office/drawing/2014/main" id="{C1423292-FF2F-A74C-943E-1C3C47534098}"/>
                  </a:ext>
                </a:extLst>
              </p:cNvPr>
              <p:cNvSpPr/>
              <p:nvPr userDrawn="1"/>
            </p:nvSpPr>
            <p:spPr>
              <a:xfrm>
                <a:off x="12315640" y="4319278"/>
                <a:ext cx="885201" cy="462672"/>
              </a:xfrm>
              <a:prstGeom prst="rect">
                <a:avLst/>
              </a:prstGeom>
              <a:solidFill>
                <a:srgbClr val="EB5C0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235</a:t>
                </a: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92/1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3" name="矩形 18">
                <a:extLst>
                  <a:ext uri="{FF2B5EF4-FFF2-40B4-BE49-F238E27FC236}">
                    <a16:creationId xmlns:a16="http://schemas.microsoft.com/office/drawing/2014/main" id="{2A29AF15-F5C4-A842-A63B-5DBA549CB92F}"/>
                  </a:ext>
                </a:extLst>
              </p:cNvPr>
              <p:cNvSpPr/>
              <p:nvPr userDrawn="1"/>
            </p:nvSpPr>
            <p:spPr>
              <a:xfrm>
                <a:off x="12315636" y="5880294"/>
                <a:ext cx="911019" cy="462672"/>
              </a:xfrm>
              <a:prstGeom prst="rect">
                <a:avLst/>
              </a:prstGeom>
              <a:solidFill>
                <a:srgbClr val="89898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137/137/137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4" name="矩形 19">
                <a:extLst>
                  <a:ext uri="{FF2B5EF4-FFF2-40B4-BE49-F238E27FC236}">
                    <a16:creationId xmlns:a16="http://schemas.microsoft.com/office/drawing/2014/main" id="{E9EA970A-4D36-BC41-B8BE-40DF553320E7}"/>
                  </a:ext>
                </a:extLst>
              </p:cNvPr>
              <p:cNvSpPr/>
              <p:nvPr userDrawn="1"/>
            </p:nvSpPr>
            <p:spPr>
              <a:xfrm>
                <a:off x="12315636" y="5362779"/>
                <a:ext cx="911019" cy="462672"/>
              </a:xfrm>
              <a:prstGeom prst="rect">
                <a:avLst/>
              </a:prstGeom>
              <a:solidFill>
                <a:srgbClr val="23181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35/24/21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5" name="矩形 22">
                <a:extLst>
                  <a:ext uri="{FF2B5EF4-FFF2-40B4-BE49-F238E27FC236}">
                    <a16:creationId xmlns:a16="http://schemas.microsoft.com/office/drawing/2014/main" id="{14EE21FB-1D92-0241-ABA5-5E9A6AEE0DC8}"/>
                  </a:ext>
                </a:extLst>
              </p:cNvPr>
              <p:cNvSpPr/>
              <p:nvPr userDrawn="1"/>
            </p:nvSpPr>
            <p:spPr>
              <a:xfrm>
                <a:off x="12315636" y="6403948"/>
                <a:ext cx="911019" cy="462672"/>
              </a:xfrm>
              <a:prstGeom prst="rect">
                <a:avLst/>
              </a:prstGeom>
              <a:solidFill>
                <a:srgbClr val="DDDDD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221</a:t>
                </a:r>
                <a:r>
                  <a:rPr kumimoji="1" lang="mr-IN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221/221</a:t>
                </a:r>
                <a:endParaRPr kumimoji="1" lang="mr-IN" altLang="zh-CN" sz="700" b="1" dirty="0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6" name="矩形 12">
                <a:extLst>
                  <a:ext uri="{FF2B5EF4-FFF2-40B4-BE49-F238E27FC236}">
                    <a16:creationId xmlns:a16="http://schemas.microsoft.com/office/drawing/2014/main" id="{883734A3-2645-434A-9DCC-1416B6C687CC}"/>
                  </a:ext>
                </a:extLst>
              </p:cNvPr>
              <p:cNvSpPr/>
              <p:nvPr userDrawn="1"/>
            </p:nvSpPr>
            <p:spPr>
              <a:xfrm>
                <a:off x="13288175" y="3785971"/>
                <a:ext cx="885201" cy="462672"/>
              </a:xfrm>
              <a:prstGeom prst="rect">
                <a:avLst/>
              </a:prstGeom>
              <a:solidFill>
                <a:srgbClr val="E98C8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233</a:t>
                </a: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140/128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7" name="矩形 13">
                <a:extLst>
                  <a:ext uri="{FF2B5EF4-FFF2-40B4-BE49-F238E27FC236}">
                    <a16:creationId xmlns:a16="http://schemas.microsoft.com/office/drawing/2014/main" id="{1FF13552-FB3D-134A-A80A-6CFB35DFE1A1}"/>
                  </a:ext>
                </a:extLst>
              </p:cNvPr>
              <p:cNvSpPr/>
              <p:nvPr userDrawn="1"/>
            </p:nvSpPr>
            <p:spPr>
              <a:xfrm>
                <a:off x="13288175" y="3259312"/>
                <a:ext cx="885201" cy="462672"/>
              </a:xfrm>
              <a:prstGeom prst="rect">
                <a:avLst/>
              </a:prstGeom>
              <a:solidFill>
                <a:srgbClr val="A72126"/>
              </a:solidFill>
              <a:ln>
                <a:solidFill>
                  <a:srgbClr val="9F0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159</a:t>
                </a: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0/1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8" name="矩形 16">
                <a:extLst>
                  <a:ext uri="{FF2B5EF4-FFF2-40B4-BE49-F238E27FC236}">
                    <a16:creationId xmlns:a16="http://schemas.microsoft.com/office/drawing/2014/main" id="{0A96471B-CB12-1443-B01F-C14C9112C149}"/>
                  </a:ext>
                </a:extLst>
              </p:cNvPr>
              <p:cNvSpPr/>
              <p:nvPr userDrawn="1"/>
            </p:nvSpPr>
            <p:spPr>
              <a:xfrm>
                <a:off x="13288175" y="4836793"/>
                <a:ext cx="885201" cy="462672"/>
              </a:xfrm>
              <a:prstGeom prst="rect">
                <a:avLst/>
              </a:prstGeom>
              <a:solidFill>
                <a:srgbClr val="F5DC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245</a:t>
                </a:r>
                <a:r>
                  <a:rPr kumimoji="1" lang="mr-IN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220/87</a:t>
                </a:r>
                <a:endParaRPr kumimoji="1" lang="mr-IN" altLang="zh-CN" sz="700" b="1" dirty="0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9" name="矩形 17">
                <a:extLst>
                  <a:ext uri="{FF2B5EF4-FFF2-40B4-BE49-F238E27FC236}">
                    <a16:creationId xmlns:a16="http://schemas.microsoft.com/office/drawing/2014/main" id="{61890D59-CF8B-1449-A836-3A304EC9A907}"/>
                  </a:ext>
                </a:extLst>
              </p:cNvPr>
              <p:cNvSpPr/>
              <p:nvPr userDrawn="1"/>
            </p:nvSpPr>
            <p:spPr>
              <a:xfrm>
                <a:off x="13288175" y="4319278"/>
                <a:ext cx="885201" cy="462672"/>
              </a:xfrm>
              <a:prstGeom prst="rect">
                <a:avLst/>
              </a:prstGeom>
              <a:solidFill>
                <a:srgbClr val="F08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240</a:t>
                </a: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133/0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0" name="矩形 18">
                <a:extLst>
                  <a:ext uri="{FF2B5EF4-FFF2-40B4-BE49-F238E27FC236}">
                    <a16:creationId xmlns:a16="http://schemas.microsoft.com/office/drawing/2014/main" id="{0466A1E1-E7C7-FD49-9880-9E44BED19FF5}"/>
                  </a:ext>
                </a:extLst>
              </p:cNvPr>
              <p:cNvSpPr/>
              <p:nvPr userDrawn="1"/>
            </p:nvSpPr>
            <p:spPr>
              <a:xfrm>
                <a:off x="13288171" y="5880294"/>
                <a:ext cx="911019" cy="462672"/>
              </a:xfrm>
              <a:prstGeom prst="rect">
                <a:avLst/>
              </a:prstGeom>
              <a:solidFill>
                <a:srgbClr val="B5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181</a:t>
                </a: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181/181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矩形 19">
                <a:extLst>
                  <a:ext uri="{FF2B5EF4-FFF2-40B4-BE49-F238E27FC236}">
                    <a16:creationId xmlns:a16="http://schemas.microsoft.com/office/drawing/2014/main" id="{B21AD6AC-1275-0142-A9EA-D77B26CB40EF}"/>
                  </a:ext>
                </a:extLst>
              </p:cNvPr>
              <p:cNvSpPr/>
              <p:nvPr userDrawn="1"/>
            </p:nvSpPr>
            <p:spPr>
              <a:xfrm>
                <a:off x="13288171" y="5362779"/>
                <a:ext cx="911019" cy="462672"/>
              </a:xfrm>
              <a:prstGeom prst="rect">
                <a:avLst/>
              </a:prstGeom>
              <a:solidFill>
                <a:srgbClr val="59575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89</a:t>
                </a:r>
                <a:r>
                  <a:rPr kumimoji="1" lang="mr-IN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tx2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87/87</a:t>
                </a:r>
                <a:endParaRPr kumimoji="1" lang="mr-IN" altLang="zh-CN" sz="700" b="1" dirty="0">
                  <a:solidFill>
                    <a:schemeClr val="tx2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3" name="矩形 22">
                <a:extLst>
                  <a:ext uri="{FF2B5EF4-FFF2-40B4-BE49-F238E27FC236}">
                    <a16:creationId xmlns:a16="http://schemas.microsoft.com/office/drawing/2014/main" id="{238BAC2A-AE09-A84D-875D-8472236D6610}"/>
                  </a:ext>
                </a:extLst>
              </p:cNvPr>
              <p:cNvSpPr/>
              <p:nvPr userDrawn="1"/>
            </p:nvSpPr>
            <p:spPr>
              <a:xfrm>
                <a:off x="13288171" y="6403948"/>
                <a:ext cx="911019" cy="462672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chemeClr val="bg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>
                  <a:lnSpc>
                    <a:spcPct val="100000"/>
                  </a:lnSpc>
                </a:pPr>
                <a:r>
                  <a:rPr kumimoji="1" lang="mr-IN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RGB</a:t>
                </a:r>
                <a:r>
                  <a:rPr kumimoji="1" lang="en-US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255</a:t>
                </a:r>
                <a:r>
                  <a:rPr kumimoji="1" lang="mr-IN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charset="0"/>
                  </a:rPr>
                  <a:t>/</a:t>
                </a:r>
                <a:r>
                  <a:rPr kumimoji="1" lang="en-US" altLang="zh-CN" sz="7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255/255</a:t>
                </a:r>
                <a:endParaRPr kumimoji="1" lang="mr-IN" altLang="zh-CN" sz="700" b="1" dirty="0">
                  <a:solidFill>
                    <a:schemeClr val="bg1"/>
                  </a:solidFill>
                  <a:latin typeface="Arial" panose="020B0604020202020204" pitchFamily="34" charset="0"/>
                  <a:ea typeface="Arial" charset="0"/>
                  <a:cs typeface="Arial" charset="0"/>
                </a:endParaRPr>
              </a:p>
            </p:txBody>
          </p:sp>
        </p:grpSp>
      </p:grpSp>
      <p:pic>
        <p:nvPicPr>
          <p:cNvPr id="41" name="图片 4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1580" y="6324675"/>
            <a:ext cx="1285919" cy="28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7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6950" indent="-29695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Char char="•"/>
        <a:defRPr sz="3636" kern="1200">
          <a:solidFill>
            <a:schemeClr val="tx1"/>
          </a:solidFill>
          <a:latin typeface="+mn-lt"/>
          <a:ea typeface="+mn-ea"/>
          <a:cs typeface="+mn-cs"/>
        </a:defRPr>
      </a:lvl1pPr>
      <a:lvl2pPr marL="890849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4847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2078648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6725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3842" userDrawn="1">
          <p15:clr>
            <a:srgbClr val="F26B43"/>
          </p15:clr>
        </p15:guide>
        <p15:guide id="3" pos="458" userDrawn="1">
          <p15:clr>
            <a:srgbClr val="F26B43"/>
          </p15:clr>
        </p15:guide>
        <p15:guide id="4" pos="7225" userDrawn="1">
          <p15:clr>
            <a:srgbClr val="F26B43"/>
          </p15:clr>
        </p15:guide>
        <p15:guide id="5" orient="horz" pos="41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5F1158-B1AA-8F41-AF0A-FEA0EC18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73" y="1474269"/>
            <a:ext cx="3984232" cy="2816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F8FC7CCD-75EB-9C44-BC7D-29679334A8CA}"/>
              </a:ext>
            </a:extLst>
          </p:cNvPr>
          <p:cNvSpPr txBox="1">
            <a:spLocks/>
          </p:cNvSpPr>
          <p:nvPr userDrawn="1"/>
        </p:nvSpPr>
        <p:spPr>
          <a:xfrm>
            <a:off x="7979357" y="2794960"/>
            <a:ext cx="3225168" cy="202996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65"/>
              </a:lnSpc>
            </a:pPr>
            <a:r>
              <a:rPr kumimoji="1" lang="en-US" altLang="zh-CN" sz="850" b="1" baseline="0" dirty="0" smtClean="0">
                <a:solidFill>
                  <a:srgbClr val="1D1D1B"/>
                </a:solidFill>
                <a:latin typeface="+mj-lt"/>
              </a:rPr>
              <a:t>Copyright©2020 </a:t>
            </a:r>
            <a:r>
              <a:rPr kumimoji="1" lang="en-US" altLang="zh-CN" sz="850" b="1" baseline="0" dirty="0">
                <a:solidFill>
                  <a:srgbClr val="1D1D1B"/>
                </a:solidFill>
                <a:latin typeface="+mj-lt"/>
              </a:rPr>
              <a:t>Huawei Technologies Co., Ltd.</a:t>
            </a:r>
            <a:br>
              <a:rPr kumimoji="1" lang="en-US" altLang="zh-CN" sz="850" b="1" baseline="0" dirty="0">
                <a:solidFill>
                  <a:srgbClr val="1D1D1B"/>
                </a:solidFill>
                <a:latin typeface="+mj-lt"/>
              </a:rPr>
            </a:br>
            <a:r>
              <a:rPr kumimoji="1" lang="en-US" altLang="zh-CN" sz="850" b="1" baseline="0" dirty="0">
                <a:solidFill>
                  <a:srgbClr val="1D1D1B"/>
                </a:solidFill>
                <a:latin typeface="+mj-lt"/>
              </a:rPr>
              <a:t>All Rights Reserved.</a:t>
            </a:r>
            <a:r>
              <a:rPr kumimoji="1" lang="en-US" altLang="zh-CN" sz="779" dirty="0">
                <a:solidFill>
                  <a:srgbClr val="1D1D1B"/>
                </a:solidFill>
                <a:latin typeface="+mn-lt"/>
              </a:rPr>
              <a:t/>
            </a:r>
            <a:br>
              <a:rPr kumimoji="1" lang="en-US" altLang="zh-CN" sz="779" dirty="0">
                <a:solidFill>
                  <a:srgbClr val="1D1D1B"/>
                </a:solidFill>
                <a:latin typeface="+mn-lt"/>
              </a:rPr>
            </a:br>
            <a:r>
              <a:rPr kumimoji="1" lang="en-US" altLang="zh-CN" sz="779" dirty="0">
                <a:solidFill>
                  <a:srgbClr val="1D1D1B"/>
                </a:solidFill>
                <a:latin typeface="+mn-lt"/>
              </a:rPr>
              <a:t/>
            </a:r>
            <a:br>
              <a:rPr kumimoji="1" lang="en-US" altLang="zh-CN" sz="779" dirty="0">
                <a:solidFill>
                  <a:srgbClr val="1D1D1B"/>
                </a:solidFill>
                <a:latin typeface="+mn-lt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 information in this document may contain predictive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statements including, without limitation, statements regarding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 future financial and operating results, future product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portfolio, new technology, etc. There are a number of factors that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could cause actual results and developments to differ materially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from those expressed or implied in the predictive statements.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Therefore, such information is provided for reference purpose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only and constitutes neither an offer nor an acceptance. Huawei </a:t>
            </a:r>
            <a:b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850" baseline="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may change the information at any time without notice. </a:t>
            </a:r>
          </a:p>
          <a:p>
            <a:pPr>
              <a:lnSpc>
                <a:spcPts val="1065"/>
              </a:lnSpc>
            </a:pPr>
            <a:endParaRPr kumimoji="1" lang="zh-CN" altLang="en-US" sz="779" dirty="0">
              <a:solidFill>
                <a:srgbClr val="1D1D1B"/>
              </a:solidFill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1235B6F-D691-2C40-93D4-EC5427ADDFB0}"/>
              </a:ext>
            </a:extLst>
          </p:cNvPr>
          <p:cNvSpPr txBox="1">
            <a:spLocks/>
          </p:cNvSpPr>
          <p:nvPr userDrawn="1"/>
        </p:nvSpPr>
        <p:spPr>
          <a:xfrm>
            <a:off x="7977672" y="1436908"/>
            <a:ext cx="3481833" cy="58280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94"/>
              </a:lnSpc>
            </a:pP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Bring digital to every person, home, and </a:t>
            </a:r>
            <a:b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organization for a fully connected, </a:t>
            </a:r>
            <a:b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</a:br>
            <a:r>
              <a:rPr kumimoji="1" lang="en-US" altLang="zh-CN" sz="1200" dirty="0">
                <a:solidFill>
                  <a:srgbClr val="1D1D1B"/>
                </a:solidFill>
                <a:latin typeface="+mn-lt"/>
                <a:cs typeface="Arial" panose="020B0604020202020204" pitchFamily="34" charset="0"/>
              </a:rPr>
              <a:t>intelligent world.</a:t>
            </a:r>
            <a:endParaRPr kumimoji="1" lang="zh-CN" altLang="en-US" sz="1200" dirty="0">
              <a:solidFill>
                <a:srgbClr val="1D1D1B"/>
              </a:solidFill>
              <a:latin typeface="+mn-lt"/>
              <a:ea typeface="Microsoft YaHei" charset="-122"/>
              <a:cs typeface="Microsoft YaHei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0213" y="5251969"/>
            <a:ext cx="1869596" cy="40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1187798" rtl="0" eaLnBrk="1" latinLnBrk="0" hangingPunct="1">
        <a:lnSpc>
          <a:spcPct val="90000"/>
        </a:lnSpc>
        <a:spcBef>
          <a:spcPct val="0"/>
        </a:spcBef>
        <a:buNone/>
        <a:defRPr sz="5000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1187798" rtl="0" eaLnBrk="1" latinLnBrk="0" hangingPunct="1">
        <a:lnSpc>
          <a:spcPct val="90000"/>
        </a:lnSpc>
        <a:spcBef>
          <a:spcPts val="1299"/>
        </a:spcBef>
        <a:buFont typeface="Arial" panose="020B0604020202020204" pitchFamily="34" charset="0"/>
        <a:buNone/>
        <a:defRPr sz="1819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593900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311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59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indent="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None/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3266447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860346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454245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5048144" indent="-296950" algn="l" defTabSz="1187798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1pPr>
      <a:lvl2pPr marL="593900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2pPr>
      <a:lvl3pPr marL="11877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781699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4pPr>
      <a:lvl5pPr marL="2375598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5pPr>
      <a:lvl6pPr marL="29694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6pPr>
      <a:lvl7pPr marL="3563396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7pPr>
      <a:lvl8pPr marL="4157297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8pPr>
      <a:lvl9pPr marL="4751195" algn="l" defTabSz="1187798" rtl="0" eaLnBrk="1" latinLnBrk="0" hangingPunct="1">
        <a:defRPr sz="23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1" userDrawn="1">
          <p15:clr>
            <a:srgbClr val="F26B43"/>
          </p15:clr>
        </p15:guide>
        <p15:guide id="2" pos="3842" userDrawn="1">
          <p15:clr>
            <a:srgbClr val="F26B43"/>
          </p15:clr>
        </p15:guide>
        <p15:guide id="3" pos="458" userDrawn="1">
          <p15:clr>
            <a:srgbClr val="F26B43"/>
          </p15:clr>
        </p15:guide>
        <p15:guide id="4" pos="721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C87655-05F1-F24B-A043-66EB4115A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8996" y="907092"/>
            <a:ext cx="9594600" cy="69025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hu-HU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3G kivezetés </a:t>
            </a:r>
            <a:r>
              <a:rPr lang="hu-HU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szállítói </a:t>
            </a:r>
            <a:r>
              <a:rPr lang="hu-HU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szemmel</a:t>
            </a:r>
            <a:endParaRPr lang="en-US" sz="3600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08FE84A-DEAA-2045-AB8B-6728CCADD3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98996" y="5030470"/>
            <a:ext cx="6522800" cy="568309"/>
          </a:xfrm>
        </p:spPr>
        <p:txBody>
          <a:bodyPr/>
          <a:lstStyle/>
          <a:p>
            <a:r>
              <a:rPr lang="hu-HU" dirty="0" smtClean="0"/>
              <a:t>HTE </a:t>
            </a:r>
            <a:r>
              <a:rPr lang="hu-HU" dirty="0" err="1" smtClean="0"/>
              <a:t>Infokom</a:t>
            </a:r>
            <a:r>
              <a:rPr lang="hu-HU" dirty="0" smtClean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38756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1298" y="2528267"/>
            <a:ext cx="5478799" cy="33515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5986" y="357898"/>
            <a:ext cx="108013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9001" rIns="97999" bIns="49001" numCol="1" anchor="ctr" anchorCtr="0" compatLnSpc="1">
            <a:prstTxWarp prst="textNoShape">
              <a:avLst/>
            </a:prstTxWarp>
          </a:bodyPr>
          <a:lstStyle/>
          <a:p>
            <a:pPr defTabSz="1187323"/>
            <a:r>
              <a:rPr lang="hu-HU" altLang="zh-CN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Egy kis történelem</a:t>
            </a:r>
            <a:endParaRPr lang="zh-CN" altLang="en-US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773" y="1340769"/>
            <a:ext cx="758787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Nehéz születés és lassú indulás: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Az első igazán széles sávú mobil távközlési technológia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technológia rendelkezésre állt 2001-től, de hiányzott a „</a:t>
            </a:r>
            <a:r>
              <a:rPr lang="hu-HU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Killer</a:t>
            </a: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hu-HU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Application</a:t>
            </a: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Az első globális hálózatok 2002-ben indultak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Magyarországon 2005-ben indult el az első 3G szolgáltatás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Nem voltak még a mai értelemben vett </a:t>
            </a:r>
            <a:r>
              <a:rPr lang="hu-HU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okostelefonok</a:t>
            </a:r>
            <a:endParaRPr lang="hu-HU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Nem volt még </a:t>
            </a:r>
            <a:r>
              <a:rPr lang="hu-HU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Iphone</a:t>
            </a:r>
            <a:endParaRPr lang="hu-HU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Az informatikai felhasználók gyakorlatilag 100-a </a:t>
            </a:r>
            <a:b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számítógépet használt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maitól teljesen eltérő szállítói szerkezettel</a:t>
            </a:r>
            <a:endParaRPr lang="hu-HU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hu-HU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37605" y="2179674"/>
            <a:ext cx="1002492" cy="78681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0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5986" y="357898"/>
            <a:ext cx="108013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9001" rIns="97999" bIns="49001" numCol="1" anchor="ctr" anchorCtr="0" compatLnSpc="1">
            <a:prstTxWarp prst="textNoShape">
              <a:avLst/>
            </a:prstTxWarp>
          </a:bodyPr>
          <a:lstStyle/>
          <a:p>
            <a:pPr defTabSz="1187323"/>
            <a:r>
              <a:rPr lang="hu-HU" altLang="zh-CN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Egyre gyorsuló lépések</a:t>
            </a:r>
            <a:endParaRPr lang="zh-CN" altLang="en-US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773" y="1340769"/>
            <a:ext cx="59238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Gyorsuló lépések</a:t>
            </a:r>
            <a:endParaRPr lang="hu-HU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következő technológiai lépcső a 4G LTE csak tíz évvel később jelent meg a piacon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Az első magyarországi 4G hálózat 2012-ben indult az 1800MHz-es frekvenciatartományban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2014-re épültek ki az országos lefedettséget biztosító 4G hálózatok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Az első magyarországi 5G hálózatra pedig 2019 Októberig kellett várni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Egyértelműen látható, hogy a 3G még a pályája csúcsán is jóval kevesebb előfizetőt szolgált ki, mint az előtte vagy utána következő technológiák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Picture 2" descr="https://www.counterpointresearch.com/wp-content/uploads/2020/03/counterpoint-3-decades-of-cellular-techn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684" y="2341124"/>
            <a:ext cx="5660985" cy="333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48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5986" y="357898"/>
            <a:ext cx="108013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9001" rIns="97999" bIns="49001" numCol="1" anchor="ctr" anchorCtr="0" compatLnSpc="1">
            <a:prstTxWarp prst="textNoShape">
              <a:avLst/>
            </a:prstTxWarp>
          </a:bodyPr>
          <a:lstStyle/>
          <a:p>
            <a:pPr defTabSz="1187323"/>
            <a:r>
              <a:rPr lang="hu-HU" altLang="zh-CN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De miért is?</a:t>
            </a:r>
            <a:endParaRPr lang="zh-CN" altLang="en-US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773" y="1340769"/>
            <a:ext cx="81035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u-HU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Sok érv szól mellette: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modernebb hálózati technológiák jelentős hatékonyság növekedést képesek biztosítani, mind energia, mind a spektrum hatékony kiszolgálásában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csak 3G csatlakozásra képes végberendezések legrosszabb esetben 2 és 2.5G hálózaton képesek kommunikálni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2015-óta eladott hálózati berendezések szinte mindegyike képes 4G hálózatokhoz csatlakozni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Megjelentek az 5G hálózatok és vérhatóan már idén megjelennek az első 300USD alatti árú 5G kommunikációval rendelkező berendezések is.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hu-HU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Nagyon kevés érv szól ellene:</a:t>
            </a:r>
            <a:endParaRPr lang="hu-HU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Javítani kell a jelenlegi 4G hálózati lefedettséget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Meg kell oldani a jelenleg alkalmazásban levő M2M/</a:t>
            </a:r>
            <a:r>
              <a:rPr lang="hu-HU" altLang="zh-CN" sz="16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IoT</a:t>
            </a: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berendezések folyamatos működését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6617" b="5470"/>
          <a:stretch/>
        </p:blipFill>
        <p:spPr>
          <a:xfrm>
            <a:off x="8646612" y="2614427"/>
            <a:ext cx="3235273" cy="27541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61967" y="2082256"/>
            <a:ext cx="23391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hu-HU" sz="1400" dirty="0" smtClean="0">
                <a:solidFill>
                  <a:srgbClr val="575756"/>
                </a:solidFill>
                <a:latin typeface="+mj-lt"/>
                <a:ea typeface="Microsoft YaHei" panose="020B0503020204020204" pitchFamily="34" charset="-122"/>
              </a:rPr>
              <a:t>Mobil előfizetések megoszlása technológia szerint </a:t>
            </a:r>
            <a:endParaRPr kumimoji="1" lang="en-US" sz="1400" dirty="0" err="1" smtClean="0">
              <a:solidFill>
                <a:srgbClr val="575756"/>
              </a:solidFill>
              <a:latin typeface="+mj-lt"/>
              <a:ea typeface="Microsoft YaHei" panose="020B0503020204020204" pitchFamily="34" charset="-12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383231" y="5322414"/>
            <a:ext cx="2498654" cy="307798"/>
            <a:chOff x="8910082" y="5476313"/>
            <a:chExt cx="2498654" cy="30779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l="79193" t="93522"/>
            <a:stretch/>
          </p:blipFill>
          <p:spPr>
            <a:xfrm>
              <a:off x="10249786" y="5476313"/>
              <a:ext cx="1158950" cy="28653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910082" y="5522501"/>
              <a:ext cx="23391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hu-HU" sz="1050" dirty="0" smtClean="0">
                  <a:solidFill>
                    <a:srgbClr val="575756"/>
                  </a:solidFill>
                  <a:latin typeface="+mj-lt"/>
                  <a:ea typeface="Microsoft YaHei" panose="020B0503020204020204" pitchFamily="34" charset="-122"/>
                </a:rPr>
                <a:t>Forrás:</a:t>
              </a:r>
              <a:endParaRPr kumimoji="1" lang="en-US" sz="1050" dirty="0" err="1" smtClean="0">
                <a:solidFill>
                  <a:srgbClr val="575756"/>
                </a:solidFill>
                <a:latin typeface="+mj-lt"/>
                <a:ea typeface="Microsoft YaHe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555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5986" y="357898"/>
            <a:ext cx="108013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9001" rIns="97999" bIns="49001" numCol="1" anchor="ctr" anchorCtr="0" compatLnSpc="1">
            <a:prstTxWarp prst="textNoShape">
              <a:avLst/>
            </a:prstTxWarp>
          </a:bodyPr>
          <a:lstStyle/>
          <a:p>
            <a:pPr defTabSz="1187323"/>
            <a:r>
              <a:rPr lang="hu-HU" altLang="zh-CN" sz="2800" dirty="0" smtClean="0">
                <a:solidFill>
                  <a:srgbClr val="C00000"/>
                </a:solidFill>
                <a:latin typeface="Arial" panose="020B0604020202020204" pitchFamily="34" charset="0"/>
              </a:rPr>
              <a:t>A piac felkészült a változásra</a:t>
            </a:r>
            <a:endParaRPr lang="zh-CN" altLang="en-US" sz="28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5774" y="1340769"/>
            <a:ext cx="538132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hatóság felismerte és támogatja a modernizálást (ld. Válts okosra program)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szolgáltatók mindegyike rendelkezik országos lefedettséget biztosító 4G hálózattal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ma újonnan vásárolható mobil berendezések 100%-a képes 4G hálózatokhoz történő csatlakozásra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Magyarországon használatban lévő mobil berendezések több, mint 90%-a képes 4G-n kommunikálni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technológia szállítók mindegyike már a korábbiaknál sokkal fejlettebb és hatékonyabb  5G technológiát szállít az operátorok részére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u-HU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916661" y="357898"/>
            <a:ext cx="5948031" cy="2942976"/>
            <a:chOff x="5797549" y="3040481"/>
            <a:chExt cx="5948031" cy="294297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2563" t="12375" r="6782" b="12091"/>
            <a:stretch/>
          </p:blipFill>
          <p:spPr>
            <a:xfrm>
              <a:off x="5797549" y="3209503"/>
              <a:ext cx="5948031" cy="276125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t="29958"/>
            <a:stretch/>
          </p:blipFill>
          <p:spPr>
            <a:xfrm>
              <a:off x="10498539" y="5791203"/>
              <a:ext cx="1247041" cy="19225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975929" y="3040481"/>
              <a:ext cx="45112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hu-HU" sz="1400" dirty="0" smtClean="0">
                  <a:solidFill>
                    <a:srgbClr val="575756"/>
                  </a:solidFill>
                  <a:latin typeface="+mj-lt"/>
                  <a:ea typeface="Microsoft YaHei" panose="020B0503020204020204" pitchFamily="34" charset="-122"/>
                </a:rPr>
                <a:t>Mobil készülék gyártók piaci részesedés szerint</a:t>
              </a:r>
              <a:endParaRPr kumimoji="1" lang="en-US" sz="1400" dirty="0" err="1" smtClean="0">
                <a:solidFill>
                  <a:srgbClr val="575756"/>
                </a:solidFill>
                <a:latin typeface="+mj-lt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685542" y="3288174"/>
            <a:ext cx="4511221" cy="2806976"/>
            <a:chOff x="1085759" y="3114558"/>
            <a:chExt cx="4511221" cy="280697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85759" y="3348258"/>
              <a:ext cx="3942353" cy="257327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085759" y="3114558"/>
              <a:ext cx="45112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hu-HU" sz="1400" dirty="0" smtClean="0">
                  <a:solidFill>
                    <a:srgbClr val="575756"/>
                  </a:solidFill>
                  <a:latin typeface="+mj-lt"/>
                  <a:ea typeface="Microsoft YaHei" panose="020B0503020204020204" pitchFamily="34" charset="-122"/>
                </a:rPr>
                <a:t>Eladott 4G készülékek száma (ezer darab)</a:t>
              </a:r>
              <a:endParaRPr kumimoji="1" lang="en-US" sz="1400" dirty="0" err="1" smtClean="0">
                <a:solidFill>
                  <a:srgbClr val="575756"/>
                </a:solidFill>
                <a:latin typeface="+mj-lt"/>
                <a:ea typeface="Microsoft YaHe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26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2260" y="871869"/>
            <a:ext cx="6002079" cy="46357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Köszönöm a figyelmet!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849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Title Slide">
  <a:themeElements>
    <a:clrScheme name="updated">
      <a:dk1>
        <a:srgbClr val="1D1D1A"/>
      </a:dk1>
      <a:lt1>
        <a:srgbClr val="1D1D1A"/>
      </a:lt1>
      <a:dk2>
        <a:srgbClr val="FFFFFF"/>
      </a:dk2>
      <a:lt2>
        <a:srgbClr val="FFFFFF"/>
      </a:lt2>
      <a:accent1>
        <a:srgbClr val="C7000A"/>
      </a:accent1>
      <a:accent2>
        <a:srgbClr val="C8102E"/>
      </a:accent2>
      <a:accent3>
        <a:srgbClr val="EA594F"/>
      </a:accent3>
      <a:accent4>
        <a:srgbClr val="F8B53C"/>
      </a:accent4>
      <a:accent5>
        <a:srgbClr val="231815"/>
      </a:accent5>
      <a:accent6>
        <a:srgbClr val="595757"/>
      </a:accent6>
      <a:hlink>
        <a:srgbClr val="898989"/>
      </a:hlink>
      <a:folHlink>
        <a:srgbClr val="B5B5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7000B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err="1" smtClean="0">
            <a:solidFill>
              <a:srgbClr val="575756"/>
            </a:solidFill>
            <a:latin typeface="+mj-lt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A938B27E-E6BA-4AA8-AFAF-DCBE627D2269}" vid="{6216E914-9F4F-4BC4-8756-D5C2D8D23332}"/>
    </a:ext>
  </a:extLst>
</a:theme>
</file>

<file path=ppt/theme/theme2.xml><?xml version="1.0" encoding="utf-8"?>
<a:theme xmlns:a="http://schemas.openxmlformats.org/drawingml/2006/main" name="Chart page">
  <a:themeElements>
    <a:clrScheme name="Custom 29">
      <a:dk1>
        <a:srgbClr val="1D1D1A"/>
      </a:dk1>
      <a:lt1>
        <a:srgbClr val="666666"/>
      </a:lt1>
      <a:dk2>
        <a:srgbClr val="FFFFFF"/>
      </a:dk2>
      <a:lt2>
        <a:srgbClr val="EBEBEB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800" dirty="0" smtClean="0">
            <a:solidFill>
              <a:schemeClr val="accent2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A938B27E-E6BA-4AA8-AFAF-DCBE627D2269}" vid="{1943A4C1-0819-4C05-AF48-5008CC1A1777}"/>
    </a:ext>
  </a:extLst>
</a:theme>
</file>

<file path=ppt/theme/theme3.xml><?xml version="1.0" encoding="utf-8"?>
<a:theme xmlns:a="http://schemas.openxmlformats.org/drawingml/2006/main" name="4_Chart page">
  <a:themeElements>
    <a:clrScheme name="Custom 29">
      <a:dk1>
        <a:srgbClr val="1D1D1A"/>
      </a:dk1>
      <a:lt1>
        <a:srgbClr val="666666"/>
      </a:lt1>
      <a:dk2>
        <a:srgbClr val="FFFFFF"/>
      </a:dk2>
      <a:lt2>
        <a:srgbClr val="EBEBEB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lnSpc>
            <a:spcPts val="3440"/>
          </a:lnSpc>
          <a:defRPr sz="3200" dirty="0" smtClean="0"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A938B27E-E6BA-4AA8-AFAF-DCBE627D2269}" vid="{25E5B6ED-E80F-43C9-8249-F002A1803116}"/>
    </a:ext>
  </a:extLst>
</a:theme>
</file>

<file path=ppt/theme/theme4.xml><?xml version="1.0" encoding="utf-8"?>
<a:theme xmlns:a="http://schemas.openxmlformats.org/drawingml/2006/main" name="End page">
  <a:themeElements>
    <a:clrScheme name="2210">
      <a:dk1>
        <a:srgbClr val="1D1D1A"/>
      </a:dk1>
      <a:lt1>
        <a:srgbClr val="1D1D1A"/>
      </a:lt1>
      <a:dk2>
        <a:srgbClr val="FFFFFF"/>
      </a:dk2>
      <a:lt2>
        <a:srgbClr val="FFFFFF"/>
      </a:lt2>
      <a:accent1>
        <a:srgbClr val="C7000A"/>
      </a:accent1>
      <a:accent2>
        <a:srgbClr val="E9002F"/>
      </a:accent2>
      <a:accent3>
        <a:srgbClr val="F4A100"/>
      </a:accent3>
      <a:accent4>
        <a:srgbClr val="FFFF00"/>
      </a:accent4>
      <a:accent5>
        <a:srgbClr val="232323"/>
      </a:accent5>
      <a:accent6>
        <a:srgbClr val="666666"/>
      </a:accent6>
      <a:hlink>
        <a:srgbClr val="919191"/>
      </a:hlink>
      <a:folHlink>
        <a:srgbClr val="C4C4C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A002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 template.pptx" id="{A938B27E-E6BA-4AA8-AFAF-DCBE627D2269}" vid="{F4E64670-7483-4DA9-BFDE-A48AA7071198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1568</TotalTime>
  <Words>346</Words>
  <Application>Microsoft Office PowerPoint</Application>
  <PresentationFormat>Egyéni</PresentationFormat>
  <Paragraphs>41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4</vt:i4>
      </vt:variant>
      <vt:variant>
        <vt:lpstr>Diacímek</vt:lpstr>
      </vt:variant>
      <vt:variant>
        <vt:i4>6</vt:i4>
      </vt:variant>
    </vt:vector>
  </HeadingPairs>
  <TitlesOfParts>
    <vt:vector size="15" baseType="lpstr">
      <vt:lpstr>微软雅黑</vt:lpstr>
      <vt:lpstr>微软雅黑</vt:lpstr>
      <vt:lpstr>Arial</vt:lpstr>
      <vt:lpstr>Calibri</vt:lpstr>
      <vt:lpstr>黑体</vt:lpstr>
      <vt:lpstr>1_Title Slide</vt:lpstr>
      <vt:lpstr>Chart page</vt:lpstr>
      <vt:lpstr>4_Chart page</vt:lpstr>
      <vt:lpstr>End page</vt:lpstr>
      <vt:lpstr>3G kivezetés szállítói szemmel</vt:lpstr>
      <vt:lpstr>Egy kis történelem</vt:lpstr>
      <vt:lpstr>Egyre gyorsuló lépések</vt:lpstr>
      <vt:lpstr>De miért is?</vt:lpstr>
      <vt:lpstr>A piac felkészült a változásra</vt:lpstr>
      <vt:lpstr>PowerPoint-bemutató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</dc:title>
  <dc:creator>Shixuepeng (Richard)</dc:creator>
  <cp:lastModifiedBy>Kollár Péter</cp:lastModifiedBy>
  <cp:revision>132</cp:revision>
  <dcterms:created xsi:type="dcterms:W3CDTF">2019-03-29T10:06:42Z</dcterms:created>
  <dcterms:modified xsi:type="dcterms:W3CDTF">2020-11-18T13:30:48Z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(3)G9csweSb1ZvCfTEAo5Mv4w/HVsOzyfEEaXK0VElo4yzOitXsJfX2wriIdoDvyEexowV9+kxU
MqqGNowU8hbbtCXqj0TmyX88QCtJwqXEv1DNMAlu7SztOGg36H1+0vTHjtTHeDwc8jSMO+L2
kb//sd0c8/6tGlLyXBzbECk7aqkvy33M+B4cfv39lDhBUlYl7ALLBVQLzyZoSODPpKkXbKtL
SOLHy01t/aXb4eSNOA</vt:lpwstr>
  </property>
  <property fmtid="{D5CDD505-2E9C-101B-9397-08002B2CF9AE}" pid="3" name="_2015_ms_pID_7253431">
    <vt:lpwstr>lQ3zGcYLsFc5m4ZJlLEkPFo77k0LlgFyWVTuZzvDy3GAMVKFCpx9jh
iyQBvlREaPQnk2cTD5220lFIZOOmQfqTDv+vwnrS6ZFLbgf5VWWeCvyAdXcEcpScDHNGWooh
cylCjlqHXnPFcIAW64PAH2UtUH9oVElH6lG6XDkQsJts9gKs3gXu6SmQFID8tQ5zb937ztdE
VuxtLHZAStbMfXVCym9rnFHTV9c66mU0oNQK</vt:lpwstr>
  </property>
  <property fmtid="{D5CDD505-2E9C-101B-9397-08002B2CF9AE}" pid="4" name="_2015_ms_pID_7253432">
    <vt:lpwstr>eg==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1601458092</vt:lpwstr>
  </property>
</Properties>
</file>