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1182" r:id="rId3"/>
    <p:sldId id="1118" r:id="rId4"/>
    <p:sldId id="1119" r:id="rId5"/>
    <p:sldId id="1120" r:id="rId6"/>
    <p:sldId id="1121" r:id="rId7"/>
    <p:sldId id="1122" r:id="rId8"/>
    <p:sldId id="1123" r:id="rId9"/>
    <p:sldId id="1124" r:id="rId10"/>
    <p:sldId id="1125" r:id="rId11"/>
    <p:sldId id="1175" r:id="rId12"/>
    <p:sldId id="1179" r:id="rId13"/>
    <p:sldId id="1180" r:id="rId14"/>
    <p:sldId id="1181" r:id="rId15"/>
    <p:sldId id="1145" r:id="rId16"/>
    <p:sldId id="1146" r:id="rId17"/>
    <p:sldId id="1147" r:id="rId18"/>
    <p:sldId id="1148" r:id="rId19"/>
    <p:sldId id="1132" r:id="rId20"/>
    <p:sldId id="1149" r:id="rId21"/>
    <p:sldId id="1150" r:id="rId22"/>
    <p:sldId id="1161" r:id="rId23"/>
    <p:sldId id="1151" r:id="rId24"/>
    <p:sldId id="1155" r:id="rId25"/>
    <p:sldId id="1183" r:id="rId26"/>
    <p:sldId id="1153" r:id="rId27"/>
    <p:sldId id="1157" r:id="rId28"/>
    <p:sldId id="1158" r:id="rId29"/>
    <p:sldId id="1159" r:id="rId30"/>
    <p:sldId id="1160" r:id="rId31"/>
    <p:sldId id="1135" r:id="rId32"/>
    <p:sldId id="1111" r:id="rId33"/>
    <p:sldId id="1129" r:id="rId34"/>
    <p:sldId id="1156" r:id="rId35"/>
    <p:sldId id="1086" r:id="rId36"/>
  </p:sldIdLst>
  <p:sldSz cx="9144000" cy="6858000" type="screen4x3"/>
  <p:notesSz cx="6811963" cy="9942513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utz Jozsef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4" autoAdjust="0"/>
    <p:restoredTop sz="94662" autoAdjust="0"/>
  </p:normalViewPr>
  <p:slideViewPr>
    <p:cSldViewPr>
      <p:cViewPr varScale="1">
        <p:scale>
          <a:sx n="75" d="100"/>
          <a:sy n="75" d="100"/>
        </p:scale>
        <p:origin x="94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1468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88377" tIns="44188" rIns="88377" bIns="44188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7625" y="0"/>
            <a:ext cx="2952750" cy="496888"/>
          </a:xfrm>
          <a:prstGeom prst="rect">
            <a:avLst/>
          </a:prstGeom>
        </p:spPr>
        <p:txBody>
          <a:bodyPr vert="horz" lIns="88377" tIns="44188" rIns="88377" bIns="44188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r>
              <a:rPr lang="hu-HU"/>
              <a:t>2012.01.12.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2750" cy="496887"/>
          </a:xfrm>
          <a:prstGeom prst="rect">
            <a:avLst/>
          </a:prstGeom>
        </p:spPr>
        <p:txBody>
          <a:bodyPr vert="horz" lIns="88377" tIns="44188" rIns="88377" bIns="44188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7625" y="9444038"/>
            <a:ext cx="2952750" cy="496887"/>
          </a:xfrm>
          <a:prstGeom prst="rect">
            <a:avLst/>
          </a:prstGeom>
        </p:spPr>
        <p:txBody>
          <a:bodyPr vert="horz" lIns="88377" tIns="44188" rIns="88377" bIns="44188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0E3E1CF1-E83B-4BA7-B793-AB02D713804C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765552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5730" tIns="47865" rIns="95730" bIns="4786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2750" cy="496888"/>
          </a:xfrm>
          <a:prstGeom prst="rect">
            <a:avLst/>
          </a:prstGeom>
        </p:spPr>
        <p:txBody>
          <a:bodyPr vert="horz" lIns="95730" tIns="47865" rIns="95730" bIns="4786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/>
              <a:t>2012.01.12.</a:t>
            </a:r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30" tIns="47865" rIns="95730" bIns="47865" rtlCol="0" anchor="ctr"/>
          <a:lstStyle/>
          <a:p>
            <a:pPr lvl="0"/>
            <a:endParaRPr lang="hu-HU" noProof="0" dirty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9887" cy="4473575"/>
          </a:xfrm>
          <a:prstGeom prst="rect">
            <a:avLst/>
          </a:prstGeom>
        </p:spPr>
        <p:txBody>
          <a:bodyPr vert="horz" lIns="95730" tIns="47865" rIns="95730" bIns="47865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2750" cy="496887"/>
          </a:xfrm>
          <a:prstGeom prst="rect">
            <a:avLst/>
          </a:prstGeom>
        </p:spPr>
        <p:txBody>
          <a:bodyPr vert="horz" lIns="95730" tIns="47865" rIns="95730" bIns="4786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2750" cy="496887"/>
          </a:xfrm>
          <a:prstGeom prst="rect">
            <a:avLst/>
          </a:prstGeom>
        </p:spPr>
        <p:txBody>
          <a:bodyPr vert="horz" lIns="95730" tIns="47865" rIns="95730" bIns="4786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757D620A-C2ED-4801-9461-8CABFDDE8E6B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33824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z="250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396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6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365429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8"/>
          <p:cNvSpPr txBox="1">
            <a:spLocks noGrp="1" noChangeArrowheads="1"/>
          </p:cNvSpPr>
          <p:nvPr/>
        </p:nvSpPr>
        <p:spPr bwMode="auto">
          <a:xfrm>
            <a:off x="4308475" y="530225"/>
            <a:ext cx="2001838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defTabSz="449263" eaLnBrk="0" hangingPunct="0">
              <a:lnSpc>
                <a:spcPct val="68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</a:pPr>
            <a:r>
              <a:rPr lang="en-US" sz="600">
                <a:latin typeface="Tele-GroteskNor"/>
              </a:rPr>
              <a:t>Author / Presentation title</a:t>
            </a:r>
          </a:p>
        </p:txBody>
      </p:sp>
      <p:sp>
        <p:nvSpPr>
          <p:cNvPr id="262146" name="Rectangle 9"/>
          <p:cNvSpPr txBox="1">
            <a:spLocks noGrp="1" noChangeArrowheads="1"/>
          </p:cNvSpPr>
          <p:nvPr/>
        </p:nvSpPr>
        <p:spPr bwMode="auto">
          <a:xfrm>
            <a:off x="4308475" y="442913"/>
            <a:ext cx="2001838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449263" eaLnBrk="0" hangingPunct="0">
              <a:lnSpc>
                <a:spcPct val="68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</a:pPr>
            <a:r>
              <a:rPr lang="en-US" sz="600">
                <a:latin typeface="Tele-GroteskNor"/>
              </a:rPr>
              <a:t>08/29/2007</a:t>
            </a:r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4800"/>
          </a:xfrm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177800" indent="-177800"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057974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787248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560645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826825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911241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271627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85378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8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208571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51" tIns="46675" rIns="93351" bIns="46675" anchor="b"/>
          <a:lstStyle/>
          <a:p>
            <a:pPr algn="r" defTabSz="933450" eaLnBrk="0" hangingPunct="0"/>
            <a:fld id="{273CA548-3C78-40FA-A9FE-B4A64442668C}" type="slidenum">
              <a:rPr lang="de-DE" sz="1200">
                <a:latin typeface="Times New Roman" pitchFamily="18" charset="0"/>
              </a:rPr>
              <a:pPr algn="r" defTabSz="933450" eaLnBrk="0" hangingPunct="0"/>
              <a:t>21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3587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0225"/>
            <a:ext cx="5032375" cy="4119563"/>
          </a:xfrm>
          <a:noFill/>
        </p:spPr>
        <p:txBody>
          <a:bodyPr wrap="square" lIns="93351" tIns="46675" rIns="93351" bIns="46675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57362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2015.03.09.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8EB3E-8613-4DA6-8A9D-055C26D533F9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2015.03.09.</a:t>
            </a:r>
            <a:endParaRPr lang="hu-HU" dirty="0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8D68C-3969-448E-A614-AAB4AB78CB5E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dirty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2015.03.09.</a:t>
            </a:r>
            <a:endParaRPr lang="hu-HU" dirty="0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A4EFE-7AD5-4BEA-BC4A-B55D4FB418E5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2015.03.09.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EF1C-E31A-4B92-AABE-0316D4360C0B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2015.03.09.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4D77C-8FAA-4376-9AF2-4E5276759CF9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2015.03.09.</a:t>
            </a:r>
            <a:endParaRPr lang="hu-HU" dirty="0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0780-007C-4AAA-8FC7-771A00A27B6C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2015.03.09.</a:t>
            </a:r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028AC-2D80-4473-A5DC-FC8CCE03A9C3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2015.03.09.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AA193-44BE-43A2-9615-E76279417F15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2015.03.09.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D69D-C346-48E7-A01F-A6C7FAD806C0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0" i="1" baseline="0">
                <a:latin typeface="Arial" panose="020B0604020202020204" pitchFamily="34" charset="0"/>
              </a:defRPr>
            </a:lvl1pPr>
            <a:lvl2pPr>
              <a:defRPr sz="2400" b="0" i="1" baseline="0">
                <a:latin typeface="Arial" panose="020B0604020202020204" pitchFamily="34" charset="0"/>
              </a:defRPr>
            </a:lvl2pPr>
            <a:lvl3pPr>
              <a:defRPr sz="2000" b="0" i="1" baseline="0">
                <a:latin typeface="Arial" panose="020B0604020202020204" pitchFamily="34" charset="0"/>
              </a:defRPr>
            </a:lvl3pPr>
            <a:lvl4pPr>
              <a:defRPr sz="1800" b="0" i="1" baseline="0">
                <a:latin typeface="Arial" panose="020B0604020202020204" pitchFamily="34" charset="0"/>
              </a:defRPr>
            </a:lvl4pPr>
            <a:lvl5pPr>
              <a:defRPr sz="1800" b="0" i="1" baseline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0" i="1" baseline="0">
                <a:latin typeface="Arial" panose="020B0604020202020204" pitchFamily="34" charset="0"/>
              </a:defRPr>
            </a:lvl1pPr>
            <a:lvl2pPr>
              <a:defRPr sz="2400" b="0" i="1" baseline="0">
                <a:latin typeface="Arial" panose="020B0604020202020204" pitchFamily="34" charset="0"/>
              </a:defRPr>
            </a:lvl2pPr>
            <a:lvl3pPr>
              <a:defRPr sz="2000" b="0" i="1" baseline="0">
                <a:latin typeface="Arial" panose="020B0604020202020204" pitchFamily="34" charset="0"/>
              </a:defRPr>
            </a:lvl3pPr>
            <a:lvl4pPr>
              <a:defRPr sz="1800" b="0" i="1" baseline="0">
                <a:latin typeface="Arial" panose="020B0604020202020204" pitchFamily="34" charset="0"/>
              </a:defRPr>
            </a:lvl4pPr>
            <a:lvl5pPr>
              <a:defRPr sz="1800" b="0" i="1" baseline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2015.03.09.</a:t>
            </a:r>
            <a:endParaRPr lang="hu-HU" dirty="0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35258-4216-48CB-AA4A-4A721F0DA9B0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2015.03.09.</a:t>
            </a:r>
            <a:endParaRPr lang="hu-HU" dirty="0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DC138-3E80-4266-A6F3-5A22A2166A28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2015.03.09.</a:t>
            </a:r>
            <a:endParaRPr lang="hu-HU" dirty="0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EA338-6CEB-4BDC-A12A-CEEB20FB5681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2015.03.09.</a:t>
            </a:r>
            <a:endParaRPr lang="hu-HU" dirty="0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A949C-1464-4EF2-9D56-98A055AF32F9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326715" y="266376"/>
            <a:ext cx="6565048" cy="851733"/>
          </a:xfrm>
          <a:prstGeom prst="rect">
            <a:avLst/>
          </a:prstGeom>
          <a:ln>
            <a:noFill/>
          </a:ln>
        </p:spPr>
        <p:txBody>
          <a:bodyPr rtlCol="0" anchor="t">
            <a:noAutofit/>
          </a:bodyPr>
          <a:lstStyle>
            <a:lvl1pPr algn="r">
              <a:lnSpc>
                <a:spcPts val="298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2015.03.09.</a:t>
            </a:r>
            <a:endParaRPr lang="hu-HU" altLang="hu-H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Putz József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F99E6-480C-47E2-97E0-AD9570AC2910}" type="slidenum">
              <a:rPr lang="en-US" altLang="hu-HU"/>
              <a:pPr>
                <a:defRPr/>
              </a:pPr>
              <a:t>‹#›</a:t>
            </a:fld>
            <a:endParaRPr lang="en-US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2015.03.09.</a:t>
            </a:r>
            <a:endParaRPr lang="hu-HU" dirty="0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38F66-4379-4910-B842-AEBCD1406B7F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1">
                <a:alpha val="73000"/>
                <a:lumMod val="0"/>
                <a:lumOff val="10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u-HU"/>
              <a:t>2015.03.09.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8969AD-92CD-4BC5-901F-EDB3741873F2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64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  <p:sldLayoutId id="2147483663" r:id="rId15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i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i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i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i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i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viewimages.com/AltaVistaView.asp?imageid=109237&amp;promotionid=1&amp;partnerid=2&amp;type=results" TargetMode="External"/><Relationship Id="rId11" Type="http://schemas.openxmlformats.org/officeDocument/2006/relationships/image" Target="../media/image39.jpeg"/><Relationship Id="rId5" Type="http://schemas.openxmlformats.org/officeDocument/2006/relationships/image" Target="../media/image34.jpeg"/><Relationship Id="rId10" Type="http://schemas.openxmlformats.org/officeDocument/2006/relationships/image" Target="../media/image38.emf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11" Type="http://schemas.openxmlformats.org/officeDocument/2006/relationships/hyperlink" Target="http://www.google.hu/url?sa=i&amp;rct=j&amp;q=&amp;esrc=s&amp;frm=1&amp;source=images&amp;cd=&amp;cad=rja&amp;docid=pJqTPAvi7-_SqM&amp;tbnid=NqV9mY-kR0mC0M:&amp;ved=0CAUQjRw&amp;url=http://www.edmontonjournal.com/entertainment/television/Average+Netflix+user+streams+hours+week+cord/8012081/story.html&amp;ei=URU6UenmLYvgtQacm4CYBg&amp;bvm=bv.43287494,d.Yms&amp;psig=AFQjCNFuAX-KPptCBCtFpDyoZxOYtgY00Q&amp;ust=1362847438958659" TargetMode="External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98.gif"/><Relationship Id="rId18" Type="http://schemas.openxmlformats.org/officeDocument/2006/relationships/image" Target="../media/image103.jpeg"/><Relationship Id="rId3" Type="http://schemas.openxmlformats.org/officeDocument/2006/relationships/image" Target="../media/image88.jpeg"/><Relationship Id="rId7" Type="http://schemas.openxmlformats.org/officeDocument/2006/relationships/image" Target="../media/image92.gif"/><Relationship Id="rId12" Type="http://schemas.openxmlformats.org/officeDocument/2006/relationships/image" Target="../media/image97.gif"/><Relationship Id="rId17" Type="http://schemas.openxmlformats.org/officeDocument/2006/relationships/image" Target="../media/image102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gif"/><Relationship Id="rId11" Type="http://schemas.openxmlformats.org/officeDocument/2006/relationships/image" Target="../media/image96.gif"/><Relationship Id="rId5" Type="http://schemas.openxmlformats.org/officeDocument/2006/relationships/image" Target="../media/image90.gif"/><Relationship Id="rId15" Type="http://schemas.openxmlformats.org/officeDocument/2006/relationships/image" Target="../media/image100.png"/><Relationship Id="rId10" Type="http://schemas.openxmlformats.org/officeDocument/2006/relationships/image" Target="../media/image95.gif"/><Relationship Id="rId19" Type="http://schemas.openxmlformats.org/officeDocument/2006/relationships/image" Target="../media/image81.gif"/><Relationship Id="rId4" Type="http://schemas.openxmlformats.org/officeDocument/2006/relationships/image" Target="../media/image89.gif"/><Relationship Id="rId9" Type="http://schemas.openxmlformats.org/officeDocument/2006/relationships/image" Target="../media/image94.gif"/><Relationship Id="rId14" Type="http://schemas.openxmlformats.org/officeDocument/2006/relationships/image" Target="../media/image9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ím 1"/>
          <p:cNvSpPr>
            <a:spLocks noGrp="1"/>
          </p:cNvSpPr>
          <p:nvPr>
            <p:ph type="ctrTitle"/>
          </p:nvPr>
        </p:nvSpPr>
        <p:spPr>
          <a:xfrm>
            <a:off x="17463" y="4868863"/>
            <a:ext cx="9132887" cy="792162"/>
          </a:xfrm>
        </p:spPr>
        <p:txBody>
          <a:bodyPr/>
          <a:lstStyle/>
          <a:p>
            <a:pPr eaLnBrk="1" hangingPunct="1"/>
            <a:r>
              <a:rPr lang="hu-HU" b="1" smtClean="0">
                <a:latin typeface="Arial" charset="0"/>
              </a:rPr>
              <a:t>A TV TECHNOLÓGIA JÖVŐJE</a:t>
            </a:r>
          </a:p>
        </p:txBody>
      </p:sp>
      <p:sp>
        <p:nvSpPr>
          <p:cNvPr id="18434" name="Cím 1"/>
          <p:cNvSpPr txBox="1">
            <a:spLocks/>
          </p:cNvSpPr>
          <p:nvPr/>
        </p:nvSpPr>
        <p:spPr bwMode="auto">
          <a:xfrm>
            <a:off x="250825" y="5445125"/>
            <a:ext cx="913288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3200" b="1" i="1">
                <a:latin typeface="Arial" charset="0"/>
              </a:rPr>
              <a:t>Putz József</a:t>
            </a:r>
          </a:p>
          <a:p>
            <a:pPr algn="ctr"/>
            <a:r>
              <a:rPr lang="hu-HU" b="1" i="1">
                <a:latin typeface="Arial" charset="0"/>
              </a:rPr>
              <a:t> </a:t>
            </a:r>
          </a:p>
        </p:txBody>
      </p:sp>
      <p:pic>
        <p:nvPicPr>
          <p:cNvPr id="18435" name="Kép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0"/>
            <a:ext cx="6769100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QD TV  (quantum dot TV)</a:t>
            </a:r>
            <a:br>
              <a:rPr lang="hu-HU" smtClean="0">
                <a:latin typeface="Arial" charset="0"/>
                <a:cs typeface="Arial" charset="0"/>
              </a:rPr>
            </a:br>
            <a:endParaRPr lang="hu-HU" smtClean="0">
              <a:latin typeface="Arial" charset="0"/>
              <a:cs typeface="Arial" charset="0"/>
            </a:endParaRPr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>
          <a:xfrm>
            <a:off x="468313" y="1341438"/>
            <a:ext cx="4978400" cy="4525962"/>
          </a:xfrm>
        </p:spPr>
        <p:txBody>
          <a:bodyPr/>
          <a:lstStyle/>
          <a:p>
            <a:r>
              <a:rPr lang="hu-HU" sz="2400" smtClean="0">
                <a:latin typeface="Arial" charset="0"/>
                <a:cs typeface="Arial" charset="0"/>
              </a:rPr>
              <a:t>Nagy kijelző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Jó betekintési szög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Beégésre nem hajlamos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Kiváló kontraszt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Magas üzemidő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Közepes gyártási költség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Kis fogyasztás (LCD-hez képest)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Nagy fényerő 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Nagy színhűség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CB567A2-A87F-4945-B0C1-CF557A3233C4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Élőláb helye 5"/>
          <p:cNvSpPr txBox="1">
            <a:spLocks noGrp="1"/>
          </p:cNvSpPr>
          <p:nvPr/>
        </p:nvSpPr>
        <p:spPr>
          <a:xfrm>
            <a:off x="3635375" y="6423025"/>
            <a:ext cx="1655763" cy="21590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</a:t>
            </a:r>
            <a:r>
              <a:rPr lang="en-US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</a:t>
            </a:r>
            <a:endParaRPr lang="en-US" sz="1200" i="1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7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  <p:sp>
        <p:nvSpPr>
          <p:cNvPr id="33798" name="Rectangle 8"/>
          <p:cNvSpPr>
            <a:spLocks/>
          </p:cNvSpPr>
          <p:nvPr/>
        </p:nvSpPr>
        <p:spPr bwMode="auto">
          <a:xfrm>
            <a:off x="5580063" y="4221163"/>
            <a:ext cx="375443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hu-HU" sz="2000" b="1" i="1">
                <a:latin typeface="Arial" charset="0"/>
              </a:rPr>
              <a:t>Quantum Dot technológia</a:t>
            </a:r>
            <a:r>
              <a:rPr lang="hu-HU" sz="2000" i="1">
                <a:latin typeface="Arial" charset="0"/>
              </a:rPr>
              <a:t>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hu-HU" sz="2000" i="1">
                <a:latin typeface="Arial" charset="0"/>
              </a:rPr>
              <a:t>2–10 nanométeres félvezető nanokristályok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hu-HU" sz="2000" i="1">
                <a:latin typeface="Arial" charset="0"/>
              </a:rPr>
              <a:t>mérettől függően különböző színeket bocsátanak ki. </a:t>
            </a:r>
          </a:p>
        </p:txBody>
      </p:sp>
      <p:pic>
        <p:nvPicPr>
          <p:cNvPr id="33799" name="Picture 9" descr="QDot-nanocrystal2-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1052513"/>
            <a:ext cx="3635375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hu-HU" smtClean="0">
                <a:latin typeface="Arial" charset="0"/>
              </a:rPr>
              <a:t>Hajlékony kijelzők</a:t>
            </a:r>
          </a:p>
        </p:txBody>
      </p:sp>
      <p:sp>
        <p:nvSpPr>
          <p:cNvPr id="2959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295940" name="Picture 4" descr="HT_rollable3_tv_ml_1407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268413"/>
            <a:ext cx="8353425" cy="4897437"/>
          </a:xfrm>
          <a:prstGeom prst="rect">
            <a:avLst/>
          </a:prstGeom>
          <a:noFill/>
        </p:spPr>
      </p:pic>
      <p:sp>
        <p:nvSpPr>
          <p:cNvPr id="5" name="Élőláb helye 5"/>
          <p:cNvSpPr txBox="1">
            <a:spLocks noGrp="1"/>
          </p:cNvSpPr>
          <p:nvPr/>
        </p:nvSpPr>
        <p:spPr>
          <a:xfrm>
            <a:off x="3635375" y="6423025"/>
            <a:ext cx="1655763" cy="21590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</a:t>
            </a:r>
            <a:r>
              <a:rPr lang="en-US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</a:t>
            </a:r>
            <a:endParaRPr lang="en-US" sz="1200" i="1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34406CA-94D7-4735-8274-656ADBC74BDE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1761nag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4005263"/>
            <a:ext cx="3097213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115888"/>
            <a:ext cx="8532813" cy="720725"/>
          </a:xfrm>
        </p:spPr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TV szabványok fejlődése</a:t>
            </a:r>
          </a:p>
        </p:txBody>
      </p:sp>
      <p:sp>
        <p:nvSpPr>
          <p:cNvPr id="3000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54075" y="1055688"/>
            <a:ext cx="4494213" cy="4687887"/>
          </a:xfrm>
        </p:spPr>
        <p:txBody>
          <a:bodyPr/>
          <a:lstStyle/>
          <a:p>
            <a:r>
              <a:rPr lang="hu-HU" sz="2200" smtClean="0">
                <a:latin typeface="Arial" charset="0"/>
                <a:cs typeface="Arial" charset="0"/>
              </a:rPr>
              <a:t>PAL  		1963</a:t>
            </a:r>
          </a:p>
          <a:p>
            <a:endParaRPr lang="hu-HU" sz="2200" smtClean="0">
              <a:latin typeface="Arial" charset="0"/>
              <a:cs typeface="Arial" charset="0"/>
            </a:endParaRPr>
          </a:p>
          <a:p>
            <a:r>
              <a:rPr lang="hu-HU" sz="2200" smtClean="0">
                <a:latin typeface="Arial" charset="0"/>
                <a:cs typeface="Arial" charset="0"/>
              </a:rPr>
              <a:t>D2MAC 		1986</a:t>
            </a:r>
          </a:p>
          <a:p>
            <a:endParaRPr lang="hu-HU" sz="2200" smtClean="0">
              <a:latin typeface="Arial" charset="0"/>
              <a:cs typeface="Arial" charset="0"/>
            </a:endParaRPr>
          </a:p>
          <a:p>
            <a:r>
              <a:rPr lang="hu-HU" sz="2200" smtClean="0">
                <a:latin typeface="Arial" charset="0"/>
                <a:cs typeface="Arial" charset="0"/>
              </a:rPr>
              <a:t>H.261 (MPEG-1)	1988</a:t>
            </a:r>
          </a:p>
          <a:p>
            <a:endParaRPr lang="hu-HU" sz="2200" smtClean="0">
              <a:latin typeface="Arial" charset="0"/>
              <a:cs typeface="Arial" charset="0"/>
            </a:endParaRPr>
          </a:p>
          <a:p>
            <a:r>
              <a:rPr lang="hu-HU" sz="2200" smtClean="0">
                <a:latin typeface="Arial" charset="0"/>
                <a:cs typeface="Arial" charset="0"/>
              </a:rPr>
              <a:t>H.262 (MPEG-2)	1994</a:t>
            </a:r>
          </a:p>
          <a:p>
            <a:endParaRPr lang="hu-HU" sz="2200" smtClean="0">
              <a:latin typeface="Arial" charset="0"/>
              <a:cs typeface="Arial" charset="0"/>
            </a:endParaRPr>
          </a:p>
          <a:p>
            <a:r>
              <a:rPr lang="hu-HU" sz="2200" smtClean="0">
                <a:latin typeface="Arial" charset="0"/>
                <a:cs typeface="Arial" charset="0"/>
              </a:rPr>
              <a:t>H.264 (MPEG-4)	2003</a:t>
            </a:r>
          </a:p>
          <a:p>
            <a:endParaRPr lang="hu-HU" sz="2200" smtClean="0">
              <a:latin typeface="Arial" charset="0"/>
              <a:cs typeface="Arial" charset="0"/>
            </a:endParaRPr>
          </a:p>
          <a:p>
            <a:r>
              <a:rPr lang="hu-HU" sz="2200" smtClean="0">
                <a:latin typeface="Arial" charset="0"/>
                <a:cs typeface="Arial" charset="0"/>
              </a:rPr>
              <a:t>H.265 		2013</a:t>
            </a:r>
          </a:p>
          <a:p>
            <a:endParaRPr lang="hu-HU" sz="2200" smtClean="0">
              <a:latin typeface="Arial" charset="0"/>
              <a:cs typeface="Arial" charset="0"/>
            </a:endParaRPr>
          </a:p>
        </p:txBody>
      </p:sp>
      <p:pic>
        <p:nvPicPr>
          <p:cNvPr id="300038" name="Picture 6" descr="98Son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2205038"/>
            <a:ext cx="16859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0039" name="Picture 7" descr="293922539Ori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908050"/>
            <a:ext cx="1166812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C41DE3-970D-4F93-9E6A-E9415A4E01C3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041" name="Dátum helye 4"/>
          <p:cNvSpPr txBox="1">
            <a:spLocks noGrp="1"/>
          </p:cNvSpPr>
          <p:nvPr/>
        </p:nvSpPr>
        <p:spPr bwMode="auto">
          <a:xfrm>
            <a:off x="323850" y="6381750"/>
            <a:ext cx="13319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alt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  <p:sp>
        <p:nvSpPr>
          <p:cNvPr id="5" name="Élőláb helye 5"/>
          <p:cNvSpPr txBox="1">
            <a:spLocks noGrp="1"/>
          </p:cNvSpPr>
          <p:nvPr/>
        </p:nvSpPr>
        <p:spPr>
          <a:xfrm>
            <a:off x="3635375" y="6423025"/>
            <a:ext cx="1655763" cy="21590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</a:t>
            </a:r>
            <a:r>
              <a:rPr lang="en-US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</a:t>
            </a:r>
            <a:endParaRPr lang="en-US" sz="1200" i="1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0043" name="Picture 11" descr="7585819_134083_0844335fd7f8313682dbf6602fc58e96_wm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4149725"/>
            <a:ext cx="2519363" cy="1584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hu-HU" smtClean="0">
                <a:latin typeface="Arial" charset="0"/>
              </a:rPr>
              <a:t>TV felbontás a jövőben</a:t>
            </a:r>
          </a:p>
        </p:txBody>
      </p:sp>
      <p:graphicFrame>
        <p:nvGraphicFramePr>
          <p:cNvPr id="302083" name="Group 3"/>
          <p:cNvGraphicFramePr>
            <a:graphicFrameLocks noGrp="1"/>
          </p:cNvGraphicFramePr>
          <p:nvPr>
            <p:ph idx="1"/>
          </p:nvPr>
        </p:nvGraphicFramePr>
        <p:xfrm>
          <a:off x="539750" y="1268413"/>
          <a:ext cx="8229600" cy="4525962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754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8K ULTRA HD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4K ULTRA HD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FULL HD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Felbontás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7680  x 4320 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3,840 x 2,160 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1920 x 1080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Pixelszám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33 millió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 millió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 millió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Képváltás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120fps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50 fps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50 fps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Nézési szög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100°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60°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60°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Hangcsatornák 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22.2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5.1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5.1</a:t>
                      </a:r>
                      <a:endParaRPr kumimoji="0" 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Élőláb helye 5"/>
          <p:cNvSpPr txBox="1">
            <a:spLocks noGrp="1"/>
          </p:cNvSpPr>
          <p:nvPr/>
        </p:nvSpPr>
        <p:spPr>
          <a:xfrm>
            <a:off x="3635375" y="6423025"/>
            <a:ext cx="1655763" cy="21590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</a:t>
            </a:r>
            <a:r>
              <a:rPr lang="en-US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</a:t>
            </a:r>
            <a:endParaRPr lang="en-US" sz="1200" i="1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10F0937-22DD-4BD3-9BE8-ADD6F1E8CFD1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39863" y="274638"/>
            <a:ext cx="7704137" cy="838200"/>
          </a:xfrm>
        </p:spPr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Várható sávszélesség igény</a:t>
            </a:r>
          </a:p>
        </p:txBody>
      </p:sp>
      <p:graphicFrame>
        <p:nvGraphicFramePr>
          <p:cNvPr id="166954" name="Group 42"/>
          <p:cNvGraphicFramePr>
            <a:graphicFrameLocks noGrp="1"/>
          </p:cNvGraphicFramePr>
          <p:nvPr>
            <p:ph idx="4294967295"/>
          </p:nvPr>
        </p:nvGraphicFramePr>
        <p:xfrm>
          <a:off x="579438" y="1600200"/>
          <a:ext cx="8440737" cy="3330575"/>
        </p:xfrm>
        <a:graphic>
          <a:graphicData uri="http://schemas.openxmlformats.org/drawingml/2006/table">
            <a:tbl>
              <a:tblPr/>
              <a:tblGrid>
                <a:gridCol w="3382962"/>
                <a:gridCol w="1341438"/>
                <a:gridCol w="1249362"/>
                <a:gridCol w="1203325"/>
                <a:gridCol w="1263650"/>
              </a:tblGrid>
              <a:tr h="6429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SD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HD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4k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8k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pixelszám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420e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33M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natív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sávszélesség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270Mbps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1,5Gbps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6Gbps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24Gbps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Tömörített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sávszélesség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H.264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2Mbps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5Mbps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15Mbps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50Mbps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Tömörített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sávszélesség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H.265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1,2Mbps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3,5Mbps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10Mbps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35MBps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3145" name="Dátum helye 4"/>
          <p:cNvSpPr txBox="1">
            <a:spLocks noGrp="1"/>
          </p:cNvSpPr>
          <p:nvPr/>
        </p:nvSpPr>
        <p:spPr bwMode="auto">
          <a:xfrm>
            <a:off x="323850" y="6381750"/>
            <a:ext cx="13319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alt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  <p:sp>
        <p:nvSpPr>
          <p:cNvPr id="5" name="Élőláb helye 5"/>
          <p:cNvSpPr txBox="1">
            <a:spLocks noGrp="1"/>
          </p:cNvSpPr>
          <p:nvPr/>
        </p:nvSpPr>
        <p:spPr>
          <a:xfrm>
            <a:off x="3635375" y="6423025"/>
            <a:ext cx="1655763" cy="21590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</a:t>
            </a:r>
            <a:r>
              <a:rPr lang="en-US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</a:t>
            </a:r>
            <a:endParaRPr lang="en-US" sz="1200" i="1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3A589FB-9A11-41E9-8BFF-10A70E3E60A8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549275"/>
            <a:ext cx="8153400" cy="939800"/>
          </a:xfrm>
        </p:spPr>
        <p:txBody>
          <a:bodyPr/>
          <a:lstStyle/>
          <a:p>
            <a:r>
              <a:rPr lang="hu-HU" altLang="hu-HU" sz="2800" smtClean="0">
                <a:latin typeface="Arial" charset="0"/>
                <a:cs typeface="Arial" charset="0"/>
              </a:rPr>
              <a:t>Digitális TV szolgáltatások indulása Magyarországon</a:t>
            </a:r>
            <a:br>
              <a:rPr lang="hu-HU" altLang="hu-HU" sz="2800" smtClean="0">
                <a:latin typeface="Arial" charset="0"/>
                <a:cs typeface="Arial" charset="0"/>
              </a:rPr>
            </a:br>
            <a:endParaRPr lang="hu-HU" altLang="hu-HU" sz="2800" smtClean="0">
              <a:latin typeface="Arial" charset="0"/>
              <a:cs typeface="Arial" charset="0"/>
            </a:endParaRPr>
          </a:p>
        </p:txBody>
      </p:sp>
      <p:sp>
        <p:nvSpPr>
          <p:cNvPr id="2345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5650" y="1196975"/>
            <a:ext cx="7481888" cy="4305300"/>
          </a:xfrm>
        </p:spPr>
        <p:txBody>
          <a:bodyPr/>
          <a:lstStyle/>
          <a:p>
            <a:pPr marL="0" indent="0">
              <a:lnSpc>
                <a:spcPct val="79000"/>
              </a:lnSpc>
            </a:pPr>
            <a:endParaRPr lang="hu-HU" altLang="hu-HU" sz="2000" smtClean="0">
              <a:latin typeface="Arial" charset="0"/>
              <a:cs typeface="Arial" charset="0"/>
            </a:endParaRPr>
          </a:p>
          <a:p>
            <a:pPr marL="0" indent="0">
              <a:lnSpc>
                <a:spcPct val="79000"/>
              </a:lnSpc>
            </a:pPr>
            <a:r>
              <a:rPr lang="hu-HU" altLang="hu-HU" sz="2400" smtClean="0">
                <a:latin typeface="Arial" charset="0"/>
                <a:cs typeface="Arial" charset="0"/>
              </a:rPr>
              <a:t>UPC Direct DTH szolgáltatás 2000-től</a:t>
            </a:r>
          </a:p>
          <a:p>
            <a:pPr marL="0" indent="0">
              <a:lnSpc>
                <a:spcPct val="79000"/>
              </a:lnSpc>
            </a:pPr>
            <a:endParaRPr lang="hu-HU" altLang="hu-HU" sz="2400" smtClean="0">
              <a:latin typeface="Arial" charset="0"/>
              <a:cs typeface="Arial" charset="0"/>
            </a:endParaRPr>
          </a:p>
          <a:p>
            <a:pPr marL="0" indent="0">
              <a:lnSpc>
                <a:spcPct val="79000"/>
              </a:lnSpc>
            </a:pPr>
            <a:r>
              <a:rPr lang="hu-HU" altLang="hu-HU" sz="2400" smtClean="0">
                <a:latin typeface="Arial" charset="0"/>
                <a:cs typeface="Arial" charset="0"/>
              </a:rPr>
              <a:t>DVB-T 2</a:t>
            </a:r>
            <a:r>
              <a:rPr lang="en-US" altLang="hu-HU" sz="2400" smtClean="0">
                <a:latin typeface="Arial" charset="0"/>
                <a:cs typeface="Arial" charset="0"/>
              </a:rPr>
              <a:t>004</a:t>
            </a:r>
            <a:r>
              <a:rPr lang="hu-HU" altLang="hu-HU" sz="2400" smtClean="0">
                <a:latin typeface="Arial" charset="0"/>
                <a:cs typeface="Arial" charset="0"/>
              </a:rPr>
              <a:t> október 12.-től üzemszerű működés</a:t>
            </a:r>
          </a:p>
          <a:p>
            <a:pPr marL="0" indent="0">
              <a:lnSpc>
                <a:spcPct val="79000"/>
              </a:lnSpc>
            </a:pPr>
            <a:endParaRPr lang="hu-HU" altLang="hu-HU" sz="2400" smtClean="0">
              <a:latin typeface="Arial" charset="0"/>
              <a:cs typeface="Arial" charset="0"/>
            </a:endParaRPr>
          </a:p>
          <a:p>
            <a:pPr marL="0" indent="0">
              <a:lnSpc>
                <a:spcPct val="79000"/>
              </a:lnSpc>
            </a:pPr>
            <a:r>
              <a:rPr lang="hu-HU" altLang="hu-HU" sz="2400" smtClean="0">
                <a:latin typeface="Arial" charset="0"/>
                <a:cs typeface="Arial" charset="0"/>
              </a:rPr>
              <a:t>AntennaDigital 2005.12.01.</a:t>
            </a:r>
          </a:p>
          <a:p>
            <a:pPr marL="0" indent="0">
              <a:lnSpc>
                <a:spcPct val="79000"/>
              </a:lnSpc>
            </a:pPr>
            <a:endParaRPr lang="hu-HU" altLang="hu-HU" sz="2400" smtClean="0">
              <a:latin typeface="Arial" charset="0"/>
              <a:cs typeface="Arial" charset="0"/>
            </a:endParaRPr>
          </a:p>
          <a:p>
            <a:pPr marL="0" indent="0">
              <a:lnSpc>
                <a:spcPct val="79000"/>
              </a:lnSpc>
            </a:pPr>
            <a:r>
              <a:rPr lang="hu-HU" altLang="hu-HU" sz="2400" smtClean="0">
                <a:latin typeface="Arial" charset="0"/>
                <a:cs typeface="Arial" charset="0"/>
              </a:rPr>
              <a:t>T-Kábel Digitális TV szolgáltatása 2005.12.02.</a:t>
            </a:r>
          </a:p>
          <a:p>
            <a:pPr marL="0" indent="0">
              <a:lnSpc>
                <a:spcPct val="79000"/>
              </a:lnSpc>
            </a:pPr>
            <a:endParaRPr lang="hu-HU" altLang="hu-HU" sz="2400" smtClean="0">
              <a:latin typeface="Arial" charset="0"/>
              <a:cs typeface="Arial" charset="0"/>
            </a:endParaRPr>
          </a:p>
          <a:p>
            <a:pPr marL="0" indent="0">
              <a:lnSpc>
                <a:spcPct val="79000"/>
              </a:lnSpc>
            </a:pPr>
            <a:r>
              <a:rPr lang="hu-HU" altLang="hu-HU" sz="2400" smtClean="0">
                <a:latin typeface="Arial" charset="0"/>
                <a:cs typeface="Arial" charset="0"/>
              </a:rPr>
              <a:t>DigiTV 2006.02.07.</a:t>
            </a:r>
          </a:p>
          <a:p>
            <a:pPr marL="0" indent="0">
              <a:lnSpc>
                <a:spcPct val="79000"/>
              </a:lnSpc>
            </a:pPr>
            <a:endParaRPr lang="hu-HU" altLang="hu-HU" sz="2400" smtClean="0">
              <a:latin typeface="Arial" charset="0"/>
              <a:cs typeface="Arial" charset="0"/>
            </a:endParaRPr>
          </a:p>
          <a:p>
            <a:pPr marL="0" indent="0">
              <a:lnSpc>
                <a:spcPct val="79000"/>
              </a:lnSpc>
            </a:pPr>
            <a:r>
              <a:rPr lang="hu-HU" altLang="hu-HU" sz="2400" smtClean="0">
                <a:latin typeface="Arial" charset="0"/>
                <a:cs typeface="Arial" charset="0"/>
              </a:rPr>
              <a:t>IPTV szolgáltatás 2006.11.06.</a:t>
            </a:r>
          </a:p>
          <a:p>
            <a:pPr marL="0" indent="0">
              <a:lnSpc>
                <a:spcPct val="79000"/>
              </a:lnSpc>
            </a:pPr>
            <a:endParaRPr lang="hu-HU" altLang="hu-HU" sz="2400" smtClean="0">
              <a:latin typeface="Arial" charset="0"/>
              <a:cs typeface="Arial" charset="0"/>
            </a:endParaRPr>
          </a:p>
          <a:p>
            <a:pPr marL="0" indent="0">
              <a:lnSpc>
                <a:spcPct val="79000"/>
              </a:lnSpc>
            </a:pPr>
            <a:endParaRPr lang="hu-HU" altLang="hu-HU" sz="2400" smtClean="0">
              <a:latin typeface="Arial" charset="0"/>
              <a:cs typeface="Arial" charset="0"/>
            </a:endParaRPr>
          </a:p>
        </p:txBody>
      </p:sp>
      <p:pic>
        <p:nvPicPr>
          <p:cNvPr id="2345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4738" y="4868863"/>
            <a:ext cx="29892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4501" name="Object 5"/>
          <p:cNvGraphicFramePr>
            <a:graphicFrameLocks noChangeAspect="1"/>
          </p:cNvGraphicFramePr>
          <p:nvPr/>
        </p:nvGraphicFramePr>
        <p:xfrm>
          <a:off x="6227763" y="2420938"/>
          <a:ext cx="273685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02" name="Photo Editor fénykép" r:id="rId5" imgW="4285714" imgH="1714739" progId="">
                  <p:embed/>
                </p:oleObj>
              </mc:Choice>
              <mc:Fallback>
                <p:oleObj name="Photo Editor fénykép" r:id="rId5" imgW="4285714" imgH="1714739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2420938"/>
                        <a:ext cx="2736850" cy="97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4506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56325" y="4149725"/>
            <a:ext cx="2808288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4507" name="Egyenes összekötő 2"/>
          <p:cNvCxnSpPr>
            <a:cxnSpLocks noChangeShapeType="1"/>
          </p:cNvCxnSpPr>
          <p:nvPr/>
        </p:nvCxnSpPr>
        <p:spPr bwMode="auto">
          <a:xfrm flipV="1">
            <a:off x="250825" y="4941888"/>
            <a:ext cx="2376488" cy="5603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</p:cxnSp>
      <p:sp>
        <p:nvSpPr>
          <p:cNvPr id="234509" name="Dátum helye 3"/>
          <p:cNvSpPr txBox="1">
            <a:spLocks noGrp="1"/>
          </p:cNvSpPr>
          <p:nvPr/>
        </p:nvSpPr>
        <p:spPr bwMode="auto">
          <a:xfrm>
            <a:off x="400050" y="63404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alt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  <p:sp>
        <p:nvSpPr>
          <p:cNvPr id="5" name="Élőláb helye 4"/>
          <p:cNvSpPr txBox="1">
            <a:spLocks noGrp="1"/>
          </p:cNvSpPr>
          <p:nvPr/>
        </p:nvSpPr>
        <p:spPr>
          <a:xfrm>
            <a:off x="3076575" y="6340475"/>
            <a:ext cx="2895600" cy="457200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731000" y="6229350"/>
            <a:ext cx="19050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FC72550-C7BD-48D7-B823-40906A3EBBC6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3388" y="274638"/>
            <a:ext cx="8586787" cy="731837"/>
          </a:xfrm>
        </p:spPr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DVB-T</a:t>
            </a:r>
          </a:p>
        </p:txBody>
      </p:sp>
      <p:sp>
        <p:nvSpPr>
          <p:cNvPr id="2365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622425"/>
            <a:ext cx="8604250" cy="4271963"/>
          </a:xfrm>
        </p:spPr>
        <p:txBody>
          <a:bodyPr/>
          <a:lstStyle/>
          <a:p>
            <a:r>
              <a:rPr lang="hu-HU" sz="2400" smtClean="0">
                <a:latin typeface="Arial" charset="0"/>
                <a:cs typeface="Arial" charset="0"/>
              </a:rPr>
              <a:t>Megtörtént az analóg lekapcsolás (ASO)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DD1 sáv kiürítése (790-862MHz)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Jelenleg 5 stream 120Mbps sávszélesség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Interaktivitás hibrid alapon (pld HBB)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HD és SD jelátvitel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Jelenleg MPEG-4 tömörítési eljárás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H.265 bevezetési lehetősége- műsorátviteli kapacitás duplázása</a:t>
            </a:r>
          </a:p>
          <a:p>
            <a:pPr>
              <a:buFontTx/>
              <a:buNone/>
            </a:pPr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236547" name="Picture 4" descr="Széchenyi hegy adótoron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6300" y="0"/>
            <a:ext cx="191770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8" name="Dátum helye 4"/>
          <p:cNvSpPr txBox="1">
            <a:spLocks noGrp="1"/>
          </p:cNvSpPr>
          <p:nvPr/>
        </p:nvSpPr>
        <p:spPr bwMode="auto">
          <a:xfrm>
            <a:off x="323850" y="6381750"/>
            <a:ext cx="13319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alt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  <p:sp>
        <p:nvSpPr>
          <p:cNvPr id="6" name="Élőláb helye 5"/>
          <p:cNvSpPr txBox="1">
            <a:spLocks noGrp="1"/>
          </p:cNvSpPr>
          <p:nvPr/>
        </p:nvSpPr>
        <p:spPr>
          <a:xfrm>
            <a:off x="3635375" y="6423025"/>
            <a:ext cx="1655763" cy="21590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</a:t>
            </a:r>
            <a:r>
              <a:rPr lang="en-US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</a:t>
            </a:r>
            <a:endParaRPr lang="en-US" sz="1200" i="1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FCD7A51-DC58-4B88-AEBA-FFB5FE6B77A3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0"/>
            <a:ext cx="6316663" cy="765175"/>
          </a:xfrm>
        </p:spPr>
        <p:txBody>
          <a:bodyPr/>
          <a:lstStyle/>
          <a:p>
            <a:r>
              <a:rPr lang="hu-HU" altLang="hu-HU" smtClean="0">
                <a:latin typeface="Arial" charset="0"/>
                <a:cs typeface="Arial" charset="0"/>
              </a:rPr>
              <a:t>Technológia</a:t>
            </a:r>
          </a:p>
        </p:txBody>
      </p:sp>
      <p:sp>
        <p:nvSpPr>
          <p:cNvPr id="2385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4724400"/>
            <a:ext cx="2503487" cy="6477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hu-HU" altLang="hu-HU" sz="2400" smtClean="0">
                <a:latin typeface="Arial" charset="0"/>
                <a:cs typeface="Arial" charset="0"/>
              </a:rPr>
              <a:t>Fejállomás</a:t>
            </a:r>
            <a:endParaRPr lang="hu-HU" altLang="hu-HU" sz="1800" smtClean="0">
              <a:latin typeface="Arial" charset="0"/>
              <a:cs typeface="Arial" charset="0"/>
            </a:endParaRPr>
          </a:p>
        </p:txBody>
      </p:sp>
      <p:pic>
        <p:nvPicPr>
          <p:cNvPr id="238595" name="Picture 4" descr="Nera_microwave_anten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5025" y="1449388"/>
            <a:ext cx="1600200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6" name="Picture 8" descr="Heade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19213"/>
            <a:ext cx="3303588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7" name="Picture 10" descr="set top 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12100" y="1449388"/>
            <a:ext cx="1223963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8" name="Picture 11" descr="set top 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0038" y="2035175"/>
            <a:ext cx="122555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9" name="Picture 12" descr="set top 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12100" y="2708275"/>
            <a:ext cx="1223963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600" name="Picture 13" descr="set top 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12100" y="3346450"/>
            <a:ext cx="1223963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601" name="Text Box 16"/>
          <p:cNvSpPr txBox="1">
            <a:spLocks noChangeArrowheads="1"/>
          </p:cNvSpPr>
          <p:nvPr/>
        </p:nvSpPr>
        <p:spPr bwMode="auto">
          <a:xfrm>
            <a:off x="3498850" y="4616450"/>
            <a:ext cx="1577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i="1">
                <a:latin typeface="Arial" charset="0"/>
              </a:rPr>
              <a:t>Mikro</a:t>
            </a:r>
          </a:p>
        </p:txBody>
      </p:sp>
      <p:sp>
        <p:nvSpPr>
          <p:cNvPr id="238602" name="Text Box 17"/>
          <p:cNvSpPr txBox="1">
            <a:spLocks noChangeArrowheads="1"/>
          </p:cNvSpPr>
          <p:nvPr/>
        </p:nvSpPr>
        <p:spPr bwMode="auto">
          <a:xfrm>
            <a:off x="5337175" y="4641850"/>
            <a:ext cx="2533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i="1">
                <a:latin typeface="Arial" charset="0"/>
              </a:rPr>
              <a:t>Adó, antenna</a:t>
            </a:r>
          </a:p>
        </p:txBody>
      </p:sp>
      <p:sp>
        <p:nvSpPr>
          <p:cNvPr id="238603" name="Text Box 18"/>
          <p:cNvSpPr txBox="1">
            <a:spLocks noChangeArrowheads="1"/>
          </p:cNvSpPr>
          <p:nvPr/>
        </p:nvSpPr>
        <p:spPr bwMode="auto">
          <a:xfrm>
            <a:off x="7343775" y="4638675"/>
            <a:ext cx="1827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i="1">
                <a:latin typeface="Arial" charset="0"/>
              </a:rPr>
              <a:t>Set top box</a:t>
            </a:r>
          </a:p>
        </p:txBody>
      </p:sp>
      <p:pic>
        <p:nvPicPr>
          <p:cNvPr id="238604" name="Picture 4" descr="rácsos torony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2225" y="765175"/>
            <a:ext cx="2817813" cy="37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605" name="Picture 9" descr="imag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8613" y="876300"/>
            <a:ext cx="1196975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606" name="Dátum helye 4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  <p:sp>
        <p:nvSpPr>
          <p:cNvPr id="6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BC561FE-4825-423F-ADB2-511FA7F70AB1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1225" y="260350"/>
            <a:ext cx="8232775" cy="750888"/>
          </a:xfrm>
        </p:spPr>
        <p:txBody>
          <a:bodyPr lIns="0" tIns="0" rIns="0" bIns="0" anchor="t"/>
          <a:lstStyle/>
          <a:p>
            <a:r>
              <a:rPr lang="hu-HU" smtClean="0">
                <a:latin typeface="Arial" charset="0"/>
              </a:rPr>
              <a:t>DVB-S </a:t>
            </a:r>
          </a:p>
        </p:txBody>
      </p:sp>
      <p:sp>
        <p:nvSpPr>
          <p:cNvPr id="2406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06475" y="1793875"/>
            <a:ext cx="7777163" cy="4830763"/>
          </a:xfrm>
        </p:spPr>
        <p:txBody>
          <a:bodyPr lIns="0" tIns="0" rIns="0" bIns="0"/>
          <a:lstStyle/>
          <a:p>
            <a:pPr marL="223838" indent="-223838"/>
            <a:r>
              <a:rPr lang="hu-HU" sz="2500" smtClean="0">
                <a:latin typeface="Arial" charset="0"/>
                <a:cs typeface="Arial" charset="0"/>
              </a:rPr>
              <a:t>Geostacionárius műholdak alkalmazása</a:t>
            </a:r>
          </a:p>
          <a:p>
            <a:pPr marL="223838" indent="-223838"/>
            <a:r>
              <a:rPr lang="hu-HU" sz="2500" smtClean="0">
                <a:latin typeface="Arial" charset="0"/>
                <a:cs typeface="Arial" charset="0"/>
              </a:rPr>
              <a:t>Nagy rendelkezésre álló sávszélesség</a:t>
            </a:r>
          </a:p>
          <a:p>
            <a:pPr lvl="1">
              <a:buFontTx/>
              <a:buNone/>
            </a:pPr>
            <a:r>
              <a:rPr lang="hu-HU" sz="2500" smtClean="0">
                <a:latin typeface="Arial" charset="0"/>
                <a:cs typeface="Arial" charset="0"/>
              </a:rPr>
              <a:t> (5Gbps/pozíció)</a:t>
            </a:r>
          </a:p>
          <a:p>
            <a:pPr marL="223838" indent="-223838"/>
            <a:r>
              <a:rPr lang="hu-HU" sz="2500" smtClean="0">
                <a:latin typeface="Arial" charset="0"/>
                <a:cs typeface="Arial" charset="0"/>
              </a:rPr>
              <a:t>Drága űrszegmens</a:t>
            </a:r>
          </a:p>
          <a:p>
            <a:pPr marL="223838" indent="-223838"/>
            <a:r>
              <a:rPr lang="hu-HU" sz="2500" smtClean="0">
                <a:latin typeface="Arial" charset="0"/>
                <a:cs typeface="Arial" charset="0"/>
              </a:rPr>
              <a:t>Döntően MPEG-2 átvitel</a:t>
            </a:r>
            <a:endParaRPr lang="hu-HU" sz="2500" smtClean="0">
              <a:latin typeface="Tele-Antiqua"/>
              <a:cs typeface="Arial" charset="0"/>
            </a:endParaRPr>
          </a:p>
          <a:p>
            <a:pPr marL="223838" indent="-223838"/>
            <a:r>
              <a:rPr lang="hu-HU" sz="2500" smtClean="0">
                <a:latin typeface="Arial" charset="0"/>
                <a:cs typeface="Arial" charset="0"/>
              </a:rPr>
              <a:t>Nincs közvetlen kényszer MPEG-4-H.265 áttérésre</a:t>
            </a:r>
          </a:p>
          <a:p>
            <a:pPr marL="223838" indent="-223838"/>
            <a:r>
              <a:rPr lang="hu-HU" sz="2500" smtClean="0">
                <a:latin typeface="Arial" charset="0"/>
                <a:cs typeface="Arial" charset="0"/>
              </a:rPr>
              <a:t>Interaktivitás hibrid alapon</a:t>
            </a:r>
          </a:p>
          <a:p>
            <a:pPr marL="223838" indent="-223838"/>
            <a:r>
              <a:rPr lang="hu-HU" sz="2500" smtClean="0">
                <a:latin typeface="Arial" charset="0"/>
                <a:cs typeface="Arial" charset="0"/>
              </a:rPr>
              <a:t>IP kimenetű LNB</a:t>
            </a:r>
          </a:p>
        </p:txBody>
      </p:sp>
      <p:pic>
        <p:nvPicPr>
          <p:cNvPr id="240643" name="Picture 4" descr="amos-3_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0"/>
            <a:ext cx="251460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644" name="Picture 6" descr="8_kanal_sat_ip_ln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1844675"/>
            <a:ext cx="1812925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5559559-1795-4511-A68B-95C9BC063461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Élőláb helye 5"/>
          <p:cNvSpPr txBox="1">
            <a:spLocks noGrp="1"/>
          </p:cNvSpPr>
          <p:nvPr/>
        </p:nvSpPr>
        <p:spPr>
          <a:xfrm>
            <a:off x="3635375" y="6423025"/>
            <a:ext cx="1655763" cy="21590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</a:t>
            </a:r>
            <a:r>
              <a:rPr lang="en-US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</a:t>
            </a:r>
            <a:endParaRPr lang="en-US" sz="1200" i="1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647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633413"/>
          </a:xfrm>
        </p:spPr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SAT technológia fejlődése</a:t>
            </a:r>
          </a:p>
        </p:txBody>
      </p:sp>
      <p:sp>
        <p:nvSpPr>
          <p:cNvPr id="242690" name="Rectangle 3"/>
          <p:cNvSpPr>
            <a:spLocks noGrp="1"/>
          </p:cNvSpPr>
          <p:nvPr>
            <p:ph type="body" idx="1"/>
          </p:nvPr>
        </p:nvSpPr>
        <p:spPr>
          <a:xfrm>
            <a:off x="468313" y="1196975"/>
            <a:ext cx="8229600" cy="4525963"/>
          </a:xfrm>
        </p:spPr>
        <p:txBody>
          <a:bodyPr/>
          <a:lstStyle/>
          <a:p>
            <a:r>
              <a:rPr lang="hu-HU" sz="2400" smtClean="0">
                <a:latin typeface="Arial" charset="0"/>
                <a:cs typeface="Arial" charset="0"/>
              </a:rPr>
              <a:t>Hagyományos rakéták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Ion hajtómű</a:t>
            </a:r>
          </a:p>
        </p:txBody>
      </p:sp>
      <p:grpSp>
        <p:nvGrpSpPr>
          <p:cNvPr id="242691" name="Group 4"/>
          <p:cNvGrpSpPr>
            <a:grpSpLocks/>
          </p:cNvGrpSpPr>
          <p:nvPr/>
        </p:nvGrpSpPr>
        <p:grpSpPr bwMode="auto">
          <a:xfrm>
            <a:off x="323850" y="2133600"/>
            <a:ext cx="2952750" cy="5208588"/>
            <a:chOff x="299" y="780"/>
            <a:chExt cx="1537" cy="3239"/>
          </a:xfrm>
        </p:grpSpPr>
        <p:pic>
          <p:nvPicPr>
            <p:cNvPr id="242696" name="Picture 5" descr="472101392_ba94d906d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9" y="780"/>
              <a:ext cx="1537" cy="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2697" name="Text Box 6"/>
            <p:cNvSpPr txBox="1">
              <a:spLocks noChangeArrowheads="1"/>
            </p:cNvSpPr>
            <p:nvPr/>
          </p:nvSpPr>
          <p:spPr bwMode="auto">
            <a:xfrm>
              <a:off x="967" y="3151"/>
              <a:ext cx="120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 sz="1600" b="1">
                <a:solidFill>
                  <a:srgbClr val="FFFAA4"/>
                </a:solidFill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242698" name="Rectangle 7"/>
            <p:cNvSpPr>
              <a:spLocks noChangeArrowheads="1"/>
            </p:cNvSpPr>
            <p:nvPr/>
          </p:nvSpPr>
          <p:spPr bwMode="auto">
            <a:xfrm>
              <a:off x="493" y="3829"/>
              <a:ext cx="774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1400" b="1">
                  <a:solidFill>
                    <a:schemeClr val="tx2"/>
                  </a:solidFill>
                  <a:latin typeface="Arial" charset="0"/>
                  <a:ea typeface="MS PGothic" pitchFamily="34" charset="-128"/>
                </a:rPr>
                <a:t>www.flickr.com</a:t>
              </a:r>
            </a:p>
          </p:txBody>
        </p:sp>
      </p:grpSp>
      <p:pic>
        <p:nvPicPr>
          <p:cNvPr id="242692" name="Picture 8" descr="16402976919_9335649b93_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670300"/>
            <a:ext cx="309562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3" name="Picture 9" descr="Ion hajtóm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196975"/>
            <a:ext cx="3024188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CC4EB82-B07D-40B9-ABDA-6C83BAE0FCA4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Arial" charset="0"/>
              </a:rPr>
              <a:t>Tartalomjegyzék</a:t>
            </a:r>
          </a:p>
        </p:txBody>
      </p:sp>
      <p:sp>
        <p:nvSpPr>
          <p:cNvPr id="3051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smtClean="0">
                <a:latin typeface="Arial" charset="0"/>
                <a:cs typeface="Arial" charset="0"/>
              </a:rPr>
              <a:t>Kijelzők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Műsortovábbítási technológiák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Interaktivitás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1963" y="274638"/>
            <a:ext cx="8682037" cy="644525"/>
          </a:xfrm>
        </p:spPr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KábelTV  hálózatok</a:t>
            </a:r>
          </a:p>
        </p:txBody>
      </p:sp>
      <p:sp>
        <p:nvSpPr>
          <p:cNvPr id="2437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3250" y="1411288"/>
            <a:ext cx="8154988" cy="4511675"/>
          </a:xfrm>
        </p:spPr>
        <p:txBody>
          <a:bodyPr/>
          <a:lstStyle/>
          <a:p>
            <a:r>
              <a:rPr lang="hu-HU" sz="2400" smtClean="0">
                <a:latin typeface="Arial" charset="0"/>
                <a:cs typeface="Arial" charset="0"/>
              </a:rPr>
              <a:t>Analóg műsorok sok sávszélességet foglalnak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5Gbps sávszélesség lehetősége DS irányban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DVB-C robosztus- olcsó technológia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Interaktív közeg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HFC -&gt;Deep Fiber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Nincs közvetlen kényszer MPEG-4-&gt;H.265 áttérésre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WideBand internet- sávszélesség igény nő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Sávszélesség csökken a DD miatt </a:t>
            </a:r>
          </a:p>
          <a:p>
            <a:pPr lvl="1"/>
            <a:r>
              <a:rPr lang="hu-HU" sz="2400" smtClean="0">
                <a:latin typeface="Arial" charset="0"/>
                <a:cs typeface="Arial" charset="0"/>
              </a:rPr>
              <a:t>862MHz-&gt;700MHz</a:t>
            </a:r>
          </a:p>
        </p:txBody>
      </p:sp>
      <p:pic>
        <p:nvPicPr>
          <p:cNvPr id="243715" name="Picture 8" descr="Coax cabl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0263" y="0"/>
            <a:ext cx="1963737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6" name="Dátum helye 4"/>
          <p:cNvSpPr txBox="1">
            <a:spLocks noGrp="1"/>
          </p:cNvSpPr>
          <p:nvPr/>
        </p:nvSpPr>
        <p:spPr bwMode="auto">
          <a:xfrm>
            <a:off x="323850" y="6381750"/>
            <a:ext cx="13319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alt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  <p:sp>
        <p:nvSpPr>
          <p:cNvPr id="10" name="Élőláb helye 5"/>
          <p:cNvSpPr txBox="1">
            <a:spLocks noGrp="1"/>
          </p:cNvSpPr>
          <p:nvPr/>
        </p:nvSpPr>
        <p:spPr>
          <a:xfrm>
            <a:off x="3635375" y="6423025"/>
            <a:ext cx="1655763" cy="21590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</a:t>
            </a:r>
            <a:r>
              <a:rPr lang="en-US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</a:t>
            </a:r>
            <a:endParaRPr lang="en-US" sz="1200" i="1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685A076-FE0C-457F-BEE2-E92B6E9657D3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61" name="Group 2"/>
          <p:cNvGrpSpPr>
            <a:grpSpLocks/>
          </p:cNvGrpSpPr>
          <p:nvPr/>
        </p:nvGrpSpPr>
        <p:grpSpPr bwMode="auto">
          <a:xfrm>
            <a:off x="381000" y="3044825"/>
            <a:ext cx="3141663" cy="2640013"/>
            <a:chOff x="240" y="998"/>
            <a:chExt cx="1979" cy="1663"/>
          </a:xfrm>
        </p:grpSpPr>
        <p:sp>
          <p:nvSpPr>
            <p:cNvPr id="245880" name="Rectangle 3" descr="20%"/>
            <p:cNvSpPr>
              <a:spLocks noChangeArrowheads="1"/>
            </p:cNvSpPr>
            <p:nvPr/>
          </p:nvSpPr>
          <p:spPr bwMode="auto">
            <a:xfrm>
              <a:off x="240" y="1316"/>
              <a:ext cx="1979" cy="1345"/>
            </a:xfrm>
            <a:prstGeom prst="rect">
              <a:avLst/>
            </a:prstGeom>
            <a:pattFill prst="pct20">
              <a:fgClr>
                <a:schemeClr val="tx1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prstDash val="lgDash"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buSzPct val="75000"/>
                <a:buFont typeface="Wingdings" pitchFamily="2" charset="2"/>
                <a:buNone/>
              </a:pPr>
              <a:endParaRPr lang="hu-HU" sz="2000">
                <a:latin typeface="Tele-GroteskEEHal"/>
              </a:endParaRPr>
            </a:p>
          </p:txBody>
        </p:sp>
        <p:sp>
          <p:nvSpPr>
            <p:cNvPr id="252021" name="Text Box 4"/>
            <p:cNvSpPr txBox="1">
              <a:spLocks noChangeArrowheads="1"/>
            </p:cNvSpPr>
            <p:nvPr/>
          </p:nvSpPr>
          <p:spPr bwMode="auto">
            <a:xfrm>
              <a:off x="873" y="998"/>
              <a:ext cx="746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36000" rIns="36000" bIns="36000">
              <a:spAutoFit/>
            </a:bodyPr>
            <a:lstStyle/>
            <a:p>
              <a:pPr eaLnBrk="0" hangingPunct="0">
                <a:defRPr/>
              </a:pPr>
              <a:r>
                <a:rPr lang="hu-HU" dirty="0">
                  <a:latin typeface="+mn-lt"/>
                  <a:cs typeface="Arial" pitchFamily="34" charset="0"/>
                </a:rPr>
                <a:t>Épület</a:t>
              </a:r>
              <a:endParaRPr lang="en-GB" dirty="0">
                <a:latin typeface="+mn-lt"/>
                <a:cs typeface="Arial" pitchFamily="34" charset="0"/>
              </a:endParaRPr>
            </a:p>
          </p:txBody>
        </p:sp>
      </p:grpSp>
      <p:sp>
        <p:nvSpPr>
          <p:cNvPr id="245762" name="Text Box 5"/>
          <p:cNvSpPr txBox="1">
            <a:spLocks noChangeAspect="1" noChangeArrowheads="1"/>
          </p:cNvSpPr>
          <p:nvPr/>
        </p:nvSpPr>
        <p:spPr bwMode="auto">
          <a:xfrm>
            <a:off x="1271588" y="4322763"/>
            <a:ext cx="193675" cy="252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7200" tIns="50400" rIns="97200" bIns="50400">
            <a:spAutoFit/>
          </a:bodyPr>
          <a:lstStyle/>
          <a:p>
            <a:pPr eaLnBrk="0" hangingPunct="0"/>
            <a:endParaRPr lang="hu-HU" sz="1000" i="1">
              <a:latin typeface="Tele-GroteskNor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5763" name="Line 6"/>
          <p:cNvSpPr>
            <a:spLocks noChangeAspect="1" noChangeShapeType="1"/>
          </p:cNvSpPr>
          <p:nvPr/>
        </p:nvSpPr>
        <p:spPr bwMode="auto">
          <a:xfrm flipV="1">
            <a:off x="1144588" y="4806950"/>
            <a:ext cx="317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7200" tIns="50400" rIns="97200" bIns="50400" anchor="ctr"/>
          <a:lstStyle/>
          <a:p>
            <a:endParaRPr lang="hu-HU"/>
          </a:p>
        </p:txBody>
      </p:sp>
      <p:grpSp>
        <p:nvGrpSpPr>
          <p:cNvPr id="245764" name="Group 7"/>
          <p:cNvGrpSpPr>
            <a:grpSpLocks/>
          </p:cNvGrpSpPr>
          <p:nvPr/>
        </p:nvGrpSpPr>
        <p:grpSpPr bwMode="auto">
          <a:xfrm>
            <a:off x="574675" y="3792538"/>
            <a:ext cx="1538288" cy="1797050"/>
            <a:chOff x="362" y="1469"/>
            <a:chExt cx="969" cy="1132"/>
          </a:xfrm>
        </p:grpSpPr>
        <p:sp>
          <p:nvSpPr>
            <p:cNvPr id="245878" name="Rectangle 8"/>
            <p:cNvSpPr>
              <a:spLocks noChangeArrowheads="1"/>
            </p:cNvSpPr>
            <p:nvPr/>
          </p:nvSpPr>
          <p:spPr bwMode="auto">
            <a:xfrm>
              <a:off x="362" y="1469"/>
              <a:ext cx="969" cy="94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buSzPct val="75000"/>
                <a:buFont typeface="Wingdings" pitchFamily="2" charset="2"/>
                <a:buNone/>
              </a:pPr>
              <a:endParaRPr lang="hu-HU" sz="2000" i="1">
                <a:latin typeface="Tele-GroteskEEHal"/>
              </a:endParaRPr>
            </a:p>
          </p:txBody>
        </p:sp>
        <p:sp>
          <p:nvSpPr>
            <p:cNvPr id="245879" name="Text Box 9"/>
            <p:cNvSpPr txBox="1">
              <a:spLocks noChangeArrowheads="1"/>
            </p:cNvSpPr>
            <p:nvPr/>
          </p:nvSpPr>
          <p:spPr bwMode="auto">
            <a:xfrm>
              <a:off x="747" y="2401"/>
              <a:ext cx="366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pPr eaLnBrk="0" hangingPunct="0"/>
              <a:r>
                <a:rPr lang="hu-HU" sz="1600" b="1" i="1">
                  <a:latin typeface="Arial" charset="0"/>
                </a:rPr>
                <a:t>l</a:t>
              </a:r>
              <a:r>
                <a:rPr lang="en-US" sz="1600" b="1" i="1">
                  <a:latin typeface="Arial" charset="0"/>
                </a:rPr>
                <a:t>ak</a:t>
              </a:r>
              <a:r>
                <a:rPr lang="hu-HU" sz="1600" b="1" i="1">
                  <a:latin typeface="Arial" charset="0"/>
                </a:rPr>
                <a:t>ás</a:t>
              </a:r>
              <a:endParaRPr lang="en-GB" sz="1600" b="1" i="1">
                <a:latin typeface="Arial" charset="0"/>
              </a:endParaRPr>
            </a:p>
          </p:txBody>
        </p:sp>
      </p:grpSp>
      <p:grpSp>
        <p:nvGrpSpPr>
          <p:cNvPr id="245765" name="Group 10"/>
          <p:cNvGrpSpPr>
            <a:grpSpLocks/>
          </p:cNvGrpSpPr>
          <p:nvPr/>
        </p:nvGrpSpPr>
        <p:grpSpPr bwMode="auto">
          <a:xfrm>
            <a:off x="1541463" y="4418013"/>
            <a:ext cx="738187" cy="568325"/>
            <a:chOff x="971" y="1863"/>
            <a:chExt cx="465" cy="358"/>
          </a:xfrm>
        </p:grpSpPr>
        <p:sp>
          <p:nvSpPr>
            <p:cNvPr id="245876" name="Text Box 11"/>
            <p:cNvSpPr txBox="1">
              <a:spLocks noChangeArrowheads="1"/>
            </p:cNvSpPr>
            <p:nvPr/>
          </p:nvSpPr>
          <p:spPr bwMode="auto">
            <a:xfrm>
              <a:off x="971" y="2008"/>
              <a:ext cx="46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hu-HU" sz="1600" i="1">
                  <a:latin typeface="Arial" charset="0"/>
                </a:rPr>
                <a:t>ONT</a:t>
              </a:r>
              <a:endParaRPr lang="en-GB" sz="1600" i="1">
                <a:latin typeface="Arial" charset="0"/>
              </a:endParaRPr>
            </a:p>
          </p:txBody>
        </p:sp>
        <p:pic>
          <p:nvPicPr>
            <p:cNvPr id="245877" name="Picture 12" descr="203_NGA_hiD66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D5D5E1"/>
                </a:clrFrom>
                <a:clrTo>
                  <a:srgbClr val="D5D5E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27" y="1863"/>
              <a:ext cx="166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5766" name="Group 13"/>
          <p:cNvGrpSpPr>
            <a:grpSpLocks/>
          </p:cNvGrpSpPr>
          <p:nvPr/>
        </p:nvGrpSpPr>
        <p:grpSpPr bwMode="auto">
          <a:xfrm>
            <a:off x="504825" y="3757613"/>
            <a:ext cx="1214438" cy="1476375"/>
            <a:chOff x="360" y="3022"/>
            <a:chExt cx="479" cy="635"/>
          </a:xfrm>
        </p:grpSpPr>
        <p:sp>
          <p:nvSpPr>
            <p:cNvPr id="245838" name="Oval 14"/>
            <p:cNvSpPr>
              <a:spLocks noChangeAspect="1" noChangeArrowheads="1"/>
            </p:cNvSpPr>
            <p:nvPr/>
          </p:nvSpPr>
          <p:spPr bwMode="auto">
            <a:xfrm>
              <a:off x="360" y="3022"/>
              <a:ext cx="479" cy="635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rgbClr val="B2B2B2"/>
              </a:solidFill>
              <a:round/>
              <a:headEnd/>
              <a:tailEnd/>
            </a:ln>
          </p:spPr>
          <p:txBody>
            <a:bodyPr wrap="none" lIns="97200" tIns="50400" rIns="97200" bIns="50400" anchor="ctr"/>
            <a:lstStyle/>
            <a:p>
              <a:pPr algn="ctr" eaLnBrk="0" hangingPunct="0"/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45839" name="Text Box 15"/>
            <p:cNvSpPr txBox="1">
              <a:spLocks noChangeAspect="1" noChangeArrowheads="1"/>
            </p:cNvSpPr>
            <p:nvPr/>
          </p:nvSpPr>
          <p:spPr bwMode="auto">
            <a:xfrm>
              <a:off x="680" y="3237"/>
              <a:ext cx="76" cy="1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7200" tIns="50400" rIns="97200" bIns="50400">
              <a:spAutoFit/>
            </a:bodyPr>
            <a:lstStyle/>
            <a:p>
              <a:pPr eaLnBrk="0" hangingPunct="0"/>
              <a:endParaRPr lang="en-GB" sz="1000" i="1">
                <a:latin typeface="Tele-GroteskNor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245840" name="Picture 16" descr="fs-c301-1-2k4c-5cm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5" y="3125"/>
              <a:ext cx="162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5841" name="Group 17"/>
            <p:cNvGrpSpPr>
              <a:grpSpLocks noChangeAspect="1"/>
            </p:cNvGrpSpPr>
            <p:nvPr/>
          </p:nvGrpSpPr>
          <p:grpSpPr bwMode="auto">
            <a:xfrm>
              <a:off x="524" y="3457"/>
              <a:ext cx="148" cy="94"/>
              <a:chOff x="2022" y="516"/>
              <a:chExt cx="926" cy="778"/>
            </a:xfrm>
          </p:grpSpPr>
          <p:pic>
            <p:nvPicPr>
              <p:cNvPr id="245874" name="Picture 1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022" y="516"/>
                <a:ext cx="926" cy="7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75" name="Picture 19" descr="NM011097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135" y="639"/>
                <a:ext cx="658" cy="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45842" name="Picture 20" descr="PC_r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9" y="3267"/>
              <a:ext cx="189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43" name="Picture 21" descr="801001"/>
            <p:cNvPicPr>
              <a:picLocks noChangeAspect="1" noChangeArrowheads="1"/>
            </p:cNvPicPr>
            <p:nvPr/>
          </p:nvPicPr>
          <p:blipFill>
            <a:blip r:embed="rId9">
              <a:lum bright="-12000"/>
            </a:blip>
            <a:srcRect l="9804" t="41176" b="19608"/>
            <a:stretch>
              <a:fillRect/>
            </a:stretch>
          </p:blipFill>
          <p:spPr bwMode="auto">
            <a:xfrm>
              <a:off x="548" y="3427"/>
              <a:ext cx="112" cy="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44" name="Text Box 22"/>
            <p:cNvSpPr txBox="1">
              <a:spLocks noChangeAspect="1" noChangeArrowheads="1"/>
            </p:cNvSpPr>
            <p:nvPr/>
          </p:nvSpPr>
          <p:spPr bwMode="auto">
            <a:xfrm>
              <a:off x="515" y="3542"/>
              <a:ext cx="127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7200" tIns="50400" rIns="97200" bIns="50400">
              <a:spAutoFit/>
            </a:bodyPr>
            <a:lstStyle/>
            <a:p>
              <a:pPr algn="ctr" eaLnBrk="0" hangingPunct="0"/>
              <a:r>
                <a:rPr lang="en-GB" sz="800" i="1">
                  <a:latin typeface="Tele-GroteskNor"/>
                  <a:ea typeface="Arial Unicode MS" pitchFamily="34" charset="-128"/>
                  <a:cs typeface="Arial Unicode MS" pitchFamily="34" charset="-128"/>
                </a:rPr>
                <a:t>TV</a:t>
              </a:r>
            </a:p>
          </p:txBody>
        </p:sp>
        <p:sp>
          <p:nvSpPr>
            <p:cNvPr id="245845" name="Text Box 23"/>
            <p:cNvSpPr txBox="1">
              <a:spLocks noChangeAspect="1" noChangeArrowheads="1"/>
            </p:cNvSpPr>
            <p:nvPr/>
          </p:nvSpPr>
          <p:spPr bwMode="auto">
            <a:xfrm>
              <a:off x="385" y="3149"/>
              <a:ext cx="214" cy="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7200" tIns="50400" rIns="97200" bIns="50400">
              <a:spAutoFit/>
            </a:bodyPr>
            <a:lstStyle/>
            <a:p>
              <a:pPr eaLnBrk="0" hangingPunct="0"/>
              <a:r>
                <a:rPr lang="en-GB" sz="800" i="1">
                  <a:latin typeface="Tele-GroteskNor"/>
                  <a:ea typeface="Arial Unicode MS" pitchFamily="34" charset="-128"/>
                  <a:cs typeface="Arial Unicode MS" pitchFamily="34" charset="-128"/>
                </a:rPr>
                <a:t>Internet</a:t>
              </a:r>
            </a:p>
          </p:txBody>
        </p:sp>
        <p:sp>
          <p:nvSpPr>
            <p:cNvPr id="245846" name="Text Box 24"/>
            <p:cNvSpPr txBox="1">
              <a:spLocks noChangeAspect="1" noChangeArrowheads="1"/>
            </p:cNvSpPr>
            <p:nvPr/>
          </p:nvSpPr>
          <p:spPr bwMode="auto">
            <a:xfrm>
              <a:off x="560" y="3022"/>
              <a:ext cx="233" cy="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7200" tIns="50400" rIns="97200" bIns="50400">
              <a:spAutoFit/>
            </a:bodyPr>
            <a:lstStyle/>
            <a:p>
              <a:pPr algn="ctr" eaLnBrk="0" hangingPunct="0"/>
              <a:r>
                <a:rPr lang="en-GB" sz="800" i="1">
                  <a:latin typeface="Tele-GroteskNor"/>
                  <a:ea typeface="Arial Unicode MS" pitchFamily="34" charset="-128"/>
                  <a:cs typeface="Arial Unicode MS" pitchFamily="34" charset="-128"/>
                </a:rPr>
                <a:t>Telefon  </a:t>
              </a:r>
            </a:p>
          </p:txBody>
        </p:sp>
        <p:sp>
          <p:nvSpPr>
            <p:cNvPr id="245847" name="Line 25"/>
            <p:cNvSpPr>
              <a:spLocks noChangeAspect="1" noChangeShapeType="1"/>
            </p:cNvSpPr>
            <p:nvPr/>
          </p:nvSpPr>
          <p:spPr bwMode="auto">
            <a:xfrm flipH="1">
              <a:off x="614" y="3344"/>
              <a:ext cx="73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7200" tIns="50400" rIns="97200" bIns="50400" anchor="ctr"/>
            <a:lstStyle/>
            <a:p>
              <a:endParaRPr lang="hu-HU"/>
            </a:p>
          </p:txBody>
        </p:sp>
        <p:sp>
          <p:nvSpPr>
            <p:cNvPr id="245848" name="Line 26"/>
            <p:cNvSpPr>
              <a:spLocks noChangeAspect="1" noChangeShapeType="1"/>
            </p:cNvSpPr>
            <p:nvPr/>
          </p:nvSpPr>
          <p:spPr bwMode="auto">
            <a:xfrm flipH="1" flipV="1">
              <a:off x="613" y="3190"/>
              <a:ext cx="6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7200" tIns="50400" rIns="97200" bIns="50400" anchor="ctr"/>
            <a:lstStyle/>
            <a:p>
              <a:endParaRPr lang="hu-HU"/>
            </a:p>
          </p:txBody>
        </p:sp>
        <p:sp>
          <p:nvSpPr>
            <p:cNvPr id="245849" name="Line 27"/>
            <p:cNvSpPr>
              <a:spLocks noChangeAspect="1" noChangeShapeType="1"/>
            </p:cNvSpPr>
            <p:nvPr/>
          </p:nvSpPr>
          <p:spPr bwMode="auto">
            <a:xfrm flipV="1">
              <a:off x="583" y="3322"/>
              <a:ext cx="60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7200" tIns="50400" rIns="97200" bIns="50400" anchor="ctr"/>
            <a:lstStyle/>
            <a:p>
              <a:endParaRPr lang="hu-HU"/>
            </a:p>
          </p:txBody>
        </p:sp>
        <p:sp>
          <p:nvSpPr>
            <p:cNvPr id="245850" name="Text Box 28"/>
            <p:cNvSpPr txBox="1">
              <a:spLocks noChangeAspect="1" noChangeArrowheads="1"/>
            </p:cNvSpPr>
            <p:nvPr/>
          </p:nvSpPr>
          <p:spPr bwMode="auto">
            <a:xfrm>
              <a:off x="619" y="3163"/>
              <a:ext cx="174" cy="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7200" tIns="50400" rIns="97200" bIns="50400">
              <a:spAutoFit/>
            </a:bodyPr>
            <a:lstStyle/>
            <a:p>
              <a:pPr eaLnBrk="0" hangingPunct="0"/>
              <a:r>
                <a:rPr lang="en-GB" sz="800" i="1">
                  <a:latin typeface="Tele-GroteskEENor"/>
                </a:rPr>
                <a:t>HGW</a:t>
              </a:r>
            </a:p>
          </p:txBody>
        </p:sp>
        <p:grpSp>
          <p:nvGrpSpPr>
            <p:cNvPr id="245851" name="Group 29"/>
            <p:cNvGrpSpPr>
              <a:grpSpLocks noChangeAspect="1"/>
            </p:cNvGrpSpPr>
            <p:nvPr/>
          </p:nvGrpSpPr>
          <p:grpSpPr bwMode="auto">
            <a:xfrm>
              <a:off x="649" y="3270"/>
              <a:ext cx="104" cy="93"/>
              <a:chOff x="4659" y="831"/>
              <a:chExt cx="340" cy="285"/>
            </a:xfrm>
          </p:grpSpPr>
          <p:sp>
            <p:nvSpPr>
              <p:cNvPr id="245852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4659" y="869"/>
                <a:ext cx="304" cy="247"/>
              </a:xfrm>
              <a:prstGeom prst="rect">
                <a:avLst/>
              </a:prstGeom>
              <a:solidFill>
                <a:srgbClr val="008F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buSzPct val="75000"/>
                  <a:buFont typeface="Wingdings" pitchFamily="2" charset="2"/>
                  <a:buNone/>
                </a:pPr>
                <a:endParaRPr lang="hu-HU" sz="2000" i="1">
                  <a:latin typeface="Tele-GroteskEEHal"/>
                </a:endParaRPr>
              </a:p>
            </p:txBody>
          </p:sp>
          <p:sp>
            <p:nvSpPr>
              <p:cNvPr id="245853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4659" y="869"/>
                <a:ext cx="304" cy="247"/>
              </a:xfrm>
              <a:prstGeom prst="rect">
                <a:avLst/>
              </a:prstGeom>
              <a:noFill/>
              <a:ln w="0">
                <a:solidFill>
                  <a:srgbClr val="76C3F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buSzPct val="75000"/>
                  <a:buFont typeface="Wingdings" pitchFamily="2" charset="2"/>
                  <a:buNone/>
                </a:pPr>
                <a:endParaRPr lang="hu-HU" sz="2000" i="1">
                  <a:latin typeface="Tele-GroteskEEHal"/>
                </a:endParaRPr>
              </a:p>
            </p:txBody>
          </p:sp>
          <p:sp>
            <p:nvSpPr>
              <p:cNvPr id="245854" name="Freeform 32"/>
              <p:cNvSpPr>
                <a:spLocks noChangeAspect="1"/>
              </p:cNvSpPr>
              <p:nvPr/>
            </p:nvSpPr>
            <p:spPr bwMode="auto">
              <a:xfrm>
                <a:off x="4963" y="831"/>
                <a:ext cx="36" cy="285"/>
              </a:xfrm>
              <a:custGeom>
                <a:avLst/>
                <a:gdLst>
                  <a:gd name="T0" fmla="*/ 0 w 88"/>
                  <a:gd name="T1" fmla="*/ 0 h 591"/>
                  <a:gd name="T2" fmla="*/ 0 w 88"/>
                  <a:gd name="T3" fmla="*/ 0 h 591"/>
                  <a:gd name="T4" fmla="*/ 0 w 88"/>
                  <a:gd name="T5" fmla="*/ 3 h 591"/>
                  <a:gd name="T6" fmla="*/ 0 w 88"/>
                  <a:gd name="T7" fmla="*/ 3 h 591"/>
                  <a:gd name="T8" fmla="*/ 0 w 88"/>
                  <a:gd name="T9" fmla="*/ 0 h 5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591"/>
                  <a:gd name="T17" fmla="*/ 88 w 88"/>
                  <a:gd name="T18" fmla="*/ 591 h 5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591">
                    <a:moveTo>
                      <a:pt x="0" y="76"/>
                    </a:moveTo>
                    <a:lnTo>
                      <a:pt x="88" y="0"/>
                    </a:lnTo>
                    <a:lnTo>
                      <a:pt x="88" y="504"/>
                    </a:lnTo>
                    <a:lnTo>
                      <a:pt x="0" y="591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7C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55" name="Freeform 33"/>
              <p:cNvSpPr>
                <a:spLocks noChangeAspect="1"/>
              </p:cNvSpPr>
              <p:nvPr/>
            </p:nvSpPr>
            <p:spPr bwMode="auto">
              <a:xfrm>
                <a:off x="4963" y="831"/>
                <a:ext cx="36" cy="285"/>
              </a:xfrm>
              <a:custGeom>
                <a:avLst/>
                <a:gdLst>
                  <a:gd name="T0" fmla="*/ 0 w 88"/>
                  <a:gd name="T1" fmla="*/ 0 h 591"/>
                  <a:gd name="T2" fmla="*/ 0 w 88"/>
                  <a:gd name="T3" fmla="*/ 0 h 591"/>
                  <a:gd name="T4" fmla="*/ 0 w 88"/>
                  <a:gd name="T5" fmla="*/ 3 h 591"/>
                  <a:gd name="T6" fmla="*/ 0 w 88"/>
                  <a:gd name="T7" fmla="*/ 3 h 591"/>
                  <a:gd name="T8" fmla="*/ 0 w 88"/>
                  <a:gd name="T9" fmla="*/ 0 h 5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591"/>
                  <a:gd name="T17" fmla="*/ 88 w 88"/>
                  <a:gd name="T18" fmla="*/ 591 h 5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591">
                    <a:moveTo>
                      <a:pt x="0" y="76"/>
                    </a:moveTo>
                    <a:lnTo>
                      <a:pt x="88" y="0"/>
                    </a:lnTo>
                    <a:lnTo>
                      <a:pt x="88" y="504"/>
                    </a:lnTo>
                    <a:lnTo>
                      <a:pt x="0" y="591"/>
                    </a:lnTo>
                    <a:lnTo>
                      <a:pt x="0" y="76"/>
                    </a:lnTo>
                  </a:path>
                </a:pathLst>
              </a:custGeom>
              <a:noFill/>
              <a:ln w="0">
                <a:solidFill>
                  <a:srgbClr val="76C3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56" name="Freeform 34"/>
              <p:cNvSpPr>
                <a:spLocks noChangeAspect="1"/>
              </p:cNvSpPr>
              <p:nvPr/>
            </p:nvSpPr>
            <p:spPr bwMode="auto">
              <a:xfrm>
                <a:off x="4661" y="831"/>
                <a:ext cx="338" cy="38"/>
              </a:xfrm>
              <a:custGeom>
                <a:avLst/>
                <a:gdLst>
                  <a:gd name="T0" fmla="*/ 0 w 846"/>
                  <a:gd name="T1" fmla="*/ 0 h 77"/>
                  <a:gd name="T2" fmla="*/ 2 w 846"/>
                  <a:gd name="T3" fmla="*/ 0 h 77"/>
                  <a:gd name="T4" fmla="*/ 1 w 846"/>
                  <a:gd name="T5" fmla="*/ 0 h 77"/>
                  <a:gd name="T6" fmla="*/ 0 w 846"/>
                  <a:gd name="T7" fmla="*/ 0 h 77"/>
                  <a:gd name="T8" fmla="*/ 0 w 846"/>
                  <a:gd name="T9" fmla="*/ 0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6"/>
                  <a:gd name="T16" fmla="*/ 0 h 77"/>
                  <a:gd name="T17" fmla="*/ 846 w 846"/>
                  <a:gd name="T18" fmla="*/ 77 h 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6" h="77">
                    <a:moveTo>
                      <a:pt x="94" y="2"/>
                    </a:moveTo>
                    <a:lnTo>
                      <a:pt x="846" y="0"/>
                    </a:lnTo>
                    <a:lnTo>
                      <a:pt x="760" y="77"/>
                    </a:lnTo>
                    <a:lnTo>
                      <a:pt x="0" y="77"/>
                    </a:lnTo>
                    <a:lnTo>
                      <a:pt x="94" y="2"/>
                    </a:lnTo>
                    <a:close/>
                  </a:path>
                </a:pathLst>
              </a:custGeom>
              <a:solidFill>
                <a:srgbClr val="00A4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57" name="Freeform 35"/>
              <p:cNvSpPr>
                <a:spLocks noChangeAspect="1"/>
              </p:cNvSpPr>
              <p:nvPr/>
            </p:nvSpPr>
            <p:spPr bwMode="auto">
              <a:xfrm>
                <a:off x="4661" y="831"/>
                <a:ext cx="338" cy="38"/>
              </a:xfrm>
              <a:custGeom>
                <a:avLst/>
                <a:gdLst>
                  <a:gd name="T0" fmla="*/ 0 w 846"/>
                  <a:gd name="T1" fmla="*/ 0 h 77"/>
                  <a:gd name="T2" fmla="*/ 2 w 846"/>
                  <a:gd name="T3" fmla="*/ 0 h 77"/>
                  <a:gd name="T4" fmla="*/ 1 w 846"/>
                  <a:gd name="T5" fmla="*/ 0 h 77"/>
                  <a:gd name="T6" fmla="*/ 0 w 846"/>
                  <a:gd name="T7" fmla="*/ 0 h 77"/>
                  <a:gd name="T8" fmla="*/ 0 w 846"/>
                  <a:gd name="T9" fmla="*/ 0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6"/>
                  <a:gd name="T16" fmla="*/ 0 h 77"/>
                  <a:gd name="T17" fmla="*/ 846 w 846"/>
                  <a:gd name="T18" fmla="*/ 77 h 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6" h="77">
                    <a:moveTo>
                      <a:pt x="94" y="2"/>
                    </a:moveTo>
                    <a:lnTo>
                      <a:pt x="846" y="0"/>
                    </a:lnTo>
                    <a:lnTo>
                      <a:pt x="760" y="77"/>
                    </a:lnTo>
                    <a:lnTo>
                      <a:pt x="0" y="77"/>
                    </a:lnTo>
                    <a:lnTo>
                      <a:pt x="94" y="2"/>
                    </a:lnTo>
                  </a:path>
                </a:pathLst>
              </a:custGeom>
              <a:noFill/>
              <a:ln w="0">
                <a:solidFill>
                  <a:srgbClr val="76C3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58" name="Freeform 36"/>
              <p:cNvSpPr>
                <a:spLocks noChangeAspect="1"/>
              </p:cNvSpPr>
              <p:nvPr/>
            </p:nvSpPr>
            <p:spPr bwMode="auto">
              <a:xfrm>
                <a:off x="4743" y="893"/>
                <a:ext cx="143" cy="48"/>
              </a:xfrm>
              <a:custGeom>
                <a:avLst/>
                <a:gdLst>
                  <a:gd name="T0" fmla="*/ 0 w 352"/>
                  <a:gd name="T1" fmla="*/ 0 h 99"/>
                  <a:gd name="T2" fmla="*/ 0 w 352"/>
                  <a:gd name="T3" fmla="*/ 0 h 99"/>
                  <a:gd name="T4" fmla="*/ 0 w 352"/>
                  <a:gd name="T5" fmla="*/ 0 h 99"/>
                  <a:gd name="T6" fmla="*/ 0 w 352"/>
                  <a:gd name="T7" fmla="*/ 0 h 99"/>
                  <a:gd name="T8" fmla="*/ 0 w 352"/>
                  <a:gd name="T9" fmla="*/ 0 h 99"/>
                  <a:gd name="T10" fmla="*/ 0 w 352"/>
                  <a:gd name="T11" fmla="*/ 0 h 99"/>
                  <a:gd name="T12" fmla="*/ 0 w 352"/>
                  <a:gd name="T13" fmla="*/ 0 h 99"/>
                  <a:gd name="T14" fmla="*/ 0 w 352"/>
                  <a:gd name="T15" fmla="*/ 0 h 99"/>
                  <a:gd name="T16" fmla="*/ 0 w 352"/>
                  <a:gd name="T17" fmla="*/ 0 h 99"/>
                  <a:gd name="T18" fmla="*/ 0 w 352"/>
                  <a:gd name="T19" fmla="*/ 0 h 99"/>
                  <a:gd name="T20" fmla="*/ 0 w 352"/>
                  <a:gd name="T21" fmla="*/ 0 h 99"/>
                  <a:gd name="T22" fmla="*/ 0 w 352"/>
                  <a:gd name="T23" fmla="*/ 0 h 99"/>
                  <a:gd name="T24" fmla="*/ 0 w 352"/>
                  <a:gd name="T25" fmla="*/ 0 h 99"/>
                  <a:gd name="T26" fmla="*/ 0 w 352"/>
                  <a:gd name="T27" fmla="*/ 0 h 99"/>
                  <a:gd name="T28" fmla="*/ 0 w 352"/>
                  <a:gd name="T29" fmla="*/ 0 h 99"/>
                  <a:gd name="T30" fmla="*/ 0 w 352"/>
                  <a:gd name="T31" fmla="*/ 0 h 99"/>
                  <a:gd name="T32" fmla="*/ 0 w 352"/>
                  <a:gd name="T33" fmla="*/ 0 h 99"/>
                  <a:gd name="T34" fmla="*/ 1 w 352"/>
                  <a:gd name="T35" fmla="*/ 0 h 99"/>
                  <a:gd name="T36" fmla="*/ 1 w 352"/>
                  <a:gd name="T37" fmla="*/ 0 h 99"/>
                  <a:gd name="T38" fmla="*/ 1 w 352"/>
                  <a:gd name="T39" fmla="*/ 0 h 99"/>
                  <a:gd name="T40" fmla="*/ 1 w 352"/>
                  <a:gd name="T41" fmla="*/ 0 h 99"/>
                  <a:gd name="T42" fmla="*/ 1 w 352"/>
                  <a:gd name="T43" fmla="*/ 0 h 99"/>
                  <a:gd name="T44" fmla="*/ 0 w 352"/>
                  <a:gd name="T45" fmla="*/ 0 h 99"/>
                  <a:gd name="T46" fmla="*/ 0 w 352"/>
                  <a:gd name="T47" fmla="*/ 0 h 99"/>
                  <a:gd name="T48" fmla="*/ 0 w 352"/>
                  <a:gd name="T49" fmla="*/ 0 h 99"/>
                  <a:gd name="T50" fmla="*/ 0 w 352"/>
                  <a:gd name="T51" fmla="*/ 0 h 99"/>
                  <a:gd name="T52" fmla="*/ 0 w 352"/>
                  <a:gd name="T53" fmla="*/ 0 h 99"/>
                  <a:gd name="T54" fmla="*/ 0 w 352"/>
                  <a:gd name="T55" fmla="*/ 0 h 99"/>
                  <a:gd name="T56" fmla="*/ 0 w 352"/>
                  <a:gd name="T57" fmla="*/ 0 h 99"/>
                  <a:gd name="T58" fmla="*/ 0 w 352"/>
                  <a:gd name="T59" fmla="*/ 0 h 99"/>
                  <a:gd name="T60" fmla="*/ 0 w 352"/>
                  <a:gd name="T61" fmla="*/ 0 h 99"/>
                  <a:gd name="T62" fmla="*/ 0 w 352"/>
                  <a:gd name="T63" fmla="*/ 0 h 99"/>
                  <a:gd name="T64" fmla="*/ 0 w 352"/>
                  <a:gd name="T65" fmla="*/ 0 h 99"/>
                  <a:gd name="T66" fmla="*/ 0 w 352"/>
                  <a:gd name="T67" fmla="*/ 0 h 99"/>
                  <a:gd name="T68" fmla="*/ 0 w 352"/>
                  <a:gd name="T69" fmla="*/ 0 h 99"/>
                  <a:gd name="T70" fmla="*/ 0 w 352"/>
                  <a:gd name="T71" fmla="*/ 0 h 99"/>
                  <a:gd name="T72" fmla="*/ 0 w 352"/>
                  <a:gd name="T73" fmla="*/ 0 h 99"/>
                  <a:gd name="T74" fmla="*/ 0 w 352"/>
                  <a:gd name="T75" fmla="*/ 0 h 99"/>
                  <a:gd name="T76" fmla="*/ 0 w 352"/>
                  <a:gd name="T77" fmla="*/ 0 h 9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2"/>
                  <a:gd name="T118" fmla="*/ 0 h 99"/>
                  <a:gd name="T119" fmla="*/ 352 w 352"/>
                  <a:gd name="T120" fmla="*/ 99 h 9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2" h="99">
                    <a:moveTo>
                      <a:pt x="25" y="22"/>
                    </a:moveTo>
                    <a:lnTo>
                      <a:pt x="0" y="79"/>
                    </a:lnTo>
                    <a:lnTo>
                      <a:pt x="16" y="99"/>
                    </a:lnTo>
                    <a:lnTo>
                      <a:pt x="103" y="79"/>
                    </a:lnTo>
                    <a:lnTo>
                      <a:pt x="103" y="42"/>
                    </a:lnTo>
                    <a:lnTo>
                      <a:pt x="103" y="38"/>
                    </a:lnTo>
                    <a:lnTo>
                      <a:pt x="108" y="38"/>
                    </a:lnTo>
                    <a:lnTo>
                      <a:pt x="108" y="32"/>
                    </a:lnTo>
                    <a:lnTo>
                      <a:pt x="114" y="27"/>
                    </a:lnTo>
                    <a:lnTo>
                      <a:pt x="119" y="27"/>
                    </a:lnTo>
                    <a:lnTo>
                      <a:pt x="233" y="27"/>
                    </a:lnTo>
                    <a:lnTo>
                      <a:pt x="238" y="27"/>
                    </a:lnTo>
                    <a:lnTo>
                      <a:pt x="243" y="27"/>
                    </a:lnTo>
                    <a:lnTo>
                      <a:pt x="248" y="32"/>
                    </a:lnTo>
                    <a:lnTo>
                      <a:pt x="248" y="38"/>
                    </a:lnTo>
                    <a:lnTo>
                      <a:pt x="253" y="42"/>
                    </a:lnTo>
                    <a:lnTo>
                      <a:pt x="253" y="83"/>
                    </a:lnTo>
                    <a:lnTo>
                      <a:pt x="341" y="99"/>
                    </a:lnTo>
                    <a:lnTo>
                      <a:pt x="352" y="74"/>
                    </a:lnTo>
                    <a:lnTo>
                      <a:pt x="330" y="22"/>
                    </a:lnTo>
                    <a:lnTo>
                      <a:pt x="325" y="16"/>
                    </a:lnTo>
                    <a:lnTo>
                      <a:pt x="310" y="16"/>
                    </a:lnTo>
                    <a:lnTo>
                      <a:pt x="294" y="11"/>
                    </a:lnTo>
                    <a:lnTo>
                      <a:pt x="274" y="6"/>
                    </a:lnTo>
                    <a:lnTo>
                      <a:pt x="258" y="6"/>
                    </a:lnTo>
                    <a:lnTo>
                      <a:pt x="238" y="0"/>
                    </a:lnTo>
                    <a:lnTo>
                      <a:pt x="217" y="0"/>
                    </a:lnTo>
                    <a:lnTo>
                      <a:pt x="202" y="0"/>
                    </a:lnTo>
                    <a:lnTo>
                      <a:pt x="186" y="0"/>
                    </a:lnTo>
                    <a:lnTo>
                      <a:pt x="171" y="0"/>
                    </a:lnTo>
                    <a:lnTo>
                      <a:pt x="155" y="0"/>
                    </a:lnTo>
                    <a:lnTo>
                      <a:pt x="139" y="0"/>
                    </a:lnTo>
                    <a:lnTo>
                      <a:pt x="119" y="0"/>
                    </a:lnTo>
                    <a:lnTo>
                      <a:pt x="98" y="6"/>
                    </a:lnTo>
                    <a:lnTo>
                      <a:pt x="77" y="6"/>
                    </a:lnTo>
                    <a:lnTo>
                      <a:pt x="67" y="11"/>
                    </a:lnTo>
                    <a:lnTo>
                      <a:pt x="52" y="16"/>
                    </a:lnTo>
                    <a:lnTo>
                      <a:pt x="36" y="22"/>
                    </a:lnTo>
                    <a:lnTo>
                      <a:pt x="25" y="2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59" name="Freeform 37"/>
              <p:cNvSpPr>
                <a:spLocks noChangeAspect="1"/>
              </p:cNvSpPr>
              <p:nvPr/>
            </p:nvSpPr>
            <p:spPr bwMode="auto">
              <a:xfrm>
                <a:off x="4739" y="888"/>
                <a:ext cx="142" cy="48"/>
              </a:xfrm>
              <a:custGeom>
                <a:avLst/>
                <a:gdLst>
                  <a:gd name="T0" fmla="*/ 0 w 352"/>
                  <a:gd name="T1" fmla="*/ 0 h 99"/>
                  <a:gd name="T2" fmla="*/ 0 w 352"/>
                  <a:gd name="T3" fmla="*/ 0 h 99"/>
                  <a:gd name="T4" fmla="*/ 0 w 352"/>
                  <a:gd name="T5" fmla="*/ 0 h 99"/>
                  <a:gd name="T6" fmla="*/ 0 w 352"/>
                  <a:gd name="T7" fmla="*/ 0 h 99"/>
                  <a:gd name="T8" fmla="*/ 0 w 352"/>
                  <a:gd name="T9" fmla="*/ 0 h 99"/>
                  <a:gd name="T10" fmla="*/ 0 w 352"/>
                  <a:gd name="T11" fmla="*/ 0 h 99"/>
                  <a:gd name="T12" fmla="*/ 0 w 352"/>
                  <a:gd name="T13" fmla="*/ 0 h 99"/>
                  <a:gd name="T14" fmla="*/ 0 w 352"/>
                  <a:gd name="T15" fmla="*/ 0 h 99"/>
                  <a:gd name="T16" fmla="*/ 0 w 352"/>
                  <a:gd name="T17" fmla="*/ 0 h 99"/>
                  <a:gd name="T18" fmla="*/ 0 w 352"/>
                  <a:gd name="T19" fmla="*/ 0 h 99"/>
                  <a:gd name="T20" fmla="*/ 0 w 352"/>
                  <a:gd name="T21" fmla="*/ 0 h 99"/>
                  <a:gd name="T22" fmla="*/ 0 w 352"/>
                  <a:gd name="T23" fmla="*/ 0 h 99"/>
                  <a:gd name="T24" fmla="*/ 0 w 352"/>
                  <a:gd name="T25" fmla="*/ 0 h 99"/>
                  <a:gd name="T26" fmla="*/ 0 w 352"/>
                  <a:gd name="T27" fmla="*/ 0 h 99"/>
                  <a:gd name="T28" fmla="*/ 0 w 352"/>
                  <a:gd name="T29" fmla="*/ 0 h 99"/>
                  <a:gd name="T30" fmla="*/ 0 w 352"/>
                  <a:gd name="T31" fmla="*/ 0 h 99"/>
                  <a:gd name="T32" fmla="*/ 0 w 352"/>
                  <a:gd name="T33" fmla="*/ 0 h 99"/>
                  <a:gd name="T34" fmla="*/ 1 w 352"/>
                  <a:gd name="T35" fmla="*/ 0 h 99"/>
                  <a:gd name="T36" fmla="*/ 1 w 352"/>
                  <a:gd name="T37" fmla="*/ 0 h 99"/>
                  <a:gd name="T38" fmla="*/ 1 w 352"/>
                  <a:gd name="T39" fmla="*/ 0 h 99"/>
                  <a:gd name="T40" fmla="*/ 0 w 352"/>
                  <a:gd name="T41" fmla="*/ 0 h 99"/>
                  <a:gd name="T42" fmla="*/ 0 w 352"/>
                  <a:gd name="T43" fmla="*/ 0 h 99"/>
                  <a:gd name="T44" fmla="*/ 0 w 352"/>
                  <a:gd name="T45" fmla="*/ 0 h 99"/>
                  <a:gd name="T46" fmla="*/ 0 w 352"/>
                  <a:gd name="T47" fmla="*/ 0 h 99"/>
                  <a:gd name="T48" fmla="*/ 0 w 352"/>
                  <a:gd name="T49" fmla="*/ 0 h 99"/>
                  <a:gd name="T50" fmla="*/ 0 w 352"/>
                  <a:gd name="T51" fmla="*/ 0 h 99"/>
                  <a:gd name="T52" fmla="*/ 0 w 352"/>
                  <a:gd name="T53" fmla="*/ 0 h 99"/>
                  <a:gd name="T54" fmla="*/ 0 w 352"/>
                  <a:gd name="T55" fmla="*/ 0 h 99"/>
                  <a:gd name="T56" fmla="*/ 0 w 352"/>
                  <a:gd name="T57" fmla="*/ 0 h 99"/>
                  <a:gd name="T58" fmla="*/ 0 w 352"/>
                  <a:gd name="T59" fmla="*/ 0 h 99"/>
                  <a:gd name="T60" fmla="*/ 0 w 352"/>
                  <a:gd name="T61" fmla="*/ 0 h 99"/>
                  <a:gd name="T62" fmla="*/ 0 w 352"/>
                  <a:gd name="T63" fmla="*/ 0 h 99"/>
                  <a:gd name="T64" fmla="*/ 0 w 352"/>
                  <a:gd name="T65" fmla="*/ 0 h 99"/>
                  <a:gd name="T66" fmla="*/ 0 w 352"/>
                  <a:gd name="T67" fmla="*/ 0 h 99"/>
                  <a:gd name="T68" fmla="*/ 0 w 352"/>
                  <a:gd name="T69" fmla="*/ 0 h 99"/>
                  <a:gd name="T70" fmla="*/ 0 w 352"/>
                  <a:gd name="T71" fmla="*/ 0 h 99"/>
                  <a:gd name="T72" fmla="*/ 0 w 352"/>
                  <a:gd name="T73" fmla="*/ 0 h 99"/>
                  <a:gd name="T74" fmla="*/ 0 w 352"/>
                  <a:gd name="T75" fmla="*/ 0 h 99"/>
                  <a:gd name="T76" fmla="*/ 0 w 352"/>
                  <a:gd name="T77" fmla="*/ 0 h 9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2"/>
                  <a:gd name="T118" fmla="*/ 0 h 99"/>
                  <a:gd name="T119" fmla="*/ 352 w 352"/>
                  <a:gd name="T120" fmla="*/ 99 h 9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2" h="99">
                    <a:moveTo>
                      <a:pt x="27" y="20"/>
                    </a:moveTo>
                    <a:lnTo>
                      <a:pt x="0" y="77"/>
                    </a:lnTo>
                    <a:lnTo>
                      <a:pt x="16" y="99"/>
                    </a:lnTo>
                    <a:lnTo>
                      <a:pt x="104" y="77"/>
                    </a:lnTo>
                    <a:lnTo>
                      <a:pt x="104" y="41"/>
                    </a:lnTo>
                    <a:lnTo>
                      <a:pt x="104" y="36"/>
                    </a:lnTo>
                    <a:lnTo>
                      <a:pt x="110" y="36"/>
                    </a:lnTo>
                    <a:lnTo>
                      <a:pt x="110" y="31"/>
                    </a:lnTo>
                    <a:lnTo>
                      <a:pt x="114" y="25"/>
                    </a:lnTo>
                    <a:lnTo>
                      <a:pt x="119" y="25"/>
                    </a:lnTo>
                    <a:lnTo>
                      <a:pt x="233" y="25"/>
                    </a:lnTo>
                    <a:lnTo>
                      <a:pt x="238" y="25"/>
                    </a:lnTo>
                    <a:lnTo>
                      <a:pt x="244" y="25"/>
                    </a:lnTo>
                    <a:lnTo>
                      <a:pt x="249" y="31"/>
                    </a:lnTo>
                    <a:lnTo>
                      <a:pt x="249" y="36"/>
                    </a:lnTo>
                    <a:lnTo>
                      <a:pt x="254" y="41"/>
                    </a:lnTo>
                    <a:lnTo>
                      <a:pt x="254" y="83"/>
                    </a:lnTo>
                    <a:lnTo>
                      <a:pt x="342" y="99"/>
                    </a:lnTo>
                    <a:lnTo>
                      <a:pt x="352" y="72"/>
                    </a:lnTo>
                    <a:lnTo>
                      <a:pt x="331" y="20"/>
                    </a:lnTo>
                    <a:lnTo>
                      <a:pt x="327" y="15"/>
                    </a:lnTo>
                    <a:lnTo>
                      <a:pt x="311" y="15"/>
                    </a:lnTo>
                    <a:lnTo>
                      <a:pt x="295" y="10"/>
                    </a:lnTo>
                    <a:lnTo>
                      <a:pt x="275" y="5"/>
                    </a:lnTo>
                    <a:lnTo>
                      <a:pt x="259" y="5"/>
                    </a:lnTo>
                    <a:lnTo>
                      <a:pt x="238" y="0"/>
                    </a:lnTo>
                    <a:lnTo>
                      <a:pt x="218" y="0"/>
                    </a:lnTo>
                    <a:lnTo>
                      <a:pt x="202" y="0"/>
                    </a:lnTo>
                    <a:lnTo>
                      <a:pt x="186" y="0"/>
                    </a:lnTo>
                    <a:lnTo>
                      <a:pt x="171" y="0"/>
                    </a:lnTo>
                    <a:lnTo>
                      <a:pt x="155" y="0"/>
                    </a:lnTo>
                    <a:lnTo>
                      <a:pt x="141" y="0"/>
                    </a:lnTo>
                    <a:lnTo>
                      <a:pt x="119" y="0"/>
                    </a:lnTo>
                    <a:lnTo>
                      <a:pt x="99" y="5"/>
                    </a:lnTo>
                    <a:lnTo>
                      <a:pt x="78" y="5"/>
                    </a:lnTo>
                    <a:lnTo>
                      <a:pt x="68" y="10"/>
                    </a:lnTo>
                    <a:lnTo>
                      <a:pt x="52" y="15"/>
                    </a:lnTo>
                    <a:lnTo>
                      <a:pt x="36" y="20"/>
                    </a:lnTo>
                    <a:lnTo>
                      <a:pt x="27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60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4743" y="970"/>
                <a:ext cx="143" cy="112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buSzPct val="75000"/>
                  <a:buFont typeface="Wingdings" pitchFamily="2" charset="2"/>
                  <a:buNone/>
                </a:pPr>
                <a:endParaRPr lang="hu-HU" sz="2000" i="1">
                  <a:latin typeface="Tele-GroteskEEHal"/>
                </a:endParaRPr>
              </a:p>
            </p:txBody>
          </p:sp>
          <p:sp>
            <p:nvSpPr>
              <p:cNvPr id="245861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4743" y="970"/>
                <a:ext cx="143" cy="112"/>
              </a:xfrm>
              <a:prstGeom prst="rect">
                <a:avLst/>
              </a:prstGeom>
              <a:noFill/>
              <a:ln w="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buSzPct val="75000"/>
                  <a:buFont typeface="Wingdings" pitchFamily="2" charset="2"/>
                  <a:buNone/>
                </a:pPr>
                <a:endParaRPr lang="hu-HU" sz="2000" i="1">
                  <a:latin typeface="Tele-GroteskEEHal"/>
                </a:endParaRPr>
              </a:p>
            </p:txBody>
          </p:sp>
          <p:sp>
            <p:nvSpPr>
              <p:cNvPr id="245862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4737" y="965"/>
                <a:ext cx="142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buSzPct val="75000"/>
                  <a:buFont typeface="Wingdings" pitchFamily="2" charset="2"/>
                  <a:buNone/>
                </a:pPr>
                <a:endParaRPr lang="hu-HU" sz="2000" i="1">
                  <a:latin typeface="Tele-GroteskEEHal"/>
                </a:endParaRPr>
              </a:p>
            </p:txBody>
          </p:sp>
          <p:sp>
            <p:nvSpPr>
              <p:cNvPr id="245863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4737" y="965"/>
                <a:ext cx="142" cy="113"/>
              </a:xfrm>
              <a:prstGeom prst="rect">
                <a:avLst/>
              </a:prstGeom>
              <a:noFill/>
              <a:ln w="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buSzPct val="75000"/>
                  <a:buFont typeface="Wingdings" pitchFamily="2" charset="2"/>
                  <a:buNone/>
                </a:pPr>
                <a:endParaRPr lang="hu-HU" sz="2000" i="1">
                  <a:latin typeface="Tele-GroteskEEHal"/>
                </a:endParaRPr>
              </a:p>
            </p:txBody>
          </p:sp>
          <p:sp>
            <p:nvSpPr>
              <p:cNvPr id="245864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4752" y="1018"/>
                <a:ext cx="111" cy="48"/>
              </a:xfrm>
              <a:prstGeom prst="rect">
                <a:avLst/>
              </a:prstGeom>
              <a:noFill/>
              <a:ln w="0">
                <a:solidFill>
                  <a:srgbClr val="99B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buSzPct val="75000"/>
                  <a:buFont typeface="Wingdings" pitchFamily="2" charset="2"/>
                  <a:buNone/>
                </a:pPr>
                <a:endParaRPr lang="hu-HU" sz="2000" i="1">
                  <a:latin typeface="Tele-GroteskEEHal"/>
                </a:endParaRPr>
              </a:p>
            </p:txBody>
          </p:sp>
          <p:sp>
            <p:nvSpPr>
              <p:cNvPr id="245865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4752" y="982"/>
                <a:ext cx="111" cy="21"/>
              </a:xfrm>
              <a:prstGeom prst="rect">
                <a:avLst/>
              </a:prstGeom>
              <a:noFill/>
              <a:ln w="0">
                <a:solidFill>
                  <a:srgbClr val="99B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buSzPct val="75000"/>
                  <a:buFont typeface="Wingdings" pitchFamily="2" charset="2"/>
                  <a:buNone/>
                </a:pPr>
                <a:endParaRPr lang="hu-HU" sz="2000" i="1">
                  <a:latin typeface="Tele-GroteskEEHal"/>
                </a:endParaRPr>
              </a:p>
            </p:txBody>
          </p:sp>
          <p:sp>
            <p:nvSpPr>
              <p:cNvPr id="245866" name="Freeform 44"/>
              <p:cNvSpPr>
                <a:spLocks noChangeAspect="1"/>
              </p:cNvSpPr>
              <p:nvPr/>
            </p:nvSpPr>
            <p:spPr bwMode="auto">
              <a:xfrm>
                <a:off x="4897" y="1030"/>
                <a:ext cx="53" cy="40"/>
              </a:xfrm>
              <a:custGeom>
                <a:avLst/>
                <a:gdLst>
                  <a:gd name="T0" fmla="*/ 0 w 137"/>
                  <a:gd name="T1" fmla="*/ 0 h 83"/>
                  <a:gd name="T2" fmla="*/ 0 w 137"/>
                  <a:gd name="T3" fmla="*/ 0 h 83"/>
                  <a:gd name="T4" fmla="*/ 0 w 137"/>
                  <a:gd name="T5" fmla="*/ 0 h 83"/>
                  <a:gd name="T6" fmla="*/ 0 w 137"/>
                  <a:gd name="T7" fmla="*/ 0 h 83"/>
                  <a:gd name="T8" fmla="*/ 0 w 137"/>
                  <a:gd name="T9" fmla="*/ 0 h 83"/>
                  <a:gd name="T10" fmla="*/ 0 w 137"/>
                  <a:gd name="T11" fmla="*/ 0 h 83"/>
                  <a:gd name="T12" fmla="*/ 0 w 137"/>
                  <a:gd name="T13" fmla="*/ 0 h 83"/>
                  <a:gd name="T14" fmla="*/ 0 w 137"/>
                  <a:gd name="T15" fmla="*/ 0 h 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7"/>
                  <a:gd name="T25" fmla="*/ 0 h 83"/>
                  <a:gd name="T26" fmla="*/ 137 w 137"/>
                  <a:gd name="T27" fmla="*/ 83 h 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7" h="83">
                    <a:moveTo>
                      <a:pt x="137" y="20"/>
                    </a:moveTo>
                    <a:lnTo>
                      <a:pt x="32" y="20"/>
                    </a:lnTo>
                    <a:lnTo>
                      <a:pt x="32" y="0"/>
                    </a:lnTo>
                    <a:lnTo>
                      <a:pt x="0" y="40"/>
                    </a:lnTo>
                    <a:lnTo>
                      <a:pt x="32" y="83"/>
                    </a:lnTo>
                    <a:lnTo>
                      <a:pt x="32" y="64"/>
                    </a:lnTo>
                    <a:lnTo>
                      <a:pt x="137" y="64"/>
                    </a:lnTo>
                    <a:lnTo>
                      <a:pt x="137" y="2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67" name="Freeform 45"/>
              <p:cNvSpPr>
                <a:spLocks noChangeAspect="1"/>
              </p:cNvSpPr>
              <p:nvPr/>
            </p:nvSpPr>
            <p:spPr bwMode="auto">
              <a:xfrm>
                <a:off x="4890" y="1020"/>
                <a:ext cx="56" cy="41"/>
              </a:xfrm>
              <a:custGeom>
                <a:avLst/>
                <a:gdLst>
                  <a:gd name="T0" fmla="*/ 0 w 138"/>
                  <a:gd name="T1" fmla="*/ 0 h 83"/>
                  <a:gd name="T2" fmla="*/ 0 w 138"/>
                  <a:gd name="T3" fmla="*/ 0 h 83"/>
                  <a:gd name="T4" fmla="*/ 0 w 138"/>
                  <a:gd name="T5" fmla="*/ 0 h 83"/>
                  <a:gd name="T6" fmla="*/ 0 w 138"/>
                  <a:gd name="T7" fmla="*/ 0 h 83"/>
                  <a:gd name="T8" fmla="*/ 0 w 138"/>
                  <a:gd name="T9" fmla="*/ 0 h 83"/>
                  <a:gd name="T10" fmla="*/ 0 w 138"/>
                  <a:gd name="T11" fmla="*/ 0 h 83"/>
                  <a:gd name="T12" fmla="*/ 0 w 138"/>
                  <a:gd name="T13" fmla="*/ 0 h 83"/>
                  <a:gd name="T14" fmla="*/ 0 w 138"/>
                  <a:gd name="T15" fmla="*/ 0 h 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8"/>
                  <a:gd name="T25" fmla="*/ 0 h 83"/>
                  <a:gd name="T26" fmla="*/ 138 w 138"/>
                  <a:gd name="T27" fmla="*/ 83 h 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8" h="83">
                    <a:moveTo>
                      <a:pt x="138" y="19"/>
                    </a:moveTo>
                    <a:lnTo>
                      <a:pt x="33" y="19"/>
                    </a:lnTo>
                    <a:lnTo>
                      <a:pt x="33" y="0"/>
                    </a:lnTo>
                    <a:lnTo>
                      <a:pt x="0" y="40"/>
                    </a:lnTo>
                    <a:lnTo>
                      <a:pt x="33" y="83"/>
                    </a:lnTo>
                    <a:lnTo>
                      <a:pt x="33" y="64"/>
                    </a:lnTo>
                    <a:lnTo>
                      <a:pt x="138" y="64"/>
                    </a:lnTo>
                    <a:lnTo>
                      <a:pt x="138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68" name="Freeform 46"/>
              <p:cNvSpPr>
                <a:spLocks noChangeAspect="1"/>
              </p:cNvSpPr>
              <p:nvPr/>
            </p:nvSpPr>
            <p:spPr bwMode="auto">
              <a:xfrm>
                <a:off x="4672" y="965"/>
                <a:ext cx="56" cy="38"/>
              </a:xfrm>
              <a:custGeom>
                <a:avLst/>
                <a:gdLst>
                  <a:gd name="T0" fmla="*/ 0 w 139"/>
                  <a:gd name="T1" fmla="*/ 0 h 82"/>
                  <a:gd name="T2" fmla="*/ 0 w 139"/>
                  <a:gd name="T3" fmla="*/ 0 h 82"/>
                  <a:gd name="T4" fmla="*/ 0 w 139"/>
                  <a:gd name="T5" fmla="*/ 0 h 82"/>
                  <a:gd name="T6" fmla="*/ 0 w 139"/>
                  <a:gd name="T7" fmla="*/ 0 h 82"/>
                  <a:gd name="T8" fmla="*/ 0 w 139"/>
                  <a:gd name="T9" fmla="*/ 0 h 82"/>
                  <a:gd name="T10" fmla="*/ 0 w 139"/>
                  <a:gd name="T11" fmla="*/ 0 h 82"/>
                  <a:gd name="T12" fmla="*/ 0 w 139"/>
                  <a:gd name="T13" fmla="*/ 0 h 82"/>
                  <a:gd name="T14" fmla="*/ 0 w 139"/>
                  <a:gd name="T15" fmla="*/ 0 h 8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9"/>
                  <a:gd name="T25" fmla="*/ 0 h 82"/>
                  <a:gd name="T26" fmla="*/ 139 w 139"/>
                  <a:gd name="T27" fmla="*/ 82 h 8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9" h="82">
                    <a:moveTo>
                      <a:pt x="139" y="19"/>
                    </a:moveTo>
                    <a:lnTo>
                      <a:pt x="33" y="19"/>
                    </a:lnTo>
                    <a:lnTo>
                      <a:pt x="33" y="0"/>
                    </a:lnTo>
                    <a:lnTo>
                      <a:pt x="0" y="39"/>
                    </a:lnTo>
                    <a:lnTo>
                      <a:pt x="33" y="82"/>
                    </a:lnTo>
                    <a:lnTo>
                      <a:pt x="33" y="63"/>
                    </a:lnTo>
                    <a:lnTo>
                      <a:pt x="139" y="63"/>
                    </a:lnTo>
                    <a:lnTo>
                      <a:pt x="139" y="1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69" name="Freeform 47"/>
              <p:cNvSpPr>
                <a:spLocks noChangeAspect="1"/>
              </p:cNvSpPr>
              <p:nvPr/>
            </p:nvSpPr>
            <p:spPr bwMode="auto">
              <a:xfrm>
                <a:off x="4670" y="958"/>
                <a:ext cx="56" cy="38"/>
              </a:xfrm>
              <a:custGeom>
                <a:avLst/>
                <a:gdLst>
                  <a:gd name="T0" fmla="*/ 0 w 137"/>
                  <a:gd name="T1" fmla="*/ 0 h 82"/>
                  <a:gd name="T2" fmla="*/ 0 w 137"/>
                  <a:gd name="T3" fmla="*/ 0 h 82"/>
                  <a:gd name="T4" fmla="*/ 0 w 137"/>
                  <a:gd name="T5" fmla="*/ 0 h 82"/>
                  <a:gd name="T6" fmla="*/ 0 w 137"/>
                  <a:gd name="T7" fmla="*/ 0 h 82"/>
                  <a:gd name="T8" fmla="*/ 0 w 137"/>
                  <a:gd name="T9" fmla="*/ 0 h 82"/>
                  <a:gd name="T10" fmla="*/ 0 w 137"/>
                  <a:gd name="T11" fmla="*/ 0 h 82"/>
                  <a:gd name="T12" fmla="*/ 0 w 137"/>
                  <a:gd name="T13" fmla="*/ 0 h 82"/>
                  <a:gd name="T14" fmla="*/ 0 w 137"/>
                  <a:gd name="T15" fmla="*/ 0 h 8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7"/>
                  <a:gd name="T25" fmla="*/ 0 h 82"/>
                  <a:gd name="T26" fmla="*/ 137 w 137"/>
                  <a:gd name="T27" fmla="*/ 82 h 8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7" h="82">
                    <a:moveTo>
                      <a:pt x="137" y="19"/>
                    </a:moveTo>
                    <a:lnTo>
                      <a:pt x="33" y="19"/>
                    </a:lnTo>
                    <a:lnTo>
                      <a:pt x="33" y="0"/>
                    </a:lnTo>
                    <a:lnTo>
                      <a:pt x="0" y="38"/>
                    </a:lnTo>
                    <a:lnTo>
                      <a:pt x="33" y="82"/>
                    </a:lnTo>
                    <a:lnTo>
                      <a:pt x="33" y="63"/>
                    </a:lnTo>
                    <a:lnTo>
                      <a:pt x="137" y="63"/>
                    </a:lnTo>
                    <a:lnTo>
                      <a:pt x="137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70" name="Freeform 48"/>
              <p:cNvSpPr>
                <a:spLocks noChangeAspect="1"/>
              </p:cNvSpPr>
              <p:nvPr/>
            </p:nvSpPr>
            <p:spPr bwMode="auto">
              <a:xfrm>
                <a:off x="4672" y="1044"/>
                <a:ext cx="54" cy="38"/>
              </a:xfrm>
              <a:custGeom>
                <a:avLst/>
                <a:gdLst>
                  <a:gd name="T0" fmla="*/ 0 w 137"/>
                  <a:gd name="T1" fmla="*/ 0 h 82"/>
                  <a:gd name="T2" fmla="*/ 0 w 137"/>
                  <a:gd name="T3" fmla="*/ 0 h 82"/>
                  <a:gd name="T4" fmla="*/ 0 w 137"/>
                  <a:gd name="T5" fmla="*/ 0 h 82"/>
                  <a:gd name="T6" fmla="*/ 0 w 137"/>
                  <a:gd name="T7" fmla="*/ 0 h 82"/>
                  <a:gd name="T8" fmla="*/ 0 w 137"/>
                  <a:gd name="T9" fmla="*/ 0 h 82"/>
                  <a:gd name="T10" fmla="*/ 0 w 137"/>
                  <a:gd name="T11" fmla="*/ 0 h 82"/>
                  <a:gd name="T12" fmla="*/ 0 w 137"/>
                  <a:gd name="T13" fmla="*/ 0 h 82"/>
                  <a:gd name="T14" fmla="*/ 0 w 137"/>
                  <a:gd name="T15" fmla="*/ 0 h 8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7"/>
                  <a:gd name="T25" fmla="*/ 0 h 82"/>
                  <a:gd name="T26" fmla="*/ 137 w 137"/>
                  <a:gd name="T27" fmla="*/ 82 h 8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7" h="82">
                    <a:moveTo>
                      <a:pt x="0" y="19"/>
                    </a:moveTo>
                    <a:lnTo>
                      <a:pt x="105" y="19"/>
                    </a:lnTo>
                    <a:lnTo>
                      <a:pt x="105" y="0"/>
                    </a:lnTo>
                    <a:lnTo>
                      <a:pt x="137" y="38"/>
                    </a:lnTo>
                    <a:lnTo>
                      <a:pt x="105" y="82"/>
                    </a:lnTo>
                    <a:lnTo>
                      <a:pt x="105" y="63"/>
                    </a:lnTo>
                    <a:lnTo>
                      <a:pt x="0" y="63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71" name="Freeform 49"/>
              <p:cNvSpPr>
                <a:spLocks noChangeAspect="1"/>
              </p:cNvSpPr>
              <p:nvPr/>
            </p:nvSpPr>
            <p:spPr bwMode="auto">
              <a:xfrm>
                <a:off x="4670" y="1035"/>
                <a:ext cx="56" cy="40"/>
              </a:xfrm>
              <a:custGeom>
                <a:avLst/>
                <a:gdLst>
                  <a:gd name="T0" fmla="*/ 0 w 138"/>
                  <a:gd name="T1" fmla="*/ 0 h 82"/>
                  <a:gd name="T2" fmla="*/ 0 w 138"/>
                  <a:gd name="T3" fmla="*/ 0 h 82"/>
                  <a:gd name="T4" fmla="*/ 0 w 138"/>
                  <a:gd name="T5" fmla="*/ 0 h 82"/>
                  <a:gd name="T6" fmla="*/ 0 w 138"/>
                  <a:gd name="T7" fmla="*/ 0 h 82"/>
                  <a:gd name="T8" fmla="*/ 0 w 138"/>
                  <a:gd name="T9" fmla="*/ 0 h 82"/>
                  <a:gd name="T10" fmla="*/ 0 w 138"/>
                  <a:gd name="T11" fmla="*/ 0 h 82"/>
                  <a:gd name="T12" fmla="*/ 0 w 138"/>
                  <a:gd name="T13" fmla="*/ 0 h 82"/>
                  <a:gd name="T14" fmla="*/ 0 w 138"/>
                  <a:gd name="T15" fmla="*/ 0 h 8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8"/>
                  <a:gd name="T25" fmla="*/ 0 h 82"/>
                  <a:gd name="T26" fmla="*/ 138 w 138"/>
                  <a:gd name="T27" fmla="*/ 82 h 8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8" h="82">
                    <a:moveTo>
                      <a:pt x="0" y="19"/>
                    </a:moveTo>
                    <a:lnTo>
                      <a:pt x="105" y="19"/>
                    </a:lnTo>
                    <a:lnTo>
                      <a:pt x="105" y="0"/>
                    </a:lnTo>
                    <a:lnTo>
                      <a:pt x="138" y="38"/>
                    </a:lnTo>
                    <a:lnTo>
                      <a:pt x="105" y="82"/>
                    </a:lnTo>
                    <a:lnTo>
                      <a:pt x="105" y="63"/>
                    </a:lnTo>
                    <a:lnTo>
                      <a:pt x="0" y="63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72" name="Freeform 50"/>
              <p:cNvSpPr>
                <a:spLocks noChangeAspect="1"/>
              </p:cNvSpPr>
              <p:nvPr/>
            </p:nvSpPr>
            <p:spPr bwMode="auto">
              <a:xfrm>
                <a:off x="4892" y="960"/>
                <a:ext cx="56" cy="41"/>
              </a:xfrm>
              <a:custGeom>
                <a:avLst/>
                <a:gdLst>
                  <a:gd name="T0" fmla="*/ 0 w 138"/>
                  <a:gd name="T1" fmla="*/ 1 h 82"/>
                  <a:gd name="T2" fmla="*/ 0 w 138"/>
                  <a:gd name="T3" fmla="*/ 1 h 82"/>
                  <a:gd name="T4" fmla="*/ 0 w 138"/>
                  <a:gd name="T5" fmla="*/ 0 h 82"/>
                  <a:gd name="T6" fmla="*/ 0 w 138"/>
                  <a:gd name="T7" fmla="*/ 1 h 82"/>
                  <a:gd name="T8" fmla="*/ 0 w 138"/>
                  <a:gd name="T9" fmla="*/ 1 h 82"/>
                  <a:gd name="T10" fmla="*/ 0 w 138"/>
                  <a:gd name="T11" fmla="*/ 1 h 82"/>
                  <a:gd name="T12" fmla="*/ 0 w 138"/>
                  <a:gd name="T13" fmla="*/ 1 h 82"/>
                  <a:gd name="T14" fmla="*/ 0 w 138"/>
                  <a:gd name="T15" fmla="*/ 1 h 8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8"/>
                  <a:gd name="T25" fmla="*/ 0 h 82"/>
                  <a:gd name="T26" fmla="*/ 138 w 138"/>
                  <a:gd name="T27" fmla="*/ 82 h 8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8" h="82">
                    <a:moveTo>
                      <a:pt x="0" y="19"/>
                    </a:moveTo>
                    <a:lnTo>
                      <a:pt x="105" y="19"/>
                    </a:lnTo>
                    <a:lnTo>
                      <a:pt x="105" y="0"/>
                    </a:lnTo>
                    <a:lnTo>
                      <a:pt x="138" y="38"/>
                    </a:lnTo>
                    <a:lnTo>
                      <a:pt x="105" y="82"/>
                    </a:lnTo>
                    <a:lnTo>
                      <a:pt x="105" y="63"/>
                    </a:lnTo>
                    <a:lnTo>
                      <a:pt x="0" y="63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73" name="Freeform 51"/>
              <p:cNvSpPr>
                <a:spLocks noChangeAspect="1"/>
              </p:cNvSpPr>
              <p:nvPr/>
            </p:nvSpPr>
            <p:spPr bwMode="auto">
              <a:xfrm>
                <a:off x="4892" y="953"/>
                <a:ext cx="56" cy="41"/>
              </a:xfrm>
              <a:custGeom>
                <a:avLst/>
                <a:gdLst>
                  <a:gd name="T0" fmla="*/ 0 w 137"/>
                  <a:gd name="T1" fmla="*/ 0 h 83"/>
                  <a:gd name="T2" fmla="*/ 0 w 137"/>
                  <a:gd name="T3" fmla="*/ 0 h 83"/>
                  <a:gd name="T4" fmla="*/ 0 w 137"/>
                  <a:gd name="T5" fmla="*/ 0 h 83"/>
                  <a:gd name="T6" fmla="*/ 0 w 137"/>
                  <a:gd name="T7" fmla="*/ 0 h 83"/>
                  <a:gd name="T8" fmla="*/ 0 w 137"/>
                  <a:gd name="T9" fmla="*/ 0 h 83"/>
                  <a:gd name="T10" fmla="*/ 0 w 137"/>
                  <a:gd name="T11" fmla="*/ 0 h 83"/>
                  <a:gd name="T12" fmla="*/ 0 w 137"/>
                  <a:gd name="T13" fmla="*/ 0 h 83"/>
                  <a:gd name="T14" fmla="*/ 0 w 137"/>
                  <a:gd name="T15" fmla="*/ 0 h 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7"/>
                  <a:gd name="T25" fmla="*/ 0 h 83"/>
                  <a:gd name="T26" fmla="*/ 137 w 137"/>
                  <a:gd name="T27" fmla="*/ 83 h 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7" h="83">
                    <a:moveTo>
                      <a:pt x="0" y="20"/>
                    </a:moveTo>
                    <a:lnTo>
                      <a:pt x="105" y="20"/>
                    </a:lnTo>
                    <a:lnTo>
                      <a:pt x="105" y="0"/>
                    </a:lnTo>
                    <a:lnTo>
                      <a:pt x="137" y="39"/>
                    </a:lnTo>
                    <a:lnTo>
                      <a:pt x="105" y="83"/>
                    </a:lnTo>
                    <a:lnTo>
                      <a:pt x="105" y="64"/>
                    </a:lnTo>
                    <a:lnTo>
                      <a:pt x="0" y="64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245767" name="Line 52"/>
          <p:cNvSpPr>
            <a:spLocks noChangeShapeType="1"/>
          </p:cNvSpPr>
          <p:nvPr/>
        </p:nvSpPr>
        <p:spPr bwMode="auto">
          <a:xfrm>
            <a:off x="1395413" y="4505325"/>
            <a:ext cx="3762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245768" name="Group 53"/>
          <p:cNvGrpSpPr>
            <a:grpSpLocks/>
          </p:cNvGrpSpPr>
          <p:nvPr/>
        </p:nvGrpSpPr>
        <p:grpSpPr bwMode="auto">
          <a:xfrm>
            <a:off x="2068513" y="3738563"/>
            <a:ext cx="5418137" cy="1670050"/>
            <a:chOff x="1286" y="1455"/>
            <a:chExt cx="3413" cy="1052"/>
          </a:xfrm>
        </p:grpSpPr>
        <p:sp>
          <p:nvSpPr>
            <p:cNvPr id="703542" name="Rectangle 54"/>
            <p:cNvSpPr>
              <a:spLocks noChangeArrowheads="1"/>
            </p:cNvSpPr>
            <p:nvPr/>
          </p:nvSpPr>
          <p:spPr bwMode="auto">
            <a:xfrm flipH="1">
              <a:off x="4107" y="1765"/>
              <a:ext cx="69" cy="314"/>
            </a:xfrm>
            <a:prstGeom prst="rect">
              <a:avLst/>
            </a:prstGeom>
            <a:solidFill>
              <a:srgbClr val="FF0000"/>
            </a:solidFill>
            <a:ln w="9525" cap="rnd">
              <a:solidFill>
                <a:srgbClr val="000000"/>
              </a:solidFill>
              <a:miter lim="800000"/>
              <a:headEnd/>
              <a:tailEnd/>
            </a:ln>
            <a:effectLst>
              <a:outerShdw dist="56796" dir="20006097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eaLnBrk="0" hangingPunct="0">
                <a:lnSpc>
                  <a:spcPct val="90000"/>
                </a:lnSpc>
                <a:buSzPct val="75000"/>
                <a:buFont typeface="Wingdings" pitchFamily="2" charset="2"/>
                <a:buNone/>
              </a:pPr>
              <a:endParaRPr lang="hu-HU" sz="2000" i="1">
                <a:latin typeface="Tele-GroteskEEHal"/>
              </a:endParaRPr>
            </a:p>
          </p:txBody>
        </p:sp>
        <p:sp>
          <p:nvSpPr>
            <p:cNvPr id="245828" name="Line 55"/>
            <p:cNvSpPr>
              <a:spLocks noChangeShapeType="1"/>
            </p:cNvSpPr>
            <p:nvPr/>
          </p:nvSpPr>
          <p:spPr bwMode="auto">
            <a:xfrm>
              <a:off x="4180" y="1841"/>
              <a:ext cx="181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5829" name="Text Box 56"/>
            <p:cNvSpPr txBox="1">
              <a:spLocks noChangeAspect="1" noChangeArrowheads="1"/>
            </p:cNvSpPr>
            <p:nvPr/>
          </p:nvSpPr>
          <p:spPr bwMode="auto">
            <a:xfrm>
              <a:off x="3863" y="2135"/>
              <a:ext cx="668" cy="3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7200" tIns="50400" rIns="97200" bIns="50400">
              <a:spAutoFit/>
            </a:bodyPr>
            <a:lstStyle/>
            <a:p>
              <a:pPr algn="ctr" eaLnBrk="0" hangingPunct="0"/>
              <a:r>
                <a:rPr lang="en-US" sz="1600" i="1">
                  <a:latin typeface="Arial" charset="0"/>
                </a:rPr>
                <a:t>Optikai rende</a:t>
              </a:r>
              <a:r>
                <a:rPr lang="hu-HU" sz="1600" i="1">
                  <a:latin typeface="Arial" charset="0"/>
                </a:rPr>
                <a:t>ző</a:t>
              </a:r>
              <a:endParaRPr lang="en-US" sz="1600" i="1">
                <a:latin typeface="Arial" charset="0"/>
              </a:endParaRPr>
            </a:p>
          </p:txBody>
        </p:sp>
        <p:sp>
          <p:nvSpPr>
            <p:cNvPr id="245830" name="Line 57"/>
            <p:cNvSpPr>
              <a:spLocks noChangeShapeType="1"/>
            </p:cNvSpPr>
            <p:nvPr/>
          </p:nvSpPr>
          <p:spPr bwMode="auto">
            <a:xfrm flipH="1">
              <a:off x="1286" y="1890"/>
              <a:ext cx="3413" cy="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5831" name="Line 58"/>
            <p:cNvSpPr>
              <a:spLocks noChangeShapeType="1"/>
            </p:cNvSpPr>
            <p:nvPr/>
          </p:nvSpPr>
          <p:spPr bwMode="auto">
            <a:xfrm>
              <a:off x="3961" y="1745"/>
              <a:ext cx="170" cy="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5832" name="Line 59"/>
            <p:cNvSpPr>
              <a:spLocks noChangeShapeType="1"/>
            </p:cNvSpPr>
            <p:nvPr/>
          </p:nvSpPr>
          <p:spPr bwMode="auto">
            <a:xfrm flipV="1">
              <a:off x="3682" y="1966"/>
              <a:ext cx="440" cy="4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5833" name="Line 60"/>
            <p:cNvSpPr>
              <a:spLocks noChangeShapeType="1"/>
            </p:cNvSpPr>
            <p:nvPr/>
          </p:nvSpPr>
          <p:spPr bwMode="auto">
            <a:xfrm flipH="1">
              <a:off x="2553" y="2389"/>
              <a:ext cx="1134" cy="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5834" name="Text Box 61"/>
            <p:cNvSpPr txBox="1">
              <a:spLocks noChangeArrowheads="1"/>
            </p:cNvSpPr>
            <p:nvPr/>
          </p:nvSpPr>
          <p:spPr bwMode="auto">
            <a:xfrm>
              <a:off x="2709" y="2113"/>
              <a:ext cx="10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u-HU" sz="1600" i="1">
                  <a:latin typeface="Arial" charset="0"/>
                </a:rPr>
                <a:t>Fényvezető szál</a:t>
              </a:r>
            </a:p>
          </p:txBody>
        </p:sp>
        <p:sp>
          <p:nvSpPr>
            <p:cNvPr id="245835" name="Text Box 62"/>
            <p:cNvSpPr txBox="1">
              <a:spLocks noChangeArrowheads="1"/>
            </p:cNvSpPr>
            <p:nvPr/>
          </p:nvSpPr>
          <p:spPr bwMode="auto">
            <a:xfrm>
              <a:off x="1291" y="1455"/>
              <a:ext cx="10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u-HU" sz="1600" b="1" i="1">
                  <a:latin typeface="Arial" charset="0"/>
                </a:rPr>
                <a:t>Fényvezető szál</a:t>
              </a:r>
            </a:p>
          </p:txBody>
        </p:sp>
        <p:sp>
          <p:nvSpPr>
            <p:cNvPr id="245836" name="Text Box 63"/>
            <p:cNvSpPr txBox="1">
              <a:spLocks noChangeArrowheads="1"/>
            </p:cNvSpPr>
            <p:nvPr/>
          </p:nvSpPr>
          <p:spPr bwMode="auto">
            <a:xfrm>
              <a:off x="2709" y="1631"/>
              <a:ext cx="10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u-HU" sz="1600" i="1">
                  <a:latin typeface="Arial" charset="0"/>
                </a:rPr>
                <a:t>Fényvezető szál</a:t>
              </a:r>
            </a:p>
          </p:txBody>
        </p:sp>
        <p:sp>
          <p:nvSpPr>
            <p:cNvPr id="245837" name="Line 64"/>
            <p:cNvSpPr>
              <a:spLocks noChangeShapeType="1"/>
            </p:cNvSpPr>
            <p:nvPr/>
          </p:nvSpPr>
          <p:spPr bwMode="auto">
            <a:xfrm>
              <a:off x="4180" y="1972"/>
              <a:ext cx="181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45769" name="Group 65"/>
          <p:cNvGrpSpPr>
            <a:grpSpLocks/>
          </p:cNvGrpSpPr>
          <p:nvPr/>
        </p:nvGrpSpPr>
        <p:grpSpPr bwMode="auto">
          <a:xfrm>
            <a:off x="2443163" y="4238625"/>
            <a:ext cx="2330450" cy="1322388"/>
            <a:chOff x="1539" y="1750"/>
            <a:chExt cx="1468" cy="833"/>
          </a:xfrm>
        </p:grpSpPr>
        <p:sp>
          <p:nvSpPr>
            <p:cNvPr id="245815" name="Text Box 66"/>
            <p:cNvSpPr txBox="1">
              <a:spLocks noChangeArrowheads="1"/>
            </p:cNvSpPr>
            <p:nvPr/>
          </p:nvSpPr>
          <p:spPr bwMode="auto">
            <a:xfrm>
              <a:off x="1539" y="2325"/>
              <a:ext cx="60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hu-HU" sz="1600" b="1" i="1">
                  <a:latin typeface="Arial" charset="0"/>
                </a:rPr>
                <a:t>Splitter</a:t>
              </a:r>
              <a:endParaRPr lang="en-US" sz="1600" b="1" i="1">
                <a:latin typeface="Arial" charset="0"/>
              </a:endParaRPr>
            </a:p>
          </p:txBody>
        </p:sp>
        <p:sp>
          <p:nvSpPr>
            <p:cNvPr id="245816" name="Text Box 67"/>
            <p:cNvSpPr txBox="1">
              <a:spLocks noChangeArrowheads="1"/>
            </p:cNvSpPr>
            <p:nvPr/>
          </p:nvSpPr>
          <p:spPr bwMode="auto">
            <a:xfrm>
              <a:off x="2579" y="1951"/>
              <a:ext cx="39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hu-HU" sz="1000" i="1">
                  <a:latin typeface="Tele-GroteskEENor"/>
                </a:rPr>
                <a:t>Splitter</a:t>
              </a:r>
            </a:p>
          </p:txBody>
        </p:sp>
        <p:sp>
          <p:nvSpPr>
            <p:cNvPr id="245817" name="Line 68"/>
            <p:cNvSpPr>
              <a:spLocks noChangeShapeType="1"/>
            </p:cNvSpPr>
            <p:nvPr/>
          </p:nvSpPr>
          <p:spPr bwMode="auto">
            <a:xfrm flipV="1">
              <a:off x="2554" y="1910"/>
              <a:ext cx="199" cy="17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5818" name="Line 69"/>
            <p:cNvSpPr>
              <a:spLocks noChangeShapeType="1"/>
            </p:cNvSpPr>
            <p:nvPr/>
          </p:nvSpPr>
          <p:spPr bwMode="auto">
            <a:xfrm>
              <a:off x="2564" y="1778"/>
              <a:ext cx="170" cy="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5819" name="Line 70"/>
            <p:cNvSpPr>
              <a:spLocks noChangeShapeType="1"/>
            </p:cNvSpPr>
            <p:nvPr/>
          </p:nvSpPr>
          <p:spPr bwMode="auto">
            <a:xfrm flipV="1">
              <a:off x="1674" y="1910"/>
              <a:ext cx="194" cy="1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5820" name="Line 71"/>
            <p:cNvSpPr>
              <a:spLocks noChangeShapeType="1"/>
            </p:cNvSpPr>
            <p:nvPr/>
          </p:nvSpPr>
          <p:spPr bwMode="auto">
            <a:xfrm flipH="1" flipV="1">
              <a:off x="1655" y="1750"/>
              <a:ext cx="212" cy="1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5821" name="Line 72"/>
            <p:cNvSpPr>
              <a:spLocks noChangeShapeType="1"/>
            </p:cNvSpPr>
            <p:nvPr/>
          </p:nvSpPr>
          <p:spPr bwMode="auto">
            <a:xfrm flipV="1">
              <a:off x="2540" y="2405"/>
              <a:ext cx="199" cy="17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5822" name="Line 73"/>
            <p:cNvSpPr>
              <a:spLocks noChangeShapeType="1"/>
            </p:cNvSpPr>
            <p:nvPr/>
          </p:nvSpPr>
          <p:spPr bwMode="auto">
            <a:xfrm>
              <a:off x="2560" y="2273"/>
              <a:ext cx="170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5823" name="Text Box 74"/>
            <p:cNvSpPr txBox="1">
              <a:spLocks noChangeArrowheads="1"/>
            </p:cNvSpPr>
            <p:nvPr/>
          </p:nvSpPr>
          <p:spPr bwMode="auto">
            <a:xfrm>
              <a:off x="2579" y="2432"/>
              <a:ext cx="42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hu-HU" sz="1000" i="1">
                  <a:latin typeface="Tele-GroteskEENor"/>
                </a:rPr>
                <a:t>Splitter</a:t>
              </a:r>
            </a:p>
          </p:txBody>
        </p:sp>
        <p:sp>
          <p:nvSpPr>
            <p:cNvPr id="245824" name="Oval 75"/>
            <p:cNvSpPr>
              <a:spLocks noChangeArrowheads="1"/>
            </p:cNvSpPr>
            <p:nvPr/>
          </p:nvSpPr>
          <p:spPr bwMode="auto">
            <a:xfrm>
              <a:off x="2728" y="2359"/>
              <a:ext cx="56" cy="6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45825" name="Oval 76"/>
            <p:cNvSpPr>
              <a:spLocks noChangeArrowheads="1"/>
            </p:cNvSpPr>
            <p:nvPr/>
          </p:nvSpPr>
          <p:spPr bwMode="auto">
            <a:xfrm>
              <a:off x="2728" y="1864"/>
              <a:ext cx="56" cy="6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GB" sz="2400" i="1">
                <a:latin typeface="Times New Roman" pitchFamily="18" charset="0"/>
              </a:endParaRPr>
            </a:p>
          </p:txBody>
        </p:sp>
        <p:sp>
          <p:nvSpPr>
            <p:cNvPr id="245826" name="Oval 77"/>
            <p:cNvSpPr>
              <a:spLocks noChangeArrowheads="1"/>
            </p:cNvSpPr>
            <p:nvPr/>
          </p:nvSpPr>
          <p:spPr bwMode="auto">
            <a:xfrm>
              <a:off x="1862" y="1870"/>
              <a:ext cx="56" cy="6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GB" sz="2400" i="1">
                <a:latin typeface="Times New Roman" pitchFamily="18" charset="0"/>
              </a:endParaRPr>
            </a:p>
          </p:txBody>
        </p:sp>
      </p:grpSp>
      <p:sp>
        <p:nvSpPr>
          <p:cNvPr id="245770" name="Rectangle 78"/>
          <p:cNvSpPr>
            <a:spLocks noGrp="1" noChangeAspect="1" noChangeArrowheads="1"/>
          </p:cNvSpPr>
          <p:nvPr>
            <p:ph type="title" idx="4294967295"/>
          </p:nvPr>
        </p:nvSpPr>
        <p:spPr>
          <a:xfrm>
            <a:off x="539750" y="188913"/>
            <a:ext cx="8153400" cy="346075"/>
          </a:xfrm>
        </p:spPr>
        <p:txBody>
          <a:bodyPr lIns="0" tIns="0" rIns="0" bIns="0" anchor="t"/>
          <a:lstStyle/>
          <a:p>
            <a:r>
              <a:rPr lang="hu-HU" smtClean="0">
                <a:latin typeface="Arial" charset="0"/>
                <a:cs typeface="Arial" charset="0"/>
              </a:rPr>
              <a:t>A GPON rendszer</a:t>
            </a: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45771" name="Rectangle 79"/>
          <p:cNvSpPr>
            <a:spLocks noChangeArrowheads="1"/>
          </p:cNvSpPr>
          <p:nvPr/>
        </p:nvSpPr>
        <p:spPr bwMode="auto">
          <a:xfrm>
            <a:off x="539750" y="1052513"/>
            <a:ext cx="833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92100" indent="-292100" eaLnBrk="0" hangingPunct="0">
              <a:lnSpc>
                <a:spcPct val="90000"/>
              </a:lnSpc>
              <a:spcBef>
                <a:spcPct val="10000"/>
              </a:spcBef>
              <a:buSzPct val="75000"/>
              <a:buFont typeface="Wingdings" pitchFamily="2" charset="2"/>
              <a:buNone/>
            </a:pPr>
            <a:r>
              <a:rPr lang="hu-HU" sz="2800" i="1">
                <a:solidFill>
                  <a:schemeClr val="tx2"/>
                </a:solidFill>
                <a:latin typeface="Arial" charset="0"/>
              </a:rPr>
              <a:t>GPON </a:t>
            </a:r>
            <a:r>
              <a:rPr lang="hu-HU" sz="2800" i="1">
                <a:latin typeface="Arial" charset="0"/>
              </a:rPr>
              <a:t>(</a:t>
            </a:r>
            <a:r>
              <a:rPr lang="hu-HU" sz="2800" i="1">
                <a:solidFill>
                  <a:schemeClr val="tx2"/>
                </a:solidFill>
                <a:latin typeface="Arial" charset="0"/>
              </a:rPr>
              <a:t>G</a:t>
            </a:r>
            <a:r>
              <a:rPr lang="hu-HU" sz="2800" i="1">
                <a:latin typeface="Arial" charset="0"/>
              </a:rPr>
              <a:t>igabit-capable </a:t>
            </a:r>
            <a:r>
              <a:rPr lang="hu-HU" sz="2800" i="1">
                <a:solidFill>
                  <a:schemeClr val="tx2"/>
                </a:solidFill>
                <a:latin typeface="Arial" charset="0"/>
              </a:rPr>
              <a:t>P</a:t>
            </a:r>
            <a:r>
              <a:rPr lang="hu-HU" sz="2800" i="1">
                <a:latin typeface="Arial" charset="0"/>
              </a:rPr>
              <a:t>assive </a:t>
            </a:r>
            <a:r>
              <a:rPr lang="hu-HU" sz="2800" i="1">
                <a:solidFill>
                  <a:schemeClr val="tx2"/>
                </a:solidFill>
                <a:latin typeface="Arial" charset="0"/>
              </a:rPr>
              <a:t>O</a:t>
            </a:r>
            <a:r>
              <a:rPr lang="hu-HU" sz="2800" i="1">
                <a:latin typeface="Arial" charset="0"/>
              </a:rPr>
              <a:t>ptical </a:t>
            </a:r>
            <a:r>
              <a:rPr lang="hu-HU" sz="2800" i="1">
                <a:solidFill>
                  <a:schemeClr val="tx2"/>
                </a:solidFill>
                <a:latin typeface="Arial" charset="0"/>
              </a:rPr>
              <a:t>N</a:t>
            </a:r>
            <a:r>
              <a:rPr lang="hu-HU" sz="2800" i="1">
                <a:latin typeface="Arial" charset="0"/>
              </a:rPr>
              <a:t>etworks) </a:t>
            </a:r>
            <a:r>
              <a:rPr lang="en-US" sz="2800" i="1">
                <a:latin typeface="Arial" charset="0"/>
              </a:rPr>
              <a:t> </a:t>
            </a:r>
            <a:endParaRPr lang="hu-HU" sz="2800" i="1">
              <a:latin typeface="Arial" charset="0"/>
            </a:endParaRPr>
          </a:p>
        </p:txBody>
      </p:sp>
      <p:sp>
        <p:nvSpPr>
          <p:cNvPr id="703568" name="Rectangle 80"/>
          <p:cNvSpPr>
            <a:spLocks noChangeArrowheads="1"/>
          </p:cNvSpPr>
          <p:nvPr/>
        </p:nvSpPr>
        <p:spPr bwMode="auto">
          <a:xfrm>
            <a:off x="611188" y="1700213"/>
            <a:ext cx="8331200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92100" indent="-292100" eaLnBrk="0" hangingPunct="0">
              <a:lnSpc>
                <a:spcPct val="90000"/>
              </a:lnSpc>
              <a:spcBef>
                <a:spcPct val="10000"/>
              </a:spcBef>
              <a:buSzPct val="75000"/>
              <a:buFont typeface="Wingdings" pitchFamily="2" charset="2"/>
              <a:buNone/>
              <a:defRPr/>
            </a:pPr>
            <a:r>
              <a:rPr lang="hu-HU" sz="2400" i="1" dirty="0">
                <a:latin typeface="Arial" panose="020B0604020202020204" pitchFamily="34" charset="0"/>
                <a:cs typeface="Arial" pitchFamily="34" charset="0"/>
              </a:rPr>
              <a:t>Gigabit sebesség átvitelére képes passzív optikai hálózatok</a:t>
            </a:r>
          </a:p>
          <a:p>
            <a:pPr marL="292100" indent="-292100" eaLnBrk="0" hangingPunct="0">
              <a:lnSpc>
                <a:spcPct val="9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/>
            </a:pPr>
            <a:r>
              <a:rPr lang="hu-HU" sz="2400" i="1" dirty="0">
                <a:latin typeface="Arial" panose="020B0604020202020204" pitchFamily="34" charset="0"/>
                <a:cs typeface="Arial" pitchFamily="34" charset="0"/>
              </a:rPr>
              <a:t>Alkalmazás: FTTH, fényvezető a lakásig</a:t>
            </a:r>
          </a:p>
          <a:p>
            <a:pPr marL="292100" indent="-292100" eaLnBrk="0" hangingPunct="0">
              <a:lnSpc>
                <a:spcPct val="90000"/>
              </a:lnSpc>
              <a:spcBef>
                <a:spcPct val="1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/>
            </a:pPr>
            <a:r>
              <a:rPr lang="hu-HU" sz="2400" i="1" dirty="0">
                <a:latin typeface="Arial" panose="020B0604020202020204" pitchFamily="34" charset="0"/>
                <a:cs typeface="Arial" pitchFamily="34" charset="0"/>
              </a:rPr>
              <a:t>Splitter= optikai teljesítményosztó, </a:t>
            </a:r>
          </a:p>
          <a:p>
            <a:pPr eaLnBrk="0" hangingPunct="0">
              <a:lnSpc>
                <a:spcPct val="90000"/>
              </a:lnSpc>
              <a:spcBef>
                <a:spcPct val="10000"/>
              </a:spcBef>
              <a:buClr>
                <a:schemeClr val="tx2"/>
              </a:buClr>
              <a:buSzPct val="75000"/>
              <a:defRPr/>
            </a:pPr>
            <a:r>
              <a:rPr lang="hu-HU" sz="2400" i="1" dirty="0">
                <a:latin typeface="Arial" panose="020B0604020202020204" pitchFamily="34" charset="0"/>
                <a:cs typeface="Arial" pitchFamily="34" charset="0"/>
              </a:rPr>
              <a:t>	típusok: 1:2, 1:4, 1:8, 1:16, 1:32, 1:64</a:t>
            </a:r>
          </a:p>
        </p:txBody>
      </p:sp>
      <p:grpSp>
        <p:nvGrpSpPr>
          <p:cNvPr id="245773" name="Group 81"/>
          <p:cNvGrpSpPr>
            <a:grpSpLocks/>
          </p:cNvGrpSpPr>
          <p:nvPr/>
        </p:nvGrpSpPr>
        <p:grpSpPr bwMode="auto">
          <a:xfrm>
            <a:off x="2203450" y="4141788"/>
            <a:ext cx="527050" cy="379412"/>
            <a:chOff x="1016" y="1863"/>
            <a:chExt cx="332" cy="239"/>
          </a:xfrm>
        </p:grpSpPr>
        <p:sp>
          <p:nvSpPr>
            <p:cNvPr id="245813" name="Text Box 82"/>
            <p:cNvSpPr txBox="1">
              <a:spLocks noChangeArrowheads="1"/>
            </p:cNvSpPr>
            <p:nvPr/>
          </p:nvSpPr>
          <p:spPr bwMode="auto">
            <a:xfrm>
              <a:off x="1016" y="1948"/>
              <a:ext cx="33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hu-HU" sz="1000" i="1">
                  <a:latin typeface="Tele-GroteskEENor"/>
                </a:rPr>
                <a:t>ONT</a:t>
              </a:r>
              <a:endParaRPr lang="en-GB" sz="1000" i="1">
                <a:latin typeface="Tele-GroteskEENor"/>
              </a:endParaRPr>
            </a:p>
          </p:txBody>
        </p:sp>
        <p:pic>
          <p:nvPicPr>
            <p:cNvPr id="245814" name="Picture 83" descr="203_NGA_hiD66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D5D5E1"/>
                </a:clrFrom>
                <a:clrTo>
                  <a:srgbClr val="D5D5E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27" y="1863"/>
              <a:ext cx="166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5774" name="Group 84"/>
          <p:cNvGrpSpPr>
            <a:grpSpLocks/>
          </p:cNvGrpSpPr>
          <p:nvPr/>
        </p:nvGrpSpPr>
        <p:grpSpPr bwMode="auto">
          <a:xfrm>
            <a:off x="2235200" y="4656138"/>
            <a:ext cx="693738" cy="546100"/>
            <a:chOff x="988" y="1863"/>
            <a:chExt cx="437" cy="344"/>
          </a:xfrm>
        </p:grpSpPr>
        <p:sp>
          <p:nvSpPr>
            <p:cNvPr id="245811" name="Text Box 85"/>
            <p:cNvSpPr txBox="1">
              <a:spLocks noChangeArrowheads="1"/>
            </p:cNvSpPr>
            <p:nvPr/>
          </p:nvSpPr>
          <p:spPr bwMode="auto">
            <a:xfrm>
              <a:off x="988" y="1994"/>
              <a:ext cx="43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hu-HU" sz="1600" i="1">
                  <a:latin typeface="Arial" charset="0"/>
                </a:rPr>
                <a:t>ONT</a:t>
              </a:r>
              <a:endParaRPr lang="en-GB" sz="1600" i="1">
                <a:latin typeface="Arial" charset="0"/>
              </a:endParaRPr>
            </a:p>
          </p:txBody>
        </p:sp>
        <p:pic>
          <p:nvPicPr>
            <p:cNvPr id="245812" name="Picture 86" descr="203_NGA_hiD66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D5D5E1"/>
                </a:clrFrom>
                <a:clrTo>
                  <a:srgbClr val="D5D5E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27" y="1863"/>
              <a:ext cx="166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5775" name="Group 87"/>
          <p:cNvGrpSpPr>
            <a:grpSpLocks/>
          </p:cNvGrpSpPr>
          <p:nvPr/>
        </p:nvGrpSpPr>
        <p:grpSpPr bwMode="auto">
          <a:xfrm>
            <a:off x="3660775" y="4179888"/>
            <a:ext cx="527050" cy="379412"/>
            <a:chOff x="1016" y="1863"/>
            <a:chExt cx="332" cy="239"/>
          </a:xfrm>
        </p:grpSpPr>
        <p:sp>
          <p:nvSpPr>
            <p:cNvPr id="245809" name="Text Box 88"/>
            <p:cNvSpPr txBox="1">
              <a:spLocks noChangeArrowheads="1"/>
            </p:cNvSpPr>
            <p:nvPr/>
          </p:nvSpPr>
          <p:spPr bwMode="auto">
            <a:xfrm>
              <a:off x="1016" y="1948"/>
              <a:ext cx="33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hu-HU" sz="1000" i="1">
                  <a:latin typeface="Tele-GroteskEENor"/>
                </a:rPr>
                <a:t>ONT</a:t>
              </a:r>
              <a:endParaRPr lang="en-GB" sz="1000" i="1">
                <a:latin typeface="Tele-GroteskEENor"/>
              </a:endParaRPr>
            </a:p>
          </p:txBody>
        </p:sp>
        <p:pic>
          <p:nvPicPr>
            <p:cNvPr id="245810" name="Picture 89" descr="203_NGA_hiD66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D5D5E1"/>
                </a:clrFrom>
                <a:clrTo>
                  <a:srgbClr val="D5D5E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27" y="1863"/>
              <a:ext cx="166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5776" name="Group 90"/>
          <p:cNvGrpSpPr>
            <a:grpSpLocks/>
          </p:cNvGrpSpPr>
          <p:nvPr/>
        </p:nvGrpSpPr>
        <p:grpSpPr bwMode="auto">
          <a:xfrm>
            <a:off x="3660775" y="4694238"/>
            <a:ext cx="527050" cy="379412"/>
            <a:chOff x="1016" y="1863"/>
            <a:chExt cx="332" cy="239"/>
          </a:xfrm>
        </p:grpSpPr>
        <p:sp>
          <p:nvSpPr>
            <p:cNvPr id="245807" name="Text Box 91"/>
            <p:cNvSpPr txBox="1">
              <a:spLocks noChangeArrowheads="1"/>
            </p:cNvSpPr>
            <p:nvPr/>
          </p:nvSpPr>
          <p:spPr bwMode="auto">
            <a:xfrm>
              <a:off x="1016" y="1948"/>
              <a:ext cx="33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hu-HU" sz="1000" i="1">
                  <a:latin typeface="Tele-GroteskEENor"/>
                </a:rPr>
                <a:t>ONT</a:t>
              </a:r>
              <a:endParaRPr lang="en-GB" sz="1000" i="1">
                <a:latin typeface="Tele-GroteskEENor"/>
              </a:endParaRPr>
            </a:p>
          </p:txBody>
        </p:sp>
        <p:pic>
          <p:nvPicPr>
            <p:cNvPr id="245808" name="Picture 92" descr="203_NGA_hiD66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D5D5E1"/>
                </a:clrFrom>
                <a:clrTo>
                  <a:srgbClr val="D5D5E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27" y="1863"/>
              <a:ext cx="166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5777" name="Group 93"/>
          <p:cNvGrpSpPr>
            <a:grpSpLocks/>
          </p:cNvGrpSpPr>
          <p:nvPr/>
        </p:nvGrpSpPr>
        <p:grpSpPr bwMode="auto">
          <a:xfrm>
            <a:off x="3651250" y="4999038"/>
            <a:ext cx="527050" cy="379412"/>
            <a:chOff x="1016" y="1863"/>
            <a:chExt cx="332" cy="239"/>
          </a:xfrm>
        </p:grpSpPr>
        <p:sp>
          <p:nvSpPr>
            <p:cNvPr id="245805" name="Text Box 94"/>
            <p:cNvSpPr txBox="1">
              <a:spLocks noChangeArrowheads="1"/>
            </p:cNvSpPr>
            <p:nvPr/>
          </p:nvSpPr>
          <p:spPr bwMode="auto">
            <a:xfrm>
              <a:off x="1016" y="1948"/>
              <a:ext cx="33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hu-HU" sz="1000" i="1">
                  <a:latin typeface="Tele-GroteskEENor"/>
                </a:rPr>
                <a:t>ONT</a:t>
              </a:r>
              <a:endParaRPr lang="en-GB" sz="1000" i="1">
                <a:latin typeface="Tele-GroteskEENor"/>
              </a:endParaRPr>
            </a:p>
          </p:txBody>
        </p:sp>
        <p:pic>
          <p:nvPicPr>
            <p:cNvPr id="245806" name="Picture 95" descr="203_NGA_hiD66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D5D5E1"/>
                </a:clrFrom>
                <a:clrTo>
                  <a:srgbClr val="D5D5E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27" y="1863"/>
              <a:ext cx="166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5778" name="Group 96"/>
          <p:cNvGrpSpPr>
            <a:grpSpLocks/>
          </p:cNvGrpSpPr>
          <p:nvPr/>
        </p:nvGrpSpPr>
        <p:grpSpPr bwMode="auto">
          <a:xfrm>
            <a:off x="3651250" y="5199063"/>
            <a:ext cx="527050" cy="379412"/>
            <a:chOff x="1016" y="1863"/>
            <a:chExt cx="332" cy="239"/>
          </a:xfrm>
        </p:grpSpPr>
        <p:sp>
          <p:nvSpPr>
            <p:cNvPr id="245803" name="Text Box 97"/>
            <p:cNvSpPr txBox="1">
              <a:spLocks noChangeArrowheads="1"/>
            </p:cNvSpPr>
            <p:nvPr/>
          </p:nvSpPr>
          <p:spPr bwMode="auto">
            <a:xfrm>
              <a:off x="1016" y="1948"/>
              <a:ext cx="33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hu-HU" sz="1000" i="1">
                  <a:latin typeface="Tele-GroteskEENor"/>
                </a:rPr>
                <a:t>ONT</a:t>
              </a:r>
              <a:endParaRPr lang="en-GB" sz="1000" i="1">
                <a:latin typeface="Tele-GroteskEENor"/>
              </a:endParaRPr>
            </a:p>
          </p:txBody>
        </p:sp>
        <p:pic>
          <p:nvPicPr>
            <p:cNvPr id="245804" name="Picture 98" descr="203_NGA_hiD66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D5D5E1"/>
                </a:clrFrom>
                <a:clrTo>
                  <a:srgbClr val="D5D5E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27" y="1863"/>
              <a:ext cx="166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5779" name="Group 99"/>
          <p:cNvGrpSpPr>
            <a:grpSpLocks/>
          </p:cNvGrpSpPr>
          <p:nvPr/>
        </p:nvGrpSpPr>
        <p:grpSpPr bwMode="auto">
          <a:xfrm>
            <a:off x="3679825" y="5513388"/>
            <a:ext cx="527050" cy="379412"/>
            <a:chOff x="1016" y="1863"/>
            <a:chExt cx="332" cy="239"/>
          </a:xfrm>
        </p:grpSpPr>
        <p:sp>
          <p:nvSpPr>
            <p:cNvPr id="245801" name="Text Box 100"/>
            <p:cNvSpPr txBox="1">
              <a:spLocks noChangeArrowheads="1"/>
            </p:cNvSpPr>
            <p:nvPr/>
          </p:nvSpPr>
          <p:spPr bwMode="auto">
            <a:xfrm>
              <a:off x="1016" y="1948"/>
              <a:ext cx="33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hu-HU" sz="1000" i="1">
                  <a:latin typeface="Tele-GroteskEENor"/>
                </a:rPr>
                <a:t>ONT</a:t>
              </a:r>
              <a:endParaRPr lang="en-GB" sz="1000" i="1">
                <a:latin typeface="Tele-GroteskEENor"/>
              </a:endParaRPr>
            </a:p>
          </p:txBody>
        </p:sp>
        <p:pic>
          <p:nvPicPr>
            <p:cNvPr id="245802" name="Picture 101" descr="203_NGA_hiD66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D5D5E1"/>
                </a:clrFrom>
                <a:clrTo>
                  <a:srgbClr val="D5D5E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27" y="1863"/>
              <a:ext cx="166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5780" name="Group 142"/>
          <p:cNvGrpSpPr>
            <a:grpSpLocks/>
          </p:cNvGrpSpPr>
          <p:nvPr/>
        </p:nvGrpSpPr>
        <p:grpSpPr bwMode="auto">
          <a:xfrm>
            <a:off x="6775450" y="3792538"/>
            <a:ext cx="2185988" cy="1303337"/>
            <a:chOff x="4268" y="2389"/>
            <a:chExt cx="1377" cy="821"/>
          </a:xfrm>
        </p:grpSpPr>
        <p:grpSp>
          <p:nvGrpSpPr>
            <p:cNvPr id="245785" name="Group 126"/>
            <p:cNvGrpSpPr>
              <a:grpSpLocks/>
            </p:cNvGrpSpPr>
            <p:nvPr/>
          </p:nvGrpSpPr>
          <p:grpSpPr bwMode="auto">
            <a:xfrm>
              <a:off x="4323" y="2389"/>
              <a:ext cx="1322" cy="821"/>
              <a:chOff x="4323" y="1693"/>
              <a:chExt cx="1322" cy="821"/>
            </a:xfrm>
          </p:grpSpPr>
          <p:grpSp>
            <p:nvGrpSpPr>
              <p:cNvPr id="245790" name="Group 127"/>
              <p:cNvGrpSpPr>
                <a:grpSpLocks/>
              </p:cNvGrpSpPr>
              <p:nvPr/>
            </p:nvGrpSpPr>
            <p:grpSpPr bwMode="auto">
              <a:xfrm>
                <a:off x="4685" y="1693"/>
                <a:ext cx="609" cy="821"/>
                <a:chOff x="4683" y="1499"/>
                <a:chExt cx="729" cy="821"/>
              </a:xfrm>
            </p:grpSpPr>
            <p:sp>
              <p:nvSpPr>
                <p:cNvPr id="245797" name="Line 128"/>
                <p:cNvSpPr>
                  <a:spLocks noChangeShapeType="1"/>
                </p:cNvSpPr>
                <p:nvPr/>
              </p:nvSpPr>
              <p:spPr bwMode="auto">
                <a:xfrm>
                  <a:off x="4683" y="1858"/>
                  <a:ext cx="465" cy="0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45798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4683" y="1936"/>
                  <a:ext cx="460" cy="5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45799" name="Text Box 13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705" y="2101"/>
                  <a:ext cx="676" cy="2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97200" tIns="50400" rIns="97200" bIns="50400">
                  <a:spAutoFit/>
                </a:bodyPr>
                <a:lstStyle/>
                <a:p>
                  <a:pPr algn="ctr" eaLnBrk="0" hangingPunct="0"/>
                  <a:r>
                    <a:rPr lang="hu-HU" sz="1600" i="1">
                      <a:latin typeface="Arial" charset="0"/>
                    </a:rPr>
                    <a:t>10 GE</a:t>
                  </a:r>
                  <a:endParaRPr lang="en-US" sz="1600" i="1">
                    <a:latin typeface="Arial" charset="0"/>
                  </a:endParaRPr>
                </a:p>
              </p:txBody>
            </p:sp>
            <p:sp>
              <p:nvSpPr>
                <p:cNvPr id="245800" name="Text Box 13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740" y="1499"/>
                  <a:ext cx="672" cy="2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97200" tIns="50400" rIns="97200" bIns="50400">
                  <a:spAutoFit/>
                </a:bodyPr>
                <a:lstStyle/>
                <a:p>
                  <a:pPr algn="ctr" eaLnBrk="0" hangingPunct="0"/>
                  <a:r>
                    <a:rPr lang="hu-HU" sz="1600" i="1">
                      <a:latin typeface="Arial" charset="0"/>
                    </a:rPr>
                    <a:t>1 GE</a:t>
                  </a:r>
                  <a:endParaRPr lang="en-US" sz="1600" i="1">
                    <a:latin typeface="Arial" charset="0"/>
                  </a:endParaRPr>
                </a:p>
              </p:txBody>
            </p:sp>
          </p:grpSp>
          <p:grpSp>
            <p:nvGrpSpPr>
              <p:cNvPr id="245791" name="Group 132"/>
              <p:cNvGrpSpPr>
                <a:grpSpLocks/>
              </p:cNvGrpSpPr>
              <p:nvPr/>
            </p:nvGrpSpPr>
            <p:grpSpPr bwMode="auto">
              <a:xfrm>
                <a:off x="4323" y="1759"/>
                <a:ext cx="387" cy="568"/>
                <a:chOff x="4323" y="1565"/>
                <a:chExt cx="387" cy="568"/>
              </a:xfrm>
            </p:grpSpPr>
            <p:sp>
              <p:nvSpPr>
                <p:cNvPr id="245795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4345" y="1565"/>
                  <a:ext cx="365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hu-HU" sz="1600" i="1">
                      <a:latin typeface="Arial" charset="0"/>
                    </a:rPr>
                    <a:t>OLT</a:t>
                  </a:r>
                  <a:endParaRPr lang="en-GB" sz="1600" i="1">
                    <a:latin typeface="Arial" charset="0"/>
                  </a:endParaRPr>
                </a:p>
              </p:txBody>
            </p:sp>
            <p:pic>
              <p:nvPicPr>
                <p:cNvPr id="245796" name="Picture 134" descr="MUX_SONET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4323" y="1774"/>
                  <a:ext cx="383" cy="3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45792" name="Group 135"/>
              <p:cNvGrpSpPr>
                <a:grpSpLocks/>
              </p:cNvGrpSpPr>
              <p:nvPr/>
            </p:nvGrpSpPr>
            <p:grpSpPr bwMode="auto">
              <a:xfrm>
                <a:off x="4914" y="1919"/>
                <a:ext cx="731" cy="369"/>
                <a:chOff x="1068" y="2873"/>
                <a:chExt cx="707" cy="339"/>
              </a:xfrm>
            </p:grpSpPr>
            <p:sp>
              <p:nvSpPr>
                <p:cNvPr id="245793" name="Cloud"/>
                <p:cNvSpPr>
                  <a:spLocks noChangeAspect="1" noEditPoints="1" noChangeArrowheads="1"/>
                </p:cNvSpPr>
                <p:nvPr/>
              </p:nvSpPr>
              <p:spPr bwMode="gray">
                <a:xfrm>
                  <a:off x="1081" y="2873"/>
                  <a:ext cx="688" cy="33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983 w 21600"/>
                    <a:gd name="T13" fmla="*/ 3250 h 21600"/>
                    <a:gd name="T14" fmla="*/ 17079 w 21600"/>
                    <a:gd name="T15" fmla="*/ 1733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45794" name="Text Box 137"/>
                <p:cNvSpPr txBox="1">
                  <a:spLocks noChangeArrowheads="1"/>
                </p:cNvSpPr>
                <p:nvPr/>
              </p:nvSpPr>
              <p:spPr bwMode="auto">
                <a:xfrm>
                  <a:off x="1068" y="2922"/>
                  <a:ext cx="707" cy="19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hu-HU" sz="1600" i="1"/>
                    <a:t>IP hálózat</a:t>
                  </a:r>
                </a:p>
              </p:txBody>
            </p:sp>
          </p:grpSp>
        </p:grpSp>
        <p:sp>
          <p:nvSpPr>
            <p:cNvPr id="245786" name="Rectangle 138"/>
            <p:cNvSpPr>
              <a:spLocks noChangeArrowheads="1"/>
            </p:cNvSpPr>
            <p:nvPr/>
          </p:nvSpPr>
          <p:spPr bwMode="auto">
            <a:xfrm>
              <a:off x="4285" y="2640"/>
              <a:ext cx="124" cy="241"/>
            </a:xfrm>
            <a:prstGeom prst="rect">
              <a:avLst/>
            </a:prstGeom>
            <a:solidFill>
              <a:srgbClr val="0000FF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lnSpc>
                  <a:spcPct val="90000"/>
                </a:lnSpc>
                <a:buSzPct val="75000"/>
                <a:buFont typeface="Wingdings" pitchFamily="2" charset="2"/>
                <a:buNone/>
              </a:pPr>
              <a:endParaRPr lang="hu-HU" sz="2000" i="1">
                <a:latin typeface="Tele-GroteskEEHal"/>
              </a:endParaRPr>
            </a:p>
          </p:txBody>
        </p:sp>
        <p:sp>
          <p:nvSpPr>
            <p:cNvPr id="245787" name="Rectangle 139"/>
            <p:cNvSpPr>
              <a:spLocks noChangeArrowheads="1"/>
            </p:cNvSpPr>
            <p:nvPr/>
          </p:nvSpPr>
          <p:spPr bwMode="auto">
            <a:xfrm>
              <a:off x="4285" y="2694"/>
              <a:ext cx="124" cy="241"/>
            </a:xfrm>
            <a:prstGeom prst="rect">
              <a:avLst/>
            </a:prstGeom>
            <a:solidFill>
              <a:srgbClr val="0000FF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lnSpc>
                  <a:spcPct val="90000"/>
                </a:lnSpc>
                <a:buSzPct val="75000"/>
                <a:buFont typeface="Wingdings" pitchFamily="2" charset="2"/>
                <a:buNone/>
              </a:pPr>
              <a:endParaRPr lang="hu-HU" sz="2000" i="1">
                <a:latin typeface="Tele-GroteskEEHal"/>
              </a:endParaRPr>
            </a:p>
          </p:txBody>
        </p:sp>
        <p:sp>
          <p:nvSpPr>
            <p:cNvPr id="245788" name="Rectangle 140"/>
            <p:cNvSpPr>
              <a:spLocks noChangeArrowheads="1"/>
            </p:cNvSpPr>
            <p:nvPr/>
          </p:nvSpPr>
          <p:spPr bwMode="auto">
            <a:xfrm>
              <a:off x="4285" y="2776"/>
              <a:ext cx="124" cy="241"/>
            </a:xfrm>
            <a:prstGeom prst="rect">
              <a:avLst/>
            </a:prstGeom>
            <a:solidFill>
              <a:srgbClr val="0000FF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lnSpc>
                  <a:spcPct val="90000"/>
                </a:lnSpc>
                <a:buSzPct val="75000"/>
                <a:buFont typeface="Wingdings" pitchFamily="2" charset="2"/>
                <a:buNone/>
              </a:pPr>
              <a:endParaRPr lang="hu-HU" sz="2000" i="1">
                <a:latin typeface="Tele-GroteskEEHal"/>
              </a:endParaRPr>
            </a:p>
          </p:txBody>
        </p:sp>
        <p:sp>
          <p:nvSpPr>
            <p:cNvPr id="245789" name="Text Box 141"/>
            <p:cNvSpPr txBox="1">
              <a:spLocks noChangeAspect="1" noChangeArrowheads="1"/>
            </p:cNvSpPr>
            <p:nvPr/>
          </p:nvSpPr>
          <p:spPr bwMode="auto">
            <a:xfrm>
              <a:off x="4268" y="2869"/>
              <a:ext cx="414" cy="2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7200" tIns="50400" rIns="97200" bIns="50400">
              <a:spAutoFit/>
            </a:bodyPr>
            <a:lstStyle/>
            <a:p>
              <a:pPr eaLnBrk="0" hangingPunct="0"/>
              <a:r>
                <a:rPr lang="en-US" sz="1000" b="1" i="1">
                  <a:latin typeface="Tele-GroteskEENor"/>
                </a:rPr>
                <a:t>PON port</a:t>
              </a:r>
            </a:p>
          </p:txBody>
        </p:sp>
      </p:grpSp>
      <p:pic>
        <p:nvPicPr>
          <p:cNvPr id="245781" name="Tartalom helye 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64500" y="0"/>
            <a:ext cx="10795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651FD59-6BC7-43CD-8547-B9B90BEE449B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84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Mobil TV</a:t>
            </a:r>
          </a:p>
        </p:txBody>
      </p:sp>
      <p:pic>
        <p:nvPicPr>
          <p:cNvPr id="247810" name="Picture 4" descr="berlin_11sept02 _tour_web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905750" y="0"/>
            <a:ext cx="1238250" cy="1638300"/>
          </a:xfrm>
        </p:spPr>
      </p:pic>
      <p:grpSp>
        <p:nvGrpSpPr>
          <p:cNvPr id="247812" name="Group 6"/>
          <p:cNvGrpSpPr>
            <a:grpSpLocks/>
          </p:cNvGrpSpPr>
          <p:nvPr/>
        </p:nvGrpSpPr>
        <p:grpSpPr bwMode="auto">
          <a:xfrm>
            <a:off x="4140200" y="2565400"/>
            <a:ext cx="3313113" cy="1711325"/>
            <a:chOff x="3016" y="799"/>
            <a:chExt cx="2087" cy="1078"/>
          </a:xfrm>
        </p:grpSpPr>
        <p:grpSp>
          <p:nvGrpSpPr>
            <p:cNvPr id="247814" name="Group 7"/>
            <p:cNvGrpSpPr>
              <a:grpSpLocks/>
            </p:cNvGrpSpPr>
            <p:nvPr/>
          </p:nvGrpSpPr>
          <p:grpSpPr bwMode="auto">
            <a:xfrm>
              <a:off x="3016" y="799"/>
              <a:ext cx="2087" cy="1078"/>
              <a:chOff x="2744" y="845"/>
              <a:chExt cx="2087" cy="1078"/>
            </a:xfrm>
          </p:grpSpPr>
          <p:pic>
            <p:nvPicPr>
              <p:cNvPr id="247817" name="Picture 8" descr="1078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744" y="845"/>
                <a:ext cx="2087" cy="10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7818" name="Rectangle 9"/>
              <p:cNvSpPr>
                <a:spLocks noChangeArrowheads="1"/>
              </p:cNvSpPr>
              <p:nvPr/>
            </p:nvSpPr>
            <p:spPr bwMode="auto">
              <a:xfrm>
                <a:off x="3969" y="1571"/>
                <a:ext cx="680" cy="22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247815" name="Rectangle 10"/>
            <p:cNvSpPr>
              <a:spLocks noChangeArrowheads="1"/>
            </p:cNvSpPr>
            <p:nvPr/>
          </p:nvSpPr>
          <p:spPr bwMode="auto">
            <a:xfrm>
              <a:off x="3833" y="967"/>
              <a:ext cx="953" cy="18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7816" name="Rectangle 11"/>
            <p:cNvSpPr>
              <a:spLocks noChangeArrowheads="1"/>
            </p:cNvSpPr>
            <p:nvPr/>
          </p:nvSpPr>
          <p:spPr bwMode="auto">
            <a:xfrm>
              <a:off x="4289" y="1079"/>
              <a:ext cx="23" cy="18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47813" name="Rectangle 80"/>
          <p:cNvSpPr>
            <a:spLocks noChangeArrowheads="1"/>
          </p:cNvSpPr>
          <p:nvPr/>
        </p:nvSpPr>
        <p:spPr bwMode="auto">
          <a:xfrm>
            <a:off x="611188" y="1700213"/>
            <a:ext cx="41767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92100" indent="-292100" eaLnBrk="0" hangingPunct="0">
              <a:lnSpc>
                <a:spcPct val="90000"/>
              </a:lnSpc>
              <a:spcBef>
                <a:spcPct val="10000"/>
              </a:spcBef>
              <a:buSzPct val="75000"/>
              <a:buFont typeface="Wingdings" pitchFamily="2" charset="2"/>
              <a:buNone/>
            </a:pPr>
            <a:r>
              <a:rPr lang="hu-HU" sz="2400" i="1">
                <a:latin typeface="Arial" charset="0"/>
              </a:rPr>
              <a:t>Mobil TV</a:t>
            </a:r>
          </a:p>
          <a:p>
            <a:pPr marL="292100" indent="-292100" eaLnBrk="0" hangingPunct="0">
              <a:lnSpc>
                <a:spcPct val="90000"/>
              </a:lnSpc>
              <a:spcBef>
                <a:spcPct val="10000"/>
              </a:spcBef>
              <a:buSzPct val="75000"/>
              <a:buFont typeface="Wingdings" pitchFamily="2" charset="2"/>
              <a:buNone/>
            </a:pPr>
            <a:endParaRPr lang="hu-HU" sz="2400" i="1">
              <a:latin typeface="Arial" charset="0"/>
            </a:endParaRPr>
          </a:p>
          <a:p>
            <a:pPr marL="292100" indent="-292100" eaLnBrk="0" hangingPunct="0">
              <a:lnSpc>
                <a:spcPct val="90000"/>
              </a:lnSpc>
              <a:spcBef>
                <a:spcPct val="10000"/>
              </a:spcBef>
              <a:buSzPct val="75000"/>
              <a:buFont typeface="Wingdings" pitchFamily="2" charset="2"/>
              <a:buNone/>
            </a:pPr>
            <a:endParaRPr lang="hu-HU" sz="2400" i="1">
              <a:latin typeface="Arial" charset="0"/>
            </a:endParaRPr>
          </a:p>
          <a:p>
            <a:pPr marL="292100" indent="-292100" eaLnBrk="0" hangingPunct="0">
              <a:lnSpc>
                <a:spcPct val="90000"/>
              </a:lnSpc>
              <a:spcBef>
                <a:spcPct val="10000"/>
              </a:spcBef>
              <a:buSzPct val="75000"/>
              <a:buFont typeface="Wingdings" pitchFamily="2" charset="2"/>
              <a:buNone/>
            </a:pPr>
            <a:r>
              <a:rPr lang="hu-HU" sz="2400" i="1">
                <a:latin typeface="Arial" charset="0"/>
              </a:rPr>
              <a:t>DVB-H alapon</a:t>
            </a:r>
          </a:p>
          <a:p>
            <a:pPr marL="292100" indent="-292100" eaLnBrk="0" hangingPunct="0">
              <a:lnSpc>
                <a:spcPct val="90000"/>
              </a:lnSpc>
              <a:spcBef>
                <a:spcPct val="10000"/>
              </a:spcBef>
              <a:buSzPct val="75000"/>
              <a:buFont typeface="Wingdings" pitchFamily="2" charset="2"/>
              <a:buNone/>
            </a:pPr>
            <a:r>
              <a:rPr lang="hu-HU" sz="2400" i="1">
                <a:latin typeface="Arial" charset="0"/>
              </a:rPr>
              <a:t>	Olaszország, Svájc</a:t>
            </a:r>
          </a:p>
          <a:p>
            <a:pPr marL="292100" indent="-292100" eaLnBrk="0" hangingPunct="0">
              <a:lnSpc>
                <a:spcPct val="90000"/>
              </a:lnSpc>
              <a:spcBef>
                <a:spcPct val="10000"/>
              </a:spcBef>
              <a:buSzPct val="75000"/>
              <a:buFont typeface="Wingdings" pitchFamily="2" charset="2"/>
              <a:buNone/>
            </a:pPr>
            <a:endParaRPr lang="hu-HU" sz="2400" i="1">
              <a:latin typeface="Arial" charset="0"/>
            </a:endParaRPr>
          </a:p>
          <a:p>
            <a:pPr marL="292100" indent="-292100" eaLnBrk="0" hangingPunct="0">
              <a:lnSpc>
                <a:spcPct val="90000"/>
              </a:lnSpc>
              <a:spcBef>
                <a:spcPct val="10000"/>
              </a:spcBef>
              <a:buSzPct val="75000"/>
              <a:buFont typeface="Wingdings" pitchFamily="2" charset="2"/>
              <a:buNone/>
            </a:pPr>
            <a:r>
              <a:rPr lang="hu-HU" sz="2400" i="1">
                <a:latin typeface="Arial" charset="0"/>
              </a:rPr>
              <a:t>IP alapon</a:t>
            </a:r>
          </a:p>
          <a:p>
            <a:pPr marL="292100" indent="-292100" eaLnBrk="0" hangingPunct="0">
              <a:lnSpc>
                <a:spcPct val="90000"/>
              </a:lnSpc>
              <a:spcBef>
                <a:spcPct val="10000"/>
              </a:spcBef>
              <a:buSzPct val="75000"/>
              <a:buFont typeface="Wingdings" pitchFamily="2" charset="2"/>
              <a:buNone/>
            </a:pPr>
            <a:r>
              <a:rPr lang="hu-HU" sz="2400" i="1">
                <a:latin typeface="Arial" charset="0"/>
              </a:rPr>
              <a:t>	3G- unicast</a:t>
            </a:r>
          </a:p>
          <a:p>
            <a:pPr marL="292100" indent="-292100" eaLnBrk="0" hangingPunct="0">
              <a:lnSpc>
                <a:spcPct val="90000"/>
              </a:lnSpc>
              <a:spcBef>
                <a:spcPct val="10000"/>
              </a:spcBef>
              <a:buSzPct val="75000"/>
              <a:buFont typeface="Wingdings" pitchFamily="2" charset="2"/>
              <a:buNone/>
            </a:pPr>
            <a:r>
              <a:rPr lang="hu-HU" sz="2400" i="1">
                <a:latin typeface="Arial" charset="0"/>
              </a:rPr>
              <a:t>	OTT szolgáltatásként</a:t>
            </a:r>
          </a:p>
        </p:txBody>
      </p:sp>
      <p:pic>
        <p:nvPicPr>
          <p:cNvPr id="247820" name="Picture 12" descr="MOBILE_TV_m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052513"/>
            <a:ext cx="2374900" cy="1631950"/>
          </a:xfrm>
          <a:prstGeom prst="rect">
            <a:avLst/>
          </a:prstGeom>
          <a:noFill/>
        </p:spPr>
      </p:pic>
      <p:pic>
        <p:nvPicPr>
          <p:cNvPr id="247811" name="Picture 5" descr="L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8425" y="2420938"/>
            <a:ext cx="142557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B9223B5-CBBD-4981-9EB9-55D9248FCE08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pic>
        <p:nvPicPr>
          <p:cNvPr id="247823" name="Picture 15" descr="iPhone_6_Plus_Wid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4300" y="4651375"/>
            <a:ext cx="3924300" cy="2206625"/>
          </a:xfrm>
          <a:prstGeom prst="rect">
            <a:avLst/>
          </a:prstGeom>
          <a:noFill/>
        </p:spPr>
      </p:pic>
      <p:pic>
        <p:nvPicPr>
          <p:cNvPr id="247824" name="Picture 16" descr="unnam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3" y="4914900"/>
            <a:ext cx="2735262" cy="1709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9275" y="274638"/>
            <a:ext cx="8594725" cy="868362"/>
          </a:xfrm>
        </p:spPr>
        <p:txBody>
          <a:bodyPr/>
          <a:lstStyle/>
          <a:p>
            <a:r>
              <a:rPr lang="hu-HU" sz="3600" smtClean="0">
                <a:latin typeface="Arial" charset="0"/>
                <a:cs typeface="Arial" charset="0"/>
              </a:rPr>
              <a:t>Közegek összehasonlítása</a:t>
            </a:r>
            <a:br>
              <a:rPr lang="hu-HU" sz="3600" smtClean="0">
                <a:latin typeface="Arial" charset="0"/>
                <a:cs typeface="Arial" charset="0"/>
              </a:rPr>
            </a:br>
            <a:r>
              <a:rPr lang="hu-HU" sz="3600" smtClean="0">
                <a:latin typeface="Arial" charset="0"/>
                <a:cs typeface="Arial" charset="0"/>
              </a:rPr>
              <a:t>	</a:t>
            </a:r>
            <a:r>
              <a:rPr lang="hu-HU" smtClean="0">
                <a:latin typeface="Arial" charset="0"/>
                <a:cs typeface="Arial" charset="0"/>
              </a:rPr>
              <a:t>Miért jó az optika?</a:t>
            </a:r>
          </a:p>
        </p:txBody>
      </p:sp>
      <p:sp>
        <p:nvSpPr>
          <p:cNvPr id="2488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49275" y="1106488"/>
            <a:ext cx="7724775" cy="452596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hu-HU" smtClean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hu-HU" sz="2400" b="1" smtClean="0">
                <a:latin typeface="Arial" charset="0"/>
                <a:cs typeface="Arial" charset="0"/>
              </a:rPr>
              <a:t>1Gbps jel átviteli csillapítása 1km távon </a:t>
            </a:r>
          </a:p>
          <a:p>
            <a:pPr>
              <a:lnSpc>
                <a:spcPct val="90000"/>
              </a:lnSpc>
            </a:pPr>
            <a:endParaRPr lang="hu-HU" sz="2400" b="1" smtClean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hu-HU" sz="2400" smtClean="0">
                <a:latin typeface="Arial" charset="0"/>
                <a:cs typeface="Arial" charset="0"/>
              </a:rPr>
              <a:t>Koax kábel (QR540)		71,2dB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sz="2400" smtClean="0">
                <a:latin typeface="Arial" charset="0"/>
                <a:cs typeface="Arial" charset="0"/>
              </a:rPr>
              <a:t>                                                    1/13,2millió</a:t>
            </a:r>
          </a:p>
          <a:p>
            <a:pPr>
              <a:lnSpc>
                <a:spcPct val="90000"/>
              </a:lnSpc>
            </a:pPr>
            <a:endParaRPr lang="hu-HU" sz="2400" smtClean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hu-HU" sz="2400" smtClean="0">
                <a:latin typeface="Arial" charset="0"/>
                <a:cs typeface="Arial" charset="0"/>
              </a:rPr>
              <a:t>Szabadtéri csillapítás		92,4dB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sz="2400" smtClean="0">
                <a:latin typeface="Arial" charset="0"/>
                <a:cs typeface="Arial" charset="0"/>
              </a:rPr>
              <a:t>                                                   1/1740millió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smtClean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hu-HU" sz="2400" smtClean="0">
                <a:latin typeface="Arial" charset="0"/>
                <a:cs typeface="Arial" charset="0"/>
              </a:rPr>
              <a:t>Optika csillapítása                       0,22dB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sz="2400" smtClean="0">
                <a:latin typeface="Arial" charset="0"/>
                <a:cs typeface="Arial" charset="0"/>
              </a:rPr>
              <a:t>                                                       1/1,16</a:t>
            </a:r>
          </a:p>
          <a:p>
            <a:pPr>
              <a:lnSpc>
                <a:spcPct val="90000"/>
              </a:lnSpc>
            </a:pPr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248835" name="Picture 4" descr="coa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2163" y="2128838"/>
            <a:ext cx="2001837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36" name="Picture 5" descr="optic cabl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6613" y="4673600"/>
            <a:ext cx="1957387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37" name="Picture 6" descr="microwave_point_to_point_lin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8200" y="3403600"/>
            <a:ext cx="1955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8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  <p:sp>
        <p:nvSpPr>
          <p:cNvPr id="8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2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F0D8941-F5D6-47D9-A4F0-5D0A368AAD46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2138" y="274638"/>
            <a:ext cx="8551862" cy="825500"/>
          </a:xfrm>
        </p:spPr>
        <p:txBody>
          <a:bodyPr lIns="0" tIns="0" rIns="0" bIns="0" anchor="t"/>
          <a:lstStyle/>
          <a:p>
            <a:r>
              <a:rPr lang="hu-HU" smtClean="0">
                <a:latin typeface="Arial" charset="0"/>
                <a:cs typeface="Arial" charset="0"/>
              </a:rPr>
              <a:t>TV jelátviteli technológiák összehasonlítása</a:t>
            </a:r>
          </a:p>
        </p:txBody>
      </p:sp>
      <p:sp>
        <p:nvSpPr>
          <p:cNvPr id="2498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96975"/>
            <a:ext cx="8532813" cy="4759325"/>
          </a:xfrm>
        </p:spPr>
        <p:txBody>
          <a:bodyPr lIns="0" tIns="0" rIns="0" bIns="0"/>
          <a:lstStyle/>
          <a:p>
            <a:pPr marL="223838" indent="-223838"/>
            <a:r>
              <a:rPr lang="hu-HU" sz="2000" smtClean="0">
                <a:latin typeface="Arial" charset="0"/>
                <a:cs typeface="Arial" charset="0"/>
              </a:rPr>
              <a:t>DVB-T</a:t>
            </a:r>
          </a:p>
          <a:p>
            <a:pPr marL="596900" lvl="1" indent="-242888"/>
            <a:r>
              <a:rPr lang="hu-HU" sz="2000" smtClean="0">
                <a:latin typeface="Arial" charset="0"/>
                <a:cs typeface="Arial" charset="0"/>
              </a:rPr>
              <a:t>Egyirányú, korlátos sávszélességű közeg</a:t>
            </a:r>
          </a:p>
          <a:p>
            <a:pPr marL="223838" indent="-223838"/>
            <a:r>
              <a:rPr lang="hu-HU" sz="2000" smtClean="0">
                <a:latin typeface="Arial" charset="0"/>
                <a:cs typeface="Arial" charset="0"/>
              </a:rPr>
              <a:t>Sat</a:t>
            </a:r>
          </a:p>
          <a:p>
            <a:pPr marL="596900" lvl="1" indent="-242888"/>
            <a:r>
              <a:rPr lang="hu-HU" sz="2000" smtClean="0">
                <a:latin typeface="Arial" charset="0"/>
                <a:cs typeface="Arial" charset="0"/>
              </a:rPr>
              <a:t>Leghatékonyabb broadcast TV jel szétosztás</a:t>
            </a:r>
          </a:p>
          <a:p>
            <a:pPr marL="596900" lvl="1" indent="-242888"/>
            <a:r>
              <a:rPr lang="hu-HU" sz="2000" smtClean="0">
                <a:latin typeface="Arial" charset="0"/>
                <a:cs typeface="Arial" charset="0"/>
              </a:rPr>
              <a:t>Egyirányú közeg </a:t>
            </a:r>
          </a:p>
          <a:p>
            <a:pPr marL="223838" indent="-223838"/>
            <a:r>
              <a:rPr lang="hu-HU" sz="2000" smtClean="0">
                <a:latin typeface="Arial" charset="0"/>
                <a:cs typeface="Arial" charset="0"/>
              </a:rPr>
              <a:t>KTV</a:t>
            </a:r>
          </a:p>
          <a:p>
            <a:pPr marL="596900" lvl="1" indent="-242888"/>
            <a:r>
              <a:rPr lang="hu-HU" sz="2000" smtClean="0">
                <a:latin typeface="Arial" charset="0"/>
                <a:cs typeface="Arial" charset="0"/>
              </a:rPr>
              <a:t>Aszimmetrikus, kétirányú nagy sávszélességű közeg</a:t>
            </a:r>
          </a:p>
          <a:p>
            <a:pPr marL="596900" lvl="1" indent="-242888"/>
            <a:r>
              <a:rPr lang="hu-HU" sz="2000" smtClean="0">
                <a:latin typeface="Arial" charset="0"/>
                <a:cs typeface="Arial" charset="0"/>
              </a:rPr>
              <a:t>EuroDocsis 3.0 Channel bonding lehetőségei</a:t>
            </a:r>
          </a:p>
          <a:p>
            <a:pPr marL="596900" lvl="1" indent="-242888"/>
            <a:r>
              <a:rPr lang="hu-HU" sz="2000" smtClean="0">
                <a:latin typeface="Arial" charset="0"/>
                <a:cs typeface="Arial" charset="0"/>
              </a:rPr>
              <a:t>Digital divident sáv használata (790-862MHz) </a:t>
            </a:r>
          </a:p>
          <a:p>
            <a:pPr marL="223838" indent="-223838"/>
            <a:r>
              <a:rPr lang="hu-HU" sz="2000" smtClean="0">
                <a:latin typeface="Arial" charset="0"/>
                <a:cs typeface="Arial" charset="0"/>
              </a:rPr>
              <a:t>Optika</a:t>
            </a:r>
          </a:p>
          <a:p>
            <a:pPr marL="596900" lvl="1" indent="-242888"/>
            <a:r>
              <a:rPr lang="hu-HU" sz="2000" smtClean="0">
                <a:latin typeface="Arial" charset="0"/>
                <a:cs typeface="Arial" charset="0"/>
              </a:rPr>
              <a:t>Extrém nagy sávszélességű kétirányú közeg</a:t>
            </a:r>
          </a:p>
          <a:p>
            <a:pPr marL="596900" lvl="1" indent="-242888"/>
            <a:r>
              <a:rPr lang="hu-HU" sz="2000" smtClean="0">
                <a:latin typeface="Arial" charset="0"/>
                <a:cs typeface="Arial" charset="0"/>
              </a:rPr>
              <a:t>Drága, lassan terjed el</a:t>
            </a:r>
          </a:p>
          <a:p>
            <a:pPr marL="596900" lvl="1" indent="-242888"/>
            <a:r>
              <a:rPr lang="hu-HU" sz="2000" smtClean="0">
                <a:latin typeface="Arial" charset="0"/>
                <a:cs typeface="Arial" charset="0"/>
              </a:rPr>
              <a:t>Leg időtállóbb</a:t>
            </a:r>
          </a:p>
          <a:p>
            <a:pPr marL="223838" indent="-223838"/>
            <a:endParaRPr lang="hu-HU" sz="2000" smtClean="0">
              <a:latin typeface="Arial" charset="0"/>
              <a:cs typeface="Arial" charset="0"/>
            </a:endParaRPr>
          </a:p>
        </p:txBody>
      </p:sp>
      <p:pic>
        <p:nvPicPr>
          <p:cNvPr id="249859" name="Picture 8" descr="fibr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8513" y="5229225"/>
            <a:ext cx="1804987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0" name="Picture 7" descr="STB_elől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8963" y="5121275"/>
            <a:ext cx="1887537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1" name="Picture 4" descr="cab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0263" y="3519488"/>
            <a:ext cx="1184275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2" name="Picture 5" descr="1-Giove-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2338" y="1933575"/>
            <a:ext cx="1871662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3" name="Picture 6" descr="DVB-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32475" y="1201738"/>
            <a:ext cx="817563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DB6E8D4-283D-4C6A-87E8-C9C946A4E294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Cím 1"/>
          <p:cNvSpPr>
            <a:spLocks noGrp="1"/>
          </p:cNvSpPr>
          <p:nvPr>
            <p:ph type="title" idx="4294967295"/>
          </p:nvPr>
        </p:nvSpPr>
        <p:spPr>
          <a:xfrm>
            <a:off x="827088" y="171450"/>
            <a:ext cx="8208962" cy="1122363"/>
          </a:xfrm>
        </p:spPr>
        <p:txBody>
          <a:bodyPr/>
          <a:lstStyle/>
          <a:p>
            <a:r>
              <a:rPr lang="hu-HU" smtClean="0">
                <a:latin typeface="Arial" charset="0"/>
              </a:rPr>
              <a:t>A műsorterjesztők már nem megkerülhetetlenek az értékláncban</a:t>
            </a:r>
          </a:p>
        </p:txBody>
      </p:sp>
      <p:pic>
        <p:nvPicPr>
          <p:cNvPr id="306179" name="Diagram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313" y="1189038"/>
            <a:ext cx="8455025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Jobb oldali kapcsos zárójel 5"/>
          <p:cNvSpPr/>
          <p:nvPr/>
        </p:nvSpPr>
        <p:spPr>
          <a:xfrm rot="16200000">
            <a:off x="5291932" y="764381"/>
            <a:ext cx="287338" cy="2016125"/>
          </a:xfrm>
          <a:prstGeom prst="rightBrace">
            <a:avLst>
              <a:gd name="adj1" fmla="val 8333"/>
              <a:gd name="adj2" fmla="val 5134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hu-HU" i="1"/>
          </a:p>
        </p:txBody>
      </p:sp>
      <p:grpSp>
        <p:nvGrpSpPr>
          <p:cNvPr id="306181" name="Szövegdoboz 6"/>
          <p:cNvGrpSpPr>
            <a:grpSpLocks/>
          </p:cNvGrpSpPr>
          <p:nvPr/>
        </p:nvGrpSpPr>
        <p:grpSpPr bwMode="auto">
          <a:xfrm>
            <a:off x="4511675" y="1206500"/>
            <a:ext cx="1985963" cy="506413"/>
            <a:chOff x="2842" y="760"/>
            <a:chExt cx="1251" cy="319"/>
          </a:xfrm>
        </p:grpSpPr>
        <p:pic>
          <p:nvPicPr>
            <p:cNvPr id="306182" name="Szövegdoboz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42" y="760"/>
              <a:ext cx="1251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6183" name="Text Box 5"/>
            <p:cNvSpPr txBox="1">
              <a:spLocks noChangeArrowheads="1"/>
            </p:cNvSpPr>
            <p:nvPr/>
          </p:nvSpPr>
          <p:spPr bwMode="auto">
            <a:xfrm>
              <a:off x="2880" y="799"/>
              <a:ext cx="11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hu-HU" b="1" i="1"/>
                <a:t>Műsorterjesztő</a:t>
              </a:r>
            </a:p>
          </p:txBody>
        </p:sp>
      </p:grpSp>
      <p:grpSp>
        <p:nvGrpSpPr>
          <p:cNvPr id="3" name="Csoportba foglalás 8"/>
          <p:cNvGrpSpPr>
            <a:grpSpLocks/>
          </p:cNvGrpSpPr>
          <p:nvPr/>
        </p:nvGrpSpPr>
        <p:grpSpPr bwMode="auto">
          <a:xfrm>
            <a:off x="1763713" y="4149725"/>
            <a:ext cx="268287" cy="312738"/>
            <a:chOff x="1394873" y="923339"/>
            <a:chExt cx="268044" cy="313561"/>
          </a:xfrm>
        </p:grpSpPr>
        <p:sp>
          <p:nvSpPr>
            <p:cNvPr id="10" name="Jobbra nyíl 9"/>
            <p:cNvSpPr/>
            <p:nvPr/>
          </p:nvSpPr>
          <p:spPr>
            <a:xfrm>
              <a:off x="1394873" y="923339"/>
              <a:ext cx="268044" cy="31356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Jobbra nyíl 4"/>
            <p:cNvSpPr/>
            <p:nvPr/>
          </p:nvSpPr>
          <p:spPr>
            <a:xfrm>
              <a:off x="1394873" y="985415"/>
              <a:ext cx="187155" cy="1894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57785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1300" i="1"/>
            </a:p>
          </p:txBody>
        </p:sp>
      </p:grpSp>
      <p:grpSp>
        <p:nvGrpSpPr>
          <p:cNvPr id="14" name="Lekerekített téglalap 4"/>
          <p:cNvGrpSpPr>
            <a:grpSpLocks/>
          </p:cNvGrpSpPr>
          <p:nvPr/>
        </p:nvGrpSpPr>
        <p:grpSpPr bwMode="auto">
          <a:xfrm>
            <a:off x="334963" y="3895725"/>
            <a:ext cx="1335087" cy="822325"/>
            <a:chOff x="211" y="2454"/>
            <a:chExt cx="841" cy="518"/>
          </a:xfrm>
        </p:grpSpPr>
        <p:pic>
          <p:nvPicPr>
            <p:cNvPr id="306188" name="Lekerekített téglalap 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1" y="2454"/>
              <a:ext cx="841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6189" name="Text Box 9"/>
            <p:cNvSpPr txBox="1">
              <a:spLocks noChangeArrowheads="1"/>
            </p:cNvSpPr>
            <p:nvPr/>
          </p:nvSpPr>
          <p:spPr bwMode="auto">
            <a:xfrm>
              <a:off x="249" y="2478"/>
              <a:ext cx="769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3340" tIns="53340" rIns="53340" bIns="53340" anchor="ctr"/>
            <a:lstStyle/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</a:pPr>
              <a:r>
                <a:rPr lang="hu-HU" sz="1400" b="1" i="1"/>
                <a:t>Tartalom előállító</a:t>
              </a:r>
            </a:p>
          </p:txBody>
        </p:sp>
      </p:grpSp>
      <p:grpSp>
        <p:nvGrpSpPr>
          <p:cNvPr id="4" name="Csoportba foglalás 14"/>
          <p:cNvGrpSpPr>
            <a:grpSpLocks/>
          </p:cNvGrpSpPr>
          <p:nvPr/>
        </p:nvGrpSpPr>
        <p:grpSpPr bwMode="auto">
          <a:xfrm>
            <a:off x="2124075" y="3933825"/>
            <a:ext cx="1263650" cy="757238"/>
            <a:chOff x="1774181" y="700812"/>
            <a:chExt cx="1264359" cy="758615"/>
          </a:xfrm>
        </p:grpSpPr>
        <p:grpSp>
          <p:nvGrpSpPr>
            <p:cNvPr id="306191" name="Lekerekített téglalap 15"/>
            <p:cNvGrpSpPr>
              <a:grpSpLocks/>
            </p:cNvGrpSpPr>
            <p:nvPr/>
          </p:nvGrpSpPr>
          <p:grpSpPr bwMode="auto">
            <a:xfrm>
              <a:off x="1710901" y="663100"/>
              <a:ext cx="1383792" cy="871728"/>
              <a:chOff x="2060448" y="3895344"/>
              <a:chExt cx="1383792" cy="871728"/>
            </a:xfrm>
          </p:grpSpPr>
          <p:pic>
            <p:nvPicPr>
              <p:cNvPr id="306192" name="Lekerekített téglalap 15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060448" y="3895344"/>
                <a:ext cx="1383792" cy="8717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6193" name="Text Box 54"/>
              <p:cNvSpPr txBox="1">
                <a:spLocks noChangeArrowheads="1"/>
              </p:cNvSpPr>
              <p:nvPr/>
            </p:nvSpPr>
            <p:spPr bwMode="auto">
              <a:xfrm>
                <a:off x="2145947" y="3955275"/>
                <a:ext cx="1219921" cy="714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>
                  <a:latin typeface="Arial" charset="0"/>
                </a:endParaRPr>
              </a:p>
            </p:txBody>
          </p:sp>
        </p:grpSp>
        <p:sp>
          <p:nvSpPr>
            <p:cNvPr id="17" name="Lekerekített téglalap 4"/>
            <p:cNvSpPr/>
            <p:nvPr/>
          </p:nvSpPr>
          <p:spPr>
            <a:xfrm>
              <a:off x="1796418" y="723077"/>
              <a:ext cx="1219884" cy="7140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1400" b="1" i="1" dirty="0"/>
                <a:t>Média-szolgáltató</a:t>
              </a:r>
            </a:p>
          </p:txBody>
        </p:sp>
      </p:grpSp>
      <p:grpSp>
        <p:nvGrpSpPr>
          <p:cNvPr id="8" name="Csoportba foglalás 20"/>
          <p:cNvGrpSpPr>
            <a:grpSpLocks/>
          </p:cNvGrpSpPr>
          <p:nvPr/>
        </p:nvGrpSpPr>
        <p:grpSpPr bwMode="auto">
          <a:xfrm rot="2093884">
            <a:off x="3413125" y="4470400"/>
            <a:ext cx="454025" cy="277813"/>
            <a:chOff x="1394873" y="923339"/>
            <a:chExt cx="268044" cy="313561"/>
          </a:xfrm>
        </p:grpSpPr>
        <p:sp>
          <p:nvSpPr>
            <p:cNvPr id="22" name="Jobbra nyíl 21"/>
            <p:cNvSpPr/>
            <p:nvPr/>
          </p:nvSpPr>
          <p:spPr>
            <a:xfrm>
              <a:off x="1394873" y="923339"/>
              <a:ext cx="268044" cy="31356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Jobbra nyíl 4"/>
            <p:cNvSpPr/>
            <p:nvPr/>
          </p:nvSpPr>
          <p:spPr>
            <a:xfrm>
              <a:off x="1392791" y="985772"/>
              <a:ext cx="187443" cy="1881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57785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1300" i="1"/>
            </a:p>
          </p:txBody>
        </p:sp>
      </p:grpSp>
      <p:grpSp>
        <p:nvGrpSpPr>
          <p:cNvPr id="9" name="Csoportba foglalás 23"/>
          <p:cNvGrpSpPr>
            <a:grpSpLocks/>
          </p:cNvGrpSpPr>
          <p:nvPr/>
        </p:nvGrpSpPr>
        <p:grpSpPr bwMode="auto">
          <a:xfrm>
            <a:off x="3851275" y="4292600"/>
            <a:ext cx="1265238" cy="758825"/>
            <a:chOff x="3544284" y="700812"/>
            <a:chExt cx="1264359" cy="758615"/>
          </a:xfrm>
        </p:grpSpPr>
        <p:grpSp>
          <p:nvGrpSpPr>
            <p:cNvPr id="306199" name="Lekerekített téglalap 24"/>
            <p:cNvGrpSpPr>
              <a:grpSpLocks/>
            </p:cNvGrpSpPr>
            <p:nvPr/>
          </p:nvGrpSpPr>
          <p:grpSpPr bwMode="auto">
            <a:xfrm>
              <a:off x="3484076" y="662724"/>
              <a:ext cx="1377696" cy="871728"/>
              <a:chOff x="3791712" y="4255008"/>
              <a:chExt cx="1377696" cy="871728"/>
            </a:xfrm>
          </p:grpSpPr>
          <p:pic>
            <p:nvPicPr>
              <p:cNvPr id="306200" name="Lekerekített téglalap 24"/>
              <p:cNvPicPr>
                <a:picLocks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791712" y="4255008"/>
                <a:ext cx="1377696" cy="8717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6201" name="Text Box 46"/>
              <p:cNvSpPr txBox="1">
                <a:spLocks noChangeArrowheads="1"/>
              </p:cNvSpPr>
              <p:nvPr/>
            </p:nvSpPr>
            <p:spPr bwMode="auto">
              <a:xfrm>
                <a:off x="3874139" y="4315315"/>
                <a:ext cx="1219921" cy="714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>
                  <a:latin typeface="Arial" charset="0"/>
                </a:endParaRPr>
              </a:p>
            </p:txBody>
          </p:sp>
        </p:grpSp>
        <p:grpSp>
          <p:nvGrpSpPr>
            <p:cNvPr id="306202" name="Lekerekített téglalap 4"/>
            <p:cNvGrpSpPr>
              <a:grpSpLocks/>
            </p:cNvGrpSpPr>
            <p:nvPr/>
          </p:nvGrpSpPr>
          <p:grpSpPr bwMode="auto">
            <a:xfrm>
              <a:off x="3508460" y="687108"/>
              <a:ext cx="1335024" cy="822960"/>
              <a:chOff x="3816096" y="4279392"/>
              <a:chExt cx="1335024" cy="822960"/>
            </a:xfrm>
          </p:grpSpPr>
          <p:pic>
            <p:nvPicPr>
              <p:cNvPr id="306203" name="Lekerekített téglalap 4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816096" y="4279392"/>
                <a:ext cx="1335024" cy="822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6204" name="Text Box 49"/>
              <p:cNvSpPr txBox="1">
                <a:spLocks noChangeArrowheads="1"/>
              </p:cNvSpPr>
              <p:nvPr/>
            </p:nvSpPr>
            <p:spPr bwMode="auto">
              <a:xfrm>
                <a:off x="3874139" y="4315315"/>
                <a:ext cx="1219921" cy="714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53340" tIns="53340" rIns="53340" bIns="53340" anchor="ctr"/>
              <a:lstStyle/>
              <a:p>
                <a:pPr algn="ctr" defTabSz="622300" eaLnBrk="0" hangingPunct="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hu-HU" sz="1400" b="1" i="1">
                    <a:solidFill>
                      <a:srgbClr val="FFFFFF"/>
                    </a:solidFill>
                  </a:rPr>
                  <a:t>Tartalom-csomagolás</a:t>
                </a:r>
              </a:p>
            </p:txBody>
          </p:sp>
        </p:grpSp>
      </p:grpSp>
      <p:grpSp>
        <p:nvGrpSpPr>
          <p:cNvPr id="12" name="Csoportba foglalás 26"/>
          <p:cNvGrpSpPr>
            <a:grpSpLocks/>
          </p:cNvGrpSpPr>
          <p:nvPr/>
        </p:nvGrpSpPr>
        <p:grpSpPr bwMode="auto">
          <a:xfrm>
            <a:off x="5580063" y="4365625"/>
            <a:ext cx="1263650" cy="758825"/>
            <a:chOff x="5314387" y="700812"/>
            <a:chExt cx="1264359" cy="758615"/>
          </a:xfrm>
        </p:grpSpPr>
        <p:grpSp>
          <p:nvGrpSpPr>
            <p:cNvPr id="306206" name="Lekerekített téglalap 27"/>
            <p:cNvGrpSpPr>
              <a:grpSpLocks/>
            </p:cNvGrpSpPr>
            <p:nvPr/>
          </p:nvGrpSpPr>
          <p:grpSpPr bwMode="auto">
            <a:xfrm>
              <a:off x="5251155" y="663868"/>
              <a:ext cx="1383792" cy="871728"/>
              <a:chOff x="5516880" y="4328160"/>
              <a:chExt cx="1383792" cy="871728"/>
            </a:xfrm>
          </p:grpSpPr>
          <p:pic>
            <p:nvPicPr>
              <p:cNvPr id="306207" name="Lekerekített téglalap 27"/>
              <p:cNvPicPr>
                <a:picLocks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516880" y="4328160"/>
                <a:ext cx="1383792" cy="8717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6208" name="Text Box 40"/>
              <p:cNvSpPr txBox="1">
                <a:spLocks noChangeArrowheads="1"/>
              </p:cNvSpPr>
              <p:nvPr/>
            </p:nvSpPr>
            <p:spPr bwMode="auto">
              <a:xfrm>
                <a:off x="5602331" y="4387323"/>
                <a:ext cx="1219921" cy="714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>
                  <a:latin typeface="Arial" charset="0"/>
                </a:endParaRPr>
              </a:p>
            </p:txBody>
          </p:sp>
        </p:grpSp>
        <p:grpSp>
          <p:nvGrpSpPr>
            <p:cNvPr id="306209" name="Lekerekített téglalap 4"/>
            <p:cNvGrpSpPr>
              <a:grpSpLocks/>
            </p:cNvGrpSpPr>
            <p:nvPr/>
          </p:nvGrpSpPr>
          <p:grpSpPr bwMode="auto">
            <a:xfrm>
              <a:off x="5275539" y="688252"/>
              <a:ext cx="1371600" cy="822960"/>
              <a:chOff x="5541264" y="4352544"/>
              <a:chExt cx="1371600" cy="822960"/>
            </a:xfrm>
          </p:grpSpPr>
          <p:pic>
            <p:nvPicPr>
              <p:cNvPr id="306210" name="Lekerekített téglalap 4"/>
              <p:cNvPicPr>
                <a:picLocks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5541264" y="4352544"/>
                <a:ext cx="1371600" cy="822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6211" name="Text Box 43"/>
              <p:cNvSpPr txBox="1">
                <a:spLocks noChangeArrowheads="1"/>
              </p:cNvSpPr>
              <p:nvPr/>
            </p:nvSpPr>
            <p:spPr bwMode="auto">
              <a:xfrm>
                <a:off x="5602331" y="4387323"/>
                <a:ext cx="1219921" cy="714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53340" tIns="53340" rIns="53340" bIns="53340" anchor="ctr"/>
              <a:lstStyle/>
              <a:p>
                <a:pPr algn="ctr" defTabSz="622300" eaLnBrk="0" hangingPunct="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hu-HU" sz="1400" b="1" i="1">
                    <a:solidFill>
                      <a:srgbClr val="FFFFFF"/>
                    </a:solidFill>
                  </a:rPr>
                  <a:t>Connected TV platform üzemeltető</a:t>
                </a:r>
              </a:p>
            </p:txBody>
          </p:sp>
        </p:grpSp>
      </p:grpSp>
      <p:grpSp>
        <p:nvGrpSpPr>
          <p:cNvPr id="13" name="Csoportba foglalás 29"/>
          <p:cNvGrpSpPr>
            <a:grpSpLocks/>
          </p:cNvGrpSpPr>
          <p:nvPr/>
        </p:nvGrpSpPr>
        <p:grpSpPr bwMode="auto">
          <a:xfrm>
            <a:off x="5219700" y="4581525"/>
            <a:ext cx="268288" cy="312738"/>
            <a:chOff x="1394873" y="923339"/>
            <a:chExt cx="268044" cy="313561"/>
          </a:xfrm>
        </p:grpSpPr>
        <p:sp>
          <p:nvSpPr>
            <p:cNvPr id="31" name="Jobbra nyíl 30"/>
            <p:cNvSpPr/>
            <p:nvPr/>
          </p:nvSpPr>
          <p:spPr>
            <a:xfrm>
              <a:off x="1394873" y="923339"/>
              <a:ext cx="268044" cy="31356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Jobbra nyíl 4"/>
            <p:cNvSpPr/>
            <p:nvPr/>
          </p:nvSpPr>
          <p:spPr>
            <a:xfrm>
              <a:off x="1394873" y="985415"/>
              <a:ext cx="187155" cy="1894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57785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1300" i="1"/>
            </a:p>
          </p:txBody>
        </p:sp>
      </p:grpSp>
      <p:grpSp>
        <p:nvGrpSpPr>
          <p:cNvPr id="15" name="Csoportba foglalás 32"/>
          <p:cNvGrpSpPr>
            <a:grpSpLocks/>
          </p:cNvGrpSpPr>
          <p:nvPr/>
        </p:nvGrpSpPr>
        <p:grpSpPr bwMode="auto">
          <a:xfrm>
            <a:off x="7667625" y="4076700"/>
            <a:ext cx="1265238" cy="758825"/>
            <a:chOff x="7084490" y="700812"/>
            <a:chExt cx="1264359" cy="758615"/>
          </a:xfrm>
        </p:grpSpPr>
        <p:grpSp>
          <p:nvGrpSpPr>
            <p:cNvPr id="306216" name="Lekerekített téglalap 33"/>
            <p:cNvGrpSpPr>
              <a:grpSpLocks/>
            </p:cNvGrpSpPr>
            <p:nvPr/>
          </p:nvGrpSpPr>
          <p:grpSpPr bwMode="auto">
            <a:xfrm>
              <a:off x="7023954" y="665388"/>
              <a:ext cx="1377696" cy="865632"/>
              <a:chOff x="7607808" y="4041648"/>
              <a:chExt cx="1377696" cy="865632"/>
            </a:xfrm>
          </p:grpSpPr>
          <p:pic>
            <p:nvPicPr>
              <p:cNvPr id="306217" name="Lekerekített téglalap 33"/>
              <p:cNvPicPr>
                <a:picLocks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7607808" y="4041648"/>
                <a:ext cx="1377696" cy="865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6218" name="Text Box 34"/>
              <p:cNvSpPr txBox="1">
                <a:spLocks noChangeArrowheads="1"/>
              </p:cNvSpPr>
              <p:nvPr/>
            </p:nvSpPr>
            <p:spPr bwMode="auto">
              <a:xfrm>
                <a:off x="7690563" y="4099291"/>
                <a:ext cx="1219921" cy="714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>
                  <a:latin typeface="Arial" charset="0"/>
                </a:endParaRPr>
              </a:p>
            </p:txBody>
          </p:sp>
        </p:grpSp>
        <p:sp>
          <p:nvSpPr>
            <p:cNvPr id="35" name="Lekerekített téglalap 4"/>
            <p:cNvSpPr/>
            <p:nvPr/>
          </p:nvSpPr>
          <p:spPr>
            <a:xfrm>
              <a:off x="7106700" y="723031"/>
              <a:ext cx="1219940" cy="7141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1400" b="1" i="1" dirty="0"/>
                <a:t>Néző</a:t>
              </a:r>
            </a:p>
          </p:txBody>
        </p:sp>
      </p:grpSp>
      <p:grpSp>
        <p:nvGrpSpPr>
          <p:cNvPr id="18" name="Csoportba foglalás 35"/>
          <p:cNvGrpSpPr>
            <a:grpSpLocks/>
          </p:cNvGrpSpPr>
          <p:nvPr/>
        </p:nvGrpSpPr>
        <p:grpSpPr bwMode="auto">
          <a:xfrm rot="1990212">
            <a:off x="6880225" y="3797300"/>
            <a:ext cx="412750" cy="398463"/>
            <a:chOff x="1394873" y="923339"/>
            <a:chExt cx="268044" cy="313561"/>
          </a:xfrm>
        </p:grpSpPr>
        <p:sp>
          <p:nvSpPr>
            <p:cNvPr id="37" name="Jobbra nyíl 36"/>
            <p:cNvSpPr/>
            <p:nvPr/>
          </p:nvSpPr>
          <p:spPr>
            <a:xfrm>
              <a:off x="1394873" y="923339"/>
              <a:ext cx="268044" cy="31356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Jobbra nyíl 4"/>
            <p:cNvSpPr/>
            <p:nvPr/>
          </p:nvSpPr>
          <p:spPr>
            <a:xfrm>
              <a:off x="1393330" y="986035"/>
              <a:ext cx="187631" cy="1886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57785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1300" i="1"/>
            </a:p>
          </p:txBody>
        </p:sp>
      </p:grpSp>
      <p:pic>
        <p:nvPicPr>
          <p:cNvPr id="15362" name="Picture 2" descr="https://encrypted-tbn1.gstatic.com/images?q=tbn:ANd9GcQcL6DlG5enmwIuxwmxQVBy3qiNTwsBc8zmjRth0bCc1pW1JN1S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51275" y="5157788"/>
            <a:ext cx="12969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Görbe összekötő 40"/>
          <p:cNvCxnSpPr>
            <a:cxnSpLocks noChangeShapeType="1"/>
          </p:cNvCxnSpPr>
          <p:nvPr/>
        </p:nvCxnSpPr>
        <p:spPr bwMode="auto">
          <a:xfrm>
            <a:off x="1908175" y="5013325"/>
            <a:ext cx="1873250" cy="576263"/>
          </a:xfrm>
          <a:prstGeom prst="curvedConnector3">
            <a:avLst>
              <a:gd name="adj1" fmla="val 50000"/>
            </a:avLst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grpSp>
        <p:nvGrpSpPr>
          <p:cNvPr id="53" name="Szövegdoboz 52"/>
          <p:cNvGrpSpPr>
            <a:grpSpLocks/>
          </p:cNvGrpSpPr>
          <p:nvPr/>
        </p:nvGrpSpPr>
        <p:grpSpPr bwMode="auto">
          <a:xfrm>
            <a:off x="3790950" y="3365500"/>
            <a:ext cx="2994025" cy="504825"/>
            <a:chOff x="2388" y="2120"/>
            <a:chExt cx="1886" cy="318"/>
          </a:xfrm>
        </p:grpSpPr>
        <p:pic>
          <p:nvPicPr>
            <p:cNvPr id="306226" name="Szövegdoboz 52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388" y="2120"/>
              <a:ext cx="1886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6227" name="Text Box 21"/>
            <p:cNvSpPr txBox="1">
              <a:spLocks noChangeArrowheads="1"/>
            </p:cNvSpPr>
            <p:nvPr/>
          </p:nvSpPr>
          <p:spPr bwMode="auto">
            <a:xfrm>
              <a:off x="2426" y="2160"/>
              <a:ext cx="181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hu-HU" b="1" i="1"/>
                <a:t>Műsorterjesztő</a:t>
              </a:r>
            </a:p>
          </p:txBody>
        </p:sp>
      </p:grpSp>
      <p:grpSp>
        <p:nvGrpSpPr>
          <p:cNvPr id="19" name="Csoportba foglalás 54"/>
          <p:cNvGrpSpPr>
            <a:grpSpLocks/>
          </p:cNvGrpSpPr>
          <p:nvPr/>
        </p:nvGrpSpPr>
        <p:grpSpPr bwMode="auto">
          <a:xfrm rot="-2102811">
            <a:off x="3457575" y="3894138"/>
            <a:ext cx="455613" cy="277812"/>
            <a:chOff x="1394873" y="923339"/>
            <a:chExt cx="268044" cy="313561"/>
          </a:xfrm>
        </p:grpSpPr>
        <p:sp>
          <p:nvSpPr>
            <p:cNvPr id="56" name="Jobbra nyíl 55"/>
            <p:cNvSpPr/>
            <p:nvPr/>
          </p:nvSpPr>
          <p:spPr>
            <a:xfrm>
              <a:off x="1394873" y="923339"/>
              <a:ext cx="268044" cy="31356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Jobbra nyíl 4"/>
            <p:cNvSpPr/>
            <p:nvPr/>
          </p:nvSpPr>
          <p:spPr>
            <a:xfrm>
              <a:off x="1395172" y="982749"/>
              <a:ext cx="187724" cy="1881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57785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1300" i="1"/>
            </a:p>
          </p:txBody>
        </p:sp>
      </p:grpSp>
      <p:grpSp>
        <p:nvGrpSpPr>
          <p:cNvPr id="20" name="Csoportba foglalás 58"/>
          <p:cNvGrpSpPr>
            <a:grpSpLocks/>
          </p:cNvGrpSpPr>
          <p:nvPr/>
        </p:nvGrpSpPr>
        <p:grpSpPr bwMode="auto">
          <a:xfrm rot="-2507658">
            <a:off x="6961188" y="4738688"/>
            <a:ext cx="412750" cy="411162"/>
            <a:chOff x="1394873" y="923339"/>
            <a:chExt cx="268044" cy="313561"/>
          </a:xfrm>
        </p:grpSpPr>
        <p:sp>
          <p:nvSpPr>
            <p:cNvPr id="60" name="Jobbra nyíl 59"/>
            <p:cNvSpPr/>
            <p:nvPr/>
          </p:nvSpPr>
          <p:spPr>
            <a:xfrm>
              <a:off x="1394873" y="923339"/>
              <a:ext cx="268044" cy="31356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Jobbra nyíl 4"/>
            <p:cNvSpPr/>
            <p:nvPr/>
          </p:nvSpPr>
          <p:spPr>
            <a:xfrm>
              <a:off x="1394844" y="984652"/>
              <a:ext cx="187631" cy="1876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57785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1300" i="1"/>
            </a:p>
          </p:txBody>
        </p:sp>
      </p:grpSp>
      <p:sp>
        <p:nvSpPr>
          <p:cNvPr id="21" name="Élőláb helye 20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Putz József</a:t>
            </a:r>
            <a:endParaRPr lang="hu-HU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2" name="Görbe összekötő 40"/>
          <p:cNvCxnSpPr>
            <a:cxnSpLocks noChangeShapeType="1"/>
          </p:cNvCxnSpPr>
          <p:nvPr/>
        </p:nvCxnSpPr>
        <p:spPr bwMode="auto">
          <a:xfrm flipV="1">
            <a:off x="5292725" y="5300663"/>
            <a:ext cx="1871663" cy="360362"/>
          </a:xfrm>
          <a:prstGeom prst="curvedConnector3">
            <a:avLst>
              <a:gd name="adj1" fmla="val 49958"/>
            </a:avLst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94E97EB-ABC7-46C8-A27B-A26C70CFFDB6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260350"/>
            <a:ext cx="8316912" cy="671513"/>
          </a:xfrm>
        </p:spPr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OTT-Over The Top</a:t>
            </a:r>
          </a:p>
        </p:txBody>
      </p:sp>
      <p:sp>
        <p:nvSpPr>
          <p:cNvPr id="2508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5938" y="1412875"/>
            <a:ext cx="8532812" cy="4543425"/>
          </a:xfrm>
        </p:spPr>
        <p:txBody>
          <a:bodyPr/>
          <a:lstStyle/>
          <a:p>
            <a:r>
              <a:rPr lang="hu-HU" sz="2800" smtClean="0">
                <a:latin typeface="Arial" charset="0"/>
                <a:cs typeface="Arial" charset="0"/>
              </a:rPr>
              <a:t>IP alapú TV-zés bármilyen hálózaton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Ma 2.5M szélessávú Internet előfizető  Magyarországon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OTT-infrastruktúra-technológia független TV szolgáltatás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Internet sávszélesség verseny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Helyi és nemzetközi versenyzők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Netflix- 62Millió előfizető</a:t>
            </a:r>
          </a:p>
          <a:p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250883" name="Picture 4" descr="tvGlo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2463" y="0"/>
            <a:ext cx="214153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884" name="Picture 5" descr="netfli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27888" y="4038600"/>
            <a:ext cx="1916112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07CDC49-31A0-4321-AE40-74FE1FD363DC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887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715250" cy="706437"/>
          </a:xfrm>
        </p:spPr>
        <p:txBody>
          <a:bodyPr anchor="b"/>
          <a:lstStyle/>
          <a:p>
            <a:r>
              <a:rPr lang="hu-HU" smtClean="0">
                <a:latin typeface="Arial" charset="0"/>
              </a:rPr>
              <a:t>Interaktivitás- DVB alapon</a:t>
            </a:r>
          </a:p>
        </p:txBody>
      </p:sp>
      <p:sp>
        <p:nvSpPr>
          <p:cNvPr id="2529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r>
              <a:rPr lang="hu-HU" sz="2800" smtClean="0">
                <a:latin typeface="Arial" charset="0"/>
                <a:cs typeface="Arial" charset="0"/>
              </a:rPr>
              <a:t>Nappaliban</a:t>
            </a:r>
          </a:p>
          <a:p>
            <a:pPr lvl="1"/>
            <a:r>
              <a:rPr lang="hu-HU" smtClean="0">
                <a:latin typeface="Arial" charset="0"/>
                <a:cs typeface="Arial" charset="0"/>
              </a:rPr>
              <a:t>DVB-C, S vagy T stream</a:t>
            </a:r>
          </a:p>
          <a:p>
            <a:pPr lvl="1"/>
            <a:r>
              <a:rPr lang="hu-HU" smtClean="0">
                <a:latin typeface="Arial" charset="0"/>
                <a:cs typeface="Arial" charset="0"/>
              </a:rPr>
              <a:t>Meglévő CA rendszer használatával</a:t>
            </a:r>
          </a:p>
          <a:p>
            <a:pPr lvl="1"/>
            <a:r>
              <a:rPr lang="hu-HU" smtClean="0">
                <a:latin typeface="Arial" charset="0"/>
                <a:cs typeface="Arial" charset="0"/>
              </a:rPr>
              <a:t>IP-n a vezérlés működik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Robosztus, megbízható rendszer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Saját hálózaton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Mobil eszközön más megoldás</a:t>
            </a:r>
          </a:p>
          <a:p>
            <a:endParaRPr lang="hu-HU" sz="2800" smtClean="0">
              <a:latin typeface="Arial" charset="0"/>
              <a:cs typeface="Arial" charset="0"/>
            </a:endParaRPr>
          </a:p>
          <a:p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252931" name="Picture 4" descr="UPC set top bo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6725" y="188913"/>
            <a:ext cx="23272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0757" name="Picture 5" descr="smart_c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4508500"/>
            <a:ext cx="8493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0758" name="Picture 6" descr="c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4437063"/>
            <a:ext cx="1223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5B8FB62-15C2-467B-AF58-36C43C61661E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252936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</p:spPr>
        <p:txBody>
          <a:bodyPr anchor="b"/>
          <a:lstStyle/>
          <a:p>
            <a:r>
              <a:rPr lang="hu-HU" smtClean="0">
                <a:latin typeface="Arial" charset="0"/>
              </a:rPr>
              <a:t>Interaktivitás- IPTV-n </a:t>
            </a:r>
          </a:p>
        </p:txBody>
      </p:sp>
      <p:sp>
        <p:nvSpPr>
          <p:cNvPr id="2539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r>
              <a:rPr lang="hu-HU" sz="2800" smtClean="0">
                <a:latin typeface="Arial" charset="0"/>
                <a:cs typeface="Arial" charset="0"/>
              </a:rPr>
              <a:t>Nappaliban</a:t>
            </a:r>
          </a:p>
          <a:p>
            <a:pPr lvl="1"/>
            <a:r>
              <a:rPr lang="hu-HU" smtClean="0">
                <a:latin typeface="Arial" charset="0"/>
                <a:cs typeface="Arial" charset="0"/>
              </a:rPr>
              <a:t>A KTV, xDSL vagy optika- Transzparens IP hálózat</a:t>
            </a:r>
          </a:p>
          <a:p>
            <a:pPr lvl="1"/>
            <a:r>
              <a:rPr lang="hu-HU" smtClean="0">
                <a:latin typeface="Arial" charset="0"/>
                <a:cs typeface="Arial" charset="0"/>
              </a:rPr>
              <a:t>QoS a hálózaton</a:t>
            </a:r>
          </a:p>
          <a:p>
            <a:pPr lvl="1"/>
            <a:r>
              <a:rPr lang="hu-HU" smtClean="0">
                <a:latin typeface="Arial" charset="0"/>
                <a:cs typeface="Arial" charset="0"/>
              </a:rPr>
              <a:t>Jelentős sávszélesség igény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Mobil eszközön más megoldás</a:t>
            </a:r>
          </a:p>
          <a:p>
            <a:pPr lvl="1"/>
            <a:endParaRPr lang="hu-HU" smtClean="0">
              <a:latin typeface="Arial" charset="0"/>
              <a:cs typeface="Arial" charset="0"/>
            </a:endParaRPr>
          </a:p>
          <a:p>
            <a:pPr lvl="1"/>
            <a:endParaRPr lang="hu-HU" smtClean="0">
              <a:latin typeface="Arial" charset="0"/>
              <a:cs typeface="Arial" charset="0"/>
            </a:endParaRPr>
          </a:p>
          <a:p>
            <a:pPr lvl="1"/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25395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6088" y="0"/>
            <a:ext cx="2347912" cy="14128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550F210-896E-4538-8648-EAC659B14432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253958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  <p:pic>
        <p:nvPicPr>
          <p:cNvPr id="253959" name="Tartalom hely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3644900"/>
            <a:ext cx="2087562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7283450" cy="706437"/>
          </a:xfrm>
        </p:spPr>
        <p:txBody>
          <a:bodyPr anchor="b"/>
          <a:lstStyle/>
          <a:p>
            <a:r>
              <a:rPr lang="hu-HU" smtClean="0">
                <a:latin typeface="Arial" charset="0"/>
              </a:rPr>
              <a:t>Interaktivitás Hibrid rendszerrel</a:t>
            </a:r>
          </a:p>
        </p:txBody>
      </p:sp>
      <p:sp>
        <p:nvSpPr>
          <p:cNvPr id="2549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r>
              <a:rPr lang="hu-HU" sz="2800" smtClean="0">
                <a:latin typeface="Arial" charset="0"/>
                <a:cs typeface="Arial" charset="0"/>
              </a:rPr>
              <a:t>Nappaliban</a:t>
            </a:r>
          </a:p>
          <a:p>
            <a:pPr lvl="1"/>
            <a:r>
              <a:rPr lang="hu-HU" smtClean="0">
                <a:latin typeface="Arial" charset="0"/>
                <a:cs typeface="Arial" charset="0"/>
              </a:rPr>
              <a:t>Élő műsor a DVB-C, S vagy T broadcaston keresztül</a:t>
            </a:r>
          </a:p>
          <a:p>
            <a:pPr lvl="1"/>
            <a:r>
              <a:rPr lang="hu-HU" smtClean="0">
                <a:latin typeface="Arial" charset="0"/>
                <a:cs typeface="Arial" charset="0"/>
              </a:rPr>
              <a:t>Interaktivitás az IP-n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Mobil eszközön más megoldás</a:t>
            </a:r>
          </a:p>
        </p:txBody>
      </p:sp>
      <p:pic>
        <p:nvPicPr>
          <p:cNvPr id="254979" name="Picture 4" descr="coa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149725"/>
            <a:ext cx="240347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97EAD52-9987-4629-9FB8-680E6FF633A3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254982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2015.06.09..</a:t>
            </a:r>
          </a:p>
        </p:txBody>
      </p:sp>
      <p:pic>
        <p:nvPicPr>
          <p:cNvPr id="254983" name="Picture 4" descr="amos-3_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4076700"/>
            <a:ext cx="21240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4" name="Kép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5013325"/>
            <a:ext cx="1912938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5" name="Picture 12" descr="imag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1275" y="4365625"/>
            <a:ext cx="143986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CRT- képcsöves TV</a:t>
            </a:r>
            <a:br>
              <a:rPr lang="hu-HU" smtClean="0">
                <a:latin typeface="Arial" charset="0"/>
                <a:cs typeface="Arial" charset="0"/>
              </a:rPr>
            </a:br>
            <a:endParaRPr lang="hu-HU" smtClean="0">
              <a:latin typeface="Arial" charset="0"/>
              <a:cs typeface="Arial" charset="0"/>
            </a:endParaRPr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3683000" cy="4525963"/>
          </a:xfrm>
        </p:spPr>
        <p:txBody>
          <a:bodyPr/>
          <a:lstStyle/>
          <a:p>
            <a:r>
              <a:rPr lang="hu-HU" sz="2400" smtClean="0">
                <a:latin typeface="Arial" charset="0"/>
                <a:cs typeface="Arial" charset="0"/>
              </a:rPr>
              <a:t>Nagy fogyasztás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Jó kontraszt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Nagy színhűség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Hosszú élettartam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Kis kijelző</a:t>
            </a:r>
          </a:p>
          <a:p>
            <a:endParaRPr lang="hu-HU" sz="2400" smtClean="0">
              <a:latin typeface="Arial" charset="0"/>
              <a:cs typeface="Arial" charset="0"/>
            </a:endParaRPr>
          </a:p>
          <a:p>
            <a:endParaRPr lang="hu-HU" sz="2400" smtClean="0">
              <a:latin typeface="Arial" charset="0"/>
              <a:cs typeface="Arial" charset="0"/>
            </a:endParaRPr>
          </a:p>
        </p:txBody>
      </p:sp>
      <p:pic>
        <p:nvPicPr>
          <p:cNvPr id="26627" name="Picture 4" descr="CRT T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196975"/>
            <a:ext cx="5867400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A64F5C1-7120-439B-8C02-FB545CD8B41F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0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6994525" cy="706437"/>
          </a:xfrm>
        </p:spPr>
        <p:txBody>
          <a:bodyPr anchor="b"/>
          <a:lstStyle/>
          <a:p>
            <a:r>
              <a:rPr lang="hu-HU" smtClean="0">
                <a:latin typeface="Arial" charset="0"/>
              </a:rPr>
              <a:t>Interaktivitás OTT-n</a:t>
            </a:r>
          </a:p>
        </p:txBody>
      </p:sp>
      <p:sp>
        <p:nvSpPr>
          <p:cNvPr id="2560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r>
              <a:rPr lang="hu-HU" sz="2800" smtClean="0">
                <a:latin typeface="Arial" charset="0"/>
                <a:cs typeface="Arial" charset="0"/>
              </a:rPr>
              <a:t>Minden az IP-n keresztül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Nincs QoS a hálózaton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Adaptív streaming- ami a csövön épp kifér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Nincsenek földrajzi korlátok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Jelentős sávszélesség igény a hálózaton</a:t>
            </a:r>
          </a:p>
          <a:p>
            <a:r>
              <a:rPr lang="hu-HU" sz="2800" smtClean="0">
                <a:latin typeface="Arial" charset="0"/>
                <a:cs typeface="Arial" charset="0"/>
              </a:rPr>
              <a:t>Ugyan az a megoldás mobil eszközön</a:t>
            </a:r>
          </a:p>
          <a:p>
            <a:pPr>
              <a:buFont typeface="Arial" charset="0"/>
              <a:buNone/>
            </a:pPr>
            <a:endParaRPr lang="hu-HU" sz="2800" smtClean="0">
              <a:latin typeface="Arial" charset="0"/>
              <a:cs typeface="Arial" charset="0"/>
            </a:endParaRPr>
          </a:p>
        </p:txBody>
      </p:sp>
      <p:pic>
        <p:nvPicPr>
          <p:cNvPr id="256003" name="Picture 4" descr="netflix-applet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5163" y="0"/>
            <a:ext cx="2128837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18A7A98-C711-47F8-A07C-A82429FB0FEC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256006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Multiroom</a:t>
            </a:r>
            <a:br>
              <a:rPr lang="hu-HU" smtClean="0">
                <a:latin typeface="Arial" charset="0"/>
                <a:cs typeface="Arial" charset="0"/>
              </a:rPr>
            </a:br>
            <a:endParaRPr lang="hu-HU" smtClean="0">
              <a:latin typeface="Arial" charset="0"/>
              <a:cs typeface="Arial" charset="0"/>
            </a:endParaRPr>
          </a:p>
        </p:txBody>
      </p:sp>
      <p:sp>
        <p:nvSpPr>
          <p:cNvPr id="2570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257027" name="Picture 4" descr="Multiroom_535x3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052513"/>
            <a:ext cx="77057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72426F6-467E-43BA-AD15-1D1705D39428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030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60500" y="150813"/>
            <a:ext cx="6316663" cy="684212"/>
          </a:xfrm>
        </p:spPr>
        <p:txBody>
          <a:bodyPr/>
          <a:lstStyle/>
          <a:p>
            <a:r>
              <a:rPr lang="hu-HU" smtClean="0">
                <a:latin typeface="Arial" charset="0"/>
              </a:rPr>
              <a:t>Multiscreen</a:t>
            </a:r>
          </a:p>
        </p:txBody>
      </p:sp>
      <p:sp>
        <p:nvSpPr>
          <p:cNvPr id="2580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7488" y="1600200"/>
            <a:ext cx="8802687" cy="4525963"/>
          </a:xfrm>
        </p:spPr>
        <p:txBody>
          <a:bodyPr/>
          <a:lstStyle/>
          <a:p>
            <a:r>
              <a:rPr lang="hu-HU" sz="2400" smtClean="0">
                <a:latin typeface="Arial" charset="0"/>
                <a:cs typeface="Arial" charset="0"/>
              </a:rPr>
              <a:t>Nappaliban a fő TV-n</a:t>
            </a:r>
          </a:p>
          <a:p>
            <a:endParaRPr lang="hu-HU" smtClean="0">
              <a:latin typeface="Arial" charset="0"/>
              <a:cs typeface="Arial" charset="0"/>
            </a:endParaRPr>
          </a:p>
          <a:p>
            <a:endParaRPr lang="hu-HU" smtClean="0">
              <a:latin typeface="Arial" charset="0"/>
              <a:cs typeface="Arial" charset="0"/>
            </a:endParaRPr>
          </a:p>
          <a:p>
            <a:endParaRPr lang="hu-HU" smtClean="0">
              <a:latin typeface="Arial" charset="0"/>
              <a:cs typeface="Arial" charset="0"/>
            </a:endParaRPr>
          </a:p>
          <a:p>
            <a:endParaRPr lang="hu-HU" smtClean="0">
              <a:latin typeface="Arial" charset="0"/>
              <a:cs typeface="Arial" charset="0"/>
            </a:endParaRPr>
          </a:p>
          <a:p>
            <a:endParaRPr lang="hu-HU" smtClean="0">
              <a:latin typeface="Arial" charset="0"/>
              <a:cs typeface="Arial" charset="0"/>
            </a:endParaRPr>
          </a:p>
          <a:p>
            <a:r>
              <a:rPr lang="hu-HU" sz="2400" smtClean="0">
                <a:latin typeface="Arial" charset="0"/>
                <a:cs typeface="Arial" charset="0"/>
              </a:rPr>
              <a:t>Mobil eszközökön</a:t>
            </a:r>
          </a:p>
          <a:p>
            <a:pPr>
              <a:buFontTx/>
              <a:buNone/>
            </a:pPr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258051" name="Picture 5" descr="Iph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2988" y="4735513"/>
            <a:ext cx="1706562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2" name="Picture 6" descr="ipad-mini-game-small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781300"/>
            <a:ext cx="245427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3" name="Picture 7" descr="samsung-ue32d65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1455738"/>
            <a:ext cx="316865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4" name="Picture 8" descr="12803250370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9025" y="2852738"/>
            <a:ext cx="14700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5" name="Picture 9" descr="4715666_050ba1e54c61b345f842649e385e8130_wm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4663" y="1519238"/>
            <a:ext cx="3024187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6" name="Picture 10" descr="81e54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59538" y="4881563"/>
            <a:ext cx="1042987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7" name="Dátum helye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mtClean="0">
                <a:solidFill>
                  <a:srgbClr val="898989"/>
                </a:solidFill>
                <a:latin typeface="Arial" charset="0"/>
                <a:cs typeface="Arial" charset="0"/>
              </a:rPr>
              <a:t>2015.06.09.</a:t>
            </a:r>
          </a:p>
        </p:txBody>
      </p:sp>
      <p:sp>
        <p:nvSpPr>
          <p:cNvPr id="11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3D3E9DC-E769-4E99-9F82-7CE61FF11C4A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Smarthome</a:t>
            </a:r>
          </a:p>
        </p:txBody>
      </p:sp>
      <p:pic>
        <p:nvPicPr>
          <p:cNvPr id="259074" name="Picture 5" descr="Smart 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5240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5" name="Picture 6" descr="Smart WISE Home dia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1075"/>
            <a:ext cx="91440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142A814-C7F0-4381-A984-E1C2A4D37A1E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 anchor="t"/>
          <a:lstStyle/>
          <a:p>
            <a:r>
              <a:rPr lang="hu-HU" smtClean="0">
                <a:latin typeface="Arial" charset="0"/>
                <a:cs typeface="Arial" charset="0"/>
              </a:rPr>
              <a:t>A TV szolgáltatás evolúciója</a:t>
            </a:r>
          </a:p>
        </p:txBody>
      </p:sp>
      <p:sp>
        <p:nvSpPr>
          <p:cNvPr id="2600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81075"/>
            <a:ext cx="8532813" cy="4975225"/>
          </a:xfrm>
        </p:spPr>
        <p:txBody>
          <a:bodyPr lIns="0" tIns="0" rIns="0" bIns="0"/>
          <a:lstStyle/>
          <a:p>
            <a:pPr marL="223838" indent="-223838">
              <a:lnSpc>
                <a:spcPct val="80000"/>
              </a:lnSpc>
            </a:pPr>
            <a:r>
              <a:rPr lang="hu-HU" sz="2400" smtClean="0">
                <a:latin typeface="Arial" charset="0"/>
                <a:cs typeface="Arial" charset="0"/>
              </a:rPr>
              <a:t>2010 előtti idők</a:t>
            </a:r>
          </a:p>
          <a:p>
            <a:pPr marL="596900" lvl="1" indent="-242888">
              <a:lnSpc>
                <a:spcPct val="80000"/>
              </a:lnSpc>
            </a:pPr>
            <a:r>
              <a:rPr lang="hu-HU" sz="2400" smtClean="0">
                <a:latin typeface="Arial" charset="0"/>
                <a:cs typeface="Arial" charset="0"/>
              </a:rPr>
              <a:t>Infrastruktúra alapú szolgáltatás</a:t>
            </a:r>
          </a:p>
          <a:p>
            <a:pPr marL="596900" lvl="1" indent="-242888">
              <a:lnSpc>
                <a:spcPct val="80000"/>
              </a:lnSpc>
            </a:pPr>
            <a:r>
              <a:rPr lang="hu-HU" sz="2400" smtClean="0">
                <a:latin typeface="Arial" charset="0"/>
                <a:cs typeface="Arial" charset="0"/>
              </a:rPr>
              <a:t>Döntően tradicionális lineáris TV-zés</a:t>
            </a:r>
          </a:p>
          <a:p>
            <a:pPr marL="596900" lvl="1" indent="-242888">
              <a:lnSpc>
                <a:spcPct val="80000"/>
              </a:lnSpc>
            </a:pPr>
            <a:r>
              <a:rPr lang="hu-HU" sz="2400" smtClean="0">
                <a:latin typeface="Arial" charset="0"/>
                <a:cs typeface="Arial" charset="0"/>
              </a:rPr>
              <a:t>Fogyasztási kényszer</a:t>
            </a:r>
          </a:p>
          <a:p>
            <a:pPr marL="596900" lvl="1" indent="-242888">
              <a:lnSpc>
                <a:spcPct val="80000"/>
              </a:lnSpc>
            </a:pPr>
            <a:r>
              <a:rPr lang="hu-HU" sz="2400" smtClean="0">
                <a:latin typeface="Arial" charset="0"/>
                <a:cs typeface="Arial" charset="0"/>
              </a:rPr>
              <a:t>Műsorcsomagok</a:t>
            </a:r>
          </a:p>
          <a:p>
            <a:pPr marL="223838" indent="-223838">
              <a:lnSpc>
                <a:spcPct val="80000"/>
              </a:lnSpc>
            </a:pPr>
            <a:endParaRPr lang="hu-HU" sz="2400" smtClean="0">
              <a:latin typeface="Arial" charset="0"/>
              <a:cs typeface="Arial" charset="0"/>
            </a:endParaRPr>
          </a:p>
          <a:p>
            <a:pPr marL="223838" indent="-223838">
              <a:lnSpc>
                <a:spcPct val="80000"/>
              </a:lnSpc>
            </a:pPr>
            <a:r>
              <a:rPr lang="hu-HU" sz="2400" smtClean="0">
                <a:latin typeface="Arial" charset="0"/>
                <a:cs typeface="Arial" charset="0"/>
              </a:rPr>
              <a:t>2010-2015 között</a:t>
            </a:r>
          </a:p>
          <a:p>
            <a:pPr marL="596900" lvl="1" indent="-242888">
              <a:lnSpc>
                <a:spcPct val="80000"/>
              </a:lnSpc>
            </a:pPr>
            <a:r>
              <a:rPr lang="hu-HU" sz="2400" smtClean="0">
                <a:latin typeface="Arial" charset="0"/>
                <a:cs typeface="Arial" charset="0"/>
              </a:rPr>
              <a:t>Nem infrastruktúra alapú szolgáltatás</a:t>
            </a:r>
          </a:p>
          <a:p>
            <a:pPr marL="596900" lvl="1" indent="-242888">
              <a:lnSpc>
                <a:spcPct val="80000"/>
              </a:lnSpc>
            </a:pPr>
            <a:r>
              <a:rPr lang="hu-HU" sz="2400" smtClean="0">
                <a:latin typeface="Arial" charset="0"/>
                <a:cs typeface="Arial" charset="0"/>
              </a:rPr>
              <a:t>Igény szerinti TV-zés</a:t>
            </a:r>
          </a:p>
          <a:p>
            <a:pPr marL="223838" indent="-223838">
              <a:lnSpc>
                <a:spcPct val="80000"/>
              </a:lnSpc>
            </a:pPr>
            <a:endParaRPr lang="hu-HU" sz="2400" smtClean="0">
              <a:latin typeface="Arial" charset="0"/>
              <a:cs typeface="Arial" charset="0"/>
            </a:endParaRPr>
          </a:p>
          <a:p>
            <a:pPr marL="223838" indent="-223838">
              <a:lnSpc>
                <a:spcPct val="80000"/>
              </a:lnSpc>
            </a:pPr>
            <a:r>
              <a:rPr lang="hu-HU" sz="2400" smtClean="0">
                <a:latin typeface="Arial" charset="0"/>
                <a:cs typeface="Arial" charset="0"/>
              </a:rPr>
              <a:t>2015 után</a:t>
            </a:r>
          </a:p>
          <a:p>
            <a:pPr marL="596900" lvl="1" indent="-242888">
              <a:lnSpc>
                <a:spcPct val="80000"/>
              </a:lnSpc>
            </a:pPr>
            <a:r>
              <a:rPr lang="hu-HU" sz="2400" smtClean="0">
                <a:latin typeface="Arial" charset="0"/>
                <a:cs typeface="Arial" charset="0"/>
              </a:rPr>
              <a:t>Személyre szabott bitfolyam</a:t>
            </a:r>
          </a:p>
          <a:p>
            <a:pPr marL="596900" lvl="1" indent="-242888">
              <a:lnSpc>
                <a:spcPct val="80000"/>
              </a:lnSpc>
            </a:pPr>
            <a:r>
              <a:rPr lang="hu-HU" sz="2400" smtClean="0">
                <a:latin typeface="Arial" charset="0"/>
                <a:cs typeface="Arial" charset="0"/>
              </a:rPr>
              <a:t>Érdeklődési kör alapú TV-zés</a:t>
            </a:r>
          </a:p>
          <a:p>
            <a:pPr marL="596900" lvl="1" indent="-242888">
              <a:lnSpc>
                <a:spcPct val="80000"/>
              </a:lnSpc>
            </a:pPr>
            <a:r>
              <a:rPr lang="hu-HU" sz="2400" smtClean="0">
                <a:latin typeface="Arial" charset="0"/>
                <a:cs typeface="Arial" charset="0"/>
              </a:rPr>
              <a:t>Ajánló rendszerek, hálózati intelligencia</a:t>
            </a:r>
          </a:p>
          <a:p>
            <a:pPr marL="223838" indent="-223838">
              <a:lnSpc>
                <a:spcPct val="80000"/>
              </a:lnSpc>
            </a:pPr>
            <a:endParaRPr lang="hu-HU" sz="2400" smtClean="0">
              <a:latin typeface="Arial" charset="0"/>
              <a:cs typeface="Arial" charset="0"/>
            </a:endParaRPr>
          </a:p>
        </p:txBody>
      </p:sp>
      <p:pic>
        <p:nvPicPr>
          <p:cNvPr id="260099" name="Picture 4" descr="over_top_services_ban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4292600"/>
            <a:ext cx="33147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0" name="Picture 2" descr="E:\HTE 20111012 A jövő kihívásai a TV technikában\Animated-TV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2354263"/>
            <a:ext cx="1874837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1" name="Picture 3" descr="E:\HTE 20111012 A jövő kihívásai a TV technikában\giv-tv-20110829-1319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7188" y="1017588"/>
            <a:ext cx="10604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2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98426C4-1677-451E-938B-7187FECEEA31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333375"/>
            <a:ext cx="8591550" cy="615950"/>
          </a:xfrm>
        </p:spPr>
        <p:txBody>
          <a:bodyPr lIns="0" tIns="0" rIns="0" bIns="0" anchor="t">
            <a:spAutoFit/>
          </a:bodyPr>
          <a:lstStyle/>
          <a:p>
            <a:r>
              <a:rPr lang="hu-HU" sz="4000" smtClean="0">
                <a:latin typeface="Arial" charset="0"/>
                <a:cs typeface="Arial" charset="0"/>
              </a:rPr>
              <a:t>Köszönöm a figyelmet!	</a:t>
            </a:r>
            <a:r>
              <a:rPr lang="hu-HU" sz="3700" smtClean="0">
                <a:solidFill>
                  <a:schemeClr val="bg2"/>
                </a:solidFill>
                <a:latin typeface="Arial" charset="0"/>
                <a:cs typeface="Arial" charset="0"/>
              </a:rPr>
              <a:t>    </a:t>
            </a:r>
            <a:r>
              <a:rPr lang="hu-HU" sz="340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61122" name="Rectangle 3"/>
          <p:cNvSpPr>
            <a:spLocks noChangeArrowheads="1"/>
          </p:cNvSpPr>
          <p:nvPr/>
        </p:nvSpPr>
        <p:spPr bwMode="auto">
          <a:xfrm>
            <a:off x="0" y="268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endParaRPr lang="hu-HU" sz="2000">
              <a:latin typeface="Tele-GroteskNor"/>
            </a:endParaRPr>
          </a:p>
        </p:txBody>
      </p:sp>
      <p:pic>
        <p:nvPicPr>
          <p:cNvPr id="261123" name="Picture 5" descr="_45575857_squa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9338" y="1176338"/>
            <a:ext cx="7431087" cy="417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4" name="Picture 6" descr="1[2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2913" y="2819400"/>
            <a:ext cx="835025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5" name="Picture 8" descr="wild_lif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9775" y="3867150"/>
            <a:ext cx="9080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6" name="Picture 9" descr="ra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7213" y="4386263"/>
            <a:ext cx="9128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7" name="Picture 10" descr="get-item-image9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97663" y="2297113"/>
            <a:ext cx="7524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8" name="Picture 11" descr="Earth-10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7938" y="3370263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9" name="Picture 12" descr="Matrix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22713" y="4375150"/>
            <a:ext cx="841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30" name="Picture 13" descr="1Zsirá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03425" y="1719263"/>
            <a:ext cx="9064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31" name="Picture 14" descr="Kályha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50150" y="1211263"/>
            <a:ext cx="866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32" name="Picture 15" descr="0073-1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06488" y="4884738"/>
            <a:ext cx="77311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33" name="Picture 2" descr="C:\Users\PW\Pictures\5255066_04b1a1086f448e62cdb5c4e81354de99_wm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5700" y="1211263"/>
            <a:ext cx="7747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34" name="Picture 3" descr="C:\Users\PW\Pictures\5334810_97e2ca52ec40c97301d2c95f36453620_wm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764088" y="2257425"/>
            <a:ext cx="873125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35" name="Picture 4" descr="D:\Archiv\Fényképek gyűjtő\PJ 20090421 2.bmp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05363" y="4386263"/>
            <a:ext cx="7778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36" name="Picture 5" descr="D:\Archiv\Fényképek gyűjtő\PJ fényképek\Dora és Evelin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21588" y="2297113"/>
            <a:ext cx="7953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37" name="Picture 6" descr="D:\Archiv\Fényképek gyűjtő\PJ fényképek\DSC00615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621463" y="4899025"/>
            <a:ext cx="874712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38" name="Picture 8" descr="D:\Archiv\Régi gépről\002 Asztal mentés\Pictures\Putz Dora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155700" y="3870325"/>
            <a:ext cx="75723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39" name="Picture 9" descr="D:\Archiv\Régi gépről\002 Asztal mentés\Pictures\4715666_050ba1e54c61b345f842649e385e8130_wm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550150" y="4386263"/>
            <a:ext cx="80327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Putz József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77C895A-F107-42A8-8FDA-CB49FB90B80E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Vetítős</a:t>
            </a:r>
            <a:r>
              <a:rPr lang="hu-HU" smtClean="0">
                <a:latin typeface="Trebuchet MS" pitchFamily="34" charset="0"/>
                <a:cs typeface="Arial" charset="0"/>
              </a:rPr>
              <a:t> TV</a:t>
            </a:r>
            <a:br>
              <a:rPr lang="hu-HU" smtClean="0">
                <a:latin typeface="Trebuchet MS" pitchFamily="34" charset="0"/>
                <a:cs typeface="Arial" charset="0"/>
              </a:rPr>
            </a:br>
            <a:endParaRPr lang="hu-HU" smtClean="0">
              <a:latin typeface="Trebuchet MS" pitchFamily="34" charset="0"/>
              <a:cs typeface="Arial" charset="0"/>
            </a:endParaRPr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400" smtClean="0">
                <a:latin typeface="Arial" charset="0"/>
                <a:cs typeface="Arial" charset="0"/>
              </a:rPr>
              <a:t>Nagy kijelző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Korlátos betekintési szög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Gyenge fényerő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Gyenge kontraszt</a:t>
            </a:r>
          </a:p>
          <a:p>
            <a:endParaRPr lang="hu-HU" sz="2400" smtClean="0">
              <a:latin typeface="Arial" charset="0"/>
              <a:cs typeface="Arial" charset="0"/>
            </a:endParaRPr>
          </a:p>
        </p:txBody>
      </p:sp>
      <p:pic>
        <p:nvPicPr>
          <p:cNvPr id="27651" name="Picture 4" descr="3lcd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2708275"/>
            <a:ext cx="57245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Vetítős TV 4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644900"/>
            <a:ext cx="208756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13F2CE2-B652-4229-8DB3-E282812F72A0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5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Plazma TV</a:t>
            </a:r>
            <a:br>
              <a:rPr lang="hu-HU" smtClean="0">
                <a:latin typeface="Arial" charset="0"/>
                <a:cs typeface="Arial" charset="0"/>
              </a:rPr>
            </a:br>
            <a:endParaRPr lang="hu-HU" smtClean="0">
              <a:latin typeface="Arial" charset="0"/>
              <a:cs typeface="Arial" charset="0"/>
            </a:endParaRPr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mtClean="0">
              <a:latin typeface="Arial" charset="0"/>
              <a:cs typeface="Arial" charset="0"/>
            </a:endParaRPr>
          </a:p>
          <a:p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28675" name="Picture 4" descr="PlazPix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1916113"/>
            <a:ext cx="5078412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5"/>
          <p:cNvSpPr>
            <a:spLocks/>
          </p:cNvSpPr>
          <p:nvPr/>
        </p:nvSpPr>
        <p:spPr bwMode="auto">
          <a:xfrm>
            <a:off x="673100" y="1816100"/>
            <a:ext cx="34671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400" i="1">
                <a:latin typeface="Arial" charset="0"/>
              </a:rPr>
              <a:t>Nagy kijelző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400" i="1">
                <a:latin typeface="Arial" charset="0"/>
              </a:rPr>
              <a:t>Nagy betekintési szög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400" i="1">
                <a:latin typeface="Arial" charset="0"/>
              </a:rPr>
              <a:t>Beégésre hajlamos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400" i="1">
                <a:latin typeface="Arial" charset="0"/>
              </a:rPr>
              <a:t>Kiváló kontraszt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400" i="1">
                <a:latin typeface="Arial" charset="0"/>
              </a:rPr>
              <a:t>Korlátos üzemidő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400" i="1">
                <a:latin typeface="Arial" charset="0"/>
              </a:rPr>
              <a:t>Magas gyártási költség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400" i="1">
                <a:latin typeface="Arial" charset="0"/>
              </a:rPr>
              <a:t>Nagy fogyasztás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hu-HU" sz="2400" i="1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hu-HU" sz="2400" i="1">
              <a:latin typeface="Arial" charset="0"/>
            </a:endParaRPr>
          </a:p>
        </p:txBody>
      </p:sp>
      <p:sp>
        <p:nvSpPr>
          <p:cNvPr id="11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1913E17-263D-442F-99B3-707035EA3179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9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LCD TV</a:t>
            </a:r>
            <a:br>
              <a:rPr lang="hu-HU" smtClean="0">
                <a:latin typeface="Arial" charset="0"/>
                <a:cs typeface="Arial" charset="0"/>
              </a:rPr>
            </a:br>
            <a:endParaRPr lang="hu-HU" smtClean="0">
              <a:latin typeface="Arial" charset="0"/>
              <a:cs typeface="Arial" charset="0"/>
            </a:endParaRPr>
          </a:p>
        </p:txBody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410200" cy="4525963"/>
          </a:xfrm>
        </p:spPr>
        <p:txBody>
          <a:bodyPr/>
          <a:lstStyle/>
          <a:p>
            <a:r>
              <a:rPr lang="hu-HU" sz="2400" smtClean="0">
                <a:latin typeface="Arial" charset="0"/>
                <a:cs typeface="Arial" charset="0"/>
              </a:rPr>
              <a:t>Nagy kijelző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Korlátos betekintési szög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Beégésre nem hajlamos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Gyenge kontraszt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Magas üzemidő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Közepes gyártási költség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Kis fogyasztás (plazmához képest)</a:t>
            </a:r>
          </a:p>
          <a:p>
            <a:endParaRPr lang="hu-HU" sz="2400" smtClean="0">
              <a:latin typeface="Arial" charset="0"/>
              <a:cs typeface="Arial" charset="0"/>
            </a:endParaRPr>
          </a:p>
          <a:p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29699" name="Picture 4" descr="lcdmukode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2163" y="1484313"/>
            <a:ext cx="4541837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A91A592-256E-4F53-B000-5690E2D4B22F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2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SED TV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546600" cy="3629025"/>
          </a:xfrm>
        </p:spPr>
        <p:txBody>
          <a:bodyPr/>
          <a:lstStyle/>
          <a:p>
            <a:r>
              <a:rPr lang="hu-HU" sz="2400" smtClean="0">
                <a:latin typeface="Arial" charset="0"/>
                <a:cs typeface="Arial" charset="0"/>
              </a:rPr>
              <a:t>Kiváló színhűség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Nagy betekintési szög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Beégésre hajlamos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Nagy kontraszt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Magas üzemidő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Magas gyártási költség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Kisebb fogyasztás (plazmához képest)</a:t>
            </a:r>
          </a:p>
          <a:p>
            <a:endParaRPr lang="hu-HU" sz="2400" smtClean="0">
              <a:latin typeface="Arial" charset="0"/>
              <a:cs typeface="Arial" charset="0"/>
            </a:endParaRPr>
          </a:p>
          <a:p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30723" name="Picture 5" descr="Sed_vs_C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1484313"/>
            <a:ext cx="48228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B3396F9-277B-474F-8E11-7C2B8E7DB2CF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6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LED TV (LED háttérvilágítású LCD)</a:t>
            </a:r>
            <a:br>
              <a:rPr lang="hu-HU" smtClean="0">
                <a:latin typeface="Arial" charset="0"/>
                <a:cs typeface="Arial" charset="0"/>
              </a:rPr>
            </a:br>
            <a:endParaRPr lang="hu-HU" smtClean="0">
              <a:latin typeface="Arial" charset="0"/>
              <a:cs typeface="Arial" charset="0"/>
            </a:endParaRPr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619625" cy="4525963"/>
          </a:xfrm>
        </p:spPr>
        <p:txBody>
          <a:bodyPr/>
          <a:lstStyle/>
          <a:p>
            <a:r>
              <a:rPr lang="hu-HU" sz="2400" smtClean="0">
                <a:latin typeface="Arial" charset="0"/>
                <a:cs typeface="Arial" charset="0"/>
              </a:rPr>
              <a:t>Nagy kijelző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Jó betekintési szög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Beégésre nem hajlamos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Jó kontraszt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Magas üzemidő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Közepes gyártási költség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Kis fogyasztás (LCD-hez képest)</a:t>
            </a:r>
          </a:p>
          <a:p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31747" name="Picture 4" descr="LED TV 96692_edge-direct-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84313"/>
            <a:ext cx="42862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540251B-74BE-452C-80B9-23780CFCAA24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0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Arial" charset="0"/>
                <a:cs typeface="Arial" charset="0"/>
              </a:rPr>
              <a:t>OLED TV</a:t>
            </a:r>
            <a:br>
              <a:rPr lang="hu-HU" smtClean="0">
                <a:latin typeface="Arial" charset="0"/>
                <a:cs typeface="Arial" charset="0"/>
              </a:rPr>
            </a:br>
            <a:endParaRPr lang="hu-HU" smtClean="0">
              <a:latin typeface="Arial" charset="0"/>
              <a:cs typeface="Arial" charset="0"/>
            </a:endParaRPr>
          </a:p>
        </p:txBody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400" smtClean="0">
                <a:latin typeface="Arial" charset="0"/>
                <a:cs typeface="Arial" charset="0"/>
              </a:rPr>
              <a:t>Rövidebb élettartam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Problémák a színegyensúllyal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Energiahatékonyság 60% mint LCD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Beégés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UV-érzékenység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Kiváló kontraszt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Nagy fényerő </a:t>
            </a:r>
          </a:p>
          <a:p>
            <a:r>
              <a:rPr lang="hu-HU" sz="2400" smtClean="0">
                <a:latin typeface="Arial" charset="0"/>
                <a:cs typeface="Arial" charset="0"/>
              </a:rPr>
              <a:t>Nagy színhűség</a:t>
            </a:r>
          </a:p>
          <a:p>
            <a:endParaRPr lang="hu-HU" sz="2400" smtClean="0">
              <a:latin typeface="Arial" charset="0"/>
              <a:cs typeface="Arial" charset="0"/>
            </a:endParaRPr>
          </a:p>
        </p:txBody>
      </p:sp>
      <p:pic>
        <p:nvPicPr>
          <p:cNvPr id="32771" name="Picture 4" descr="LG-OLED-TV-55-resized-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213100"/>
            <a:ext cx="42862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lg-55-inch-oled-tv-side-view_600x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2525" y="0"/>
            <a:ext cx="2911475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Élőláb helye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Putz József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8431213" y="6381750"/>
            <a:ext cx="504825" cy="28733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44486E-A4B0-46D0-8369-B065C97C4F62}" type="slidenum">
              <a:rPr lang="hu-HU" altLang="hu-HU" sz="12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hu-HU" altLang="hu-HU" sz="1200" i="1" dirty="0">
              <a:solidFill>
                <a:schemeClr val="tx1">
                  <a:tint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5" name="Dátum helye 1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 i="1">
                <a:solidFill>
                  <a:srgbClr val="898989"/>
                </a:solidFill>
                <a:latin typeface="Arial" charset="0"/>
              </a:rPr>
              <a:t>2015.06.09.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ok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24479</TotalTime>
  <Words>894</Words>
  <Application>Microsoft Office PowerPoint</Application>
  <PresentationFormat>Diavetítés a képernyőre (4:3 oldalarány)</PresentationFormat>
  <Paragraphs>413</Paragraphs>
  <Slides>35</Slides>
  <Notes>11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8" baseType="lpstr">
      <vt:lpstr>Arial Unicode MS</vt:lpstr>
      <vt:lpstr>MS PGothic</vt:lpstr>
      <vt:lpstr>Arial</vt:lpstr>
      <vt:lpstr>Calibri</vt:lpstr>
      <vt:lpstr>Tele-Antiqua</vt:lpstr>
      <vt:lpstr>Tele-GroteskEEHal</vt:lpstr>
      <vt:lpstr>Tele-GroteskEENor</vt:lpstr>
      <vt:lpstr>Tele-GroteskNor</vt:lpstr>
      <vt:lpstr>Times New Roman</vt:lpstr>
      <vt:lpstr>Trebuchet MS</vt:lpstr>
      <vt:lpstr>Wingdings</vt:lpstr>
      <vt:lpstr>Office-téma</vt:lpstr>
      <vt:lpstr>Photo Editor fénykép</vt:lpstr>
      <vt:lpstr>A TV TECHNOLÓGIA JÖVŐJE</vt:lpstr>
      <vt:lpstr>Tartalomjegyzék</vt:lpstr>
      <vt:lpstr>CRT- képcsöves TV </vt:lpstr>
      <vt:lpstr>Vetítős TV </vt:lpstr>
      <vt:lpstr>Plazma TV </vt:lpstr>
      <vt:lpstr>LCD TV </vt:lpstr>
      <vt:lpstr>SED TV</vt:lpstr>
      <vt:lpstr>LED TV (LED háttérvilágítású LCD) </vt:lpstr>
      <vt:lpstr>OLED TV </vt:lpstr>
      <vt:lpstr>QD TV  (quantum dot TV) </vt:lpstr>
      <vt:lpstr>Hajlékony kijelzők</vt:lpstr>
      <vt:lpstr>TV szabványok fejlődése</vt:lpstr>
      <vt:lpstr>TV felbontás a jövőben</vt:lpstr>
      <vt:lpstr>Várható sávszélesség igény</vt:lpstr>
      <vt:lpstr>Digitális TV szolgáltatások indulása Magyarországon </vt:lpstr>
      <vt:lpstr>DVB-T</vt:lpstr>
      <vt:lpstr>Technológia</vt:lpstr>
      <vt:lpstr>DVB-S </vt:lpstr>
      <vt:lpstr>SAT technológia fejlődése</vt:lpstr>
      <vt:lpstr>KábelTV  hálózatok</vt:lpstr>
      <vt:lpstr>A GPON rendszer</vt:lpstr>
      <vt:lpstr>Mobil TV</vt:lpstr>
      <vt:lpstr>Közegek összehasonlítása  Miért jó az optika?</vt:lpstr>
      <vt:lpstr>TV jelátviteli technológiák összehasonlítása</vt:lpstr>
      <vt:lpstr>A műsorterjesztők már nem megkerülhetetlenek az értékláncban</vt:lpstr>
      <vt:lpstr>OTT-Over The Top</vt:lpstr>
      <vt:lpstr>Interaktivitás- DVB alapon</vt:lpstr>
      <vt:lpstr>Interaktivitás- IPTV-n </vt:lpstr>
      <vt:lpstr>Interaktivitás Hibrid rendszerrel</vt:lpstr>
      <vt:lpstr>Interaktivitás OTT-n</vt:lpstr>
      <vt:lpstr>Multiroom </vt:lpstr>
      <vt:lpstr>Multiscreen</vt:lpstr>
      <vt:lpstr>Smarthome</vt:lpstr>
      <vt:lpstr>A TV szolgáltatás evolúciója</vt:lpstr>
      <vt:lpstr>Köszönöm a figyelmet!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Kecso</dc:creator>
  <cp:lastModifiedBy>Putz Jozsef</cp:lastModifiedBy>
  <cp:revision>1114</cp:revision>
  <cp:lastPrinted>2012-01-11T21:21:01Z</cp:lastPrinted>
  <dcterms:created xsi:type="dcterms:W3CDTF">2011-12-19T19:57:32Z</dcterms:created>
  <dcterms:modified xsi:type="dcterms:W3CDTF">2015-06-09T13:53:50Z</dcterms:modified>
</cp:coreProperties>
</file>