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6"/>
    <a:srgbClr val="487A9F"/>
    <a:srgbClr val="DFE1E0"/>
    <a:srgbClr val="302F34"/>
    <a:srgbClr val="272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>
        <p:scale>
          <a:sx n="100" d="100"/>
          <a:sy n="100" d="100"/>
        </p:scale>
        <p:origin x="1474" y="9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7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8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0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4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9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A90A-3B41-4181-85C1-A7224C6BACC6}" type="datetimeFigureOut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DEE5-FC80-448A-9CE9-326988F1C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6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EA45-3D29-E55C-6A7C-C2C78F9B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églalap 50">
            <a:extLst>
              <a:ext uri="{FF2B5EF4-FFF2-40B4-BE49-F238E27FC236}">
                <a16:creationId xmlns:a16="http://schemas.microsoft.com/office/drawing/2014/main" id="{9EE1C7AB-70FD-9BFC-FBC6-4711A64E41DB}"/>
              </a:ext>
            </a:extLst>
          </p:cNvPr>
          <p:cNvSpPr>
            <a:spLocks/>
          </p:cNvSpPr>
          <p:nvPr/>
        </p:nvSpPr>
        <p:spPr>
          <a:xfrm>
            <a:off x="2556447" y="1"/>
            <a:ext cx="5003227" cy="10691812"/>
          </a:xfrm>
          <a:prstGeom prst="rect">
            <a:avLst/>
          </a:prstGeom>
          <a:solidFill>
            <a:srgbClr val="F5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5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646B35A-0481-98F9-CC4F-405905E27B3A}"/>
              </a:ext>
            </a:extLst>
          </p:cNvPr>
          <p:cNvSpPr/>
          <p:nvPr/>
        </p:nvSpPr>
        <p:spPr>
          <a:xfrm>
            <a:off x="-94" y="-1"/>
            <a:ext cx="2550373" cy="10691813"/>
          </a:xfrm>
          <a:prstGeom prst="rect">
            <a:avLst/>
          </a:prstGeom>
          <a:solidFill>
            <a:srgbClr val="272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5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F48172D-AD84-AF0A-092F-33BD8505688D}"/>
              </a:ext>
            </a:extLst>
          </p:cNvPr>
          <p:cNvSpPr txBox="1"/>
          <p:nvPr/>
        </p:nvSpPr>
        <p:spPr>
          <a:xfrm>
            <a:off x="-94" y="2504613"/>
            <a:ext cx="2479165" cy="60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9" cap="all" dirty="0" smtClean="0">
                <a:solidFill>
                  <a:schemeClr val="bg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Békési</a:t>
            </a:r>
            <a:r>
              <a:rPr lang="hu-HU" sz="2159" cap="all" dirty="0" smtClean="0">
                <a:solidFill>
                  <a:schemeClr val="bg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 </a:t>
            </a:r>
            <a:r>
              <a:rPr lang="hu-HU" sz="2159" cap="all" dirty="0" err="1" smtClean="0">
                <a:solidFill>
                  <a:schemeClr val="bg1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miklós</a:t>
            </a:r>
            <a:endParaRPr lang="en-US" sz="2159" cap="all" dirty="0">
              <a:solidFill>
                <a:schemeClr val="bg1"/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  <a:p>
            <a:pPr algn="ctr"/>
            <a:r>
              <a:rPr lang="hu-HU" sz="1187" dirty="0" smtClean="0">
                <a:solidFill>
                  <a:srgbClr val="487A9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Menedzser, Közgazdász MBA</a:t>
            </a:r>
            <a:endParaRPr lang="en-US" sz="1187" dirty="0">
              <a:solidFill>
                <a:srgbClr val="487A9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C47DF64B-563A-BB5A-A99F-121B689D5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90683"/>
              </p:ext>
            </p:extLst>
          </p:nvPr>
        </p:nvGraphicFramePr>
        <p:xfrm>
          <a:off x="28381" y="3293416"/>
          <a:ext cx="2428963" cy="733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115">
                  <a:extLst>
                    <a:ext uri="{9D8B030D-6E8A-4147-A177-3AD203B41FA5}">
                      <a16:colId xmlns:a16="http://schemas.microsoft.com/office/drawing/2014/main" val="2340209919"/>
                    </a:ext>
                  </a:extLst>
                </a:gridCol>
                <a:gridCol w="1651848">
                  <a:extLst>
                    <a:ext uri="{9D8B030D-6E8A-4147-A177-3AD203B41FA5}">
                      <a16:colId xmlns:a16="http://schemas.microsoft.com/office/drawing/2014/main" val="1777872499"/>
                    </a:ext>
                  </a:extLst>
                </a:gridCol>
              </a:tblGrid>
              <a:tr h="3885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cap="all" baseline="0" noProof="0" dirty="0">
                          <a:solidFill>
                            <a:srgbClr val="487A9F"/>
                          </a:solidFill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Contact</a:t>
                      </a:r>
                      <a:endParaRPr lang="en-US" sz="1200" cap="all" baseline="0" noProof="0" dirty="0">
                        <a:solidFill>
                          <a:srgbClr val="487A9F"/>
                        </a:solidFill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24964575"/>
                  </a:ext>
                </a:extLst>
              </a:tr>
              <a:tr h="16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noProof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Mobile</a:t>
                      </a: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+36 </a:t>
                      </a: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</a:t>
                      </a:r>
                      <a:r>
                        <a:rPr lang="en-US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861</a:t>
                      </a:r>
                      <a:r>
                        <a:rPr lang="hu-HU" sz="1100" baseline="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40444</a:t>
                      </a:r>
                      <a:endParaRPr lang="en-US" sz="1100" b="0" noProof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221786"/>
                  </a:ext>
                </a:extLst>
              </a:tr>
              <a:tr h="16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noProof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Address</a:t>
                      </a: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1037 </a:t>
                      </a:r>
                      <a:r>
                        <a:rPr lang="en-US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Budapest</a:t>
                      </a:r>
                      <a:r>
                        <a:rPr lang="en-US" sz="1100" noProof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US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Hungary</a:t>
                      </a: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Bécsi út 269</a:t>
                      </a:r>
                      <a:endParaRPr lang="en-US" sz="1100" b="0" noProof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8875"/>
                  </a:ext>
                </a:extLst>
              </a:tr>
              <a:tr h="16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noProof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Email</a:t>
                      </a: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</a:t>
                      </a:r>
                      <a:r>
                        <a:rPr lang="en-US" sz="1100" noProof="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ekesi</a:t>
                      </a: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lang="hu-HU" sz="1100" noProof="0" dirty="0" err="1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miklos</a:t>
                      </a:r>
                      <a:r>
                        <a:rPr lang="en-US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@</a:t>
                      </a: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icell.hu</a:t>
                      </a:r>
                      <a:endParaRPr lang="en-US" sz="1100" b="0" noProof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222745"/>
                  </a:ext>
                </a:extLst>
              </a:tr>
              <a:tr h="339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0" noProof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650980"/>
                  </a:ext>
                </a:extLst>
              </a:tr>
              <a:tr h="388558">
                <a:tc grid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kern="1200" cap="all" baseline="0" noProof="0" dirty="0">
                          <a:solidFill>
                            <a:srgbClr val="487A9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Profile</a:t>
                      </a:r>
                    </a:p>
                  </a:txBody>
                  <a:tcPr marL="38856" marR="388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7277197"/>
                  </a:ext>
                </a:extLst>
              </a:tr>
              <a:tr h="16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noProof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Birthday</a:t>
                      </a: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</a:t>
                      </a: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68</a:t>
                      </a:r>
                      <a:r>
                        <a:rPr lang="en-US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</a:t>
                      </a:r>
                      <a:r>
                        <a:rPr lang="hu-HU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07</a:t>
                      </a:r>
                      <a:r>
                        <a:rPr lang="en-US" sz="11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.04</a:t>
                      </a:r>
                      <a:endParaRPr lang="en-US" sz="1100" b="0" noProof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89627"/>
                  </a:ext>
                </a:extLst>
              </a:tr>
              <a:tr h="515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noProof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Language</a:t>
                      </a: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Hungarian (native)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English </a:t>
                      </a:r>
                      <a:endParaRPr lang="en-US" sz="1100" b="0" noProof="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975867"/>
                  </a:ext>
                </a:extLst>
              </a:tr>
              <a:tr h="388558">
                <a:tc grid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kern="1200" cap="all" baseline="0" noProof="0" dirty="0">
                          <a:solidFill>
                            <a:srgbClr val="487A9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Education</a:t>
                      </a:r>
                    </a:p>
                  </a:txBody>
                  <a:tcPr marL="38856" marR="388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6419272"/>
                  </a:ext>
                </a:extLst>
              </a:tr>
              <a:tr h="899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1997</a:t>
                      </a:r>
                      <a:r>
                        <a:rPr lang="en-US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US" sz="1100" b="0" noProof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 </a:t>
                      </a:r>
                      <a:r>
                        <a:rPr lang="en-US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20</a:t>
                      </a:r>
                      <a:r>
                        <a:rPr lang="hu-HU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02</a:t>
                      </a: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400" b="1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Miskolci Egyetem </a:t>
                      </a:r>
                      <a:r>
                        <a:rPr lang="hu-HU" sz="1100" b="0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Gépészmérnöki és Informatikai Kar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100" b="1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Műszaki menedzser </a:t>
                      </a:r>
                      <a:endParaRPr lang="en-US" sz="1100" b="1" i="1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883738"/>
                  </a:ext>
                </a:extLst>
              </a:tr>
              <a:tr h="1732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20</a:t>
                      </a:r>
                      <a:r>
                        <a:rPr lang="hu-HU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08</a:t>
                      </a:r>
                      <a:r>
                        <a:rPr lang="en-US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US" sz="1100" b="0" noProof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– </a:t>
                      </a:r>
                      <a:r>
                        <a:rPr lang="en-US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20</a:t>
                      </a:r>
                      <a:r>
                        <a:rPr lang="hu-HU" sz="1100" b="0" noProof="0" dirty="0" smtClean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</a:t>
                      </a:r>
                      <a:endParaRPr lang="en-US" sz="1100" b="0" noProof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400" b="1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Budapesti Műszaki Gazdaságtudományi Egyetem </a:t>
                      </a:r>
                      <a:r>
                        <a:rPr lang="hu-HU" sz="1200" b="1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Üzleti Tudományok Intézet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100" b="1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Master of Business </a:t>
                      </a:r>
                      <a:r>
                        <a:rPr lang="hu-HU" sz="1100" b="1" i="1" noProof="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r>
                        <a:rPr lang="hu-HU" sz="1100" b="1" i="1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mesterszak</a:t>
                      </a:r>
                      <a:endParaRPr lang="hu-HU" sz="1100" b="0" i="1" noProof="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hu-HU" sz="1100" b="0" i="1" baseline="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Közgazdász Menedzsment pénzügy szakirány</a:t>
                      </a:r>
                      <a:endParaRPr lang="en-US" sz="1100" b="0" i="1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59228"/>
                  </a:ext>
                </a:extLst>
              </a:tr>
              <a:tr h="388558">
                <a:tc gridSpan="2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600" b="1" kern="1200" cap="all" baseline="0" noProof="0" dirty="0">
                        <a:solidFill>
                          <a:srgbClr val="487A9F"/>
                        </a:solidFill>
                        <a:effectLst/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200" b="1" kern="1200" cap="all" baseline="0" noProof="0" dirty="0">
                          <a:solidFill>
                            <a:srgbClr val="487A9F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Certifications</a:t>
                      </a:r>
                    </a:p>
                  </a:txBody>
                  <a:tcPr marL="38856" marR="3885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004515"/>
                  </a:ext>
                </a:extLst>
              </a:tr>
              <a:tr h="3390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LEAN</a:t>
                      </a:r>
                      <a:r>
                        <a:rPr lang="hu-HU" sz="110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hu-HU" sz="1100" kern="1200" baseline="0" noProof="0" dirty="0" err="1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master</a:t>
                      </a:r>
                      <a:r>
                        <a:rPr lang="hu-HU" sz="110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hu-HU" sz="1100" kern="1200" baseline="0" noProof="0" dirty="0" err="1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tréningek</a:t>
                      </a:r>
                      <a:r>
                        <a:rPr lang="hu-HU" sz="1100" kern="1200" noProof="0" dirty="0" err="1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_KVALIKON</a:t>
                      </a:r>
                      <a:r>
                        <a:rPr lang="hu-HU" sz="110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en-US" sz="1100" i="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(2</a:t>
                      </a:r>
                      <a:r>
                        <a:rPr lang="hu-HU" sz="1100" i="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012)</a:t>
                      </a:r>
                      <a:endParaRPr lang="en-US" sz="1100" i="0" kern="1200" noProof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985770"/>
                  </a:ext>
                </a:extLst>
              </a:tr>
              <a:tr h="30519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b="1" i="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Vezető</a:t>
                      </a:r>
                      <a:r>
                        <a:rPr lang="hu-HU" sz="1100" b="1" i="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tréningek </a:t>
                      </a:r>
                      <a:r>
                        <a:rPr lang="hu-HU" sz="1100" b="1" i="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_</a:t>
                      </a:r>
                      <a:r>
                        <a:rPr lang="hu-HU" sz="1100" b="1" i="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ADU</a:t>
                      </a:r>
                      <a:r>
                        <a:rPr lang="hu-HU" sz="1100" b="1" i="0" kern="1200" baseline="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központ </a:t>
                      </a:r>
                      <a:r>
                        <a:rPr lang="en-US" sz="1100" b="1" i="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(20</a:t>
                      </a:r>
                      <a:r>
                        <a:rPr lang="hu-HU" sz="1100" b="1" i="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06-</a:t>
                      </a:r>
                      <a:r>
                        <a:rPr lang="en-US" sz="1100" b="1" i="0" kern="1200" noProof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) </a:t>
                      </a:r>
                      <a:endParaRPr lang="en-US" sz="1100" b="1" i="0" kern="1200" noProof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057334"/>
                  </a:ext>
                </a:extLst>
              </a:tr>
              <a:tr h="3390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i="0" kern="1200" noProof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77514"/>
                  </a:ext>
                </a:extLst>
              </a:tr>
              <a:tr h="33905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i="0" kern="1200" noProof="0" dirty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8856" marR="3885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494689"/>
                  </a:ext>
                </a:extLst>
              </a:tr>
            </a:tbl>
          </a:graphicData>
        </a:graphic>
      </p:graphicFrame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6497417-9797-BB9B-B5F0-AFBC4D7C3727}"/>
              </a:ext>
            </a:extLst>
          </p:cNvPr>
          <p:cNvGrpSpPr/>
          <p:nvPr/>
        </p:nvGrpSpPr>
        <p:grpSpPr>
          <a:xfrm>
            <a:off x="72929" y="3600908"/>
            <a:ext cx="2303881" cy="1"/>
            <a:chOff x="127635" y="3467099"/>
            <a:chExt cx="2134553" cy="1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884375FA-1A30-AD80-DC9F-CC08B9ADDACD}"/>
                </a:ext>
              </a:extLst>
            </p:cNvPr>
            <p:cNvCxnSpPr/>
            <p:nvPr/>
          </p:nvCxnSpPr>
          <p:spPr>
            <a:xfrm>
              <a:off x="127635" y="3467100"/>
              <a:ext cx="252000" cy="0"/>
            </a:xfrm>
            <a:prstGeom prst="line">
              <a:avLst/>
            </a:prstGeom>
            <a:ln w="38100">
              <a:solidFill>
                <a:srgbClr val="487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37857ADA-045F-1C5C-5A26-D453ABAF0672}"/>
                </a:ext>
              </a:extLst>
            </p:cNvPr>
            <p:cNvCxnSpPr>
              <a:cxnSpLocks/>
            </p:cNvCxnSpPr>
            <p:nvPr/>
          </p:nvCxnSpPr>
          <p:spPr>
            <a:xfrm>
              <a:off x="380048" y="3467099"/>
              <a:ext cx="1882140" cy="0"/>
            </a:xfrm>
            <a:prstGeom prst="line">
              <a:avLst/>
            </a:prstGeom>
            <a:ln w="38100">
              <a:solidFill>
                <a:srgbClr val="302F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6C51D3D0-A48D-F37A-B84D-A44A126CF089}"/>
              </a:ext>
            </a:extLst>
          </p:cNvPr>
          <p:cNvGrpSpPr/>
          <p:nvPr/>
        </p:nvGrpSpPr>
        <p:grpSpPr>
          <a:xfrm>
            <a:off x="72929" y="5013539"/>
            <a:ext cx="2303881" cy="1"/>
            <a:chOff x="127635" y="3467099"/>
            <a:chExt cx="2134553" cy="1"/>
          </a:xfrm>
        </p:grpSpPr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1FDDD46F-CA51-5D3A-FAA7-443496D6A762}"/>
                </a:ext>
              </a:extLst>
            </p:cNvPr>
            <p:cNvCxnSpPr/>
            <p:nvPr/>
          </p:nvCxnSpPr>
          <p:spPr>
            <a:xfrm>
              <a:off x="127635" y="3467100"/>
              <a:ext cx="252000" cy="0"/>
            </a:xfrm>
            <a:prstGeom prst="line">
              <a:avLst/>
            </a:prstGeom>
            <a:ln w="38100">
              <a:solidFill>
                <a:srgbClr val="487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6E085C63-4BEC-3149-15A3-FD5F28F1BDC9}"/>
                </a:ext>
              </a:extLst>
            </p:cNvPr>
            <p:cNvCxnSpPr>
              <a:cxnSpLocks/>
            </p:cNvCxnSpPr>
            <p:nvPr/>
          </p:nvCxnSpPr>
          <p:spPr>
            <a:xfrm>
              <a:off x="380048" y="3467099"/>
              <a:ext cx="1882140" cy="0"/>
            </a:xfrm>
            <a:prstGeom prst="line">
              <a:avLst/>
            </a:prstGeom>
            <a:ln w="38100">
              <a:solidFill>
                <a:srgbClr val="302F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56AAD881-2511-E504-F545-6987A207CC01}"/>
              </a:ext>
            </a:extLst>
          </p:cNvPr>
          <p:cNvGrpSpPr/>
          <p:nvPr/>
        </p:nvGrpSpPr>
        <p:grpSpPr>
          <a:xfrm>
            <a:off x="72929" y="6067083"/>
            <a:ext cx="2303881" cy="1"/>
            <a:chOff x="127635" y="3467099"/>
            <a:chExt cx="2134553" cy="1"/>
          </a:xfrm>
        </p:grpSpPr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622FE048-6B11-DBAE-DB1F-1468B76EF353}"/>
                </a:ext>
              </a:extLst>
            </p:cNvPr>
            <p:cNvCxnSpPr/>
            <p:nvPr/>
          </p:nvCxnSpPr>
          <p:spPr>
            <a:xfrm>
              <a:off x="127635" y="3467100"/>
              <a:ext cx="252000" cy="0"/>
            </a:xfrm>
            <a:prstGeom prst="line">
              <a:avLst/>
            </a:prstGeom>
            <a:ln w="38100">
              <a:solidFill>
                <a:srgbClr val="487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>
              <a:extLst>
                <a:ext uri="{FF2B5EF4-FFF2-40B4-BE49-F238E27FC236}">
                  <a16:creationId xmlns:a16="http://schemas.microsoft.com/office/drawing/2014/main" id="{0AEF7DC5-26E0-4542-85FA-40740EE57D9C}"/>
                </a:ext>
              </a:extLst>
            </p:cNvPr>
            <p:cNvCxnSpPr>
              <a:cxnSpLocks/>
            </p:cNvCxnSpPr>
            <p:nvPr/>
          </p:nvCxnSpPr>
          <p:spPr>
            <a:xfrm>
              <a:off x="380048" y="3467099"/>
              <a:ext cx="1882140" cy="0"/>
            </a:xfrm>
            <a:prstGeom prst="line">
              <a:avLst/>
            </a:prstGeom>
            <a:ln w="38100">
              <a:solidFill>
                <a:srgbClr val="302F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53AEBCB-97F9-52B6-F918-5BA58016FDB1}"/>
              </a:ext>
            </a:extLst>
          </p:cNvPr>
          <p:cNvSpPr txBox="1"/>
          <p:nvPr/>
        </p:nvSpPr>
        <p:spPr>
          <a:xfrm>
            <a:off x="2550279" y="65308"/>
            <a:ext cx="1662160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7" b="1" cap="all" dirty="0" err="1">
                <a:solidFill>
                  <a:srgbClr val="487A9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Háttér</a:t>
            </a:r>
            <a:endParaRPr lang="en-US" sz="1511" b="1" cap="all" dirty="0">
              <a:solidFill>
                <a:srgbClr val="487A9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4BD1EF9E-B7FF-1770-9B54-840BBCFA41FA}"/>
              </a:ext>
            </a:extLst>
          </p:cNvPr>
          <p:cNvGrpSpPr/>
          <p:nvPr/>
        </p:nvGrpSpPr>
        <p:grpSpPr>
          <a:xfrm>
            <a:off x="2671078" y="424451"/>
            <a:ext cx="4546125" cy="1"/>
            <a:chOff x="127635" y="3467099"/>
            <a:chExt cx="3993832" cy="1"/>
          </a:xfrm>
        </p:grpSpPr>
        <p:cxnSp>
          <p:nvCxnSpPr>
            <p:cNvPr id="23" name="Egyenes összekötő 22">
              <a:extLst>
                <a:ext uri="{FF2B5EF4-FFF2-40B4-BE49-F238E27FC236}">
                  <a16:creationId xmlns:a16="http://schemas.microsoft.com/office/drawing/2014/main" id="{B039546E-EF2D-4433-DB46-7EF59113A51F}"/>
                </a:ext>
              </a:extLst>
            </p:cNvPr>
            <p:cNvCxnSpPr/>
            <p:nvPr/>
          </p:nvCxnSpPr>
          <p:spPr>
            <a:xfrm>
              <a:off x="127635" y="3467100"/>
              <a:ext cx="252000" cy="0"/>
            </a:xfrm>
            <a:prstGeom prst="line">
              <a:avLst/>
            </a:prstGeom>
            <a:ln w="38100">
              <a:solidFill>
                <a:srgbClr val="487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>
              <a:extLst>
                <a:ext uri="{FF2B5EF4-FFF2-40B4-BE49-F238E27FC236}">
                  <a16:creationId xmlns:a16="http://schemas.microsoft.com/office/drawing/2014/main" id="{521FB7B2-05B6-6E4F-6E6F-7BD23A7444CF}"/>
                </a:ext>
              </a:extLst>
            </p:cNvPr>
            <p:cNvCxnSpPr>
              <a:cxnSpLocks/>
            </p:cNvCxnSpPr>
            <p:nvPr/>
          </p:nvCxnSpPr>
          <p:spPr>
            <a:xfrm>
              <a:off x="380048" y="3467099"/>
              <a:ext cx="3741419" cy="0"/>
            </a:xfrm>
            <a:prstGeom prst="line">
              <a:avLst/>
            </a:prstGeom>
            <a:ln w="38100">
              <a:solidFill>
                <a:srgbClr val="DFE1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5DB5D43B-B587-634C-A447-B0BCB2AAE164}"/>
              </a:ext>
            </a:extLst>
          </p:cNvPr>
          <p:cNvSpPr txBox="1"/>
          <p:nvPr/>
        </p:nvSpPr>
        <p:spPr>
          <a:xfrm>
            <a:off x="2653084" y="507295"/>
            <a:ext cx="4766390" cy="15324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324"/>
              </a:spcAft>
            </a:pP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Menedzser +25 éves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versenypiaci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tapasztalattal új és dinamikusan fejlődő  vagy átalakuló  vállalatoknál, szervezeti és üzleti folyamatok kialakítása és fejlesztése, stratégiai tervezés és operatív megvalósítás, </a:t>
            </a:r>
            <a:r>
              <a:rPr lang="hu-HU" sz="971" b="1" dirty="0" err="1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people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és válság menedzsment, üzleti célok tervezése és kapcsolódó érdekeltségi rendszerek kialakítása területeken. Üzleti eredmények szállítása, amelyek a kulcs profitcenterek jövedelem termelő képességét jelentősen növelték. 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hu-HU" sz="971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S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ikeres </a:t>
            </a:r>
            <a:r>
              <a:rPr lang="hu-HU" sz="971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vállalati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projekteket  </a:t>
            </a:r>
            <a:r>
              <a:rPr lang="hu-HU" sz="971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támogatott és irányított olyan iparágakban, mint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 gépjármű kereskedelem és szerviz, biztosítás,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anácsadás és IT. A </a:t>
            </a:r>
            <a:r>
              <a:rPr lang="hu-HU" sz="971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tapasztalat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továbbá olyan </a:t>
            </a:r>
            <a:r>
              <a:rPr lang="hu-HU" sz="971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területekre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is kiterjed mint vállalati menedzsment ismeretek,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peres és jogi eljárásokban való jártasság </a:t>
            </a: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és vállalati kultúrák átalakítása a piaci igényekhez igazodóan.</a:t>
            </a:r>
          </a:p>
          <a:p>
            <a:pPr algn="just">
              <a:spcAft>
                <a:spcPts val="324"/>
              </a:spcAft>
            </a:pPr>
            <a:r>
              <a:rPr lang="hu-HU" sz="971" b="1" dirty="0" smtClean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 </a:t>
            </a:r>
            <a:endParaRPr lang="en-US" sz="97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C633F850-01CF-C003-1D25-C4C9378994DC}"/>
              </a:ext>
            </a:extLst>
          </p:cNvPr>
          <p:cNvGrpSpPr/>
          <p:nvPr/>
        </p:nvGrpSpPr>
        <p:grpSpPr>
          <a:xfrm>
            <a:off x="2556448" y="4783226"/>
            <a:ext cx="4702341" cy="3151822"/>
            <a:chOff x="2295525" y="4287170"/>
            <a:chExt cx="4356735" cy="2920177"/>
          </a:xfrm>
        </p:grpSpPr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AB1CA449-82D7-6525-29C0-333F93E92AF0}"/>
                </a:ext>
              </a:extLst>
            </p:cNvPr>
            <p:cNvSpPr txBox="1"/>
            <p:nvPr/>
          </p:nvSpPr>
          <p:spPr>
            <a:xfrm>
              <a:off x="2295525" y="4287170"/>
              <a:ext cx="3478119" cy="33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27" b="1" cap="all" dirty="0" err="1">
                  <a:solidFill>
                    <a:srgbClr val="487A9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Szakmai</a:t>
              </a:r>
              <a:r>
                <a:rPr lang="en-US" sz="1727" b="1" cap="all" dirty="0">
                  <a:solidFill>
                    <a:srgbClr val="487A9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en-US" sz="1727" b="1" cap="all" dirty="0" err="1">
                  <a:solidFill>
                    <a:srgbClr val="487A9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tapasztalat</a:t>
              </a:r>
              <a:endParaRPr lang="en-US" sz="1727" b="1" cap="all" dirty="0">
                <a:solidFill>
                  <a:srgbClr val="487A9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29" name="Csoportba foglalás 28">
              <a:extLst>
                <a:ext uri="{FF2B5EF4-FFF2-40B4-BE49-F238E27FC236}">
                  <a16:creationId xmlns:a16="http://schemas.microsoft.com/office/drawing/2014/main" id="{0A2927D5-DEA6-678C-323B-7E57A4F42EE9}"/>
                </a:ext>
              </a:extLst>
            </p:cNvPr>
            <p:cNvGrpSpPr/>
            <p:nvPr/>
          </p:nvGrpSpPr>
          <p:grpSpPr>
            <a:xfrm>
              <a:off x="2401731" y="4619918"/>
              <a:ext cx="4212000" cy="1"/>
              <a:chOff x="127635" y="3467099"/>
              <a:chExt cx="3993832" cy="1"/>
            </a:xfrm>
          </p:grpSpPr>
          <p:cxnSp>
            <p:nvCxnSpPr>
              <p:cNvPr id="30" name="Egyenes összekötő 29">
                <a:extLst>
                  <a:ext uri="{FF2B5EF4-FFF2-40B4-BE49-F238E27FC236}">
                    <a16:creationId xmlns:a16="http://schemas.microsoft.com/office/drawing/2014/main" id="{BDC5B8ED-CD44-97AA-9B8B-3F9CADEFC00D}"/>
                  </a:ext>
                </a:extLst>
              </p:cNvPr>
              <p:cNvCxnSpPr/>
              <p:nvPr/>
            </p:nvCxnSpPr>
            <p:spPr>
              <a:xfrm>
                <a:off x="127635" y="3467100"/>
                <a:ext cx="252000" cy="0"/>
              </a:xfrm>
              <a:prstGeom prst="line">
                <a:avLst/>
              </a:prstGeom>
              <a:ln w="38100">
                <a:solidFill>
                  <a:srgbClr val="487A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>
                <a:extLst>
                  <a:ext uri="{FF2B5EF4-FFF2-40B4-BE49-F238E27FC236}">
                    <a16:creationId xmlns:a16="http://schemas.microsoft.com/office/drawing/2014/main" id="{9C1EE58A-3E34-BAA8-C671-CDE4CD10F4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048" y="3467099"/>
                <a:ext cx="3741419" cy="0"/>
              </a:xfrm>
              <a:prstGeom prst="line">
                <a:avLst/>
              </a:prstGeom>
              <a:ln w="38100">
                <a:solidFill>
                  <a:srgbClr val="DFE1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033785B0-066C-8FA1-F6F6-EC08976F982B}"/>
                </a:ext>
              </a:extLst>
            </p:cNvPr>
            <p:cNvSpPr txBox="1"/>
            <p:nvPr/>
          </p:nvSpPr>
          <p:spPr>
            <a:xfrm>
              <a:off x="2477554" y="4683577"/>
              <a:ext cx="1283493" cy="793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079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i-Cell Kft.</a:t>
              </a:r>
              <a:endParaRPr lang="en-US" sz="1079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endParaRPr lang="en-US" sz="971" dirty="0"/>
            </a:p>
            <a:p>
              <a:r>
                <a:rPr lang="en-US" sz="97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Budapest, Hungary</a:t>
              </a:r>
            </a:p>
            <a:p>
              <a:endParaRPr lang="en-US" sz="97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en-US" sz="97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201</a:t>
              </a:r>
              <a:r>
                <a:rPr lang="hu-HU" sz="97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5</a:t>
              </a:r>
              <a:r>
                <a:rPr lang="en-US" sz="97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. </a:t>
              </a:r>
              <a:endParaRPr lang="en-US" sz="97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Téglalap 33">
              <a:extLst>
                <a:ext uri="{FF2B5EF4-FFF2-40B4-BE49-F238E27FC236}">
                  <a16:creationId xmlns:a16="http://schemas.microsoft.com/office/drawing/2014/main" id="{F37FE1E5-E4FC-9ED6-22B4-BCE29419A5F9}"/>
                </a:ext>
              </a:extLst>
            </p:cNvPr>
            <p:cNvSpPr/>
            <p:nvPr/>
          </p:nvSpPr>
          <p:spPr>
            <a:xfrm>
              <a:off x="2389449" y="4752523"/>
              <a:ext cx="108000" cy="108000"/>
            </a:xfrm>
            <a:prstGeom prst="rect">
              <a:avLst/>
            </a:prstGeom>
            <a:solidFill>
              <a:srgbClr val="487A9F"/>
            </a:solidFill>
            <a:ln>
              <a:solidFill>
                <a:srgbClr val="487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5" dirty="0"/>
            </a:p>
          </p:txBody>
        </p:sp>
        <p:sp>
          <p:nvSpPr>
            <p:cNvPr id="36" name="Szövegdoboz 35">
              <a:extLst>
                <a:ext uri="{FF2B5EF4-FFF2-40B4-BE49-F238E27FC236}">
                  <a16:creationId xmlns:a16="http://schemas.microsoft.com/office/drawing/2014/main" id="{C6A1C15F-44DD-9964-BE23-9CDB356242F9}"/>
                </a:ext>
              </a:extLst>
            </p:cNvPr>
            <p:cNvSpPr txBox="1"/>
            <p:nvPr/>
          </p:nvSpPr>
          <p:spPr>
            <a:xfrm>
              <a:off x="3761047" y="4677772"/>
              <a:ext cx="2891213" cy="2529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48"/>
                </a:spcAft>
              </a:pPr>
              <a:r>
                <a:rPr lang="hu-HU" sz="1079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Értékesítési igazgató</a:t>
              </a:r>
              <a:endParaRPr lang="hu-HU" sz="1079" dirty="0" smtClean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just">
                <a:spcAft>
                  <a:spcPts val="648"/>
                </a:spcAft>
              </a:pP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Vállalat 2 </a:t>
              </a:r>
              <a:r>
                <a:rPr lang="hu-HU" sz="971" dirty="0" err="1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profitcenterének_</a:t>
              </a:r>
              <a:r>
                <a:rPr lang="hu-HU" sz="971" b="1" dirty="0" err="1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Gépjármű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flottamenedzsment i-Fleet termék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és Útdíjfizetés szolgáltatás 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területek 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értékesítés és marketing területekért felelős vezetője és vállalatot irányító menedzsment tagja. </a:t>
              </a:r>
            </a:p>
            <a:p>
              <a:pPr algn="just">
                <a:spcAft>
                  <a:spcPts val="648"/>
                </a:spcAft>
              </a:pP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Vállalat piaci szerepvállalásához, pozíciójához, versenytársakhoz és vevői igényekhez igazodó 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stratégiai célok kialakítása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és kapcsolódó  folyamatok folyamatos fejlesztése.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Üzleti célok, tervek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célkitűzések és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eredmények szállítása 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 tulajdonosi megállapodásokkal összhangban. </a:t>
              </a:r>
            </a:p>
            <a:p>
              <a:pPr algn="just">
                <a:spcAft>
                  <a:spcPts val="648"/>
                </a:spcAft>
              </a:pP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IT iparágra jellemző 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és a tevékenységhez, termékhez  kapcsolódó állandó és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folyamatos innováció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, erős versenypiaci környezetben való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folyamatos fejlődés 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és szemlélet működtetése a </a:t>
              </a:r>
              <a:r>
                <a:rPr lang="hu-HU" sz="971" b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kollégákkal szoros együttműködésben.</a:t>
              </a:r>
              <a:endParaRPr lang="hu-HU" sz="971" b="1" dirty="0" smtClean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273CBE55-33D4-2937-F283-263007570772}"/>
              </a:ext>
            </a:extLst>
          </p:cNvPr>
          <p:cNvGrpSpPr/>
          <p:nvPr/>
        </p:nvGrpSpPr>
        <p:grpSpPr>
          <a:xfrm>
            <a:off x="2628057" y="8039988"/>
            <a:ext cx="4589146" cy="2619307"/>
            <a:chOff x="2385162" y="8183064"/>
            <a:chExt cx="4251859" cy="2426798"/>
          </a:xfrm>
        </p:grpSpPr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6ED881B4-D915-F338-27F8-5A53BEBB7B17}"/>
                </a:ext>
              </a:extLst>
            </p:cNvPr>
            <p:cNvSpPr txBox="1"/>
            <p:nvPr/>
          </p:nvSpPr>
          <p:spPr>
            <a:xfrm>
              <a:off x="2489461" y="8190684"/>
              <a:ext cx="1288256" cy="946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079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Egyéb iparágak, területek</a:t>
              </a:r>
              <a:endParaRPr lang="en-US" sz="1079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endParaRPr lang="en-US" sz="971" dirty="0"/>
            </a:p>
            <a:p>
              <a:r>
                <a:rPr lang="hu-HU" sz="97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Magyarország</a:t>
              </a:r>
              <a:endParaRPr lang="en-US" sz="97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endParaRPr lang="en-US" sz="97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r>
                <a:rPr lang="en-US" sz="97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20</a:t>
              </a:r>
              <a:r>
                <a:rPr lang="hu-HU" sz="971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02.-</a:t>
              </a:r>
              <a:endParaRPr lang="en-US" sz="97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0" name="Téglalap 39">
              <a:extLst>
                <a:ext uri="{FF2B5EF4-FFF2-40B4-BE49-F238E27FC236}">
                  <a16:creationId xmlns:a16="http://schemas.microsoft.com/office/drawing/2014/main" id="{8905819A-1BCD-F289-D1EE-2C3450AF66E4}"/>
                </a:ext>
              </a:extLst>
            </p:cNvPr>
            <p:cNvSpPr/>
            <p:nvPr/>
          </p:nvSpPr>
          <p:spPr>
            <a:xfrm>
              <a:off x="2385162" y="8270009"/>
              <a:ext cx="108000" cy="108000"/>
            </a:xfrm>
            <a:prstGeom prst="rect">
              <a:avLst/>
            </a:prstGeom>
            <a:solidFill>
              <a:srgbClr val="487A9F"/>
            </a:solidFill>
            <a:ln>
              <a:solidFill>
                <a:srgbClr val="487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5" dirty="0"/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5337F0C-B5B5-E5F5-C974-892E4D55F439}"/>
                </a:ext>
              </a:extLst>
            </p:cNvPr>
            <p:cNvSpPr txBox="1"/>
            <p:nvPr/>
          </p:nvSpPr>
          <p:spPr>
            <a:xfrm>
              <a:off x="3764147" y="8183064"/>
              <a:ext cx="2872874" cy="24267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48"/>
                </a:spcAft>
              </a:pPr>
              <a:r>
                <a:rPr lang="hu-HU" sz="1079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Menedzser, tréner </a:t>
              </a:r>
              <a:endParaRPr lang="en-US" sz="1079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>
                <a:spcAft>
                  <a:spcPts val="324"/>
                </a:spcAft>
              </a:pPr>
              <a:r>
                <a:rPr lang="hu-HU" sz="971" b="1" i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Piacvezető tehergépjármű kereskedelmi vállalat 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Ügyfélszolgálati területek vezetése, szerviz és alkatrész üzletágak nemzetközi értékelésben nyújtott kimagasló eredmények szállítása</a:t>
              </a:r>
            </a:p>
            <a:p>
              <a:pPr>
                <a:spcAft>
                  <a:spcPts val="324"/>
                </a:spcAft>
              </a:pPr>
              <a:r>
                <a:rPr lang="hu-HU" sz="971" b="1" i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Pénzügyi szolgáltatások terjesztése ÚJ cég piacra lépése</a:t>
              </a:r>
            </a:p>
            <a:p>
              <a:pPr algn="just">
                <a:spcAft>
                  <a:spcPts val="324"/>
                </a:spcAft>
              </a:pP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Belső működési és értékesítést támogató support folyamatok kialakítása és dinamikus cégfejlődés támogatása a kapcsolódó szervezet felépítésével </a:t>
              </a: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  <a:p>
              <a:pPr>
                <a:spcAft>
                  <a:spcPts val="324"/>
                </a:spcAft>
              </a:pPr>
              <a:r>
                <a:rPr lang="hu-HU" sz="971" b="1" i="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Tanácsadás</a:t>
              </a:r>
            </a:p>
            <a:p>
              <a:pPr algn="just">
                <a:spcAft>
                  <a:spcPts val="324"/>
                </a:spcAft>
              </a:pPr>
              <a:r>
                <a:rPr lang="hu-HU" sz="971" dirty="0" smtClean="0">
                  <a:solidFill>
                    <a:srgbClr val="00000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Magyar KKV és Állami vállalatok irányában nyújtott belső folyamatok átvilágítása, elemzés, fejlesztési javaslatok és újirányok kidolgozása, tréning és implementációk bonyolítása</a:t>
              </a:r>
            </a:p>
            <a:p>
              <a:pPr>
                <a:spcAft>
                  <a:spcPts val="324"/>
                </a:spcAft>
              </a:pPr>
              <a:endParaRPr lang="en-US" sz="971" b="1" i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45EB628B-FF4E-3E3E-4D3B-CB5B25AFF17D}"/>
              </a:ext>
            </a:extLst>
          </p:cNvPr>
          <p:cNvGrpSpPr/>
          <p:nvPr/>
        </p:nvGrpSpPr>
        <p:grpSpPr>
          <a:xfrm>
            <a:off x="72929" y="8771075"/>
            <a:ext cx="1746597" cy="179867"/>
            <a:chOff x="127635" y="3467099"/>
            <a:chExt cx="2134553" cy="13251"/>
          </a:xfrm>
        </p:grpSpPr>
        <p:cxnSp>
          <p:nvCxnSpPr>
            <p:cNvPr id="3" name="Egyenes összekötő 2">
              <a:extLst>
                <a:ext uri="{FF2B5EF4-FFF2-40B4-BE49-F238E27FC236}">
                  <a16:creationId xmlns:a16="http://schemas.microsoft.com/office/drawing/2014/main" id="{28938400-BB9A-9459-532E-33815D04CF67}"/>
                </a:ext>
              </a:extLst>
            </p:cNvPr>
            <p:cNvCxnSpPr/>
            <p:nvPr/>
          </p:nvCxnSpPr>
          <p:spPr>
            <a:xfrm>
              <a:off x="127635" y="3480350"/>
              <a:ext cx="252000" cy="0"/>
            </a:xfrm>
            <a:prstGeom prst="line">
              <a:avLst/>
            </a:prstGeom>
            <a:ln w="38100">
              <a:solidFill>
                <a:srgbClr val="487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Egyenes összekötő 3">
              <a:extLst>
                <a:ext uri="{FF2B5EF4-FFF2-40B4-BE49-F238E27FC236}">
                  <a16:creationId xmlns:a16="http://schemas.microsoft.com/office/drawing/2014/main" id="{1CDBC7B7-E54A-F02D-CBE7-9F895E38A2EE}"/>
                </a:ext>
              </a:extLst>
            </p:cNvPr>
            <p:cNvCxnSpPr>
              <a:cxnSpLocks/>
            </p:cNvCxnSpPr>
            <p:nvPr/>
          </p:nvCxnSpPr>
          <p:spPr>
            <a:xfrm>
              <a:off x="380048" y="3467099"/>
              <a:ext cx="1882140" cy="0"/>
            </a:xfrm>
            <a:prstGeom prst="line">
              <a:avLst/>
            </a:prstGeom>
            <a:ln w="38100">
              <a:solidFill>
                <a:srgbClr val="302F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zövegdoboz 4">
            <a:extLst>
              <a:ext uri="{FF2B5EF4-FFF2-40B4-BE49-F238E27FC236}">
                <a16:creationId xmlns:a16="http://schemas.microsoft.com/office/drawing/2014/main" id="{1353E0F5-79A2-D6CF-1AA7-6EBE0B237078}"/>
              </a:ext>
            </a:extLst>
          </p:cNvPr>
          <p:cNvSpPr txBox="1"/>
          <p:nvPr/>
        </p:nvSpPr>
        <p:spPr>
          <a:xfrm>
            <a:off x="2556446" y="1914695"/>
            <a:ext cx="4467354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27" b="1" cap="all" dirty="0" err="1">
                <a:solidFill>
                  <a:srgbClr val="487A9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Készségek</a:t>
            </a:r>
            <a:r>
              <a:rPr lang="en-US" sz="1727" b="1" cap="all" dirty="0">
                <a:solidFill>
                  <a:srgbClr val="487A9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727" b="1" cap="all" dirty="0" err="1">
                <a:solidFill>
                  <a:srgbClr val="487A9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és</a:t>
            </a:r>
            <a:r>
              <a:rPr lang="en-US" sz="1727" b="1" cap="all" dirty="0">
                <a:solidFill>
                  <a:srgbClr val="487A9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1727" b="1" cap="all" dirty="0" err="1" smtClean="0">
                <a:solidFill>
                  <a:srgbClr val="487A9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kompetenciák</a:t>
            </a:r>
            <a:endParaRPr lang="hu-HU" sz="1727" b="1" cap="all" dirty="0" smtClean="0">
              <a:solidFill>
                <a:srgbClr val="487A9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sz="1727" b="1" cap="all" dirty="0">
              <a:solidFill>
                <a:srgbClr val="487A9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5A2C3F6F-5BB4-6F24-E034-AA1EF9A5926A}"/>
              </a:ext>
            </a:extLst>
          </p:cNvPr>
          <p:cNvGrpSpPr/>
          <p:nvPr/>
        </p:nvGrpSpPr>
        <p:grpSpPr>
          <a:xfrm>
            <a:off x="2671078" y="2245272"/>
            <a:ext cx="4546125" cy="1"/>
            <a:chOff x="2403161" y="1701952"/>
            <a:chExt cx="4212000" cy="1"/>
          </a:xfrm>
        </p:grpSpPr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7979F899-27D3-94E6-61DA-F865E159774C}"/>
                </a:ext>
              </a:extLst>
            </p:cNvPr>
            <p:cNvCxnSpPr/>
            <p:nvPr/>
          </p:nvCxnSpPr>
          <p:spPr>
            <a:xfrm>
              <a:off x="2403161" y="1701953"/>
              <a:ext cx="265766" cy="0"/>
            </a:xfrm>
            <a:prstGeom prst="line">
              <a:avLst/>
            </a:prstGeom>
            <a:ln w="38100">
              <a:solidFill>
                <a:srgbClr val="487A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AA1E1638-3F22-3704-E07E-A82935097EBC}"/>
                </a:ext>
              </a:extLst>
            </p:cNvPr>
            <p:cNvCxnSpPr>
              <a:cxnSpLocks/>
            </p:cNvCxnSpPr>
            <p:nvPr/>
          </p:nvCxnSpPr>
          <p:spPr>
            <a:xfrm>
              <a:off x="2669362" y="1701952"/>
              <a:ext cx="3945799" cy="0"/>
            </a:xfrm>
            <a:prstGeom prst="line">
              <a:avLst/>
            </a:prstGeom>
            <a:ln w="38100">
              <a:solidFill>
                <a:srgbClr val="DFE1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Táblázat 24">
            <a:extLst>
              <a:ext uri="{FF2B5EF4-FFF2-40B4-BE49-F238E27FC236}">
                <a16:creationId xmlns:a16="http://schemas.microsoft.com/office/drawing/2014/main" id="{7A741CE3-00A0-6D12-4335-0F95D5987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19124"/>
              </p:ext>
            </p:extLst>
          </p:nvPr>
        </p:nvGraphicFramePr>
        <p:xfrm>
          <a:off x="2674464" y="2450780"/>
          <a:ext cx="4546125" cy="2424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3421">
                  <a:extLst>
                    <a:ext uri="{9D8B030D-6E8A-4147-A177-3AD203B41FA5}">
                      <a16:colId xmlns:a16="http://schemas.microsoft.com/office/drawing/2014/main" val="3223728291"/>
                    </a:ext>
                  </a:extLst>
                </a:gridCol>
                <a:gridCol w="3112704">
                  <a:extLst>
                    <a:ext uri="{9D8B030D-6E8A-4147-A177-3AD203B41FA5}">
                      <a16:colId xmlns:a16="http://schemas.microsoft.com/office/drawing/2014/main" val="1368027102"/>
                    </a:ext>
                  </a:extLst>
                </a:gridCol>
              </a:tblGrid>
              <a:tr h="460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Menedzsment</a:t>
                      </a:r>
                      <a:r>
                        <a:rPr lang="hu-HU" sz="1100" kern="1200" baseline="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ismeretek</a:t>
                      </a:r>
                      <a:endParaRPr lang="en-US" sz="1100" kern="1200" noProof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8694" marR="98694" marT="49347" marB="49347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300"/>
                        </a:spcAft>
                      </a:pPr>
                      <a:r>
                        <a:rPr lang="hu-HU" sz="1000" b="1" kern="120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Széleskörű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lexikális 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tudás 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és gyakorlati 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tapasztalat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a különböző iparágakban </a:t>
                      </a:r>
                      <a:endParaRPr lang="en-US" sz="1000" kern="1200" noProof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8694" marR="98694" marT="49347" marB="49347"/>
                </a:tc>
                <a:extLst>
                  <a:ext uri="{0D108BD9-81ED-4DB2-BD59-A6C34878D82A}">
                    <a16:rowId xmlns:a16="http://schemas.microsoft.com/office/drawing/2014/main" val="1388447366"/>
                  </a:ext>
                </a:extLst>
              </a:tr>
              <a:tr h="4602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Stratégiai</a:t>
                      </a:r>
                      <a:r>
                        <a:rPr lang="hu-HU" sz="1100" kern="1200" baseline="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gondolkodás</a:t>
                      </a:r>
                      <a:endParaRPr lang="en-US" sz="1100" kern="1200" noProof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8694" marR="98694" marT="49347" marB="4934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kern="120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Tisztán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látás és gondolkodás, 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vállalati lehetőségek 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és piaci körülményekhez, versenytársakhoz  és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célokhoz igazodó stratégia alkotás </a:t>
                      </a:r>
                      <a:endParaRPr lang="en-US" sz="1000" b="1" kern="1200" noProof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8694" marR="98694" marT="49347" marB="49347"/>
                </a:tc>
                <a:extLst>
                  <a:ext uri="{0D108BD9-81ED-4DB2-BD59-A6C34878D82A}">
                    <a16:rowId xmlns:a16="http://schemas.microsoft.com/office/drawing/2014/main" val="2361003847"/>
                  </a:ext>
                </a:extLst>
              </a:tr>
              <a:tr h="5864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Innovatív</a:t>
                      </a:r>
                      <a:r>
                        <a:rPr lang="hu-HU" sz="1100" kern="1200" baseline="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szemlélet és látásmód</a:t>
                      </a:r>
                      <a:endParaRPr lang="en-US" sz="1100" kern="1200" noProof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8694" marR="98694" marT="49347" marB="4934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kern="120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folyamatos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belsőműködés 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fejlődésére való igény 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és annak  megvalósítása a célokhoz igazodóan </a:t>
                      </a:r>
                      <a:endParaRPr lang="en-US" sz="1000" kern="1200" noProof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8694" marR="98694" marT="49347" marB="49347"/>
                </a:tc>
                <a:extLst>
                  <a:ext uri="{0D108BD9-81ED-4DB2-BD59-A6C34878D82A}">
                    <a16:rowId xmlns:a16="http://schemas.microsoft.com/office/drawing/2014/main" val="3941285213"/>
                  </a:ext>
                </a:extLst>
              </a:tr>
              <a:tr h="460253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hu-HU" sz="1100" kern="120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Üzleti</a:t>
                      </a:r>
                      <a:r>
                        <a:rPr lang="hu-HU" sz="1100" kern="1200" baseline="0" noProof="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eredmény és értékteremtés</a:t>
                      </a:r>
                      <a:endParaRPr lang="en-US" sz="1100" kern="1200" noProof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8694" marR="98694" marT="49347" marB="4934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kern="120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Célok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kitűzése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, megvalósítás, csapatépítés, motiválás és olyan 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eredmények szállítása </a:t>
                      </a:r>
                      <a:r>
                        <a:rPr lang="hu-HU" sz="1000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amivel mindenki azonosul </a:t>
                      </a:r>
                      <a:r>
                        <a:rPr lang="hu-HU" sz="1000" b="1" kern="1200" baseline="0" noProof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minden szinten</a:t>
                      </a:r>
                      <a:endParaRPr lang="en-US" sz="1000" b="1" kern="1200" noProof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8694" marR="98694" marT="49347" marB="49347"/>
                </a:tc>
                <a:extLst>
                  <a:ext uri="{0D108BD9-81ED-4DB2-BD59-A6C34878D82A}">
                    <a16:rowId xmlns:a16="http://schemas.microsoft.com/office/drawing/2014/main" val="1074636959"/>
                  </a:ext>
                </a:extLst>
              </a:tr>
              <a:tr h="22051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600"/>
                        </a:spcAft>
                      </a:pPr>
                      <a:endParaRPr lang="en-US" sz="1100" kern="1200" noProof="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98694" marR="98694" marT="49347" marB="49347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noProof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8694" marR="98694" marT="49347" marB="49347"/>
                </a:tc>
                <a:extLst>
                  <a:ext uri="{0D108BD9-81ED-4DB2-BD59-A6C34878D82A}">
                    <a16:rowId xmlns:a16="http://schemas.microsoft.com/office/drawing/2014/main" val="3098667971"/>
                  </a:ext>
                </a:extLst>
              </a:tr>
            </a:tbl>
          </a:graphicData>
        </a:graphic>
      </p:graphicFrame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63" y="0"/>
            <a:ext cx="2556072" cy="237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 téma">
  <a:themeElements>
    <a:clrScheme name="Office 2013 – 2022 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834947BB542394DA13CA0AB445C4A65" ma:contentTypeVersion="18" ma:contentTypeDescription="Új dokumentum létrehozása." ma:contentTypeScope="" ma:versionID="ba13c91a008278c599c93b8c105f6373">
  <xsd:schema xmlns:xsd="http://www.w3.org/2001/XMLSchema" xmlns:xs="http://www.w3.org/2001/XMLSchema" xmlns:p="http://schemas.microsoft.com/office/2006/metadata/properties" xmlns:ns2="f12bfab7-f74c-46c9-b4ad-6f2de1b0c91b" xmlns:ns3="ca01fc4b-f33b-4b93-b663-f546fac1b7a2" targetNamespace="http://schemas.microsoft.com/office/2006/metadata/properties" ma:root="true" ma:fieldsID="c57059d7dbdb81498ce0c13df6cca538" ns2:_="" ns3:_="">
    <xsd:import namespace="f12bfab7-f74c-46c9-b4ad-6f2de1b0c91b"/>
    <xsd:import namespace="ca01fc4b-f33b-4b93-b663-f546fac1b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bfab7-f74c-46c9-b4ad-6f2de1b0c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3d9ff174-9c06-408e-b0e6-077b1b4540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1fc4b-f33b-4b93-b663-f546fac1b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2f5ca-e869-46b0-b763-8ac66a898fc9}" ma:internalName="TaxCatchAll" ma:showField="CatchAllData" ma:web="ca01fc4b-f33b-4b93-b663-f546fac1b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01fc4b-f33b-4b93-b663-f546fac1b7a2" xsi:nil="true"/>
    <lcf76f155ced4ddcb4097134ff3c332f xmlns="f12bfab7-f74c-46c9-b4ad-6f2de1b0c9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BA4B3B-14BE-4A42-9A2F-427B333E3FED}"/>
</file>

<file path=customXml/itemProps2.xml><?xml version="1.0" encoding="utf-8"?>
<ds:datastoreItem xmlns:ds="http://schemas.openxmlformats.org/officeDocument/2006/customXml" ds:itemID="{6DF619CC-F9F2-405A-B96A-EE9F1725F4AA}"/>
</file>

<file path=customXml/itemProps3.xml><?xml version="1.0" encoding="utf-8"?>
<ds:datastoreItem xmlns:ds="http://schemas.openxmlformats.org/officeDocument/2006/customXml" ds:itemID="{45030AF4-48D1-47CD-8DFD-759884921F0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363</TotalTime>
  <Words>443</Words>
  <Application>Microsoft Office PowerPoint</Application>
  <PresentationFormat>Egyéni</PresentationFormat>
  <Paragraphs>60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 Light</vt:lpstr>
      <vt:lpstr>Segoe UI Semibold</vt:lpstr>
      <vt:lpstr>Verdana</vt:lpstr>
      <vt:lpstr>Office 2013 – 2022 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Békési Miklós</dc:creator>
  <cp:lastModifiedBy>Békési Miklós</cp:lastModifiedBy>
  <cp:revision>48</cp:revision>
  <cp:lastPrinted>2025-08-06T07:56:11Z</cp:lastPrinted>
  <dcterms:created xsi:type="dcterms:W3CDTF">2020-11-14T18:37:32Z</dcterms:created>
  <dcterms:modified xsi:type="dcterms:W3CDTF">2025-09-14T22:41:15Z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0x0101000834947BB542394DA13CA0AB445C4A65</vt:lpwstr>
  </property>
</Properties>
</file>