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87"/>
  </p:notesMasterIdLst>
  <p:sldIdLst>
    <p:sldId id="256" r:id="rId6"/>
    <p:sldId id="329" r:id="rId7"/>
    <p:sldId id="460" r:id="rId8"/>
    <p:sldId id="284" r:id="rId9"/>
    <p:sldId id="524" r:id="rId10"/>
    <p:sldId id="462" r:id="rId11"/>
    <p:sldId id="292" r:id="rId12"/>
    <p:sldId id="456" r:id="rId13"/>
    <p:sldId id="458" r:id="rId14"/>
    <p:sldId id="261" r:id="rId15"/>
    <p:sldId id="330" r:id="rId16"/>
    <p:sldId id="331" r:id="rId17"/>
    <p:sldId id="507" r:id="rId18"/>
    <p:sldId id="428" r:id="rId19"/>
    <p:sldId id="508" r:id="rId20"/>
    <p:sldId id="426" r:id="rId21"/>
    <p:sldId id="510" r:id="rId22"/>
    <p:sldId id="335" r:id="rId23"/>
    <p:sldId id="511" r:id="rId24"/>
    <p:sldId id="338" r:id="rId25"/>
    <p:sldId id="512" r:id="rId26"/>
    <p:sldId id="339" r:id="rId27"/>
    <p:sldId id="345" r:id="rId28"/>
    <p:sldId id="344" r:id="rId29"/>
    <p:sldId id="359" r:id="rId30"/>
    <p:sldId id="298" r:id="rId31"/>
    <p:sldId id="485" r:id="rId32"/>
    <p:sldId id="299" r:id="rId33"/>
    <p:sldId id="300" r:id="rId34"/>
    <p:sldId id="303" r:id="rId35"/>
    <p:sldId id="304" r:id="rId36"/>
    <p:sldId id="305" r:id="rId37"/>
    <p:sldId id="486" r:id="rId38"/>
    <p:sldId id="306" r:id="rId39"/>
    <p:sldId id="307" r:id="rId40"/>
    <p:sldId id="429" r:id="rId41"/>
    <p:sldId id="430" r:id="rId42"/>
    <p:sldId id="431" r:id="rId43"/>
    <p:sldId id="348" r:id="rId44"/>
    <p:sldId id="398" r:id="rId45"/>
    <p:sldId id="400" r:id="rId46"/>
    <p:sldId id="515" r:id="rId47"/>
    <p:sldId id="401" r:id="rId48"/>
    <p:sldId id="484" r:id="rId49"/>
    <p:sldId id="403" r:id="rId50"/>
    <p:sldId id="404" r:id="rId51"/>
    <p:sldId id="405" r:id="rId52"/>
    <p:sldId id="409" r:id="rId53"/>
    <p:sldId id="410" r:id="rId54"/>
    <p:sldId id="516" r:id="rId55"/>
    <p:sldId id="411" r:id="rId56"/>
    <p:sldId id="517" r:id="rId57"/>
    <p:sldId id="413" r:id="rId58"/>
    <p:sldId id="518" r:id="rId59"/>
    <p:sldId id="519" r:id="rId60"/>
    <p:sldId id="415" r:id="rId61"/>
    <p:sldId id="417" r:id="rId62"/>
    <p:sldId id="489" r:id="rId63"/>
    <p:sldId id="521" r:id="rId64"/>
    <p:sldId id="522" r:id="rId65"/>
    <p:sldId id="349" r:id="rId66"/>
    <p:sldId id="374" r:id="rId67"/>
    <p:sldId id="363" r:id="rId68"/>
    <p:sldId id="365" r:id="rId69"/>
    <p:sldId id="418" r:id="rId70"/>
    <p:sldId id="366" r:id="rId71"/>
    <p:sldId id="369" r:id="rId72"/>
    <p:sldId id="373" r:id="rId73"/>
    <p:sldId id="362" r:id="rId74"/>
    <p:sldId id="501" r:id="rId75"/>
    <p:sldId id="477" r:id="rId76"/>
    <p:sldId id="384" r:id="rId77"/>
    <p:sldId id="483" r:id="rId78"/>
    <p:sldId id="529" r:id="rId79"/>
    <p:sldId id="506" r:id="rId80"/>
    <p:sldId id="478" r:id="rId81"/>
    <p:sldId id="505" r:id="rId82"/>
    <p:sldId id="496" r:id="rId83"/>
    <p:sldId id="440" r:id="rId84"/>
    <p:sldId id="441" r:id="rId85"/>
    <p:sldId id="272" r:id="rId86"/>
  </p:sldIdLst>
  <p:sldSz cx="9144000" cy="5143500" type="screen16x9"/>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csovics Kornél" initials="MK" lastIdx="218" clrIdx="0">
    <p:extLst>
      <p:ext uri="{19B8F6BF-5375-455C-9EA6-DF929625EA0E}">
        <p15:presenceInfo xmlns:p15="http://schemas.microsoft.com/office/powerpoint/2012/main" userId="Mincsovics Kornél" providerId="None"/>
      </p:ext>
    </p:extLst>
  </p:cmAuthor>
  <p:cmAuthor id="2" name="sgo" initials="sgo" lastIdx="3" clrIdx="1">
    <p:extLst>
      <p:ext uri="{19B8F6BF-5375-455C-9EA6-DF929625EA0E}">
        <p15:presenceInfo xmlns:p15="http://schemas.microsoft.com/office/powerpoint/2012/main" userId="sgo" providerId="None"/>
      </p:ext>
    </p:extLst>
  </p:cmAuthor>
  <p:cmAuthor id="3" name="Juricsky Endre" initials="JE" lastIdx="1" clrIdx="2">
    <p:extLst>
      <p:ext uri="{19B8F6BF-5375-455C-9EA6-DF929625EA0E}">
        <p15:presenceInfo xmlns:p15="http://schemas.microsoft.com/office/powerpoint/2012/main" userId="Juricsky Endre" providerId="None"/>
      </p:ext>
    </p:extLst>
  </p:cmAuthor>
  <p:cmAuthor id="4" name="Bálint Irén Erzsébet" initials="BIE" lastIdx="3" clrIdx="3">
    <p:extLst>
      <p:ext uri="{19B8F6BF-5375-455C-9EA6-DF929625EA0E}">
        <p15:presenceInfo xmlns:p15="http://schemas.microsoft.com/office/powerpoint/2012/main" userId="Bálint Irén Erzséb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56A5"/>
    <a:srgbClr val="43515A"/>
    <a:srgbClr val="43525A"/>
    <a:srgbClr val="E6E6E6"/>
    <a:srgbClr val="F47D20"/>
    <a:srgbClr val="00569E"/>
    <a:srgbClr val="86939F"/>
    <a:srgbClr val="3BA2DB"/>
    <a:srgbClr val="808285"/>
    <a:srgbClr val="8C25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94022" autoAdjust="0"/>
  </p:normalViewPr>
  <p:slideViewPr>
    <p:cSldViewPr>
      <p:cViewPr varScale="1">
        <p:scale>
          <a:sx n="91" d="100"/>
          <a:sy n="91" d="100"/>
        </p:scale>
        <p:origin x="918"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10-07T14:56:52.105"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C3CE3-672E-43B9-85D8-FC2FB0792B8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hu-HU"/>
        </a:p>
      </dgm:t>
    </dgm:pt>
    <dgm:pt modelId="{920E64A2-424C-4E07-9FE8-E864DDA1A4CA}">
      <dgm:prSet/>
      <dgm:spPr/>
      <dgm:t>
        <a:bodyPr/>
        <a:lstStyle/>
        <a:p>
          <a:r>
            <a:rPr lang="hu-HU"/>
            <a:t>CEPT</a:t>
          </a:r>
        </a:p>
      </dgm:t>
    </dgm:pt>
    <dgm:pt modelId="{8B4A7669-FB1A-4250-AEA9-3621A63E1ECF}" type="parTrans" cxnId="{3AC5C153-0493-4D53-B38D-629F2A5A5DE4}">
      <dgm:prSet/>
      <dgm:spPr/>
      <dgm:t>
        <a:bodyPr/>
        <a:lstStyle/>
        <a:p>
          <a:endParaRPr lang="hu-HU"/>
        </a:p>
      </dgm:t>
    </dgm:pt>
    <dgm:pt modelId="{20E20824-2C62-4136-AC91-A1DAF8810F0F}" type="sibTrans" cxnId="{3AC5C153-0493-4D53-B38D-629F2A5A5DE4}">
      <dgm:prSet/>
      <dgm:spPr/>
      <dgm:t>
        <a:bodyPr/>
        <a:lstStyle/>
        <a:p>
          <a:endParaRPr lang="hu-HU"/>
        </a:p>
      </dgm:t>
    </dgm:pt>
    <dgm:pt modelId="{3B1007B5-1CFE-40F0-B5FF-2CF06B9C2108}">
      <dgm:prSet/>
      <dgm:spPr/>
      <dgm:t>
        <a:bodyPr/>
        <a:lstStyle/>
        <a:p>
          <a:r>
            <a:rPr lang="hu-HU" dirty="0"/>
            <a:t>CPG</a:t>
          </a:r>
        </a:p>
      </dgm:t>
    </dgm:pt>
    <dgm:pt modelId="{C1AE85F9-CCD8-4404-937D-4934F0E32468}" type="parTrans" cxnId="{8EAA636C-DB7A-464B-8B9F-67DD8EE80156}">
      <dgm:prSet/>
      <dgm:spPr/>
      <dgm:t>
        <a:bodyPr/>
        <a:lstStyle/>
        <a:p>
          <a:endParaRPr lang="hu-HU"/>
        </a:p>
      </dgm:t>
    </dgm:pt>
    <dgm:pt modelId="{38DB7D1B-6A43-428A-8C75-FE6D30691C8A}" type="sibTrans" cxnId="{8EAA636C-DB7A-464B-8B9F-67DD8EE80156}">
      <dgm:prSet/>
      <dgm:spPr/>
      <dgm:t>
        <a:bodyPr/>
        <a:lstStyle/>
        <a:p>
          <a:endParaRPr lang="hu-HU"/>
        </a:p>
      </dgm:t>
    </dgm:pt>
    <dgm:pt modelId="{7E2FBB50-BAB9-4C6C-83AF-42BC0781219C}">
      <dgm:prSet/>
      <dgm:spPr/>
      <dgm:t>
        <a:bodyPr/>
        <a:lstStyle/>
        <a:p>
          <a:r>
            <a:rPr lang="hu-HU"/>
            <a:t>EU</a:t>
          </a:r>
        </a:p>
      </dgm:t>
    </dgm:pt>
    <dgm:pt modelId="{D0F9A7AF-9BF3-4062-A463-33356E4A4EF9}" type="parTrans" cxnId="{13512D95-864F-47E2-BBB9-5D67B1BFB3FD}">
      <dgm:prSet/>
      <dgm:spPr/>
      <dgm:t>
        <a:bodyPr/>
        <a:lstStyle/>
        <a:p>
          <a:endParaRPr lang="hu-HU"/>
        </a:p>
      </dgm:t>
    </dgm:pt>
    <dgm:pt modelId="{118E0389-BB3F-4064-A3BB-FA9B4BE1A609}" type="sibTrans" cxnId="{13512D95-864F-47E2-BBB9-5D67B1BFB3FD}">
      <dgm:prSet/>
      <dgm:spPr/>
      <dgm:t>
        <a:bodyPr/>
        <a:lstStyle/>
        <a:p>
          <a:endParaRPr lang="hu-HU"/>
        </a:p>
      </dgm:t>
    </dgm:pt>
    <dgm:pt modelId="{B6732CE7-44E3-434A-94D7-41DF07E8B811}">
      <dgm:prSet/>
      <dgm:spPr/>
      <dgm:t>
        <a:bodyPr/>
        <a:lstStyle/>
        <a:p>
          <a:r>
            <a:rPr lang="hu-HU" dirty="0"/>
            <a:t>RSPG</a:t>
          </a:r>
        </a:p>
      </dgm:t>
    </dgm:pt>
    <dgm:pt modelId="{052E2748-BFE1-4BE6-8393-FB4451F55525}" type="parTrans" cxnId="{87141468-22F0-4CEC-9F8B-117BF238F62D}">
      <dgm:prSet/>
      <dgm:spPr/>
      <dgm:t>
        <a:bodyPr/>
        <a:lstStyle/>
        <a:p>
          <a:endParaRPr lang="hu-HU"/>
        </a:p>
      </dgm:t>
    </dgm:pt>
    <dgm:pt modelId="{26714B66-FC84-41A3-A9A5-D537859F48C9}" type="sibTrans" cxnId="{87141468-22F0-4CEC-9F8B-117BF238F62D}">
      <dgm:prSet/>
      <dgm:spPr/>
      <dgm:t>
        <a:bodyPr/>
        <a:lstStyle/>
        <a:p>
          <a:endParaRPr lang="hu-HU"/>
        </a:p>
      </dgm:t>
    </dgm:pt>
    <dgm:pt modelId="{43531617-6746-48AF-A6B6-81BD7B3E2F7F}">
      <dgm:prSet/>
      <dgm:spPr/>
      <dgm:t>
        <a:bodyPr/>
        <a:lstStyle/>
        <a:p>
          <a:r>
            <a:rPr lang="hu-HU" dirty="0"/>
            <a:t>WRC-23 eredményeinek áttekintse</a:t>
          </a:r>
        </a:p>
      </dgm:t>
    </dgm:pt>
    <dgm:pt modelId="{4F484918-E626-4853-BBB5-518DDC4C7714}" type="parTrans" cxnId="{3543B66B-F387-4640-B498-90AEE3BA030D}">
      <dgm:prSet/>
      <dgm:spPr/>
      <dgm:t>
        <a:bodyPr/>
        <a:lstStyle/>
        <a:p>
          <a:endParaRPr lang="hu-HU"/>
        </a:p>
      </dgm:t>
    </dgm:pt>
    <dgm:pt modelId="{BEC6E3C1-44B8-4A08-8742-818731B58977}" type="sibTrans" cxnId="{3543B66B-F387-4640-B498-90AEE3BA030D}">
      <dgm:prSet/>
      <dgm:spPr/>
      <dgm:t>
        <a:bodyPr/>
        <a:lstStyle/>
        <a:p>
          <a:endParaRPr lang="hu-HU"/>
        </a:p>
      </dgm:t>
    </dgm:pt>
    <dgm:pt modelId="{43534337-3FE8-4F02-A8E2-C88D705ADDB5}">
      <dgm:prSet/>
      <dgm:spPr/>
      <dgm:t>
        <a:bodyPr/>
        <a:lstStyle/>
        <a:p>
          <a:r>
            <a:rPr lang="hu-HU" dirty="0"/>
            <a:t>WRC-27 szakvélemény</a:t>
          </a:r>
        </a:p>
      </dgm:t>
    </dgm:pt>
    <dgm:pt modelId="{0580AAFE-AC0D-4F9A-8FFA-4A7E42563AD2}" type="parTrans" cxnId="{4F0ED1F6-8F95-4C6A-8E48-FA190C8611D3}">
      <dgm:prSet/>
      <dgm:spPr/>
      <dgm:t>
        <a:bodyPr/>
        <a:lstStyle/>
        <a:p>
          <a:endParaRPr lang="hu-HU"/>
        </a:p>
      </dgm:t>
    </dgm:pt>
    <dgm:pt modelId="{A62631FC-AF8A-46CF-913C-83D763CA2EDB}" type="sibTrans" cxnId="{4F0ED1F6-8F95-4C6A-8E48-FA190C8611D3}">
      <dgm:prSet/>
      <dgm:spPr/>
      <dgm:t>
        <a:bodyPr/>
        <a:lstStyle/>
        <a:p>
          <a:endParaRPr lang="hu-HU"/>
        </a:p>
      </dgm:t>
    </dgm:pt>
    <dgm:pt modelId="{0A3E8B76-0210-45E4-B893-A80BDF9E6610}" type="pres">
      <dgm:prSet presAssocID="{CD7C3CE3-672E-43B9-85D8-FC2FB0792B80}" presName="diagram" presStyleCnt="0">
        <dgm:presLayoutVars>
          <dgm:chPref val="1"/>
          <dgm:dir/>
          <dgm:animOne val="branch"/>
          <dgm:animLvl val="lvl"/>
          <dgm:resizeHandles/>
        </dgm:presLayoutVars>
      </dgm:prSet>
      <dgm:spPr/>
    </dgm:pt>
    <dgm:pt modelId="{65A99C29-5A79-48AB-8A20-1E36E9E0D058}" type="pres">
      <dgm:prSet presAssocID="{920E64A2-424C-4E07-9FE8-E864DDA1A4CA}" presName="root" presStyleCnt="0"/>
      <dgm:spPr/>
    </dgm:pt>
    <dgm:pt modelId="{151A3C3C-F165-40E9-A15D-061F5B3D083B}" type="pres">
      <dgm:prSet presAssocID="{920E64A2-424C-4E07-9FE8-E864DDA1A4CA}" presName="rootComposite" presStyleCnt="0"/>
      <dgm:spPr/>
    </dgm:pt>
    <dgm:pt modelId="{F6DE7222-4CC2-4D83-B7C7-055E1DA31067}" type="pres">
      <dgm:prSet presAssocID="{920E64A2-424C-4E07-9FE8-E864DDA1A4CA}" presName="rootText" presStyleLbl="node1" presStyleIdx="0" presStyleCnt="2"/>
      <dgm:spPr/>
    </dgm:pt>
    <dgm:pt modelId="{A48310CD-9AB5-4459-B897-2EA5958607E1}" type="pres">
      <dgm:prSet presAssocID="{920E64A2-424C-4E07-9FE8-E864DDA1A4CA}" presName="rootConnector" presStyleLbl="node1" presStyleIdx="0" presStyleCnt="2"/>
      <dgm:spPr/>
    </dgm:pt>
    <dgm:pt modelId="{3C7EEAB1-EEAC-4481-BCA5-7991FE6D3E07}" type="pres">
      <dgm:prSet presAssocID="{920E64A2-424C-4E07-9FE8-E864DDA1A4CA}" presName="childShape" presStyleCnt="0"/>
      <dgm:spPr/>
    </dgm:pt>
    <dgm:pt modelId="{9BC4E005-0997-476A-8CFC-5B9A1404415A}" type="pres">
      <dgm:prSet presAssocID="{C1AE85F9-CCD8-4404-937D-4934F0E32468}" presName="Name13" presStyleLbl="parChTrans1D2" presStyleIdx="0" presStyleCnt="2"/>
      <dgm:spPr/>
    </dgm:pt>
    <dgm:pt modelId="{0BB77A46-71F7-4E29-A3D9-B8721A146EF8}" type="pres">
      <dgm:prSet presAssocID="{3B1007B5-1CFE-40F0-B5FF-2CF06B9C2108}" presName="childText" presStyleLbl="bgAcc1" presStyleIdx="0" presStyleCnt="2">
        <dgm:presLayoutVars>
          <dgm:bulletEnabled val="1"/>
        </dgm:presLayoutVars>
      </dgm:prSet>
      <dgm:spPr/>
    </dgm:pt>
    <dgm:pt modelId="{FE805655-0E47-4DFB-B851-86119CE4D9EA}" type="pres">
      <dgm:prSet presAssocID="{7E2FBB50-BAB9-4C6C-83AF-42BC0781219C}" presName="root" presStyleCnt="0"/>
      <dgm:spPr/>
    </dgm:pt>
    <dgm:pt modelId="{8F8BD267-3B90-43E4-80AC-2EE2B086BEF5}" type="pres">
      <dgm:prSet presAssocID="{7E2FBB50-BAB9-4C6C-83AF-42BC0781219C}" presName="rootComposite" presStyleCnt="0"/>
      <dgm:spPr/>
    </dgm:pt>
    <dgm:pt modelId="{5673BD7B-4E43-4E41-BE1F-996A24B71695}" type="pres">
      <dgm:prSet presAssocID="{7E2FBB50-BAB9-4C6C-83AF-42BC0781219C}" presName="rootText" presStyleLbl="node1" presStyleIdx="1" presStyleCnt="2"/>
      <dgm:spPr/>
    </dgm:pt>
    <dgm:pt modelId="{87E62968-C793-4C16-A9C4-C24FDB0931E2}" type="pres">
      <dgm:prSet presAssocID="{7E2FBB50-BAB9-4C6C-83AF-42BC0781219C}" presName="rootConnector" presStyleLbl="node1" presStyleIdx="1" presStyleCnt="2"/>
      <dgm:spPr/>
    </dgm:pt>
    <dgm:pt modelId="{65FE2CFB-0E1E-4F88-B990-E15C2BA38B5D}" type="pres">
      <dgm:prSet presAssocID="{7E2FBB50-BAB9-4C6C-83AF-42BC0781219C}" presName="childShape" presStyleCnt="0"/>
      <dgm:spPr/>
    </dgm:pt>
    <dgm:pt modelId="{7B4C8E4A-A0FE-48AD-A43E-BA94605FD4E6}" type="pres">
      <dgm:prSet presAssocID="{052E2748-BFE1-4BE6-8393-FB4451F55525}" presName="Name13" presStyleLbl="parChTrans1D2" presStyleIdx="1" presStyleCnt="2"/>
      <dgm:spPr/>
    </dgm:pt>
    <dgm:pt modelId="{CE194A40-E445-4C60-8140-6DD98EAFE7BE}" type="pres">
      <dgm:prSet presAssocID="{B6732CE7-44E3-434A-94D7-41DF07E8B811}" presName="childText" presStyleLbl="bgAcc1" presStyleIdx="1" presStyleCnt="2">
        <dgm:presLayoutVars>
          <dgm:bulletEnabled val="1"/>
        </dgm:presLayoutVars>
      </dgm:prSet>
      <dgm:spPr/>
    </dgm:pt>
  </dgm:ptLst>
  <dgm:cxnLst>
    <dgm:cxn modelId="{644AB222-4A01-433E-B9E7-A4345E0DD84F}" type="presOf" srcId="{7E2FBB50-BAB9-4C6C-83AF-42BC0781219C}" destId="{5673BD7B-4E43-4E41-BE1F-996A24B71695}" srcOrd="0" destOrd="0" presId="urn:microsoft.com/office/officeart/2005/8/layout/hierarchy3"/>
    <dgm:cxn modelId="{9FD1453A-5CB7-4069-BFBE-CC497C36E260}" type="presOf" srcId="{43534337-3FE8-4F02-A8E2-C88D705ADDB5}" destId="{CE194A40-E445-4C60-8140-6DD98EAFE7BE}" srcOrd="0" destOrd="2" presId="urn:microsoft.com/office/officeart/2005/8/layout/hierarchy3"/>
    <dgm:cxn modelId="{87141468-22F0-4CEC-9F8B-117BF238F62D}" srcId="{7E2FBB50-BAB9-4C6C-83AF-42BC0781219C}" destId="{B6732CE7-44E3-434A-94D7-41DF07E8B811}" srcOrd="0" destOrd="0" parTransId="{052E2748-BFE1-4BE6-8393-FB4451F55525}" sibTransId="{26714B66-FC84-41A3-A9A5-D537859F48C9}"/>
    <dgm:cxn modelId="{AD05CA6A-ECA7-44EE-815D-6AB8926C84AA}" type="presOf" srcId="{052E2748-BFE1-4BE6-8393-FB4451F55525}" destId="{7B4C8E4A-A0FE-48AD-A43E-BA94605FD4E6}" srcOrd="0" destOrd="0" presId="urn:microsoft.com/office/officeart/2005/8/layout/hierarchy3"/>
    <dgm:cxn modelId="{3543B66B-F387-4640-B498-90AEE3BA030D}" srcId="{B6732CE7-44E3-434A-94D7-41DF07E8B811}" destId="{43531617-6746-48AF-A6B6-81BD7B3E2F7F}" srcOrd="0" destOrd="0" parTransId="{4F484918-E626-4853-BBB5-518DDC4C7714}" sibTransId="{BEC6E3C1-44B8-4A08-8742-818731B58977}"/>
    <dgm:cxn modelId="{8EAA636C-DB7A-464B-8B9F-67DD8EE80156}" srcId="{920E64A2-424C-4E07-9FE8-E864DDA1A4CA}" destId="{3B1007B5-1CFE-40F0-B5FF-2CF06B9C2108}" srcOrd="0" destOrd="0" parTransId="{C1AE85F9-CCD8-4404-937D-4934F0E32468}" sibTransId="{38DB7D1B-6A43-428A-8C75-FE6D30691C8A}"/>
    <dgm:cxn modelId="{24C2D76F-AF67-427B-A61A-F9F88AE429A4}" type="presOf" srcId="{7E2FBB50-BAB9-4C6C-83AF-42BC0781219C}" destId="{87E62968-C793-4C16-A9C4-C24FDB0931E2}" srcOrd="1" destOrd="0" presId="urn:microsoft.com/office/officeart/2005/8/layout/hierarchy3"/>
    <dgm:cxn modelId="{3AC5C153-0493-4D53-B38D-629F2A5A5DE4}" srcId="{CD7C3CE3-672E-43B9-85D8-FC2FB0792B80}" destId="{920E64A2-424C-4E07-9FE8-E864DDA1A4CA}" srcOrd="0" destOrd="0" parTransId="{8B4A7669-FB1A-4250-AEA9-3621A63E1ECF}" sibTransId="{20E20824-2C62-4136-AC91-A1DAF8810F0F}"/>
    <dgm:cxn modelId="{EECC1592-7FF8-4C53-BB11-41BABD7A76A5}" type="presOf" srcId="{920E64A2-424C-4E07-9FE8-E864DDA1A4CA}" destId="{A48310CD-9AB5-4459-B897-2EA5958607E1}" srcOrd="1" destOrd="0" presId="urn:microsoft.com/office/officeart/2005/8/layout/hierarchy3"/>
    <dgm:cxn modelId="{13512D95-864F-47E2-BBB9-5D67B1BFB3FD}" srcId="{CD7C3CE3-672E-43B9-85D8-FC2FB0792B80}" destId="{7E2FBB50-BAB9-4C6C-83AF-42BC0781219C}" srcOrd="1" destOrd="0" parTransId="{D0F9A7AF-9BF3-4062-A463-33356E4A4EF9}" sibTransId="{118E0389-BB3F-4064-A3BB-FA9B4BE1A609}"/>
    <dgm:cxn modelId="{4647B9A4-283E-43BF-A8A2-756195A199D0}" type="presOf" srcId="{920E64A2-424C-4E07-9FE8-E864DDA1A4CA}" destId="{F6DE7222-4CC2-4D83-B7C7-055E1DA31067}" srcOrd="0" destOrd="0" presId="urn:microsoft.com/office/officeart/2005/8/layout/hierarchy3"/>
    <dgm:cxn modelId="{4F71B1BF-C115-4465-8E3E-47140D19C8F9}" type="presOf" srcId="{C1AE85F9-CCD8-4404-937D-4934F0E32468}" destId="{9BC4E005-0997-476A-8CFC-5B9A1404415A}" srcOrd="0" destOrd="0" presId="urn:microsoft.com/office/officeart/2005/8/layout/hierarchy3"/>
    <dgm:cxn modelId="{D8DBD0E4-ACEF-4E12-9BB0-F4660518CF7B}" type="presOf" srcId="{B6732CE7-44E3-434A-94D7-41DF07E8B811}" destId="{CE194A40-E445-4C60-8140-6DD98EAFE7BE}" srcOrd="0" destOrd="0" presId="urn:microsoft.com/office/officeart/2005/8/layout/hierarchy3"/>
    <dgm:cxn modelId="{002640F2-0F37-48C7-B767-9491056C341C}" type="presOf" srcId="{CD7C3CE3-672E-43B9-85D8-FC2FB0792B80}" destId="{0A3E8B76-0210-45E4-B893-A80BDF9E6610}" srcOrd="0" destOrd="0" presId="urn:microsoft.com/office/officeart/2005/8/layout/hierarchy3"/>
    <dgm:cxn modelId="{4F0ED1F6-8F95-4C6A-8E48-FA190C8611D3}" srcId="{B6732CE7-44E3-434A-94D7-41DF07E8B811}" destId="{43534337-3FE8-4F02-A8E2-C88D705ADDB5}" srcOrd="1" destOrd="0" parTransId="{0580AAFE-AC0D-4F9A-8FFA-4A7E42563AD2}" sibTransId="{A62631FC-AF8A-46CF-913C-83D763CA2EDB}"/>
    <dgm:cxn modelId="{B09F4CF7-D4DD-4A55-803A-A788C3205549}" type="presOf" srcId="{43531617-6746-48AF-A6B6-81BD7B3E2F7F}" destId="{CE194A40-E445-4C60-8140-6DD98EAFE7BE}" srcOrd="0" destOrd="1" presId="urn:microsoft.com/office/officeart/2005/8/layout/hierarchy3"/>
    <dgm:cxn modelId="{6A9A61FB-AA59-441B-A0A1-426B083BB22A}" type="presOf" srcId="{3B1007B5-1CFE-40F0-B5FF-2CF06B9C2108}" destId="{0BB77A46-71F7-4E29-A3D9-B8721A146EF8}" srcOrd="0" destOrd="0" presId="urn:microsoft.com/office/officeart/2005/8/layout/hierarchy3"/>
    <dgm:cxn modelId="{108DED2A-E047-42EF-A9DF-9951BA326F89}" type="presParOf" srcId="{0A3E8B76-0210-45E4-B893-A80BDF9E6610}" destId="{65A99C29-5A79-48AB-8A20-1E36E9E0D058}" srcOrd="0" destOrd="0" presId="urn:microsoft.com/office/officeart/2005/8/layout/hierarchy3"/>
    <dgm:cxn modelId="{B5F11EE7-7966-495E-9436-360B45F138DE}" type="presParOf" srcId="{65A99C29-5A79-48AB-8A20-1E36E9E0D058}" destId="{151A3C3C-F165-40E9-A15D-061F5B3D083B}" srcOrd="0" destOrd="0" presId="urn:microsoft.com/office/officeart/2005/8/layout/hierarchy3"/>
    <dgm:cxn modelId="{D12DB1FA-A7F4-49E2-9D46-E2B0E49D19EE}" type="presParOf" srcId="{151A3C3C-F165-40E9-A15D-061F5B3D083B}" destId="{F6DE7222-4CC2-4D83-B7C7-055E1DA31067}" srcOrd="0" destOrd="0" presId="urn:microsoft.com/office/officeart/2005/8/layout/hierarchy3"/>
    <dgm:cxn modelId="{A2C78E56-7B39-4E4A-82DF-7745A31757B5}" type="presParOf" srcId="{151A3C3C-F165-40E9-A15D-061F5B3D083B}" destId="{A48310CD-9AB5-4459-B897-2EA5958607E1}" srcOrd="1" destOrd="0" presId="urn:microsoft.com/office/officeart/2005/8/layout/hierarchy3"/>
    <dgm:cxn modelId="{56A59F6D-A11B-4C76-A0DF-A9D6D910AC6A}" type="presParOf" srcId="{65A99C29-5A79-48AB-8A20-1E36E9E0D058}" destId="{3C7EEAB1-EEAC-4481-BCA5-7991FE6D3E07}" srcOrd="1" destOrd="0" presId="urn:microsoft.com/office/officeart/2005/8/layout/hierarchy3"/>
    <dgm:cxn modelId="{A15974D0-C7E5-402B-92AE-CAA661A8F18F}" type="presParOf" srcId="{3C7EEAB1-EEAC-4481-BCA5-7991FE6D3E07}" destId="{9BC4E005-0997-476A-8CFC-5B9A1404415A}" srcOrd="0" destOrd="0" presId="urn:microsoft.com/office/officeart/2005/8/layout/hierarchy3"/>
    <dgm:cxn modelId="{56422C5B-7940-42F2-9029-3F4C338907C4}" type="presParOf" srcId="{3C7EEAB1-EEAC-4481-BCA5-7991FE6D3E07}" destId="{0BB77A46-71F7-4E29-A3D9-B8721A146EF8}" srcOrd="1" destOrd="0" presId="urn:microsoft.com/office/officeart/2005/8/layout/hierarchy3"/>
    <dgm:cxn modelId="{1F2DA4D3-5EC2-4D17-9A26-BD00E615EEC7}" type="presParOf" srcId="{0A3E8B76-0210-45E4-B893-A80BDF9E6610}" destId="{FE805655-0E47-4DFB-B851-86119CE4D9EA}" srcOrd="1" destOrd="0" presId="urn:microsoft.com/office/officeart/2005/8/layout/hierarchy3"/>
    <dgm:cxn modelId="{0F76D056-EC57-4CB3-92B4-1CE4A66E6D70}" type="presParOf" srcId="{FE805655-0E47-4DFB-B851-86119CE4D9EA}" destId="{8F8BD267-3B90-43E4-80AC-2EE2B086BEF5}" srcOrd="0" destOrd="0" presId="urn:microsoft.com/office/officeart/2005/8/layout/hierarchy3"/>
    <dgm:cxn modelId="{ACFD66F4-5527-4BE4-A38D-8637A29A7710}" type="presParOf" srcId="{8F8BD267-3B90-43E4-80AC-2EE2B086BEF5}" destId="{5673BD7B-4E43-4E41-BE1F-996A24B71695}" srcOrd="0" destOrd="0" presId="urn:microsoft.com/office/officeart/2005/8/layout/hierarchy3"/>
    <dgm:cxn modelId="{D3378A02-534A-4370-A237-D34B995F41B7}" type="presParOf" srcId="{8F8BD267-3B90-43E4-80AC-2EE2B086BEF5}" destId="{87E62968-C793-4C16-A9C4-C24FDB0931E2}" srcOrd="1" destOrd="0" presId="urn:microsoft.com/office/officeart/2005/8/layout/hierarchy3"/>
    <dgm:cxn modelId="{8EB4D532-2996-4872-BD79-E547FFB50AA6}" type="presParOf" srcId="{FE805655-0E47-4DFB-B851-86119CE4D9EA}" destId="{65FE2CFB-0E1E-4F88-B990-E15C2BA38B5D}" srcOrd="1" destOrd="0" presId="urn:microsoft.com/office/officeart/2005/8/layout/hierarchy3"/>
    <dgm:cxn modelId="{8FA5DF88-A6B3-4BC4-AF71-EDA5512A28B4}" type="presParOf" srcId="{65FE2CFB-0E1E-4F88-B990-E15C2BA38B5D}" destId="{7B4C8E4A-A0FE-48AD-A43E-BA94605FD4E6}" srcOrd="0" destOrd="0" presId="urn:microsoft.com/office/officeart/2005/8/layout/hierarchy3"/>
    <dgm:cxn modelId="{D76D3DB5-4465-48FA-A81F-C4103E989F5C}" type="presParOf" srcId="{65FE2CFB-0E1E-4F88-B990-E15C2BA38B5D}" destId="{CE194A40-E445-4C60-8140-6DD98EAFE7B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7222-4CC2-4D83-B7C7-055E1DA31067}">
      <dsp:nvSpPr>
        <dsp:cNvPr id="0" name=""/>
        <dsp:cNvSpPr/>
      </dsp:nvSpPr>
      <dsp:spPr>
        <a:xfrm>
          <a:off x="1361721" y="613"/>
          <a:ext cx="2447180" cy="12235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120015" bIns="80010" numCol="1" spcCol="1270" anchor="ctr" anchorCtr="0">
          <a:noAutofit/>
        </a:bodyPr>
        <a:lstStyle/>
        <a:p>
          <a:pPr marL="0" lvl="0" indent="0" algn="ctr" defTabSz="2800350">
            <a:lnSpc>
              <a:spcPct val="90000"/>
            </a:lnSpc>
            <a:spcBef>
              <a:spcPct val="0"/>
            </a:spcBef>
            <a:spcAft>
              <a:spcPct val="35000"/>
            </a:spcAft>
            <a:buNone/>
          </a:pPr>
          <a:r>
            <a:rPr lang="hu-HU" sz="6300" kern="1200"/>
            <a:t>CEPT</a:t>
          </a:r>
        </a:p>
      </dsp:txBody>
      <dsp:txXfrm>
        <a:off x="1397559" y="36451"/>
        <a:ext cx="2375504" cy="1151914"/>
      </dsp:txXfrm>
    </dsp:sp>
    <dsp:sp modelId="{9BC4E005-0997-476A-8CFC-5B9A1404415A}">
      <dsp:nvSpPr>
        <dsp:cNvPr id="0" name=""/>
        <dsp:cNvSpPr/>
      </dsp:nvSpPr>
      <dsp:spPr>
        <a:xfrm>
          <a:off x="1606439" y="1224204"/>
          <a:ext cx="244718" cy="917692"/>
        </a:xfrm>
        <a:custGeom>
          <a:avLst/>
          <a:gdLst/>
          <a:ahLst/>
          <a:cxnLst/>
          <a:rect l="0" t="0" r="0" b="0"/>
          <a:pathLst>
            <a:path>
              <a:moveTo>
                <a:pt x="0" y="0"/>
              </a:moveTo>
              <a:lnTo>
                <a:pt x="0" y="917692"/>
              </a:lnTo>
              <a:lnTo>
                <a:pt x="244718" y="9176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B77A46-71F7-4E29-A3D9-B8721A146EF8}">
      <dsp:nvSpPr>
        <dsp:cNvPr id="0" name=""/>
        <dsp:cNvSpPr/>
      </dsp:nvSpPr>
      <dsp:spPr>
        <a:xfrm>
          <a:off x="1851157" y="1530101"/>
          <a:ext cx="1957744" cy="122359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u-HU" sz="1600" kern="1200" dirty="0"/>
            <a:t>CPG</a:t>
          </a:r>
        </a:p>
      </dsp:txBody>
      <dsp:txXfrm>
        <a:off x="1886995" y="1565939"/>
        <a:ext cx="1886068" cy="1151914"/>
      </dsp:txXfrm>
    </dsp:sp>
    <dsp:sp modelId="{5673BD7B-4E43-4E41-BE1F-996A24B71695}">
      <dsp:nvSpPr>
        <dsp:cNvPr id="0" name=""/>
        <dsp:cNvSpPr/>
      </dsp:nvSpPr>
      <dsp:spPr>
        <a:xfrm>
          <a:off x="4420697" y="613"/>
          <a:ext cx="2447180" cy="12235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120015" bIns="80010" numCol="1" spcCol="1270" anchor="ctr" anchorCtr="0">
          <a:noAutofit/>
        </a:bodyPr>
        <a:lstStyle/>
        <a:p>
          <a:pPr marL="0" lvl="0" indent="0" algn="ctr" defTabSz="2800350">
            <a:lnSpc>
              <a:spcPct val="90000"/>
            </a:lnSpc>
            <a:spcBef>
              <a:spcPct val="0"/>
            </a:spcBef>
            <a:spcAft>
              <a:spcPct val="35000"/>
            </a:spcAft>
            <a:buNone/>
          </a:pPr>
          <a:r>
            <a:rPr lang="hu-HU" sz="6300" kern="1200"/>
            <a:t>EU</a:t>
          </a:r>
        </a:p>
      </dsp:txBody>
      <dsp:txXfrm>
        <a:off x="4456535" y="36451"/>
        <a:ext cx="2375504" cy="1151914"/>
      </dsp:txXfrm>
    </dsp:sp>
    <dsp:sp modelId="{7B4C8E4A-A0FE-48AD-A43E-BA94605FD4E6}">
      <dsp:nvSpPr>
        <dsp:cNvPr id="0" name=""/>
        <dsp:cNvSpPr/>
      </dsp:nvSpPr>
      <dsp:spPr>
        <a:xfrm>
          <a:off x="4665415" y="1224204"/>
          <a:ext cx="244718" cy="917692"/>
        </a:xfrm>
        <a:custGeom>
          <a:avLst/>
          <a:gdLst/>
          <a:ahLst/>
          <a:cxnLst/>
          <a:rect l="0" t="0" r="0" b="0"/>
          <a:pathLst>
            <a:path>
              <a:moveTo>
                <a:pt x="0" y="0"/>
              </a:moveTo>
              <a:lnTo>
                <a:pt x="0" y="917692"/>
              </a:lnTo>
              <a:lnTo>
                <a:pt x="244718" y="9176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194A40-E445-4C60-8140-6DD98EAFE7BE}">
      <dsp:nvSpPr>
        <dsp:cNvPr id="0" name=""/>
        <dsp:cNvSpPr/>
      </dsp:nvSpPr>
      <dsp:spPr>
        <a:xfrm>
          <a:off x="4910133" y="1530101"/>
          <a:ext cx="1957744" cy="122359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marL="0" lvl="0" indent="0" algn="l" defTabSz="711200">
            <a:lnSpc>
              <a:spcPct val="90000"/>
            </a:lnSpc>
            <a:spcBef>
              <a:spcPct val="0"/>
            </a:spcBef>
            <a:spcAft>
              <a:spcPct val="35000"/>
            </a:spcAft>
            <a:buNone/>
          </a:pPr>
          <a:r>
            <a:rPr lang="hu-HU" sz="1600" kern="1200" dirty="0"/>
            <a:t>RSPG</a:t>
          </a:r>
        </a:p>
        <a:p>
          <a:pPr marL="114300" lvl="1" indent="-114300" algn="l" defTabSz="533400">
            <a:lnSpc>
              <a:spcPct val="90000"/>
            </a:lnSpc>
            <a:spcBef>
              <a:spcPct val="0"/>
            </a:spcBef>
            <a:spcAft>
              <a:spcPct val="15000"/>
            </a:spcAft>
            <a:buChar char="•"/>
          </a:pPr>
          <a:r>
            <a:rPr lang="hu-HU" sz="1200" kern="1200" dirty="0"/>
            <a:t>WRC-23 eredményeinek áttekintse</a:t>
          </a:r>
        </a:p>
        <a:p>
          <a:pPr marL="114300" lvl="1" indent="-114300" algn="l" defTabSz="533400">
            <a:lnSpc>
              <a:spcPct val="90000"/>
            </a:lnSpc>
            <a:spcBef>
              <a:spcPct val="0"/>
            </a:spcBef>
            <a:spcAft>
              <a:spcPct val="15000"/>
            </a:spcAft>
            <a:buChar char="•"/>
          </a:pPr>
          <a:r>
            <a:rPr lang="hu-HU" sz="1200" kern="1200" dirty="0"/>
            <a:t>WRC-27 szakvélemény</a:t>
          </a:r>
        </a:p>
      </dsp:txBody>
      <dsp:txXfrm>
        <a:off x="4945971" y="1565939"/>
        <a:ext cx="1886068" cy="11519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0C848E-EDB7-4DC0-B415-F47A9B57CED6}" type="datetimeFigureOut">
              <a:rPr lang="hu-HU" smtClean="0"/>
              <a:t>2024. 03. 28.</a:t>
            </a:fld>
            <a:endParaRPr lang="hu-H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10266-C85D-433E-8E55-E58D74041270}" type="slidenum">
              <a:rPr lang="hu-HU" smtClean="0"/>
              <a:t>‹#›</a:t>
            </a:fld>
            <a:endParaRPr lang="hu-HU"/>
          </a:p>
        </p:txBody>
      </p:sp>
    </p:spTree>
    <p:extLst>
      <p:ext uri="{BB962C8B-B14F-4D97-AF65-F5344CB8AC3E}">
        <p14:creationId xmlns:p14="http://schemas.microsoft.com/office/powerpoint/2010/main" val="134874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A zöld már megtörtént, és a pirosnál tartunk</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dirty="0"/>
              <a:t>IRW: </a:t>
            </a:r>
            <a:r>
              <a:rPr lang="hu-HU" sz="1200" dirty="0" err="1"/>
              <a:t>interregionális</a:t>
            </a:r>
            <a:r>
              <a:rPr lang="hu-HU" sz="1200" dirty="0"/>
              <a:t> workshop</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3</a:t>
            </a:fld>
            <a:endParaRPr lang="hu-HU"/>
          </a:p>
        </p:txBody>
      </p:sp>
    </p:spTree>
    <p:extLst>
      <p:ext uri="{BB962C8B-B14F-4D97-AF65-F5344CB8AC3E}">
        <p14:creationId xmlns:p14="http://schemas.microsoft.com/office/powerpoint/2010/main" val="2848548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23</a:t>
            </a:fld>
            <a:endParaRPr lang="hu-HU"/>
          </a:p>
        </p:txBody>
      </p:sp>
    </p:spTree>
    <p:extLst>
      <p:ext uri="{BB962C8B-B14F-4D97-AF65-F5344CB8AC3E}">
        <p14:creationId xmlns:p14="http://schemas.microsoft.com/office/powerpoint/2010/main" val="261511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24</a:t>
            </a:fld>
            <a:endParaRPr lang="hu-HU"/>
          </a:p>
        </p:txBody>
      </p:sp>
    </p:spTree>
    <p:extLst>
      <p:ext uri="{BB962C8B-B14F-4D97-AF65-F5344CB8AC3E}">
        <p14:creationId xmlns:p14="http://schemas.microsoft.com/office/powerpoint/2010/main" val="4130438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FC10266-C85D-433E-8E55-E58D74041270}" type="slidenum">
              <a:rPr lang="hu-HU" smtClean="0"/>
              <a:t>26</a:t>
            </a:fld>
            <a:endParaRPr lang="hu-HU"/>
          </a:p>
        </p:txBody>
      </p:sp>
    </p:spTree>
    <p:extLst>
      <p:ext uri="{BB962C8B-B14F-4D97-AF65-F5344CB8AC3E}">
        <p14:creationId xmlns:p14="http://schemas.microsoft.com/office/powerpoint/2010/main" val="527629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27</a:t>
            </a:fld>
            <a:endParaRPr lang="hu-HU"/>
          </a:p>
        </p:txBody>
      </p:sp>
    </p:spTree>
    <p:extLst>
      <p:ext uri="{BB962C8B-B14F-4D97-AF65-F5344CB8AC3E}">
        <p14:creationId xmlns:p14="http://schemas.microsoft.com/office/powerpoint/2010/main" val="57994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FC10266-C85D-433E-8E55-E58D74041270}" type="slidenum">
              <a:rPr lang="hu-HU" smtClean="0"/>
              <a:t>28</a:t>
            </a:fld>
            <a:endParaRPr lang="hu-HU"/>
          </a:p>
        </p:txBody>
      </p:sp>
    </p:spTree>
    <p:extLst>
      <p:ext uri="{BB962C8B-B14F-4D97-AF65-F5344CB8AC3E}">
        <p14:creationId xmlns:p14="http://schemas.microsoft.com/office/powerpoint/2010/main" val="284363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baseline="0" dirty="0"/>
          </a:p>
        </p:txBody>
      </p:sp>
      <p:sp>
        <p:nvSpPr>
          <p:cNvPr id="4" name="Dia számának helye 3"/>
          <p:cNvSpPr>
            <a:spLocks noGrp="1"/>
          </p:cNvSpPr>
          <p:nvPr>
            <p:ph type="sldNum" sz="quarter" idx="10"/>
          </p:nvPr>
        </p:nvSpPr>
        <p:spPr/>
        <p:txBody>
          <a:bodyPr/>
          <a:lstStyle/>
          <a:p>
            <a:fld id="{FFC10266-C85D-433E-8E55-E58D74041270}" type="slidenum">
              <a:rPr lang="hu-HU" smtClean="0"/>
              <a:t>29</a:t>
            </a:fld>
            <a:endParaRPr lang="hu-HU"/>
          </a:p>
        </p:txBody>
      </p:sp>
    </p:spTree>
    <p:extLst>
      <p:ext uri="{BB962C8B-B14F-4D97-AF65-F5344CB8AC3E}">
        <p14:creationId xmlns:p14="http://schemas.microsoft.com/office/powerpoint/2010/main" val="143372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30</a:t>
            </a:fld>
            <a:endParaRPr lang="hu-HU"/>
          </a:p>
        </p:txBody>
      </p:sp>
    </p:spTree>
    <p:extLst>
      <p:ext uri="{BB962C8B-B14F-4D97-AF65-F5344CB8AC3E}">
        <p14:creationId xmlns:p14="http://schemas.microsoft.com/office/powerpoint/2010/main" val="2659453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baseline="0" dirty="0"/>
          </a:p>
        </p:txBody>
      </p:sp>
      <p:sp>
        <p:nvSpPr>
          <p:cNvPr id="4" name="Dia számának helye 3"/>
          <p:cNvSpPr>
            <a:spLocks noGrp="1"/>
          </p:cNvSpPr>
          <p:nvPr>
            <p:ph type="sldNum" sz="quarter" idx="10"/>
          </p:nvPr>
        </p:nvSpPr>
        <p:spPr/>
        <p:txBody>
          <a:bodyPr/>
          <a:lstStyle/>
          <a:p>
            <a:fld id="{FFC10266-C85D-433E-8E55-E58D74041270}" type="slidenum">
              <a:rPr lang="hu-HU" smtClean="0"/>
              <a:t>31</a:t>
            </a:fld>
            <a:endParaRPr lang="hu-HU"/>
          </a:p>
        </p:txBody>
      </p:sp>
    </p:spTree>
    <p:extLst>
      <p:ext uri="{BB962C8B-B14F-4D97-AF65-F5344CB8AC3E}">
        <p14:creationId xmlns:p14="http://schemas.microsoft.com/office/powerpoint/2010/main" val="2303453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baseline="0" dirty="0"/>
          </a:p>
        </p:txBody>
      </p:sp>
      <p:sp>
        <p:nvSpPr>
          <p:cNvPr id="4" name="Dia számának helye 3"/>
          <p:cNvSpPr>
            <a:spLocks noGrp="1"/>
          </p:cNvSpPr>
          <p:nvPr>
            <p:ph type="sldNum" sz="quarter" idx="10"/>
          </p:nvPr>
        </p:nvSpPr>
        <p:spPr/>
        <p:txBody>
          <a:bodyPr/>
          <a:lstStyle/>
          <a:p>
            <a:fld id="{FFC10266-C85D-433E-8E55-E58D74041270}" type="slidenum">
              <a:rPr lang="hu-HU" smtClean="0"/>
              <a:t>32</a:t>
            </a:fld>
            <a:endParaRPr lang="hu-HU"/>
          </a:p>
        </p:txBody>
      </p:sp>
    </p:spTree>
    <p:extLst>
      <p:ext uri="{BB962C8B-B14F-4D97-AF65-F5344CB8AC3E}">
        <p14:creationId xmlns:p14="http://schemas.microsoft.com/office/powerpoint/2010/main" val="4025309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lang="hu-HU" baseline="0" dirty="0"/>
          </a:p>
        </p:txBody>
      </p:sp>
      <p:sp>
        <p:nvSpPr>
          <p:cNvPr id="4" name="Dia számának helye 3"/>
          <p:cNvSpPr>
            <a:spLocks noGrp="1"/>
          </p:cNvSpPr>
          <p:nvPr>
            <p:ph type="sldNum" sz="quarter" idx="10"/>
          </p:nvPr>
        </p:nvSpPr>
        <p:spPr/>
        <p:txBody>
          <a:bodyPr/>
          <a:lstStyle/>
          <a:p>
            <a:fld id="{FFC10266-C85D-433E-8E55-E58D74041270}" type="slidenum">
              <a:rPr lang="hu-HU" smtClean="0"/>
              <a:t>33</a:t>
            </a:fld>
            <a:endParaRPr lang="hu-HU"/>
          </a:p>
        </p:txBody>
      </p:sp>
    </p:spTree>
    <p:extLst>
      <p:ext uri="{BB962C8B-B14F-4D97-AF65-F5344CB8AC3E}">
        <p14:creationId xmlns:p14="http://schemas.microsoft.com/office/powerpoint/2010/main" val="111754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8</a:t>
            </a:fld>
            <a:endParaRPr lang="hu-HU"/>
          </a:p>
        </p:txBody>
      </p:sp>
    </p:spTree>
    <p:extLst>
      <p:ext uri="{BB962C8B-B14F-4D97-AF65-F5344CB8AC3E}">
        <p14:creationId xmlns:p14="http://schemas.microsoft.com/office/powerpoint/2010/main" val="1702293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lang="hu-HU" baseline="0" dirty="0"/>
          </a:p>
        </p:txBody>
      </p:sp>
      <p:sp>
        <p:nvSpPr>
          <p:cNvPr id="4" name="Dia számának helye 3"/>
          <p:cNvSpPr>
            <a:spLocks noGrp="1"/>
          </p:cNvSpPr>
          <p:nvPr>
            <p:ph type="sldNum" sz="quarter" idx="10"/>
          </p:nvPr>
        </p:nvSpPr>
        <p:spPr/>
        <p:txBody>
          <a:bodyPr/>
          <a:lstStyle/>
          <a:p>
            <a:fld id="{FFC10266-C85D-433E-8E55-E58D74041270}" type="slidenum">
              <a:rPr lang="hu-HU" smtClean="0"/>
              <a:t>34</a:t>
            </a:fld>
            <a:endParaRPr lang="hu-HU"/>
          </a:p>
        </p:txBody>
      </p:sp>
    </p:spTree>
    <p:extLst>
      <p:ext uri="{BB962C8B-B14F-4D97-AF65-F5344CB8AC3E}">
        <p14:creationId xmlns:p14="http://schemas.microsoft.com/office/powerpoint/2010/main" val="1474202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35</a:t>
            </a:fld>
            <a:endParaRPr lang="hu-HU"/>
          </a:p>
        </p:txBody>
      </p:sp>
    </p:spTree>
    <p:extLst>
      <p:ext uri="{BB962C8B-B14F-4D97-AF65-F5344CB8AC3E}">
        <p14:creationId xmlns:p14="http://schemas.microsoft.com/office/powerpoint/2010/main" val="349971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36</a:t>
            </a:fld>
            <a:endParaRPr lang="hu-HU"/>
          </a:p>
        </p:txBody>
      </p:sp>
    </p:spTree>
    <p:extLst>
      <p:ext uri="{BB962C8B-B14F-4D97-AF65-F5344CB8AC3E}">
        <p14:creationId xmlns:p14="http://schemas.microsoft.com/office/powerpoint/2010/main" val="1079371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37</a:t>
            </a:fld>
            <a:endParaRPr lang="hu-HU"/>
          </a:p>
        </p:txBody>
      </p:sp>
    </p:spTree>
    <p:extLst>
      <p:ext uri="{BB962C8B-B14F-4D97-AF65-F5344CB8AC3E}">
        <p14:creationId xmlns:p14="http://schemas.microsoft.com/office/powerpoint/2010/main" val="4041139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38</a:t>
            </a:fld>
            <a:endParaRPr lang="hu-HU"/>
          </a:p>
        </p:txBody>
      </p:sp>
    </p:spTree>
    <p:extLst>
      <p:ext uri="{BB962C8B-B14F-4D97-AF65-F5344CB8AC3E}">
        <p14:creationId xmlns:p14="http://schemas.microsoft.com/office/powerpoint/2010/main" val="391681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45</a:t>
            </a:fld>
            <a:endParaRPr lang="hu-HU"/>
          </a:p>
        </p:txBody>
      </p:sp>
    </p:spTree>
    <p:extLst>
      <p:ext uri="{BB962C8B-B14F-4D97-AF65-F5344CB8AC3E}">
        <p14:creationId xmlns:p14="http://schemas.microsoft.com/office/powerpoint/2010/main" val="198050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46</a:t>
            </a:fld>
            <a:endParaRPr lang="hu-HU"/>
          </a:p>
        </p:txBody>
      </p:sp>
    </p:spTree>
    <p:extLst>
      <p:ext uri="{BB962C8B-B14F-4D97-AF65-F5344CB8AC3E}">
        <p14:creationId xmlns:p14="http://schemas.microsoft.com/office/powerpoint/2010/main" val="1110015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59</a:t>
            </a:fld>
            <a:endParaRPr lang="hu-HU"/>
          </a:p>
        </p:txBody>
      </p:sp>
    </p:spTree>
    <p:extLst>
      <p:ext uri="{BB962C8B-B14F-4D97-AF65-F5344CB8AC3E}">
        <p14:creationId xmlns:p14="http://schemas.microsoft.com/office/powerpoint/2010/main" val="3293874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AI 9.1: </a:t>
            </a:r>
            <a:r>
              <a:rPr lang="hu-HU" sz="1200" dirty="0"/>
              <a:t>A WRC-19 óta ITU-R által folytatott vizsgálatokra vonatkozóan</a:t>
            </a:r>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AI 9.2: </a:t>
            </a:r>
            <a:r>
              <a:rPr lang="hu-HU" sz="1200" dirty="0"/>
              <a:t>A Rádiószabályzat alkalmazása során észlelt nehézségekre vagy ellentmondásokra vonatkozóan</a:t>
            </a:r>
          </a:p>
          <a:p>
            <a:pPr algn="just"/>
            <a:r>
              <a:rPr lang="hu-HU" sz="1200" dirty="0"/>
              <a:t>AI 9.3: A 80. (Rev.WRC‑07) Határozat alkalmazásával összefüggésben: Megvizsgálni az ITU Alapokmányában rögzített alapelvek hatékony alkalmazását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dirty="0"/>
          </a:p>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63</a:t>
            </a:fld>
            <a:endParaRPr lang="hu-HU"/>
          </a:p>
        </p:txBody>
      </p:sp>
    </p:spTree>
    <p:extLst>
      <p:ext uri="{BB962C8B-B14F-4D97-AF65-F5344CB8AC3E}">
        <p14:creationId xmlns:p14="http://schemas.microsoft.com/office/powerpoint/2010/main" val="672552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64</a:t>
            </a:fld>
            <a:endParaRPr lang="hu-HU"/>
          </a:p>
        </p:txBody>
      </p:sp>
    </p:spTree>
    <p:extLst>
      <p:ext uri="{BB962C8B-B14F-4D97-AF65-F5344CB8AC3E}">
        <p14:creationId xmlns:p14="http://schemas.microsoft.com/office/powerpoint/2010/main" val="1273576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14</a:t>
            </a:fld>
            <a:endParaRPr lang="hu-HU"/>
          </a:p>
        </p:txBody>
      </p:sp>
    </p:spTree>
    <p:extLst>
      <p:ext uri="{BB962C8B-B14F-4D97-AF65-F5344CB8AC3E}">
        <p14:creationId xmlns:p14="http://schemas.microsoft.com/office/powerpoint/2010/main" val="2159463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hangingPunct="0"/>
            <a:r>
              <a:rPr lang="hu-HU" sz="1200" i="1" dirty="0">
                <a:solidFill>
                  <a:schemeClr val="tx1"/>
                </a:solidFill>
              </a:rPr>
              <a:t>37,5-38 </a:t>
            </a:r>
            <a:r>
              <a:rPr lang="hu-HU" sz="1200" i="1" dirty="0" err="1">
                <a:solidFill>
                  <a:schemeClr val="tx1"/>
                </a:solidFill>
              </a:rPr>
              <a:t>GHz</a:t>
            </a:r>
            <a:r>
              <a:rPr lang="hu-HU" sz="1200" i="1" dirty="0">
                <a:solidFill>
                  <a:schemeClr val="tx1"/>
                </a:solidFill>
              </a:rPr>
              <a:t> sávban 407-2000 km pályamagasságon működő, több mint 1000 NGSO FSS műhold</a:t>
            </a:r>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66</a:t>
            </a:fld>
            <a:endParaRPr lang="hu-HU"/>
          </a:p>
        </p:txBody>
      </p:sp>
    </p:spTree>
    <p:extLst>
      <p:ext uri="{BB962C8B-B14F-4D97-AF65-F5344CB8AC3E}">
        <p14:creationId xmlns:p14="http://schemas.microsoft.com/office/powerpoint/2010/main" val="2776432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67</a:t>
            </a:fld>
            <a:endParaRPr lang="hu-HU"/>
          </a:p>
        </p:txBody>
      </p:sp>
    </p:spTree>
    <p:extLst>
      <p:ext uri="{BB962C8B-B14F-4D97-AF65-F5344CB8AC3E}">
        <p14:creationId xmlns:p14="http://schemas.microsoft.com/office/powerpoint/2010/main" val="1440001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FFC10266-C85D-433E-8E55-E58D74041270}" type="slidenum">
              <a:rPr lang="hu-HU" smtClean="0"/>
              <a:t>68</a:t>
            </a:fld>
            <a:endParaRPr lang="hu-HU"/>
          </a:p>
        </p:txBody>
      </p:sp>
    </p:spTree>
    <p:extLst>
      <p:ext uri="{BB962C8B-B14F-4D97-AF65-F5344CB8AC3E}">
        <p14:creationId xmlns:p14="http://schemas.microsoft.com/office/powerpoint/2010/main" val="4159781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FC10266-C85D-433E-8E55-E58D74041270}" type="slidenum">
              <a:rPr lang="hu-HU" smtClean="0"/>
              <a:t>76</a:t>
            </a:fld>
            <a:endParaRPr lang="hu-HU"/>
          </a:p>
        </p:txBody>
      </p:sp>
    </p:spTree>
    <p:extLst>
      <p:ext uri="{BB962C8B-B14F-4D97-AF65-F5344CB8AC3E}">
        <p14:creationId xmlns:p14="http://schemas.microsoft.com/office/powerpoint/2010/main" val="234785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15</a:t>
            </a:fld>
            <a:endParaRPr lang="hu-HU"/>
          </a:p>
        </p:txBody>
      </p:sp>
    </p:spTree>
    <p:extLst>
      <p:ext uri="{BB962C8B-B14F-4D97-AF65-F5344CB8AC3E}">
        <p14:creationId xmlns:p14="http://schemas.microsoft.com/office/powerpoint/2010/main" val="230197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i="1" kern="1200" dirty="0">
                <a:solidFill>
                  <a:schemeClr val="tx1"/>
                </a:solidFill>
                <a:effectLst/>
                <a:latin typeface="+mn-lt"/>
                <a:ea typeface="+mn-ea"/>
                <a:cs typeface="+mn-cs"/>
              </a:rPr>
              <a:t>CITEL, RCC, Kína) a COM-4 szintjén, valamint a pénteki plenáris ülésen is jelezte aggályait, mivel úgy vélik, hogy az európai közös javaslatban szereplő feltételek egy része vagy egyike sem nem tartozik a 245. határozat (WRC-19) hatálya alá.</a:t>
            </a:r>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16</a:t>
            </a:fld>
            <a:endParaRPr lang="hu-HU"/>
          </a:p>
        </p:txBody>
      </p:sp>
    </p:spTree>
    <p:extLst>
      <p:ext uri="{BB962C8B-B14F-4D97-AF65-F5344CB8AC3E}">
        <p14:creationId xmlns:p14="http://schemas.microsoft.com/office/powerpoint/2010/main" val="60629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17</a:t>
            </a:fld>
            <a:endParaRPr lang="hu-HU"/>
          </a:p>
        </p:txBody>
      </p:sp>
    </p:spTree>
    <p:extLst>
      <p:ext uri="{BB962C8B-B14F-4D97-AF65-F5344CB8AC3E}">
        <p14:creationId xmlns:p14="http://schemas.microsoft.com/office/powerpoint/2010/main" val="22434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19</a:t>
            </a:fld>
            <a:endParaRPr lang="hu-HU"/>
          </a:p>
        </p:txBody>
      </p:sp>
    </p:spTree>
    <p:extLst>
      <p:ext uri="{BB962C8B-B14F-4D97-AF65-F5344CB8AC3E}">
        <p14:creationId xmlns:p14="http://schemas.microsoft.com/office/powerpoint/2010/main" val="107514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20</a:t>
            </a:fld>
            <a:endParaRPr lang="hu-HU"/>
          </a:p>
        </p:txBody>
      </p:sp>
    </p:spTree>
    <p:extLst>
      <p:ext uri="{BB962C8B-B14F-4D97-AF65-F5344CB8AC3E}">
        <p14:creationId xmlns:p14="http://schemas.microsoft.com/office/powerpoint/2010/main" val="313827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FFC10266-C85D-433E-8E55-E58D74041270}" type="slidenum">
              <a:rPr lang="hu-HU" smtClean="0"/>
              <a:t>22</a:t>
            </a:fld>
            <a:endParaRPr lang="hu-HU"/>
          </a:p>
        </p:txBody>
      </p:sp>
    </p:spTree>
    <p:extLst>
      <p:ext uri="{BB962C8B-B14F-4D97-AF65-F5344CB8AC3E}">
        <p14:creationId xmlns:p14="http://schemas.microsoft.com/office/powerpoint/2010/main" val="428692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6610" y="2139702"/>
            <a:ext cx="7128792" cy="1026114"/>
          </a:xfrm>
        </p:spPr>
        <p:txBody>
          <a:bodyPr anchor="b">
            <a:noAutofit/>
          </a:bodyPr>
          <a:lstStyle>
            <a:lvl1pPr algn="l">
              <a:lnSpc>
                <a:spcPts val="3700"/>
              </a:lnSpc>
              <a:defRPr sz="4000">
                <a:solidFill>
                  <a:schemeClr val="bg1"/>
                </a:solidFill>
              </a:defRPr>
            </a:lvl1pPr>
          </a:lstStyle>
          <a:p>
            <a:endParaRPr lang="hu-HU" dirty="0"/>
          </a:p>
        </p:txBody>
      </p:sp>
      <p:sp>
        <p:nvSpPr>
          <p:cNvPr id="3" name="Subtitle 2"/>
          <p:cNvSpPr>
            <a:spLocks noGrp="1"/>
          </p:cNvSpPr>
          <p:nvPr>
            <p:ph type="subTitle" idx="1"/>
          </p:nvPr>
        </p:nvSpPr>
        <p:spPr>
          <a:xfrm>
            <a:off x="1376610" y="3111810"/>
            <a:ext cx="7128792" cy="648072"/>
          </a:xfrm>
        </p:spPr>
        <p:txBody>
          <a:bodyPr>
            <a:noAutofit/>
          </a:bodyPr>
          <a:lstStyle>
            <a:lvl1pPr marL="0" indent="0" algn="l">
              <a:lnSpc>
                <a:spcPts val="37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p:txBody>
      </p:sp>
      <p:sp>
        <p:nvSpPr>
          <p:cNvPr id="8" name="Text Placeholder 3"/>
          <p:cNvSpPr>
            <a:spLocks noGrp="1"/>
          </p:cNvSpPr>
          <p:nvPr>
            <p:ph type="body" sz="half" idx="2"/>
          </p:nvPr>
        </p:nvSpPr>
        <p:spPr>
          <a:xfrm>
            <a:off x="1376610" y="4407954"/>
            <a:ext cx="4896544" cy="486054"/>
          </a:xfrm>
        </p:spPr>
        <p:txBody>
          <a:bodyPr>
            <a:normAutofit/>
          </a:bodyPr>
          <a:lstStyle>
            <a:lvl1pPr marL="0" indent="0">
              <a:lnSpc>
                <a:spcPts val="900"/>
              </a:lnSpc>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3"/>
          <p:cNvSpPr>
            <a:spLocks noGrp="1"/>
          </p:cNvSpPr>
          <p:nvPr>
            <p:ph type="body" sz="half" idx="13"/>
          </p:nvPr>
        </p:nvSpPr>
        <p:spPr>
          <a:xfrm>
            <a:off x="1376610" y="4018807"/>
            <a:ext cx="4896544" cy="281135"/>
          </a:xfrm>
        </p:spPr>
        <p:txBody>
          <a:bodyPr>
            <a:noAutofit/>
          </a:bodyPr>
          <a:lstStyle>
            <a:lvl1pPr marL="0" indent="0">
              <a:buNone/>
              <a:defRPr lang="en-US" sz="2500" b="1" kern="1200" dirty="0" smtClean="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8710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Picture Placeholder 8"/>
          <p:cNvSpPr>
            <a:spLocks noGrp="1"/>
          </p:cNvSpPr>
          <p:nvPr>
            <p:ph type="pic" sz="quarter" idx="13"/>
          </p:nvPr>
        </p:nvSpPr>
        <p:spPr>
          <a:xfrm>
            <a:off x="0" y="813589"/>
            <a:ext cx="9144000" cy="3972407"/>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3" name="Text Placeholder 3"/>
          <p:cNvSpPr>
            <a:spLocks noGrp="1"/>
          </p:cNvSpPr>
          <p:nvPr>
            <p:ph type="body" sz="half" idx="14"/>
          </p:nvPr>
        </p:nvSpPr>
        <p:spPr>
          <a:xfrm>
            <a:off x="4788024" y="1703643"/>
            <a:ext cx="3888432" cy="1192143"/>
          </a:xfrm>
          <a:prstGeom prst="round2DiagRect">
            <a:avLst>
              <a:gd name="adj1" fmla="val 9004"/>
              <a:gd name="adj2" fmla="val 0"/>
            </a:avLst>
          </a:prstGeom>
          <a:solidFill>
            <a:schemeClr val="bg1"/>
          </a:solidFill>
        </p:spPr>
        <p:txBody>
          <a:bodyPr lIns="180000" tIns="180000" rIns="180000" bIns="180000">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8"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0398357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813589"/>
            <a:ext cx="9144000" cy="3972407"/>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7" name="Text Placeholder 3"/>
          <p:cNvSpPr>
            <a:spLocks noGrp="1"/>
          </p:cNvSpPr>
          <p:nvPr>
            <p:ph type="body" sz="half" idx="2"/>
          </p:nvPr>
        </p:nvSpPr>
        <p:spPr>
          <a:xfrm>
            <a:off x="4767132" y="1491630"/>
            <a:ext cx="3909324" cy="1674186"/>
          </a:xfrm>
          <a:prstGeom prst="round2DiagRect">
            <a:avLst>
              <a:gd name="adj1" fmla="val 9004"/>
              <a:gd name="adj2" fmla="val 0"/>
            </a:avLst>
          </a:prstGeom>
          <a:solidFill>
            <a:srgbClr val="0556A5"/>
          </a:solidFill>
        </p:spPr>
        <p:txBody>
          <a:bodyPr lIns="180000" tIns="180000" rIns="180000" bIns="180000">
            <a:normAutofit/>
          </a:bodyPr>
          <a:lstStyle>
            <a:lvl1pPr marL="0" indent="0">
              <a:lnSpc>
                <a:spcPts val="2200"/>
              </a:lnSpc>
              <a:spcBef>
                <a:spcPts val="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5074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813589"/>
            <a:ext cx="9144000" cy="3972407"/>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7" name="Text Placeholder 3"/>
          <p:cNvSpPr>
            <a:spLocks noGrp="1"/>
          </p:cNvSpPr>
          <p:nvPr>
            <p:ph type="body" sz="half" idx="2"/>
          </p:nvPr>
        </p:nvSpPr>
        <p:spPr>
          <a:xfrm>
            <a:off x="4767132" y="1491630"/>
            <a:ext cx="3909324" cy="1674186"/>
          </a:xfrm>
          <a:prstGeom prst="round2DiagRect">
            <a:avLst>
              <a:gd name="adj1" fmla="val 9004"/>
              <a:gd name="adj2" fmla="val 0"/>
            </a:avLst>
          </a:prstGeom>
          <a:solidFill>
            <a:srgbClr val="F47D20"/>
          </a:solidFill>
        </p:spPr>
        <p:txBody>
          <a:bodyPr lIns="180000" tIns="180000" rIns="180000" bIns="180000">
            <a:normAutofit/>
          </a:bodyPr>
          <a:lstStyle>
            <a:lvl1pPr marL="0" indent="0">
              <a:lnSpc>
                <a:spcPts val="2200"/>
              </a:lnSpc>
              <a:spcBef>
                <a:spcPts val="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13332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813589"/>
            <a:ext cx="9144000" cy="3972407"/>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7" name="Text Placeholder 3"/>
          <p:cNvSpPr>
            <a:spLocks noGrp="1"/>
          </p:cNvSpPr>
          <p:nvPr>
            <p:ph type="body" sz="half" idx="2"/>
          </p:nvPr>
        </p:nvSpPr>
        <p:spPr>
          <a:xfrm>
            <a:off x="4767132" y="1491630"/>
            <a:ext cx="3909324" cy="1674186"/>
          </a:xfrm>
          <a:prstGeom prst="round2DiagRect">
            <a:avLst>
              <a:gd name="adj1" fmla="val 9004"/>
              <a:gd name="adj2" fmla="val 0"/>
            </a:avLst>
          </a:prstGeom>
          <a:solidFill>
            <a:srgbClr val="3BA2DB"/>
          </a:solidFill>
        </p:spPr>
        <p:txBody>
          <a:bodyPr lIns="180000" tIns="180000" rIns="180000" bIns="180000">
            <a:normAutofit/>
          </a:bodyPr>
          <a:lstStyle>
            <a:lvl1pPr marL="0" indent="0">
              <a:lnSpc>
                <a:spcPts val="2200"/>
              </a:lnSpc>
              <a:spcBef>
                <a:spcPts val="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91291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813589"/>
            <a:ext cx="9144000" cy="3972407"/>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7" name="Text Placeholder 3"/>
          <p:cNvSpPr>
            <a:spLocks noGrp="1"/>
          </p:cNvSpPr>
          <p:nvPr>
            <p:ph type="body" sz="half" idx="2"/>
          </p:nvPr>
        </p:nvSpPr>
        <p:spPr>
          <a:xfrm>
            <a:off x="4767132" y="1491630"/>
            <a:ext cx="3909324" cy="1674186"/>
          </a:xfrm>
          <a:prstGeom prst="round2DiagRect">
            <a:avLst>
              <a:gd name="adj1" fmla="val 9004"/>
              <a:gd name="adj2" fmla="val 0"/>
            </a:avLst>
          </a:prstGeom>
          <a:solidFill>
            <a:srgbClr val="43525A"/>
          </a:solidFill>
        </p:spPr>
        <p:txBody>
          <a:bodyPr lIns="180000" tIns="180000" rIns="180000" bIns="180000">
            <a:normAutofit/>
          </a:bodyPr>
          <a:lstStyle>
            <a:lvl1pPr marL="0" indent="0">
              <a:lnSpc>
                <a:spcPts val="2200"/>
              </a:lnSpc>
              <a:spcBef>
                <a:spcPts val="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7477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813589"/>
            <a:ext cx="9144000" cy="3972407"/>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7" name="Text Placeholder 3"/>
          <p:cNvSpPr>
            <a:spLocks noGrp="1"/>
          </p:cNvSpPr>
          <p:nvPr>
            <p:ph type="body" sz="half" idx="2"/>
          </p:nvPr>
        </p:nvSpPr>
        <p:spPr>
          <a:xfrm>
            <a:off x="4767132" y="1491630"/>
            <a:ext cx="3909324" cy="1674186"/>
          </a:xfrm>
          <a:prstGeom prst="round2DiagRect">
            <a:avLst>
              <a:gd name="adj1" fmla="val 9004"/>
              <a:gd name="adj2" fmla="val 0"/>
            </a:avLst>
          </a:prstGeom>
          <a:solidFill>
            <a:srgbClr val="86939F"/>
          </a:solidFill>
        </p:spPr>
        <p:txBody>
          <a:bodyPr lIns="180000" tIns="180000" rIns="180000" bIns="180000">
            <a:normAutofit/>
          </a:bodyPr>
          <a:lstStyle>
            <a:lvl1pPr marL="0" indent="0">
              <a:lnSpc>
                <a:spcPts val="2200"/>
              </a:lnSpc>
              <a:spcBef>
                <a:spcPts val="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28308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887015"/>
            <a:ext cx="9144000" cy="289898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7" name="Text Placeholder 3"/>
          <p:cNvSpPr>
            <a:spLocks noGrp="1"/>
          </p:cNvSpPr>
          <p:nvPr>
            <p:ph type="body" sz="half" idx="2"/>
          </p:nvPr>
        </p:nvSpPr>
        <p:spPr>
          <a:xfrm>
            <a:off x="617239" y="1159075"/>
            <a:ext cx="8219256" cy="656591"/>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0"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42493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2368353"/>
            <a:ext cx="4968552" cy="2363637"/>
          </a:xfrm>
          <a:prstGeom prst="rect">
            <a:avLst/>
          </a:prstGeom>
        </p:spPr>
        <p:txBody>
          <a:bodyPr/>
          <a:lstStyle>
            <a:lvl1pPr marL="216000" indent="-180000">
              <a:lnSpc>
                <a:spcPts val="2200"/>
              </a:lnSpc>
              <a:spcBef>
                <a:spcPts val="0"/>
              </a:spcBef>
              <a:buClr>
                <a:srgbClr val="0556A5"/>
              </a:buClr>
              <a:buFont typeface="Arial" pitchFamily="34" charset="0"/>
              <a:buChar char="•"/>
              <a:defRPr sz="2000" baseline="0">
                <a:solidFill>
                  <a:srgbClr val="43515A"/>
                </a:solidFill>
              </a:defRPr>
            </a:lvl1pPr>
            <a:lvl2pPr marL="540000" indent="-180000">
              <a:lnSpc>
                <a:spcPts val="2200"/>
              </a:lnSpc>
              <a:spcBef>
                <a:spcPts val="0"/>
              </a:spcBef>
              <a:buClr>
                <a:srgbClr val="0556A5"/>
              </a:buClr>
              <a:buFont typeface="Arial" pitchFamily="34" charset="0"/>
              <a:buChar char="•"/>
              <a:defRPr sz="2000" baseline="0">
                <a:solidFill>
                  <a:srgbClr val="43515A"/>
                </a:solidFill>
              </a:defRPr>
            </a:lvl2pPr>
            <a:lvl3pPr marL="828000" indent="-180000">
              <a:lnSpc>
                <a:spcPts val="2200"/>
              </a:lnSpc>
              <a:spcBef>
                <a:spcPts val="0"/>
              </a:spcBef>
              <a:buClr>
                <a:srgbClr val="0556A5"/>
              </a:buClr>
              <a:buFont typeface="Arial" pitchFamily="34" charset="0"/>
              <a:buChar char="•"/>
              <a:defRPr sz="2000" baseline="0">
                <a:solidFill>
                  <a:srgbClr val="43515A"/>
                </a:solidFill>
              </a:defRPr>
            </a:lvl3pPr>
            <a:lvl4pPr marL="1008000" indent="-180000">
              <a:lnSpc>
                <a:spcPts val="2200"/>
              </a:lnSpc>
              <a:spcBef>
                <a:spcPts val="0"/>
              </a:spcBef>
              <a:buClr>
                <a:srgbClr val="0556A5"/>
              </a:buClr>
              <a:buFont typeface="Arial" pitchFamily="34" charset="0"/>
              <a:buChar char="•"/>
              <a:defRPr sz="2000" baseline="0">
                <a:solidFill>
                  <a:srgbClr val="43515A"/>
                </a:solidFill>
              </a:defRPr>
            </a:lvl4pPr>
            <a:lvl5pPr marL="1188000" indent="-180000">
              <a:lnSpc>
                <a:spcPts val="2200"/>
              </a:lnSpc>
              <a:spcBef>
                <a:spcPts val="0"/>
              </a:spcBef>
              <a:buClr>
                <a:srgbClr val="0556A5"/>
              </a:buClr>
              <a:buFont typeface="Arial" pitchFamily="34" charset="0"/>
              <a:buChar char="•"/>
              <a:defRPr sz="2000" baseline="0">
                <a:solidFill>
                  <a:srgbClr val="4351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7" name="Text Placeholder 3"/>
          <p:cNvSpPr>
            <a:spLocks noGrp="1"/>
          </p:cNvSpPr>
          <p:nvPr>
            <p:ph type="body" sz="half" idx="2"/>
          </p:nvPr>
        </p:nvSpPr>
        <p:spPr>
          <a:xfrm>
            <a:off x="617240" y="1159075"/>
            <a:ext cx="4962873" cy="1142645"/>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itle 1"/>
          <p:cNvSpPr txBox="1">
            <a:spLocks/>
          </p:cNvSpPr>
          <p:nvPr userDrawn="1"/>
        </p:nvSpPr>
        <p:spPr>
          <a:xfrm>
            <a:off x="1475656" y="681540"/>
            <a:ext cx="5025752" cy="486054"/>
          </a:xfrm>
          <a:prstGeom prst="rect">
            <a:avLst/>
          </a:prstGeom>
        </p:spPr>
        <p:txBody>
          <a:bodyPr vert="horz" lIns="91440" tIns="45720" rIns="91440" bIns="45720" rtlCol="0" anchor="b">
            <a:normAutofit/>
          </a:bodyPr>
          <a:lstStyle>
            <a:lvl1pPr algn="l" defTabSz="914400" rtl="0" eaLnBrk="1" latinLnBrk="0" hangingPunct="1">
              <a:spcBef>
                <a:spcPct val="0"/>
              </a:spcBef>
              <a:buNone/>
              <a:defRPr sz="1400" kern="1200">
                <a:solidFill>
                  <a:srgbClr val="43515A"/>
                </a:solidFill>
                <a:latin typeface="+mj-lt"/>
                <a:ea typeface="+mj-ea"/>
                <a:cs typeface="+mj-cs"/>
              </a:defRPr>
            </a:lvl1pPr>
          </a:lstStyle>
          <a:p>
            <a:endParaRPr lang="hu-HU" dirty="0"/>
          </a:p>
        </p:txBody>
      </p:sp>
      <p:sp>
        <p:nvSpPr>
          <p:cNvPr id="6" name="Picture Placeholder 8"/>
          <p:cNvSpPr>
            <a:spLocks noGrp="1"/>
          </p:cNvSpPr>
          <p:nvPr>
            <p:ph type="pic" sz="quarter" idx="13"/>
          </p:nvPr>
        </p:nvSpPr>
        <p:spPr>
          <a:xfrm>
            <a:off x="5724128" y="817246"/>
            <a:ext cx="3419872" cy="396875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2"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52703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26977" y="1213994"/>
            <a:ext cx="1794723" cy="135456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7" name="Text Placeholder 3"/>
          <p:cNvSpPr>
            <a:spLocks noGrp="1"/>
          </p:cNvSpPr>
          <p:nvPr>
            <p:ph type="body" sz="half" idx="2"/>
          </p:nvPr>
        </p:nvSpPr>
        <p:spPr>
          <a:xfrm>
            <a:off x="2987825" y="1154360"/>
            <a:ext cx="5843397" cy="583569"/>
          </a:xfrm>
          <a:prstGeom prst="rect">
            <a:avLst/>
          </a:prstGeom>
        </p:spPr>
        <p:txBody>
          <a:bodyPr>
            <a:normAutofit/>
          </a:bodyPr>
          <a:lstStyle>
            <a:lvl1pPr marL="0" indent="0">
              <a:lnSpc>
                <a:spcPts val="2200"/>
              </a:lnSpc>
              <a:spcBef>
                <a:spcPts val="0"/>
              </a:spcBef>
              <a:buNone/>
              <a:defRPr sz="2000">
                <a:solidFill>
                  <a:srgbClr val="0556A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4"/>
          </p:nvPr>
        </p:nvSpPr>
        <p:spPr>
          <a:xfrm>
            <a:off x="2987825" y="1748881"/>
            <a:ext cx="5843397" cy="607301"/>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8" name="Picture Placeholder 8"/>
          <p:cNvSpPr>
            <a:spLocks noGrp="1"/>
          </p:cNvSpPr>
          <p:nvPr>
            <p:ph type="pic" sz="quarter" idx="15"/>
          </p:nvPr>
        </p:nvSpPr>
        <p:spPr>
          <a:xfrm>
            <a:off x="726977" y="2999995"/>
            <a:ext cx="1794723" cy="135456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2" name="Text Placeholder 3"/>
          <p:cNvSpPr>
            <a:spLocks noGrp="1"/>
          </p:cNvSpPr>
          <p:nvPr>
            <p:ph type="body" sz="half" idx="16"/>
          </p:nvPr>
        </p:nvSpPr>
        <p:spPr>
          <a:xfrm>
            <a:off x="2993097" y="2940361"/>
            <a:ext cx="5843397" cy="583569"/>
          </a:xfrm>
          <a:prstGeom prst="rect">
            <a:avLst/>
          </a:prstGeom>
        </p:spPr>
        <p:txBody>
          <a:bodyPr>
            <a:normAutofit/>
          </a:bodyPr>
          <a:lstStyle>
            <a:lvl1pPr marL="0" indent="0">
              <a:lnSpc>
                <a:spcPts val="2200"/>
              </a:lnSpc>
              <a:spcBef>
                <a:spcPts val="0"/>
              </a:spcBef>
              <a:buNone/>
              <a:defRPr sz="2000">
                <a:solidFill>
                  <a:srgbClr val="0556A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3" name="Text Placeholder 3"/>
          <p:cNvSpPr>
            <a:spLocks noGrp="1"/>
          </p:cNvSpPr>
          <p:nvPr>
            <p:ph type="body" sz="half" idx="17"/>
          </p:nvPr>
        </p:nvSpPr>
        <p:spPr>
          <a:xfrm>
            <a:off x="2993097" y="3534883"/>
            <a:ext cx="5843397" cy="607301"/>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7"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3330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1" name="Picture Placeholder 8"/>
          <p:cNvSpPr>
            <a:spLocks noGrp="1"/>
          </p:cNvSpPr>
          <p:nvPr>
            <p:ph type="pic" sz="quarter" idx="13"/>
          </p:nvPr>
        </p:nvSpPr>
        <p:spPr>
          <a:xfrm>
            <a:off x="726977" y="1213994"/>
            <a:ext cx="1794723" cy="135456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4" name="Text Placeholder 3"/>
          <p:cNvSpPr>
            <a:spLocks noGrp="1"/>
          </p:cNvSpPr>
          <p:nvPr>
            <p:ph type="body" sz="half" idx="2"/>
          </p:nvPr>
        </p:nvSpPr>
        <p:spPr>
          <a:xfrm>
            <a:off x="2699793" y="1154360"/>
            <a:ext cx="1656184" cy="583569"/>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5" name="Text Placeholder 3"/>
          <p:cNvSpPr>
            <a:spLocks noGrp="1"/>
          </p:cNvSpPr>
          <p:nvPr>
            <p:ph type="body" sz="half" idx="14"/>
          </p:nvPr>
        </p:nvSpPr>
        <p:spPr>
          <a:xfrm>
            <a:off x="2699794" y="1923678"/>
            <a:ext cx="1656183" cy="648072"/>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6" name="Picture Placeholder 8"/>
          <p:cNvSpPr>
            <a:spLocks noGrp="1"/>
          </p:cNvSpPr>
          <p:nvPr>
            <p:ph type="pic" sz="quarter" idx="15"/>
          </p:nvPr>
        </p:nvSpPr>
        <p:spPr>
          <a:xfrm>
            <a:off x="726977" y="2909325"/>
            <a:ext cx="1794723" cy="135456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17" name="Text Placeholder 3"/>
          <p:cNvSpPr>
            <a:spLocks noGrp="1"/>
          </p:cNvSpPr>
          <p:nvPr>
            <p:ph type="body" sz="half" idx="16"/>
          </p:nvPr>
        </p:nvSpPr>
        <p:spPr>
          <a:xfrm>
            <a:off x="2699793" y="2849691"/>
            <a:ext cx="1656184" cy="583569"/>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8" name="Text Placeholder 3"/>
          <p:cNvSpPr>
            <a:spLocks noGrp="1"/>
          </p:cNvSpPr>
          <p:nvPr>
            <p:ph type="body" sz="half" idx="17"/>
          </p:nvPr>
        </p:nvSpPr>
        <p:spPr>
          <a:xfrm>
            <a:off x="2699794" y="3651870"/>
            <a:ext cx="1656183" cy="615212"/>
          </a:xfrm>
          <a:prstGeom prst="rect">
            <a:avLst/>
          </a:prstGeom>
        </p:spPr>
        <p:txBody>
          <a:bodyPr>
            <a:normAutofit/>
          </a:bodyPr>
          <a:lstStyle>
            <a:lvl1pPr marL="0" indent="0">
              <a:lnSpc>
                <a:spcPts val="18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19" name="Picture Placeholder 8"/>
          <p:cNvSpPr>
            <a:spLocks noGrp="1"/>
          </p:cNvSpPr>
          <p:nvPr>
            <p:ph type="pic" sz="quarter" idx="18"/>
          </p:nvPr>
        </p:nvSpPr>
        <p:spPr>
          <a:xfrm>
            <a:off x="4816219" y="1213994"/>
            <a:ext cx="1794723" cy="135456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20" name="Text Placeholder 3"/>
          <p:cNvSpPr>
            <a:spLocks noGrp="1"/>
          </p:cNvSpPr>
          <p:nvPr>
            <p:ph type="body" sz="half" idx="19"/>
          </p:nvPr>
        </p:nvSpPr>
        <p:spPr>
          <a:xfrm>
            <a:off x="6789035" y="1154360"/>
            <a:ext cx="1656184" cy="583569"/>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21" name="Text Placeholder 3"/>
          <p:cNvSpPr>
            <a:spLocks noGrp="1"/>
          </p:cNvSpPr>
          <p:nvPr>
            <p:ph type="body" sz="half" idx="20"/>
          </p:nvPr>
        </p:nvSpPr>
        <p:spPr>
          <a:xfrm>
            <a:off x="6789036" y="1923678"/>
            <a:ext cx="1656183" cy="648072"/>
          </a:xfrm>
          <a:prstGeom prst="rect">
            <a:avLst/>
          </a:prstGeom>
        </p:spPr>
        <p:txBody>
          <a:bodyPr>
            <a:normAutofit/>
          </a:bodyPr>
          <a:lstStyle>
            <a:lvl1pPr marL="0" indent="0">
              <a:lnSpc>
                <a:spcPts val="18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22" name="Picture Placeholder 8"/>
          <p:cNvSpPr>
            <a:spLocks noGrp="1"/>
          </p:cNvSpPr>
          <p:nvPr>
            <p:ph type="pic" sz="quarter" idx="21"/>
          </p:nvPr>
        </p:nvSpPr>
        <p:spPr>
          <a:xfrm>
            <a:off x="4816219" y="2909325"/>
            <a:ext cx="1794723" cy="1354561"/>
          </a:xfrm>
          <a:prstGeom prst="rect">
            <a:avLst/>
          </a:prstGeom>
          <a:solidFill>
            <a:schemeClr val="bg1">
              <a:lumMod val="85000"/>
            </a:schemeClr>
          </a:solidFill>
        </p:spPr>
        <p:txBody>
          <a:bodyPr>
            <a:normAutofit/>
          </a:bodyPr>
          <a:lstStyle>
            <a:lvl1pPr marL="0" indent="0">
              <a:buNone/>
              <a:defRPr sz="1000"/>
            </a:lvl1pPr>
          </a:lstStyle>
          <a:p>
            <a:endParaRPr lang="hu-HU" dirty="0"/>
          </a:p>
        </p:txBody>
      </p:sp>
      <p:sp>
        <p:nvSpPr>
          <p:cNvPr id="23" name="Text Placeholder 3"/>
          <p:cNvSpPr>
            <a:spLocks noGrp="1"/>
          </p:cNvSpPr>
          <p:nvPr>
            <p:ph type="body" sz="half" idx="22"/>
          </p:nvPr>
        </p:nvSpPr>
        <p:spPr>
          <a:xfrm>
            <a:off x="6789035" y="2849691"/>
            <a:ext cx="1656184" cy="583569"/>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24" name="Text Placeholder 3"/>
          <p:cNvSpPr>
            <a:spLocks noGrp="1"/>
          </p:cNvSpPr>
          <p:nvPr>
            <p:ph type="body" sz="half" idx="23"/>
          </p:nvPr>
        </p:nvSpPr>
        <p:spPr>
          <a:xfrm>
            <a:off x="6789036" y="3651870"/>
            <a:ext cx="1656183" cy="615212"/>
          </a:xfrm>
          <a:prstGeom prst="rect">
            <a:avLst/>
          </a:prstGeom>
        </p:spPr>
        <p:txBody>
          <a:bodyPr>
            <a:normAutofit/>
          </a:bodyPr>
          <a:lstStyle>
            <a:lvl1pPr marL="0" indent="0">
              <a:lnSpc>
                <a:spcPts val="18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28"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9"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726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txBox="1">
            <a:spLocks/>
          </p:cNvSpPr>
          <p:nvPr userDrawn="1"/>
        </p:nvSpPr>
        <p:spPr>
          <a:xfrm>
            <a:off x="1376610" y="2139702"/>
            <a:ext cx="7128792" cy="1026114"/>
          </a:xfrm>
          <a:prstGeom prst="rect">
            <a:avLst/>
          </a:prstGeom>
        </p:spPr>
        <p:txBody>
          <a:bodyPr vert="horz" lIns="91440" tIns="45720" rIns="91440" bIns="45720" rtlCol="0" anchor="b">
            <a:noAutofit/>
          </a:bodyPr>
          <a:lstStyle>
            <a:lvl1pPr algn="l" defTabSz="914400" rtl="0" eaLnBrk="1" latinLnBrk="0" hangingPunct="1">
              <a:lnSpc>
                <a:spcPts val="3700"/>
              </a:lnSpc>
              <a:spcBef>
                <a:spcPct val="0"/>
              </a:spcBef>
              <a:buNone/>
              <a:defRPr sz="3000" kern="1200">
                <a:solidFill>
                  <a:schemeClr val="bg1"/>
                </a:solidFill>
                <a:latin typeface="+mj-lt"/>
                <a:ea typeface="+mj-ea"/>
                <a:cs typeface="+mj-cs"/>
              </a:defRPr>
            </a:lvl1pPr>
          </a:lstStyle>
          <a:p>
            <a:r>
              <a:rPr lang="hu-HU" dirty="0"/>
              <a:t>Köszönjük a megtisztelő figyelmüket!</a:t>
            </a:r>
          </a:p>
        </p:txBody>
      </p:sp>
    </p:spTree>
    <p:extLst>
      <p:ext uri="{BB962C8B-B14F-4D97-AF65-F5344CB8AC3E}">
        <p14:creationId xmlns:p14="http://schemas.microsoft.com/office/powerpoint/2010/main" val="402919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p:cNvPicPr>
            <a:picLocks/>
          </p:cNvPicPr>
          <p:nvPr userDrawn="1"/>
        </p:nvPicPr>
        <p:blipFill>
          <a:blip r:embed="rId2">
            <a:extLst>
              <a:ext uri="{28A0092B-C50C-407E-A947-70E740481C1C}">
                <a14:useLocalDpi xmlns:a14="http://schemas.microsoft.com/office/drawing/2010/main" val="0"/>
              </a:ext>
            </a:extLst>
          </a:blip>
          <a:srcRect/>
          <a:stretch/>
        </p:blipFill>
        <p:spPr>
          <a:xfrm>
            <a:off x="0" y="0"/>
            <a:ext cx="9183600" cy="5155200"/>
          </a:xfrm>
          <a:prstGeom prst="rect">
            <a:avLst/>
          </a:prstGeom>
        </p:spPr>
      </p:pic>
      <p:sp>
        <p:nvSpPr>
          <p:cNvPr id="2" name="Title 1"/>
          <p:cNvSpPr>
            <a:spLocks noGrp="1"/>
          </p:cNvSpPr>
          <p:nvPr>
            <p:ph type="ctrTitle"/>
          </p:nvPr>
        </p:nvSpPr>
        <p:spPr>
          <a:xfrm>
            <a:off x="1376610" y="2139702"/>
            <a:ext cx="7128792" cy="1026114"/>
          </a:xfrm>
          <a:prstGeom prst="rect">
            <a:avLst/>
          </a:prstGeom>
        </p:spPr>
        <p:txBody>
          <a:bodyPr anchor="b">
            <a:noAutofit/>
          </a:bodyPr>
          <a:lstStyle>
            <a:lvl1pPr algn="l">
              <a:lnSpc>
                <a:spcPts val="3700"/>
              </a:lnSpc>
              <a:defRPr sz="4000">
                <a:solidFill>
                  <a:schemeClr val="bg1"/>
                </a:solidFill>
              </a:defRPr>
            </a:lvl1pPr>
          </a:lstStyle>
          <a:p>
            <a:endParaRPr lang="hu-HU" dirty="0"/>
          </a:p>
        </p:txBody>
      </p:sp>
      <p:sp>
        <p:nvSpPr>
          <p:cNvPr id="3" name="Subtitle 2"/>
          <p:cNvSpPr>
            <a:spLocks noGrp="1"/>
          </p:cNvSpPr>
          <p:nvPr>
            <p:ph type="subTitle" idx="1"/>
          </p:nvPr>
        </p:nvSpPr>
        <p:spPr>
          <a:xfrm>
            <a:off x="1376610" y="3111810"/>
            <a:ext cx="7128792" cy="648072"/>
          </a:xfrm>
          <a:prstGeom prst="rect">
            <a:avLst/>
          </a:prstGeom>
        </p:spPr>
        <p:txBody>
          <a:bodyPr>
            <a:noAutofit/>
          </a:bodyPr>
          <a:lstStyle>
            <a:lvl1pPr marL="0" indent="0" algn="l">
              <a:lnSpc>
                <a:spcPts val="37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p:txBody>
      </p:sp>
      <p:sp>
        <p:nvSpPr>
          <p:cNvPr id="7" name="Text Placeholder 3"/>
          <p:cNvSpPr>
            <a:spLocks noGrp="1"/>
          </p:cNvSpPr>
          <p:nvPr>
            <p:ph type="body" sz="half" idx="2"/>
          </p:nvPr>
        </p:nvSpPr>
        <p:spPr>
          <a:xfrm>
            <a:off x="1376610" y="4407954"/>
            <a:ext cx="4896544" cy="486054"/>
          </a:xfrm>
          <a:prstGeom prst="rect">
            <a:avLst/>
          </a:prstGeom>
        </p:spPr>
        <p:txBody>
          <a:bodyPr>
            <a:normAutofit/>
          </a:bodyPr>
          <a:lstStyle>
            <a:lvl1pPr marL="0" indent="0">
              <a:lnSpc>
                <a:spcPts val="900"/>
              </a:lnSpc>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1376610" y="4018807"/>
            <a:ext cx="4896544" cy="281135"/>
          </a:xfrm>
          <a:prstGeom prst="rect">
            <a:avLst/>
          </a:prstGeom>
        </p:spPr>
        <p:txBody>
          <a:bodyPr>
            <a:noAutofit/>
          </a:bodyPr>
          <a:lstStyle>
            <a:lvl1pPr marL="0" indent="0">
              <a:buNone/>
              <a:defRPr lang="en-US" sz="2500" b="1" kern="1200" dirty="0" smtClean="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9965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p:cNvPicPr>
            <a:picLocks/>
          </p:cNvPicPr>
          <p:nvPr userDrawn="1"/>
        </p:nvPicPr>
        <p:blipFill>
          <a:blip r:embed="rId2">
            <a:extLst>
              <a:ext uri="{28A0092B-C50C-407E-A947-70E740481C1C}">
                <a14:useLocalDpi xmlns:a14="http://schemas.microsoft.com/office/drawing/2010/main" val="0"/>
              </a:ext>
            </a:extLst>
          </a:blip>
          <a:srcRect/>
          <a:stretch/>
        </p:blipFill>
        <p:spPr>
          <a:xfrm>
            <a:off x="0" y="0"/>
            <a:ext cx="9183600" cy="5155200"/>
          </a:xfrm>
          <a:prstGeom prst="rect">
            <a:avLst/>
          </a:prstGeom>
        </p:spPr>
      </p:pic>
      <p:sp>
        <p:nvSpPr>
          <p:cNvPr id="2" name="Title 1"/>
          <p:cNvSpPr>
            <a:spLocks noGrp="1"/>
          </p:cNvSpPr>
          <p:nvPr>
            <p:ph type="ctrTitle"/>
          </p:nvPr>
        </p:nvSpPr>
        <p:spPr>
          <a:xfrm>
            <a:off x="1376610" y="2139702"/>
            <a:ext cx="7128792" cy="1026114"/>
          </a:xfrm>
          <a:prstGeom prst="rect">
            <a:avLst/>
          </a:prstGeom>
        </p:spPr>
        <p:txBody>
          <a:bodyPr anchor="b">
            <a:noAutofit/>
          </a:bodyPr>
          <a:lstStyle>
            <a:lvl1pPr algn="l">
              <a:lnSpc>
                <a:spcPts val="3700"/>
              </a:lnSpc>
              <a:defRPr sz="4000">
                <a:solidFill>
                  <a:schemeClr val="bg1"/>
                </a:solidFill>
              </a:defRPr>
            </a:lvl1pPr>
          </a:lstStyle>
          <a:p>
            <a:endParaRPr lang="hu-HU" dirty="0"/>
          </a:p>
        </p:txBody>
      </p:sp>
      <p:sp>
        <p:nvSpPr>
          <p:cNvPr id="3" name="Subtitle 2"/>
          <p:cNvSpPr>
            <a:spLocks noGrp="1"/>
          </p:cNvSpPr>
          <p:nvPr>
            <p:ph type="subTitle" idx="1"/>
          </p:nvPr>
        </p:nvSpPr>
        <p:spPr>
          <a:xfrm>
            <a:off x="1376610" y="3111810"/>
            <a:ext cx="7128792" cy="648072"/>
          </a:xfrm>
          <a:prstGeom prst="rect">
            <a:avLst/>
          </a:prstGeom>
        </p:spPr>
        <p:txBody>
          <a:bodyPr>
            <a:noAutofit/>
          </a:bodyPr>
          <a:lstStyle>
            <a:lvl1pPr marL="0" indent="0" algn="l">
              <a:lnSpc>
                <a:spcPts val="37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p:txBody>
      </p:sp>
      <p:sp>
        <p:nvSpPr>
          <p:cNvPr id="5" name="Text Placeholder 3"/>
          <p:cNvSpPr>
            <a:spLocks noGrp="1"/>
          </p:cNvSpPr>
          <p:nvPr>
            <p:ph type="body" sz="half" idx="2"/>
          </p:nvPr>
        </p:nvSpPr>
        <p:spPr>
          <a:xfrm>
            <a:off x="1376610" y="4407954"/>
            <a:ext cx="4896544" cy="486054"/>
          </a:xfrm>
          <a:prstGeom prst="rect">
            <a:avLst/>
          </a:prstGeom>
        </p:spPr>
        <p:txBody>
          <a:bodyPr>
            <a:normAutofit/>
          </a:bodyPr>
          <a:lstStyle>
            <a:lvl1pPr marL="0" indent="0">
              <a:lnSpc>
                <a:spcPts val="900"/>
              </a:lnSpc>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3"/>
          </p:nvPr>
        </p:nvSpPr>
        <p:spPr>
          <a:xfrm>
            <a:off x="1376610" y="4018807"/>
            <a:ext cx="4896544" cy="281135"/>
          </a:xfrm>
          <a:prstGeom prst="rect">
            <a:avLst/>
          </a:prstGeom>
        </p:spPr>
        <p:txBody>
          <a:bodyPr>
            <a:noAutofit/>
          </a:bodyPr>
          <a:lstStyle>
            <a:lvl1pPr marL="0" indent="0">
              <a:buNone/>
              <a:defRPr lang="en-US" sz="2500" b="1" kern="1200" dirty="0" smtClean="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9311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p:cNvPicPr>
            <a:picLocks/>
          </p:cNvPicPr>
          <p:nvPr userDrawn="1"/>
        </p:nvPicPr>
        <p:blipFill>
          <a:blip r:embed="rId2">
            <a:extLst>
              <a:ext uri="{28A0092B-C50C-407E-A947-70E740481C1C}">
                <a14:useLocalDpi xmlns:a14="http://schemas.microsoft.com/office/drawing/2010/main" val="0"/>
              </a:ext>
            </a:extLst>
          </a:blip>
          <a:srcRect/>
          <a:stretch/>
        </p:blipFill>
        <p:spPr>
          <a:xfrm>
            <a:off x="0" y="0"/>
            <a:ext cx="9183600" cy="5155200"/>
          </a:xfrm>
          <a:prstGeom prst="rect">
            <a:avLst/>
          </a:prstGeom>
        </p:spPr>
      </p:pic>
      <p:sp>
        <p:nvSpPr>
          <p:cNvPr id="2" name="Title 1"/>
          <p:cNvSpPr>
            <a:spLocks noGrp="1"/>
          </p:cNvSpPr>
          <p:nvPr>
            <p:ph type="ctrTitle"/>
          </p:nvPr>
        </p:nvSpPr>
        <p:spPr>
          <a:xfrm>
            <a:off x="1376610" y="2139702"/>
            <a:ext cx="7128792" cy="1026114"/>
          </a:xfrm>
          <a:prstGeom prst="rect">
            <a:avLst/>
          </a:prstGeom>
        </p:spPr>
        <p:txBody>
          <a:bodyPr anchor="b">
            <a:noAutofit/>
          </a:bodyPr>
          <a:lstStyle>
            <a:lvl1pPr algn="l">
              <a:lnSpc>
                <a:spcPts val="3700"/>
              </a:lnSpc>
              <a:defRPr sz="4000">
                <a:solidFill>
                  <a:schemeClr val="bg1"/>
                </a:solidFill>
              </a:defRPr>
            </a:lvl1pPr>
          </a:lstStyle>
          <a:p>
            <a:endParaRPr lang="hu-HU" dirty="0"/>
          </a:p>
        </p:txBody>
      </p:sp>
      <p:sp>
        <p:nvSpPr>
          <p:cNvPr id="3" name="Subtitle 2"/>
          <p:cNvSpPr>
            <a:spLocks noGrp="1"/>
          </p:cNvSpPr>
          <p:nvPr>
            <p:ph type="subTitle" idx="1"/>
          </p:nvPr>
        </p:nvSpPr>
        <p:spPr>
          <a:xfrm>
            <a:off x="1376610" y="3111810"/>
            <a:ext cx="7128792" cy="648072"/>
          </a:xfrm>
          <a:prstGeom prst="rect">
            <a:avLst/>
          </a:prstGeom>
        </p:spPr>
        <p:txBody>
          <a:bodyPr>
            <a:noAutofit/>
          </a:bodyPr>
          <a:lstStyle>
            <a:lvl1pPr marL="0" indent="0" algn="l">
              <a:lnSpc>
                <a:spcPts val="37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p:txBody>
      </p:sp>
      <p:sp>
        <p:nvSpPr>
          <p:cNvPr id="7" name="Text Placeholder 3"/>
          <p:cNvSpPr>
            <a:spLocks noGrp="1"/>
          </p:cNvSpPr>
          <p:nvPr>
            <p:ph type="body" sz="half" idx="2"/>
          </p:nvPr>
        </p:nvSpPr>
        <p:spPr>
          <a:xfrm>
            <a:off x="1376610" y="4407954"/>
            <a:ext cx="4896544" cy="486054"/>
          </a:xfrm>
          <a:prstGeom prst="rect">
            <a:avLst/>
          </a:prstGeom>
        </p:spPr>
        <p:txBody>
          <a:bodyPr>
            <a:normAutofit/>
          </a:bodyPr>
          <a:lstStyle>
            <a:lvl1pPr marL="0" indent="0">
              <a:lnSpc>
                <a:spcPts val="900"/>
              </a:lnSpc>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1376610" y="4018807"/>
            <a:ext cx="4896544" cy="281135"/>
          </a:xfrm>
          <a:prstGeom prst="rect">
            <a:avLst/>
          </a:prstGeom>
        </p:spPr>
        <p:txBody>
          <a:bodyPr>
            <a:noAutofit/>
          </a:bodyPr>
          <a:lstStyle>
            <a:lvl1pPr marL="0" indent="0">
              <a:buNone/>
              <a:defRPr lang="en-US" sz="2500" b="1" kern="1200" dirty="0" smtClean="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6054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p:cNvPicPr>
            <a:picLocks/>
          </p:cNvPicPr>
          <p:nvPr userDrawn="1"/>
        </p:nvPicPr>
        <p:blipFill>
          <a:blip r:embed="rId2">
            <a:extLst>
              <a:ext uri="{28A0092B-C50C-407E-A947-70E740481C1C}">
                <a14:useLocalDpi xmlns:a14="http://schemas.microsoft.com/office/drawing/2010/main" val="0"/>
              </a:ext>
            </a:extLst>
          </a:blip>
          <a:srcRect/>
          <a:stretch/>
        </p:blipFill>
        <p:spPr>
          <a:xfrm>
            <a:off x="0" y="0"/>
            <a:ext cx="9183600" cy="5155200"/>
          </a:xfrm>
          <a:prstGeom prst="rect">
            <a:avLst/>
          </a:prstGeom>
        </p:spPr>
      </p:pic>
      <p:sp>
        <p:nvSpPr>
          <p:cNvPr id="2" name="Title 1"/>
          <p:cNvSpPr>
            <a:spLocks noGrp="1"/>
          </p:cNvSpPr>
          <p:nvPr>
            <p:ph type="ctrTitle"/>
          </p:nvPr>
        </p:nvSpPr>
        <p:spPr>
          <a:xfrm>
            <a:off x="1376610" y="2139702"/>
            <a:ext cx="7128792" cy="1026114"/>
          </a:xfrm>
          <a:prstGeom prst="rect">
            <a:avLst/>
          </a:prstGeom>
        </p:spPr>
        <p:txBody>
          <a:bodyPr anchor="b">
            <a:noAutofit/>
          </a:bodyPr>
          <a:lstStyle>
            <a:lvl1pPr algn="l">
              <a:lnSpc>
                <a:spcPts val="3700"/>
              </a:lnSpc>
              <a:defRPr sz="4000">
                <a:solidFill>
                  <a:schemeClr val="bg1"/>
                </a:solidFill>
              </a:defRPr>
            </a:lvl1pPr>
          </a:lstStyle>
          <a:p>
            <a:endParaRPr lang="hu-HU" dirty="0"/>
          </a:p>
        </p:txBody>
      </p:sp>
      <p:sp>
        <p:nvSpPr>
          <p:cNvPr id="3" name="Subtitle 2"/>
          <p:cNvSpPr>
            <a:spLocks noGrp="1"/>
          </p:cNvSpPr>
          <p:nvPr>
            <p:ph type="subTitle" idx="1"/>
          </p:nvPr>
        </p:nvSpPr>
        <p:spPr>
          <a:xfrm>
            <a:off x="1376610" y="3111810"/>
            <a:ext cx="7128792" cy="648072"/>
          </a:xfrm>
          <a:prstGeom prst="rect">
            <a:avLst/>
          </a:prstGeom>
        </p:spPr>
        <p:txBody>
          <a:bodyPr>
            <a:noAutofit/>
          </a:bodyPr>
          <a:lstStyle>
            <a:lvl1pPr marL="0" indent="0" algn="l">
              <a:lnSpc>
                <a:spcPts val="37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p:txBody>
      </p:sp>
      <p:sp>
        <p:nvSpPr>
          <p:cNvPr id="5" name="Text Placeholder 3"/>
          <p:cNvSpPr>
            <a:spLocks noGrp="1"/>
          </p:cNvSpPr>
          <p:nvPr>
            <p:ph type="body" sz="half" idx="2"/>
          </p:nvPr>
        </p:nvSpPr>
        <p:spPr>
          <a:xfrm>
            <a:off x="1376610" y="4407954"/>
            <a:ext cx="4896544" cy="486054"/>
          </a:xfrm>
          <a:prstGeom prst="rect">
            <a:avLst/>
          </a:prstGeom>
        </p:spPr>
        <p:txBody>
          <a:bodyPr>
            <a:normAutofit/>
          </a:bodyPr>
          <a:lstStyle>
            <a:lvl1pPr marL="0" indent="0">
              <a:lnSpc>
                <a:spcPts val="900"/>
              </a:lnSpc>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3"/>
          </p:nvPr>
        </p:nvSpPr>
        <p:spPr>
          <a:xfrm>
            <a:off x="1376610" y="4018807"/>
            <a:ext cx="4896544" cy="281135"/>
          </a:xfrm>
          <a:prstGeom prst="rect">
            <a:avLst/>
          </a:prstGeom>
        </p:spPr>
        <p:txBody>
          <a:bodyPr>
            <a:noAutofit/>
          </a:bodyPr>
          <a:lstStyle>
            <a:lvl1pPr marL="0" indent="0">
              <a:buNone/>
              <a:defRPr lang="en-US" sz="2500" b="1" kern="1200" dirty="0" smtClean="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6810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p:cNvPicPr>
            <a:picLocks/>
          </p:cNvPicPr>
          <p:nvPr userDrawn="1"/>
        </p:nvPicPr>
        <p:blipFill>
          <a:blip r:embed="rId2">
            <a:extLst>
              <a:ext uri="{28A0092B-C50C-407E-A947-70E740481C1C}">
                <a14:useLocalDpi xmlns:a14="http://schemas.microsoft.com/office/drawing/2010/main" val="0"/>
              </a:ext>
            </a:extLst>
          </a:blip>
          <a:srcRect/>
          <a:stretch/>
        </p:blipFill>
        <p:spPr>
          <a:xfrm>
            <a:off x="0" y="0"/>
            <a:ext cx="9183600" cy="5155200"/>
          </a:xfrm>
          <a:prstGeom prst="rect">
            <a:avLst/>
          </a:prstGeom>
        </p:spPr>
      </p:pic>
      <p:sp>
        <p:nvSpPr>
          <p:cNvPr id="2" name="Title 1"/>
          <p:cNvSpPr>
            <a:spLocks noGrp="1"/>
          </p:cNvSpPr>
          <p:nvPr>
            <p:ph type="ctrTitle"/>
          </p:nvPr>
        </p:nvSpPr>
        <p:spPr>
          <a:xfrm>
            <a:off x="1376610" y="2139702"/>
            <a:ext cx="7128792" cy="1026114"/>
          </a:xfrm>
          <a:prstGeom prst="rect">
            <a:avLst/>
          </a:prstGeom>
        </p:spPr>
        <p:txBody>
          <a:bodyPr anchor="b">
            <a:noAutofit/>
          </a:bodyPr>
          <a:lstStyle>
            <a:lvl1pPr algn="l">
              <a:lnSpc>
                <a:spcPts val="3700"/>
              </a:lnSpc>
              <a:defRPr sz="4000">
                <a:solidFill>
                  <a:schemeClr val="bg1"/>
                </a:solidFill>
              </a:defRPr>
            </a:lvl1pPr>
          </a:lstStyle>
          <a:p>
            <a:endParaRPr lang="hu-HU" dirty="0"/>
          </a:p>
        </p:txBody>
      </p:sp>
      <p:sp>
        <p:nvSpPr>
          <p:cNvPr id="3" name="Subtitle 2"/>
          <p:cNvSpPr>
            <a:spLocks noGrp="1"/>
          </p:cNvSpPr>
          <p:nvPr>
            <p:ph type="subTitle" idx="1"/>
          </p:nvPr>
        </p:nvSpPr>
        <p:spPr>
          <a:xfrm>
            <a:off x="1376610" y="3111810"/>
            <a:ext cx="7128792" cy="648072"/>
          </a:xfrm>
          <a:prstGeom prst="rect">
            <a:avLst/>
          </a:prstGeom>
        </p:spPr>
        <p:txBody>
          <a:bodyPr>
            <a:noAutofit/>
          </a:bodyPr>
          <a:lstStyle>
            <a:lvl1pPr marL="0" indent="0" algn="l">
              <a:lnSpc>
                <a:spcPts val="37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p:txBody>
      </p:sp>
      <p:sp>
        <p:nvSpPr>
          <p:cNvPr id="5" name="Text Placeholder 3"/>
          <p:cNvSpPr>
            <a:spLocks noGrp="1"/>
          </p:cNvSpPr>
          <p:nvPr>
            <p:ph type="body" sz="half" idx="2"/>
          </p:nvPr>
        </p:nvSpPr>
        <p:spPr>
          <a:xfrm>
            <a:off x="1376610" y="4407954"/>
            <a:ext cx="4896544" cy="486054"/>
          </a:xfrm>
          <a:prstGeom prst="rect">
            <a:avLst/>
          </a:prstGeom>
        </p:spPr>
        <p:txBody>
          <a:bodyPr>
            <a:normAutofit/>
          </a:bodyPr>
          <a:lstStyle>
            <a:lvl1pPr marL="0" indent="0">
              <a:lnSpc>
                <a:spcPts val="900"/>
              </a:lnSpc>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3"/>
          <p:cNvSpPr>
            <a:spLocks noGrp="1"/>
          </p:cNvSpPr>
          <p:nvPr>
            <p:ph type="body" sz="half" idx="13"/>
          </p:nvPr>
        </p:nvSpPr>
        <p:spPr>
          <a:xfrm>
            <a:off x="1376610" y="4018807"/>
            <a:ext cx="4896544" cy="281135"/>
          </a:xfrm>
          <a:prstGeom prst="rect">
            <a:avLst/>
          </a:prstGeom>
        </p:spPr>
        <p:txBody>
          <a:bodyPr>
            <a:noAutofit/>
          </a:bodyPr>
          <a:lstStyle>
            <a:lvl1pPr marL="0" indent="0">
              <a:buNone/>
              <a:defRPr lang="en-US" sz="2500" b="1" kern="1200" dirty="0" smtClean="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21192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77684"/>
            <a:ext cx="8229600" cy="2754306"/>
          </a:xfrm>
          <a:prstGeom prst="rect">
            <a:avLst/>
          </a:prstGeom>
        </p:spPr>
        <p:txBody>
          <a:bodyPr/>
          <a:lstStyle>
            <a:lvl1pPr marL="216000" indent="-180000">
              <a:lnSpc>
                <a:spcPts val="2200"/>
              </a:lnSpc>
              <a:spcBef>
                <a:spcPts val="0"/>
              </a:spcBef>
              <a:buClr>
                <a:srgbClr val="0556A5"/>
              </a:buClr>
              <a:buFont typeface="Arial" pitchFamily="34" charset="0"/>
              <a:buChar char="•"/>
              <a:defRPr sz="2000">
                <a:solidFill>
                  <a:srgbClr val="43515A"/>
                </a:solidFill>
              </a:defRPr>
            </a:lvl1pPr>
            <a:lvl2pPr marL="540000" indent="-180000">
              <a:lnSpc>
                <a:spcPts val="2200"/>
              </a:lnSpc>
              <a:spcBef>
                <a:spcPts val="0"/>
              </a:spcBef>
              <a:buClr>
                <a:srgbClr val="0556A5"/>
              </a:buClr>
              <a:buFont typeface="Arial" pitchFamily="34" charset="0"/>
              <a:buChar char="•"/>
              <a:defRPr sz="2000">
                <a:solidFill>
                  <a:srgbClr val="43515A"/>
                </a:solidFill>
              </a:defRPr>
            </a:lvl2pPr>
            <a:lvl3pPr marL="828000" indent="-180000">
              <a:lnSpc>
                <a:spcPts val="2200"/>
              </a:lnSpc>
              <a:spcBef>
                <a:spcPts val="0"/>
              </a:spcBef>
              <a:buClr>
                <a:srgbClr val="0556A5"/>
              </a:buClr>
              <a:buFont typeface="Arial" pitchFamily="34" charset="0"/>
              <a:buChar char="•"/>
              <a:defRPr sz="2000">
                <a:solidFill>
                  <a:srgbClr val="43515A"/>
                </a:solidFill>
              </a:defRPr>
            </a:lvl3pPr>
            <a:lvl4pPr marL="1008000" indent="-180000">
              <a:lnSpc>
                <a:spcPts val="2200"/>
              </a:lnSpc>
              <a:spcBef>
                <a:spcPts val="0"/>
              </a:spcBef>
              <a:buClr>
                <a:srgbClr val="0556A5"/>
              </a:buClr>
              <a:buFont typeface="Arial" pitchFamily="34" charset="0"/>
              <a:buChar char="•"/>
              <a:defRPr sz="2000">
                <a:solidFill>
                  <a:srgbClr val="43515A"/>
                </a:solidFill>
              </a:defRPr>
            </a:lvl4pPr>
            <a:lvl5pPr marL="1188000" indent="-180000">
              <a:lnSpc>
                <a:spcPts val="2200"/>
              </a:lnSpc>
              <a:spcBef>
                <a:spcPts val="0"/>
              </a:spcBef>
              <a:buClr>
                <a:srgbClr val="0556A5"/>
              </a:buClr>
              <a:buFont typeface="Arial" pitchFamily="34" charset="0"/>
              <a:buChar char="•"/>
              <a:defRPr sz="2000">
                <a:solidFill>
                  <a:srgbClr val="4351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7" name="Text Placeholder 3"/>
          <p:cNvSpPr>
            <a:spLocks noGrp="1"/>
          </p:cNvSpPr>
          <p:nvPr>
            <p:ph type="body" sz="half" idx="2"/>
          </p:nvPr>
        </p:nvSpPr>
        <p:spPr>
          <a:xfrm>
            <a:off x="617239" y="1159075"/>
            <a:ext cx="8219256" cy="764603"/>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8598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617239" y="1159075"/>
            <a:ext cx="8219256" cy="3626921"/>
          </a:xfrm>
          <a:prstGeom prst="rect">
            <a:avLst/>
          </a:prstGeom>
        </p:spPr>
        <p:txBody>
          <a:bodyPr>
            <a:normAutofit/>
          </a:bodyPr>
          <a:lstStyle>
            <a:lvl1pPr marL="0" indent="0">
              <a:lnSpc>
                <a:spcPts val="2200"/>
              </a:lnSpc>
              <a:spcBef>
                <a:spcPts val="0"/>
              </a:spcBef>
              <a:buNone/>
              <a:defRPr sz="2000">
                <a:solidFill>
                  <a:srgbClr val="43515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endParaRPr lang="hu-HU" dirty="0"/>
          </a:p>
        </p:txBody>
      </p:sp>
      <p:sp>
        <p:nvSpPr>
          <p:cNvPr id="6" name="Text Placeholder 3"/>
          <p:cNvSpPr>
            <a:spLocks noGrp="1"/>
          </p:cNvSpPr>
          <p:nvPr>
            <p:ph type="body" sz="half" idx="10" hasCustomPrompt="1"/>
          </p:nvPr>
        </p:nvSpPr>
        <p:spPr>
          <a:xfrm>
            <a:off x="2051720" y="421794"/>
            <a:ext cx="6495122" cy="216024"/>
          </a:xfrm>
          <a:prstGeom prst="rect">
            <a:avLst/>
          </a:prstGeom>
        </p:spPr>
        <p:txBody>
          <a:bodyPr tIns="0" bIns="0">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ext Placeholder 3"/>
          <p:cNvSpPr>
            <a:spLocks noGrp="1"/>
          </p:cNvSpPr>
          <p:nvPr>
            <p:ph type="body" sz="half" idx="11" hasCustomPrompt="1"/>
          </p:nvPr>
        </p:nvSpPr>
        <p:spPr>
          <a:xfrm>
            <a:off x="2051720" y="0"/>
            <a:ext cx="6495122" cy="411510"/>
          </a:xfrm>
          <a:prstGeom prst="rect">
            <a:avLst/>
          </a:prstGeom>
        </p:spPr>
        <p:txBody>
          <a:bodyPr tIns="0" bIns="0" anchor="b">
            <a:normAutofit/>
          </a:bodyPr>
          <a:lstStyle>
            <a:lvl1pPr marL="0" indent="0">
              <a:lnSpc>
                <a:spcPts val="2200"/>
              </a:lnSpc>
              <a:spcBef>
                <a:spcPts val="0"/>
              </a:spcBef>
              <a:buNone/>
              <a:defRPr lang="en-US" sz="2000" kern="1200" dirty="0" smtClean="0">
                <a:solidFill>
                  <a:srgbClr val="43515A"/>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392498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2.jp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AF3929-AB66-4171-B31D-1598E0AD6067}" type="datetimeFigureOut">
              <a:rPr lang="hu-HU" smtClean="0"/>
              <a:t>2024. 03. 28.</a:t>
            </a:fld>
            <a:endParaRPr lang="hu-H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C302EE8-53CF-4912-A1F7-DC7C5352E9D4}" type="slidenum">
              <a:rPr lang="hu-HU" smtClean="0"/>
              <a:t>‹#›</a:t>
            </a:fld>
            <a:endParaRPr lang="hu-HU"/>
          </a:p>
        </p:txBody>
      </p:sp>
      <p:pic>
        <p:nvPicPr>
          <p:cNvPr id="7" name="Picture 6"/>
          <p:cNvPicPr>
            <a:picLocks/>
          </p:cNvPicPr>
          <p:nvPr userDrawn="1"/>
        </p:nvPicPr>
        <p:blipFill>
          <a:blip r:embed="rId4">
            <a:extLst>
              <a:ext uri="{28A0092B-C50C-407E-A947-70E740481C1C}">
                <a14:useLocalDpi xmlns:a14="http://schemas.microsoft.com/office/drawing/2010/main" val="0"/>
              </a:ext>
            </a:extLst>
          </a:blip>
          <a:srcRect/>
          <a:stretch/>
        </p:blipFill>
        <p:spPr>
          <a:xfrm>
            <a:off x="0" y="0"/>
            <a:ext cx="9183600" cy="5155200"/>
          </a:xfrm>
          <a:prstGeom prst="rect">
            <a:avLst/>
          </a:prstGeom>
        </p:spPr>
      </p:pic>
    </p:spTree>
    <p:extLst>
      <p:ext uri="{BB962C8B-B14F-4D97-AF65-F5344CB8AC3E}">
        <p14:creationId xmlns:p14="http://schemas.microsoft.com/office/powerpoint/2010/main" val="10716150"/>
      </p:ext>
    </p:extLst>
  </p:cSld>
  <p:clrMap bg1="lt1" tx1="dk1" bg2="lt2" tx2="dk2" accent1="accent1" accent2="accent2" accent3="accent3" accent4="accent4" accent5="accent5" accent6="accent6" hlink="hlink" folHlink="folHlink"/>
  <p:sldLayoutIdLst>
    <p:sldLayoutId id="2147483649" r:id="rId1"/>
    <p:sldLayoutId id="214748367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0" y="9922"/>
            <a:ext cx="9161552" cy="5143500"/>
          </a:xfrm>
          <a:prstGeom prst="rect">
            <a:avLst/>
          </a:prstGeom>
        </p:spPr>
      </p:pic>
      <p:sp>
        <p:nvSpPr>
          <p:cNvPr id="12" name="Slide Number Placeholder 5"/>
          <p:cNvSpPr txBox="1">
            <a:spLocks/>
          </p:cNvSpPr>
          <p:nvPr userDrawn="1"/>
        </p:nvSpPr>
        <p:spPr>
          <a:xfrm>
            <a:off x="8532440" y="4930869"/>
            <a:ext cx="432048" cy="273844"/>
          </a:xfrm>
          <a:prstGeom prst="rect">
            <a:avLst/>
          </a:prstGeom>
        </p:spPr>
        <p:txBody>
          <a:bodyPr/>
          <a:lstStyle>
            <a:defPPr>
              <a:defRPr lang="hu-HU"/>
            </a:defPPr>
            <a:lvl1pPr marL="0" algn="r" defTabSz="914400" rtl="0" eaLnBrk="1" latinLnBrk="0" hangingPunct="1">
              <a:defRPr sz="1000" kern="1200">
                <a:solidFill>
                  <a:srgbClr val="4351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2C632D-FAE6-45B7-9C20-0AFFD2F99CC4}" type="slidenum">
              <a:rPr lang="hu-HU" smtClean="0"/>
              <a:t>‹#›</a:t>
            </a:fld>
            <a:endParaRPr lang="hu-HU" dirty="0"/>
          </a:p>
        </p:txBody>
      </p:sp>
    </p:spTree>
    <p:extLst>
      <p:ext uri="{BB962C8B-B14F-4D97-AF65-F5344CB8AC3E}">
        <p14:creationId xmlns:p14="http://schemas.microsoft.com/office/powerpoint/2010/main" val="39736514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4" r:id="rId4"/>
    <p:sldLayoutId id="2147483676" r:id="rId5"/>
    <p:sldLayoutId id="2147483652" r:id="rId6"/>
    <p:sldLayoutId id="2147483664" r:id="rId7"/>
    <p:sldLayoutId id="2147483653" r:id="rId8"/>
    <p:sldLayoutId id="2147483666" r:id="rId9"/>
    <p:sldLayoutId id="2147483677" r:id="rId10"/>
    <p:sldLayoutId id="2147483678" r:id="rId11"/>
    <p:sldLayoutId id="2147483679" r:id="rId12"/>
    <p:sldLayoutId id="2147483680" r:id="rId13"/>
    <p:sldLayoutId id="2147483665" r:id="rId14"/>
    <p:sldLayoutId id="2147483667" r:id="rId15"/>
    <p:sldLayoutId id="2147483668" r:id="rId16"/>
    <p:sldLayoutId id="214748366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comments" Target="../comments/comment1.xml"/><Relationship Id="rId5" Type="http://schemas.openxmlformats.org/officeDocument/2006/relationships/image" Target="../media/image10.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www.cept.org/Documents/cpg/78072/cpg-23-036-annex-iv-16_draft-cept-brief-on-wrc-23-agenda-item-116"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47.emf"/></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em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1.xml"/><Relationship Id="rId7" Type="http://schemas.openxmlformats.org/officeDocument/2006/relationships/image" Target="../media/image59.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F5257D-32FC-4DB5-B7B7-8CEC4468DB85}"/>
              </a:ext>
            </a:extLst>
          </p:cNvPr>
          <p:cNvSpPr>
            <a:spLocks noGrp="1"/>
          </p:cNvSpPr>
          <p:nvPr>
            <p:ph type="ctrTitle"/>
          </p:nvPr>
        </p:nvSpPr>
        <p:spPr>
          <a:xfrm>
            <a:off x="1376610" y="2139702"/>
            <a:ext cx="7128792" cy="1296144"/>
          </a:xfrm>
        </p:spPr>
        <p:txBody>
          <a:bodyPr/>
          <a:lstStyle/>
          <a:p>
            <a:pPr>
              <a:lnSpc>
                <a:spcPct val="100000"/>
              </a:lnSpc>
            </a:pPr>
            <a:r>
              <a:rPr lang="hu-HU" dirty="0"/>
              <a:t>Tájékoztató a WRC-23 eredményeiről</a:t>
            </a:r>
          </a:p>
        </p:txBody>
      </p:sp>
      <p:sp>
        <p:nvSpPr>
          <p:cNvPr id="4" name="Szöveg helye 3">
            <a:extLst>
              <a:ext uri="{FF2B5EF4-FFF2-40B4-BE49-F238E27FC236}">
                <a16:creationId xmlns:a16="http://schemas.microsoft.com/office/drawing/2014/main" id="{E73C3AD5-4A2B-4E0A-88D2-C03D1F0F69E6}"/>
              </a:ext>
            </a:extLst>
          </p:cNvPr>
          <p:cNvSpPr>
            <a:spLocks noGrp="1"/>
          </p:cNvSpPr>
          <p:nvPr>
            <p:ph type="body" sz="half" idx="2"/>
          </p:nvPr>
        </p:nvSpPr>
        <p:spPr>
          <a:xfrm>
            <a:off x="1376610" y="4641980"/>
            <a:ext cx="4896544" cy="378042"/>
          </a:xfrm>
        </p:spPr>
        <p:txBody>
          <a:bodyPr>
            <a:normAutofit/>
          </a:bodyPr>
          <a:lstStyle/>
          <a:p>
            <a:pPr>
              <a:lnSpc>
                <a:spcPct val="100000"/>
              </a:lnSpc>
              <a:spcBef>
                <a:spcPts val="0"/>
              </a:spcBef>
            </a:pPr>
            <a:r>
              <a:rPr lang="hu-HU" sz="1600" dirty="0"/>
              <a:t>Budapest 2024.02.01</a:t>
            </a:r>
          </a:p>
        </p:txBody>
      </p:sp>
      <p:sp>
        <p:nvSpPr>
          <p:cNvPr id="10" name="Text Placeholder 9"/>
          <p:cNvSpPr>
            <a:spLocks noGrp="1"/>
          </p:cNvSpPr>
          <p:nvPr>
            <p:ph type="body" sz="half" idx="13"/>
          </p:nvPr>
        </p:nvSpPr>
        <p:spPr>
          <a:xfrm>
            <a:off x="1376610" y="3885897"/>
            <a:ext cx="7128792" cy="630069"/>
          </a:xfrm>
        </p:spPr>
        <p:txBody>
          <a:bodyPr/>
          <a:lstStyle/>
          <a:p>
            <a:pPr>
              <a:spcBef>
                <a:spcPts val="0"/>
              </a:spcBef>
            </a:pPr>
            <a:r>
              <a:rPr lang="hu-HU" sz="1800" b="0" dirty="0"/>
              <a:t>Dr. Vári Péter, Dr. Ulelay Emília, Dr. Daczi Diána, Bálint Irén, Csudai András, Vörös-Torma Csaba, Juricsky Endre, Tóth László, Gál Péter</a:t>
            </a:r>
          </a:p>
          <a:p>
            <a:pPr algn="just">
              <a:spcBef>
                <a:spcPts val="0"/>
              </a:spcBef>
            </a:pPr>
            <a:endParaRPr lang="hu-HU" sz="1800" b="0" strike="sngStrike" dirty="0"/>
          </a:p>
        </p:txBody>
      </p:sp>
    </p:spTree>
    <p:extLst>
      <p:ext uri="{BB962C8B-B14F-4D97-AF65-F5344CB8AC3E}">
        <p14:creationId xmlns:p14="http://schemas.microsoft.com/office/powerpoint/2010/main" val="2362199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26274" y="2211710"/>
            <a:ext cx="7731894" cy="936104"/>
          </a:xfrm>
        </p:spPr>
        <p:txBody>
          <a:bodyPr/>
          <a:lstStyle/>
          <a:p>
            <a:pPr>
              <a:lnSpc>
                <a:spcPct val="100000"/>
              </a:lnSpc>
              <a:spcBef>
                <a:spcPts val="0"/>
              </a:spcBef>
            </a:pPr>
            <a:r>
              <a:rPr lang="hu-HU" dirty="0"/>
              <a:t>Nemzetközi mozgó távközlés </a:t>
            </a:r>
            <a:br>
              <a:rPr lang="hu-HU" dirty="0"/>
            </a:br>
            <a:r>
              <a:rPr lang="hu-HU" dirty="0"/>
              <a:t>IMT</a:t>
            </a:r>
          </a:p>
        </p:txBody>
      </p:sp>
      <p:sp>
        <p:nvSpPr>
          <p:cNvPr id="5" name="Subtitle 4"/>
          <p:cNvSpPr>
            <a:spLocks noGrp="1"/>
          </p:cNvSpPr>
          <p:nvPr>
            <p:ph type="subTitle" idx="1"/>
          </p:nvPr>
        </p:nvSpPr>
        <p:spPr>
          <a:xfrm>
            <a:off x="1426274" y="4438405"/>
            <a:ext cx="7128792" cy="432048"/>
          </a:xfrm>
        </p:spPr>
        <p:txBody>
          <a:bodyPr/>
          <a:lstStyle/>
          <a:p>
            <a:pPr>
              <a:lnSpc>
                <a:spcPct val="100000"/>
              </a:lnSpc>
            </a:pPr>
            <a:r>
              <a:rPr lang="hu-HU" sz="2400" dirty="0"/>
              <a:t>Bálint Irén</a:t>
            </a:r>
          </a:p>
        </p:txBody>
      </p:sp>
      <p:sp>
        <p:nvSpPr>
          <p:cNvPr id="8" name="Text Placeholder 5"/>
          <p:cNvSpPr>
            <a:spLocks noGrp="1"/>
          </p:cNvSpPr>
          <p:nvPr>
            <p:ph type="body" sz="half" idx="2"/>
          </p:nvPr>
        </p:nvSpPr>
        <p:spPr>
          <a:xfrm>
            <a:off x="1426274" y="3234107"/>
            <a:ext cx="6579766" cy="1146575"/>
          </a:xfrm>
        </p:spPr>
        <p:txBody>
          <a:bodyPr>
            <a:normAutofit lnSpcReduction="10000"/>
          </a:bodyPr>
          <a:lstStyle/>
          <a:p>
            <a:pPr>
              <a:lnSpc>
                <a:spcPct val="110000"/>
              </a:lnSpc>
              <a:spcBef>
                <a:spcPts val="0"/>
              </a:spcBef>
            </a:pPr>
            <a:r>
              <a:rPr lang="sv-SE" sz="1600" dirty="0">
                <a:solidFill>
                  <a:prstClr val="white"/>
                </a:solidFill>
                <a:ea typeface="Lato" panose="020F0502020204030203" pitchFamily="34" charset="0"/>
                <a:cs typeface="Lato" panose="020F0502020204030203" pitchFamily="34" charset="0"/>
              </a:rPr>
              <a:t>1.</a:t>
            </a:r>
            <a:r>
              <a:rPr lang="hu-HU" sz="1600" dirty="0">
                <a:solidFill>
                  <a:prstClr val="white"/>
                </a:solidFill>
                <a:ea typeface="Lato" panose="020F0502020204030203" pitchFamily="34" charset="0"/>
                <a:cs typeface="Lato" panose="020F0502020204030203" pitchFamily="34" charset="0"/>
              </a:rPr>
              <a:t>2</a:t>
            </a:r>
            <a:r>
              <a:rPr lang="sv-SE" sz="1600" dirty="0">
                <a:solidFill>
                  <a:prstClr val="white"/>
                </a:solidFill>
                <a:ea typeface="Lato" panose="020F0502020204030203" pitchFamily="34" charset="0"/>
                <a:cs typeface="Lato" panose="020F0502020204030203" pitchFamily="34" charset="0"/>
              </a:rPr>
              <a:t> –</a:t>
            </a:r>
            <a:r>
              <a:rPr lang="hu-HU" sz="1600" dirty="0">
                <a:solidFill>
                  <a:prstClr val="white"/>
                </a:solidFill>
                <a:ea typeface="Lato" panose="020F0502020204030203" pitchFamily="34" charset="0"/>
                <a:cs typeface="Lato" panose="020F0502020204030203" pitchFamily="34" charset="0"/>
              </a:rPr>
              <a:t> IMT célú frekvenciasávok vizsgálata  </a:t>
            </a:r>
            <a:endParaRPr lang="sv-SE" sz="1600" dirty="0">
              <a:solidFill>
                <a:prstClr val="white"/>
              </a:solidFill>
              <a:ea typeface="Lato" panose="020F0502020204030203" pitchFamily="34" charset="0"/>
              <a:cs typeface="Lato" panose="020F0502020204030203" pitchFamily="34" charset="0"/>
            </a:endParaRPr>
          </a:p>
          <a:p>
            <a:pPr lvl="0">
              <a:lnSpc>
                <a:spcPct val="110000"/>
              </a:lnSpc>
              <a:spcBef>
                <a:spcPts val="0"/>
              </a:spcBef>
            </a:pPr>
            <a:r>
              <a:rPr lang="sv-SE" sz="1600" dirty="0">
                <a:solidFill>
                  <a:prstClr val="white"/>
                </a:solidFill>
                <a:ea typeface="Lato" panose="020F0502020204030203" pitchFamily="34" charset="0"/>
                <a:cs typeface="Lato" panose="020F0502020204030203" pitchFamily="34" charset="0"/>
              </a:rPr>
              <a:t>1.</a:t>
            </a:r>
            <a:r>
              <a:rPr lang="hu-HU" sz="1600" dirty="0">
                <a:solidFill>
                  <a:prstClr val="white"/>
                </a:solidFill>
                <a:ea typeface="Lato" panose="020F0502020204030203" pitchFamily="34" charset="0"/>
                <a:cs typeface="Lato" panose="020F0502020204030203" pitchFamily="34" charset="0"/>
              </a:rPr>
              <a:t>3</a:t>
            </a:r>
            <a:r>
              <a:rPr lang="sv-SE" sz="1600" dirty="0">
                <a:solidFill>
                  <a:prstClr val="white"/>
                </a:solidFill>
                <a:ea typeface="Lato" panose="020F0502020204030203" pitchFamily="34" charset="0"/>
                <a:cs typeface="Lato" panose="020F0502020204030203" pitchFamily="34" charset="0"/>
              </a:rPr>
              <a:t> – </a:t>
            </a:r>
            <a:r>
              <a:rPr lang="hu-HU" sz="1600" dirty="0">
                <a:solidFill>
                  <a:prstClr val="white"/>
                </a:solidFill>
                <a:ea typeface="Lato" panose="020F0502020204030203" pitchFamily="34" charset="0"/>
                <a:cs typeface="Lato" panose="020F0502020204030203" pitchFamily="34" charset="0"/>
              </a:rPr>
              <a:t>3,6-3,8 GHz sáv szabályozása</a:t>
            </a:r>
            <a:endParaRPr lang="sv-SE" sz="1600" dirty="0">
              <a:solidFill>
                <a:prstClr val="white"/>
              </a:solidFill>
              <a:ea typeface="Lato" panose="020F0502020204030203" pitchFamily="34" charset="0"/>
              <a:cs typeface="Lato" panose="020F0502020204030203" pitchFamily="34" charset="0"/>
            </a:endParaRPr>
          </a:p>
          <a:p>
            <a:pPr lvl="0">
              <a:lnSpc>
                <a:spcPct val="110000"/>
              </a:lnSpc>
              <a:spcBef>
                <a:spcPts val="0"/>
              </a:spcBef>
            </a:pPr>
            <a:r>
              <a:rPr lang="sv-SE" sz="1600" dirty="0">
                <a:solidFill>
                  <a:prstClr val="white"/>
                </a:solidFill>
                <a:ea typeface="Lato" panose="020F0502020204030203" pitchFamily="34" charset="0"/>
                <a:cs typeface="Lato" panose="020F0502020204030203" pitchFamily="34" charset="0"/>
              </a:rPr>
              <a:t>1.</a:t>
            </a:r>
            <a:r>
              <a:rPr lang="hu-HU" sz="1600" dirty="0">
                <a:solidFill>
                  <a:prstClr val="white"/>
                </a:solidFill>
                <a:ea typeface="Lato" panose="020F0502020204030203" pitchFamily="34" charset="0"/>
                <a:cs typeface="Lato" panose="020F0502020204030203" pitchFamily="34" charset="0"/>
              </a:rPr>
              <a:t>4</a:t>
            </a:r>
            <a:r>
              <a:rPr lang="sv-SE" sz="1600" dirty="0">
                <a:solidFill>
                  <a:prstClr val="white"/>
                </a:solidFill>
                <a:ea typeface="Lato" panose="020F0502020204030203" pitchFamily="34" charset="0"/>
                <a:cs typeface="Lato" panose="020F0502020204030203" pitchFamily="34" charset="0"/>
              </a:rPr>
              <a:t> </a:t>
            </a:r>
            <a:r>
              <a:rPr lang="hu-HU" sz="1600" dirty="0">
                <a:solidFill>
                  <a:prstClr val="white"/>
                </a:solidFill>
                <a:ea typeface="Lato" panose="020F0502020204030203" pitchFamily="34" charset="0"/>
                <a:cs typeface="Lato" panose="020F0502020204030203" pitchFamily="34" charset="0"/>
              </a:rPr>
              <a:t>– HIBS (HAPS IMT bázisállomás)</a:t>
            </a:r>
            <a:endParaRPr lang="sv-SE" sz="1600" dirty="0">
              <a:solidFill>
                <a:prstClr val="white"/>
              </a:solidFill>
              <a:ea typeface="Lato" panose="020F0502020204030203" pitchFamily="34" charset="0"/>
              <a:cs typeface="Lato" panose="020F0502020204030203" pitchFamily="34" charset="0"/>
            </a:endParaRPr>
          </a:p>
          <a:p>
            <a:pPr>
              <a:lnSpc>
                <a:spcPct val="110000"/>
              </a:lnSpc>
              <a:spcBef>
                <a:spcPts val="0"/>
              </a:spcBef>
            </a:pPr>
            <a:r>
              <a:rPr lang="sv-SE" sz="1600" dirty="0">
                <a:solidFill>
                  <a:prstClr val="white"/>
                </a:solidFill>
                <a:ea typeface="Lato" panose="020F0502020204030203" pitchFamily="34" charset="0"/>
                <a:cs typeface="Lato" panose="020F0502020204030203" pitchFamily="34" charset="0"/>
              </a:rPr>
              <a:t>1.</a:t>
            </a:r>
            <a:r>
              <a:rPr lang="hu-HU" sz="1600" dirty="0">
                <a:solidFill>
                  <a:prstClr val="white"/>
                </a:solidFill>
                <a:ea typeface="Lato" panose="020F0502020204030203" pitchFamily="34" charset="0"/>
                <a:cs typeface="Lato" panose="020F0502020204030203" pitchFamily="34" charset="0"/>
              </a:rPr>
              <a:t>5</a:t>
            </a:r>
            <a:r>
              <a:rPr lang="sv-SE" sz="1600" dirty="0">
                <a:solidFill>
                  <a:prstClr val="white"/>
                </a:solidFill>
                <a:ea typeface="Lato" panose="020F0502020204030203" pitchFamily="34" charset="0"/>
                <a:cs typeface="Lato" panose="020F0502020204030203" pitchFamily="34" charset="0"/>
              </a:rPr>
              <a:t> – </a:t>
            </a:r>
            <a:r>
              <a:rPr lang="hu-HU" sz="1600" dirty="0"/>
              <a:t>UHF sáv felülvizsgálata</a:t>
            </a:r>
          </a:p>
          <a:p>
            <a:pPr>
              <a:lnSpc>
                <a:spcPct val="110000"/>
              </a:lnSpc>
              <a:spcBef>
                <a:spcPts val="0"/>
              </a:spcBef>
            </a:pPr>
            <a:endParaRPr lang="hu-HU" sz="1600" dirty="0"/>
          </a:p>
        </p:txBody>
      </p:sp>
    </p:spTree>
    <p:extLst>
      <p:ext uri="{BB962C8B-B14F-4D97-AF65-F5344CB8AC3E}">
        <p14:creationId xmlns:p14="http://schemas.microsoft.com/office/powerpoint/2010/main" val="130109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4952" y="1059582"/>
            <a:ext cx="8399908" cy="986609"/>
          </a:xfrm>
          <a:ln>
            <a:solidFill>
              <a:srgbClr val="0556A5"/>
            </a:solidFill>
          </a:ln>
        </p:spPr>
        <p:txBody>
          <a:bodyPr/>
          <a:lstStyle/>
          <a:p>
            <a:pPr marL="36000" indent="0" algn="just">
              <a:lnSpc>
                <a:spcPct val="100000"/>
              </a:lnSpc>
              <a:buNone/>
            </a:pPr>
            <a:r>
              <a:rPr lang="hu-HU" sz="1400" b="1" i="1" dirty="0">
                <a:latin typeface="+mj-lt"/>
                <a:ea typeface="Lato Light" panose="020B0604020202020204" charset="0"/>
                <a:cs typeface="Lato Light" panose="020B0604020202020204" charset="0"/>
              </a:rPr>
              <a:t>A </a:t>
            </a:r>
            <a:r>
              <a:rPr lang="hu-HU" sz="1400" b="1" i="1" dirty="0">
                <a:ea typeface="Lato Light" panose="020B0604020202020204" charset="0"/>
                <a:cs typeface="Lato Light" panose="020B0604020202020204" charset="0"/>
              </a:rPr>
              <a:t>245. (WRC-19) Határozattal összhangban megvizsgálni a </a:t>
            </a:r>
            <a:r>
              <a:rPr lang="hu-HU" sz="1400" b="1" i="1" dirty="0">
                <a:latin typeface="+mj-lt"/>
                <a:ea typeface="Lato Light" panose="020B0604020202020204" charset="0"/>
                <a:cs typeface="Lato Light" panose="020B0604020202020204" charset="0"/>
              </a:rPr>
              <a:t>3300–3400 MHz, 3600–3800 MHz, 6425–7025 MHz, 7025–7125 MHz és a 10,0–10,5 GHz frekvenciasávok nemzetközi mozgó távközlés (IMT) célú azonosítását, beleértve az esetleges járulékos felosztást a mozgószolgálat számára elsődleges jelleggel.</a:t>
            </a:r>
            <a:endParaRPr lang="hu-HU" sz="1400" dirty="0">
              <a:latin typeface="+mj-lt"/>
              <a:ea typeface="Lato Light" panose="020B0604020202020204" charset="0"/>
              <a:cs typeface="Lato Light" panose="020B0604020202020204" charset="0"/>
            </a:endParaRPr>
          </a:p>
          <a:p>
            <a:pPr marL="36000" indent="0">
              <a:lnSpc>
                <a:spcPct val="100000"/>
              </a:lnSpc>
              <a:buNone/>
            </a:pPr>
            <a:endParaRPr lang="hu-HU" sz="1400" dirty="0">
              <a:latin typeface="Lato Light" panose="020B0604020202020204" charset="0"/>
              <a:ea typeface="Lato Light" panose="020B0604020202020204" charset="0"/>
              <a:cs typeface="Lato Light" panose="020B0604020202020204" charset="0"/>
            </a:endParaRPr>
          </a:p>
          <a:p>
            <a:pPr>
              <a:lnSpc>
                <a:spcPct val="100000"/>
              </a:lnSpc>
              <a:spcAft>
                <a:spcPts val="600"/>
              </a:spcAft>
            </a:pPr>
            <a:r>
              <a:rPr lang="hu-HU" sz="1600" b="1" dirty="0">
                <a:latin typeface="Lato Light" panose="020B0604020202020204" charset="0"/>
                <a:ea typeface="Lato Light" panose="020B0604020202020204" charset="0"/>
                <a:cs typeface="Lato Light" panose="020B0604020202020204" charset="0"/>
              </a:rPr>
              <a:t>3300-3400 MHz (1. és 2. Körzet)</a:t>
            </a:r>
            <a:r>
              <a:rPr lang="hu-HU" sz="1600" dirty="0">
                <a:latin typeface="Lato Light" panose="020B0604020202020204" charset="0"/>
                <a:ea typeface="Lato Light" panose="020B0604020202020204" charset="0"/>
                <a:cs typeface="Lato Light" panose="020B0604020202020204" charset="0"/>
              </a:rPr>
              <a:t> </a:t>
            </a:r>
          </a:p>
          <a:p>
            <a:pPr>
              <a:lnSpc>
                <a:spcPct val="100000"/>
              </a:lnSpc>
              <a:spcAft>
                <a:spcPts val="600"/>
              </a:spcAft>
            </a:pPr>
            <a:r>
              <a:rPr lang="hu-HU" sz="1600" dirty="0">
                <a:latin typeface="Lato Light" panose="020B0604020202020204" charset="0"/>
                <a:ea typeface="Lato Light" panose="020B0604020202020204" charset="0"/>
                <a:cs typeface="Lato Light" panose="020B0604020202020204" charset="0"/>
              </a:rPr>
              <a:t>3600-3800 MHz (2. Körzet)</a:t>
            </a:r>
          </a:p>
          <a:p>
            <a:pPr>
              <a:lnSpc>
                <a:spcPct val="100000"/>
              </a:lnSpc>
              <a:spcAft>
                <a:spcPts val="600"/>
              </a:spcAft>
            </a:pPr>
            <a:r>
              <a:rPr lang="hu-HU" sz="1600" b="1" dirty="0">
                <a:latin typeface="Lato Light" panose="020B0604020202020204" charset="0"/>
                <a:ea typeface="Lato Light" panose="020B0604020202020204" charset="0"/>
                <a:cs typeface="Lato Light" panose="020B0604020202020204" charset="0"/>
              </a:rPr>
              <a:t>6425-7025 MHz (1. Körzet)</a:t>
            </a:r>
          </a:p>
          <a:p>
            <a:pPr>
              <a:lnSpc>
                <a:spcPct val="100000"/>
              </a:lnSpc>
              <a:spcAft>
                <a:spcPts val="600"/>
              </a:spcAft>
            </a:pPr>
            <a:r>
              <a:rPr lang="hu-HU" sz="1600" b="1" dirty="0">
                <a:latin typeface="Lato Light" panose="020B0604020202020204" charset="0"/>
                <a:ea typeface="Lato Light" panose="020B0604020202020204" charset="0"/>
                <a:cs typeface="Lato Light" panose="020B0604020202020204" charset="0"/>
              </a:rPr>
              <a:t>7025-7125 MHz (globálisan)</a:t>
            </a:r>
          </a:p>
          <a:p>
            <a:pPr>
              <a:lnSpc>
                <a:spcPct val="100000"/>
              </a:lnSpc>
              <a:spcAft>
                <a:spcPts val="600"/>
              </a:spcAft>
            </a:pPr>
            <a:r>
              <a:rPr lang="hu-HU" sz="1600" dirty="0">
                <a:latin typeface="Lato Light" panose="020B0604020202020204" charset="0"/>
                <a:ea typeface="Lato Light" panose="020B0604020202020204" charset="0"/>
                <a:cs typeface="Lato Light" panose="020B0604020202020204" charset="0"/>
              </a:rPr>
              <a:t>10-10,5 GHz (2. Körzet)</a:t>
            </a:r>
            <a:endParaRPr lang="hu-HU" sz="1600" dirty="0"/>
          </a:p>
          <a:p>
            <a:pPr>
              <a:lnSpc>
                <a:spcPct val="100000"/>
              </a:lnSpc>
            </a:pPr>
            <a:endParaRPr lang="hu-HU" sz="1400" dirty="0"/>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Átellenes sarkain kerekített téglalap 16"/>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1.2. napirendi pont</a:t>
            </a:r>
          </a:p>
        </p:txBody>
      </p:sp>
      <p:pic>
        <p:nvPicPr>
          <p:cNvPr id="6" name="Kép 5" descr="x"/>
          <p:cNvPicPr/>
          <p:nvPr/>
        </p:nvPicPr>
        <p:blipFill>
          <a:blip r:embed="rId2">
            <a:extLst>
              <a:ext uri="{28A0092B-C50C-407E-A947-70E740481C1C}">
                <a14:useLocalDpi xmlns:a14="http://schemas.microsoft.com/office/drawing/2010/main" val="0"/>
              </a:ext>
            </a:extLst>
          </a:blip>
          <a:srcRect/>
          <a:stretch>
            <a:fillRect/>
          </a:stretch>
        </p:blipFill>
        <p:spPr bwMode="auto">
          <a:xfrm>
            <a:off x="4383026" y="2139702"/>
            <a:ext cx="4256192" cy="2088232"/>
          </a:xfrm>
          <a:prstGeom prst="rect">
            <a:avLst/>
          </a:prstGeom>
          <a:noFill/>
          <a:ln>
            <a:noFill/>
          </a:ln>
        </p:spPr>
      </p:pic>
      <p:pic>
        <p:nvPicPr>
          <p:cNvPr id="8" name="Kép 7">
            <a:extLst>
              <a:ext uri="{FF2B5EF4-FFF2-40B4-BE49-F238E27FC236}">
                <a16:creationId xmlns:a16="http://schemas.microsoft.com/office/drawing/2014/main" id="{4CD664AD-73AA-43D1-9D8C-6C678B16C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2041713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Átellenes sarkain kerekített téglalap 16"/>
          <p:cNvSpPr/>
          <p:nvPr/>
        </p:nvSpPr>
        <p:spPr>
          <a:xfrm>
            <a:off x="431743" y="800631"/>
            <a:ext cx="3708208"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3300-3400 MHz (1. és 2. Körzet)</a:t>
            </a:r>
          </a:p>
        </p:txBody>
      </p:sp>
      <p:sp>
        <p:nvSpPr>
          <p:cNvPr id="10" name="Átellenes sarkain kerekített téglalap 9"/>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1.2. napirendi pont: 3300-3400 MHz</a:t>
            </a:r>
          </a:p>
        </p:txBody>
      </p:sp>
      <p:sp>
        <p:nvSpPr>
          <p:cNvPr id="6" name="Téglalap 5">
            <a:extLst>
              <a:ext uri="{FF2B5EF4-FFF2-40B4-BE49-F238E27FC236}">
                <a16:creationId xmlns:a16="http://schemas.microsoft.com/office/drawing/2014/main" id="{FA6E00DB-40B0-4805-A786-D1C2934AF399}"/>
              </a:ext>
            </a:extLst>
          </p:cNvPr>
          <p:cNvSpPr/>
          <p:nvPr/>
        </p:nvSpPr>
        <p:spPr>
          <a:xfrm>
            <a:off x="298739" y="3052621"/>
            <a:ext cx="8315690" cy="1400383"/>
          </a:xfrm>
          <a:prstGeom prst="rect">
            <a:avLst/>
          </a:prstGeom>
        </p:spPr>
        <p:txBody>
          <a:bodyPr wrap="square">
            <a:spAutoFit/>
          </a:bodyPr>
          <a:lstStyle/>
          <a:p>
            <a:pPr marL="216000" indent="-180000">
              <a:spcAft>
                <a:spcPts val="600"/>
              </a:spcAft>
              <a:buClr>
                <a:srgbClr val="0556A5"/>
              </a:buClr>
              <a:buFont typeface="Arial" pitchFamily="34" charset="0"/>
              <a:buChar char="•"/>
            </a:pPr>
            <a:r>
              <a:rPr lang="hu-HU" sz="1600" dirty="0">
                <a:solidFill>
                  <a:srgbClr val="43515A"/>
                </a:solidFill>
              </a:rPr>
              <a:t>Újabb országok csatlakoztak a meglévő lábjegyzetekhez (feltétel: a rádiólokáció védelmét biztosítani kell, az IMT nem okozhat zavart és nem kérhet védelmet a rádiólokációval szemben)</a:t>
            </a:r>
          </a:p>
          <a:p>
            <a:pPr marL="216000" indent="-180000">
              <a:spcAft>
                <a:spcPts val="600"/>
              </a:spcAft>
              <a:buClr>
                <a:srgbClr val="0556A5"/>
              </a:buClr>
              <a:buFont typeface="Arial" pitchFamily="34" charset="0"/>
              <a:buChar char="•"/>
            </a:pPr>
            <a:r>
              <a:rPr lang="hu-HU" sz="1600" dirty="0">
                <a:solidFill>
                  <a:srgbClr val="43515A"/>
                </a:solidFill>
              </a:rPr>
              <a:t>Tunézia és Algéria csatlakozását Görögország, Spanyolország és Olaszország ellenezte, Tunézia és Algéria a WRC jegyzőkönyvében fenntartását fejezte ki</a:t>
            </a:r>
          </a:p>
        </p:txBody>
      </p:sp>
      <p:sp>
        <p:nvSpPr>
          <p:cNvPr id="14" name="Átellenes sarkain kerekített téglalap 16">
            <a:extLst>
              <a:ext uri="{FF2B5EF4-FFF2-40B4-BE49-F238E27FC236}">
                <a16:creationId xmlns:a16="http://schemas.microsoft.com/office/drawing/2014/main" id="{B8ED6EB2-F3C8-4F0B-914F-6CB7823310EF}"/>
              </a:ext>
            </a:extLst>
          </p:cNvPr>
          <p:cNvSpPr/>
          <p:nvPr/>
        </p:nvSpPr>
        <p:spPr>
          <a:xfrm>
            <a:off x="431743" y="2514214"/>
            <a:ext cx="3708208"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A WRC-23 eredménye</a:t>
            </a:r>
          </a:p>
        </p:txBody>
      </p:sp>
      <p:sp>
        <p:nvSpPr>
          <p:cNvPr id="18" name="Téglalap 17">
            <a:extLst>
              <a:ext uri="{FF2B5EF4-FFF2-40B4-BE49-F238E27FC236}">
                <a16:creationId xmlns:a16="http://schemas.microsoft.com/office/drawing/2014/main" id="{056277FF-34D3-4DEC-8F9E-233FCA76E7C2}"/>
              </a:ext>
            </a:extLst>
          </p:cNvPr>
          <p:cNvSpPr/>
          <p:nvPr/>
        </p:nvSpPr>
        <p:spPr>
          <a:xfrm>
            <a:off x="414155" y="1181646"/>
            <a:ext cx="8315690" cy="1154162"/>
          </a:xfrm>
          <a:prstGeom prst="rect">
            <a:avLst/>
          </a:prstGeom>
        </p:spPr>
        <p:txBody>
          <a:bodyPr wrap="square">
            <a:spAutoFit/>
          </a:bodyPr>
          <a:lstStyle/>
          <a:p>
            <a:pPr marL="216000" indent="-180000">
              <a:spcAft>
                <a:spcPts val="600"/>
              </a:spcAft>
              <a:buClr>
                <a:srgbClr val="0556A5"/>
              </a:buClr>
              <a:buFont typeface="Arial" pitchFamily="34" charset="0"/>
              <a:buChar char="•"/>
            </a:pPr>
            <a:r>
              <a:rPr lang="hu-HU" sz="1600" dirty="0">
                <a:solidFill>
                  <a:srgbClr val="43515A"/>
                </a:solidFill>
              </a:rPr>
              <a:t>A CEPT országokban rádiólokátorok üzemelnek a sávban, továbbra is fontos a védelmük.</a:t>
            </a:r>
          </a:p>
          <a:p>
            <a:pPr marL="216000" indent="-180000">
              <a:spcAft>
                <a:spcPts val="600"/>
              </a:spcAft>
              <a:buClr>
                <a:srgbClr val="0556A5"/>
              </a:buClr>
              <a:buFont typeface="Arial" pitchFamily="34" charset="0"/>
              <a:buChar char="•"/>
            </a:pPr>
            <a:r>
              <a:rPr lang="hu-HU" sz="1600" dirty="0">
                <a:solidFill>
                  <a:srgbClr val="43515A"/>
                </a:solidFill>
              </a:rPr>
              <a:t>A sáv néhány országban IMT-re azonosítva lábjegyzetben az 1. és a 2. Körzetben (WRC-15 eredményeképpen).</a:t>
            </a:r>
          </a:p>
        </p:txBody>
      </p:sp>
      <p:pic>
        <p:nvPicPr>
          <p:cNvPr id="11" name="Kép 10">
            <a:extLst>
              <a:ext uri="{FF2B5EF4-FFF2-40B4-BE49-F238E27FC236}">
                <a16:creationId xmlns:a16="http://schemas.microsoft.com/office/drawing/2014/main" id="{7F1360C6-943D-478E-B62C-7B7F4DB19F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595752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Átellenes sarkain kerekített téglalap 16"/>
          <p:cNvSpPr/>
          <p:nvPr/>
        </p:nvSpPr>
        <p:spPr>
          <a:xfrm>
            <a:off x="483256" y="854676"/>
            <a:ext cx="5888943"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3600-3800 MHz (2. Körzet)</a:t>
            </a:r>
          </a:p>
        </p:txBody>
      </p:sp>
      <p:sp>
        <p:nvSpPr>
          <p:cNvPr id="2" name="Téglalap 1">
            <a:extLst>
              <a:ext uri="{FF2B5EF4-FFF2-40B4-BE49-F238E27FC236}">
                <a16:creationId xmlns:a16="http://schemas.microsoft.com/office/drawing/2014/main" id="{A4247C9F-ED9A-4BD2-AA7B-E8DCC108D0AA}"/>
              </a:ext>
            </a:extLst>
          </p:cNvPr>
          <p:cNvSpPr/>
          <p:nvPr/>
        </p:nvSpPr>
        <p:spPr>
          <a:xfrm>
            <a:off x="323528" y="1443040"/>
            <a:ext cx="8315690" cy="2262158"/>
          </a:xfrm>
          <a:prstGeom prst="rect">
            <a:avLst/>
          </a:prstGeom>
        </p:spPr>
        <p:txBody>
          <a:bodyPr wrap="square">
            <a:spAutoFit/>
          </a:bodyPr>
          <a:lstStyle/>
          <a:p>
            <a:pPr marL="216000" indent="-180000">
              <a:spcAft>
                <a:spcPts val="600"/>
              </a:spcAft>
              <a:buClr>
                <a:srgbClr val="0556A5"/>
              </a:buClr>
              <a:buFont typeface="Arial" pitchFamily="34" charset="0"/>
              <a:buChar char="•"/>
            </a:pPr>
            <a:r>
              <a:rPr lang="hu-HU" sz="1600" dirty="0">
                <a:solidFill>
                  <a:srgbClr val="43515A"/>
                </a:solidFill>
              </a:rPr>
              <a:t>CEPT támogatta az IMT azonosítást, feltételezve, hogy a 2. Régió országai olyan előírásokat határoznak meg, amelyekkel az IMT használat során biztosított az FSS földi állomások védelme</a:t>
            </a:r>
          </a:p>
          <a:p>
            <a:pPr marL="216000" indent="-180000">
              <a:spcAft>
                <a:spcPts val="600"/>
              </a:spcAft>
              <a:buClr>
                <a:srgbClr val="0556A5"/>
              </a:buClr>
              <a:buFont typeface="Arial" pitchFamily="34" charset="0"/>
              <a:buChar char="•"/>
            </a:pPr>
            <a:r>
              <a:rPr lang="hu-HU" sz="1600" dirty="0">
                <a:solidFill>
                  <a:srgbClr val="43515A"/>
                </a:solidFill>
              </a:rPr>
              <a:t>A 2. Körzetben a 3600-3700 MHz sáv IMT azonosítása már korábban megtörtént (RR 5.434)</a:t>
            </a:r>
          </a:p>
          <a:p>
            <a:pPr marL="216000" indent="-180000">
              <a:spcAft>
                <a:spcPts val="600"/>
              </a:spcAft>
              <a:buClr>
                <a:srgbClr val="0556A5"/>
              </a:buClr>
              <a:buFont typeface="Arial" pitchFamily="34" charset="0"/>
              <a:buChar char="•"/>
            </a:pPr>
            <a:r>
              <a:rPr lang="hu-HU" sz="1600" dirty="0">
                <a:solidFill>
                  <a:srgbClr val="43515A"/>
                </a:solidFill>
              </a:rPr>
              <a:t>Lábjegyzetben (RR 5.36A12) több országban IMT azonosítás lehetősége a 3700-3800 MHz sávban (pl. Brazília, Kanada, USA, Kolumbia, stb.)</a:t>
            </a:r>
          </a:p>
          <a:p>
            <a:pPr marL="216000" indent="-180000">
              <a:spcAft>
                <a:spcPts val="600"/>
              </a:spcAft>
              <a:buClr>
                <a:srgbClr val="0556A5"/>
              </a:buClr>
              <a:buFont typeface="Arial" pitchFamily="34" charset="0"/>
              <a:buChar char="•"/>
            </a:pPr>
            <a:endParaRPr lang="hu-HU" sz="1400" dirty="0">
              <a:solidFill>
                <a:srgbClr val="43515A"/>
              </a:solidFill>
            </a:endParaRPr>
          </a:p>
        </p:txBody>
      </p:sp>
      <p:sp>
        <p:nvSpPr>
          <p:cNvPr id="10" name="Átellenes sarkain kerekített téglalap 9"/>
          <p:cNvSpPr/>
          <p:nvPr/>
        </p:nvSpPr>
        <p:spPr>
          <a:xfrm>
            <a:off x="445888" y="3573562"/>
            <a:ext cx="5888943"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10-10,5 GHz (2. Körzet)</a:t>
            </a:r>
          </a:p>
        </p:txBody>
      </p:sp>
      <p:sp>
        <p:nvSpPr>
          <p:cNvPr id="3" name="Téglalap 2">
            <a:extLst>
              <a:ext uri="{FF2B5EF4-FFF2-40B4-BE49-F238E27FC236}">
                <a16:creationId xmlns:a16="http://schemas.microsoft.com/office/drawing/2014/main" id="{E2B6CE62-F3F6-49A6-9FA5-70842D66288E}"/>
              </a:ext>
            </a:extLst>
          </p:cNvPr>
          <p:cNvSpPr/>
          <p:nvPr/>
        </p:nvSpPr>
        <p:spPr>
          <a:xfrm>
            <a:off x="322255" y="4079562"/>
            <a:ext cx="8208912" cy="584775"/>
          </a:xfrm>
          <a:prstGeom prst="rect">
            <a:avLst/>
          </a:prstGeom>
        </p:spPr>
        <p:txBody>
          <a:bodyPr wrap="square">
            <a:spAutoFit/>
          </a:bodyPr>
          <a:lstStyle/>
          <a:p>
            <a:r>
              <a:rPr lang="hu-HU" sz="1600" dirty="0">
                <a:solidFill>
                  <a:srgbClr val="43515A"/>
                </a:solidFill>
              </a:rPr>
              <a:t>IMT azonosítás lábjegyzetben a 2. Régióban a </a:t>
            </a:r>
            <a:r>
              <a:rPr lang="en-US" sz="1600" dirty="0">
                <a:solidFill>
                  <a:srgbClr val="43515A"/>
                </a:solidFill>
              </a:rPr>
              <a:t>10–10.5 GHz </a:t>
            </a:r>
            <a:r>
              <a:rPr lang="hu-HU" sz="1600" dirty="0">
                <a:solidFill>
                  <a:srgbClr val="43515A"/>
                </a:solidFill>
              </a:rPr>
              <a:t>sávban</a:t>
            </a:r>
            <a:r>
              <a:rPr lang="en-US" sz="1600" dirty="0">
                <a:solidFill>
                  <a:srgbClr val="43515A"/>
                </a:solidFill>
              </a:rPr>
              <a:t>, </a:t>
            </a:r>
            <a:r>
              <a:rPr lang="hu-HU" sz="1600" dirty="0">
                <a:solidFill>
                  <a:srgbClr val="43515A"/>
                </a:solidFill>
              </a:rPr>
              <a:t>WRC határozatba foglalt feltételekkel (rádiólokáció, EESS védelme)</a:t>
            </a:r>
          </a:p>
        </p:txBody>
      </p:sp>
      <p:pic>
        <p:nvPicPr>
          <p:cNvPr id="11" name="Kép 10">
            <a:extLst>
              <a:ext uri="{FF2B5EF4-FFF2-40B4-BE49-F238E27FC236}">
                <a16:creationId xmlns:a16="http://schemas.microsoft.com/office/drawing/2014/main" id="{7545B539-E615-4C5F-851D-38C63D1D7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3" name="Átellenes sarkain kerekített téglalap 16">
            <a:extLst>
              <a:ext uri="{FF2B5EF4-FFF2-40B4-BE49-F238E27FC236}">
                <a16:creationId xmlns:a16="http://schemas.microsoft.com/office/drawing/2014/main" id="{37173704-EE13-4A9C-804B-20D023425DB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1.2. napirendi pont</a:t>
            </a:r>
          </a:p>
        </p:txBody>
      </p:sp>
    </p:spTree>
    <p:extLst>
      <p:ext uri="{BB962C8B-B14F-4D97-AF65-F5344CB8AC3E}">
        <p14:creationId xmlns:p14="http://schemas.microsoft.com/office/powerpoint/2010/main" val="195641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Átellenes sarkain kerekített téglalap 16"/>
          <p:cNvSpPr/>
          <p:nvPr/>
        </p:nvSpPr>
        <p:spPr>
          <a:xfrm>
            <a:off x="483256" y="854676"/>
            <a:ext cx="6176976"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A WRC-23-ra beterjesztett regionális álláspontok</a:t>
            </a:r>
          </a:p>
        </p:txBody>
      </p:sp>
      <p:graphicFrame>
        <p:nvGraphicFramePr>
          <p:cNvPr id="3" name="Táblázat 2"/>
          <p:cNvGraphicFramePr>
            <a:graphicFrameLocks noGrp="1"/>
          </p:cNvGraphicFramePr>
          <p:nvPr/>
        </p:nvGraphicFramePr>
        <p:xfrm>
          <a:off x="483256" y="1363955"/>
          <a:ext cx="8265208" cy="3587340"/>
        </p:xfrm>
        <a:graphic>
          <a:graphicData uri="http://schemas.openxmlformats.org/drawingml/2006/table">
            <a:tbl>
              <a:tblPr firstRow="1" firstCol="1" bandRow="1">
                <a:tableStyleId>{5C22544A-7EE6-4342-B048-85BDC9FD1C3A}</a:tableStyleId>
              </a:tblPr>
              <a:tblGrid>
                <a:gridCol w="1038084">
                  <a:extLst>
                    <a:ext uri="{9D8B030D-6E8A-4147-A177-3AD203B41FA5}">
                      <a16:colId xmlns:a16="http://schemas.microsoft.com/office/drawing/2014/main" val="3045026705"/>
                    </a:ext>
                  </a:extLst>
                </a:gridCol>
                <a:gridCol w="3579245">
                  <a:extLst>
                    <a:ext uri="{9D8B030D-6E8A-4147-A177-3AD203B41FA5}">
                      <a16:colId xmlns:a16="http://schemas.microsoft.com/office/drawing/2014/main" val="2715862234"/>
                    </a:ext>
                  </a:extLst>
                </a:gridCol>
                <a:gridCol w="3647879">
                  <a:extLst>
                    <a:ext uri="{9D8B030D-6E8A-4147-A177-3AD203B41FA5}">
                      <a16:colId xmlns:a16="http://schemas.microsoft.com/office/drawing/2014/main" val="237150789"/>
                    </a:ext>
                  </a:extLst>
                </a:gridCol>
              </a:tblGrid>
              <a:tr h="210009">
                <a:tc>
                  <a:txBody>
                    <a:bodyPr/>
                    <a:lstStyle/>
                    <a:p>
                      <a:pPr>
                        <a:lnSpc>
                          <a:spcPct val="107000"/>
                        </a:lnSpc>
                        <a:spcAft>
                          <a:spcPts val="0"/>
                        </a:spcAft>
                      </a:pPr>
                      <a:r>
                        <a:rPr lang="hu-HU" sz="1400">
                          <a:effectLst/>
                        </a:rPr>
                        <a:t>Reg. szerv.</a:t>
                      </a:r>
                      <a:endParaRPr lang="hu-HU" sz="140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marL="457200">
                        <a:lnSpc>
                          <a:spcPct val="107000"/>
                        </a:lnSpc>
                        <a:spcAft>
                          <a:spcPts val="0"/>
                        </a:spcAft>
                      </a:pPr>
                      <a:r>
                        <a:rPr lang="hu-HU" sz="1400" dirty="0">
                          <a:effectLst/>
                        </a:rPr>
                        <a:t>6425-7025 MHz (1.Régió)</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marL="457200">
                        <a:lnSpc>
                          <a:spcPct val="107000"/>
                        </a:lnSpc>
                        <a:spcAft>
                          <a:spcPts val="0"/>
                        </a:spcAft>
                      </a:pPr>
                      <a:r>
                        <a:rPr lang="hu-HU" sz="1400" dirty="0">
                          <a:effectLst/>
                        </a:rPr>
                        <a:t>7025-7125 MHz (globális)</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3767452964"/>
                  </a:ext>
                </a:extLst>
              </a:tr>
              <a:tr h="722317">
                <a:tc>
                  <a:txBody>
                    <a:bodyPr/>
                    <a:lstStyle/>
                    <a:p>
                      <a:pPr>
                        <a:lnSpc>
                          <a:spcPct val="107000"/>
                        </a:lnSpc>
                        <a:spcAft>
                          <a:spcPts val="0"/>
                        </a:spcAft>
                      </a:pPr>
                      <a:r>
                        <a:rPr lang="hu-HU" sz="1400" dirty="0">
                          <a:effectLst/>
                        </a:rPr>
                        <a:t>ASMG</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lábjegyzetben további feltételek nélkül, </a:t>
                      </a:r>
                      <a:r>
                        <a:rPr lang="hu-HU" sz="1400" dirty="0"/>
                        <a:t>a feltételek későbbi kidolgozása regionális szinten</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lábjegyzetben további feltételek nélkül, </a:t>
                      </a:r>
                      <a:r>
                        <a:rPr lang="hu-HU" sz="1400" dirty="0"/>
                        <a:t>a feltételek későbbi kidolgozása regionális szinten</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2082444402"/>
                  </a:ext>
                </a:extLst>
              </a:tr>
              <a:tr h="188664">
                <a:tc>
                  <a:txBody>
                    <a:bodyPr/>
                    <a:lstStyle/>
                    <a:p>
                      <a:pPr>
                        <a:lnSpc>
                          <a:spcPct val="107000"/>
                        </a:lnSpc>
                        <a:spcAft>
                          <a:spcPts val="0"/>
                        </a:spcAft>
                      </a:pPr>
                      <a:r>
                        <a:rPr lang="hu-HU" sz="1400" dirty="0">
                          <a:effectLst/>
                        </a:rPr>
                        <a:t>ATU</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feltételekkel</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feltételekkel</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672450509"/>
                  </a:ext>
                </a:extLst>
              </a:tr>
              <a:tr h="722317">
                <a:tc>
                  <a:txBody>
                    <a:bodyPr/>
                    <a:lstStyle/>
                    <a:p>
                      <a:pPr>
                        <a:lnSpc>
                          <a:spcPct val="107000"/>
                        </a:lnSpc>
                        <a:spcAft>
                          <a:spcPts val="0"/>
                        </a:spcAft>
                      </a:pPr>
                      <a:r>
                        <a:rPr lang="hu-HU" sz="1400" dirty="0">
                          <a:effectLst/>
                        </a:rPr>
                        <a:t>CEPT</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dirty="0">
                          <a:effectLst/>
                        </a:rPr>
                        <a:t>el tudja fogadni, ha a feltételek teljesülnek (</a:t>
                      </a:r>
                      <a:r>
                        <a:rPr lang="hu-HU" sz="1400" b="1" u="sng" dirty="0">
                          <a:solidFill>
                            <a:srgbClr val="FF0000"/>
                          </a:solidFill>
                          <a:effectLst/>
                        </a:rPr>
                        <a:t>NOC</a:t>
                      </a:r>
                      <a:r>
                        <a:rPr lang="hu-HU" sz="1400" dirty="0">
                          <a:effectLst/>
                        </a:rPr>
                        <a:t>, ha nem teljesül mind az 5 feltétel)</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dirty="0">
                          <a:effectLst/>
                        </a:rPr>
                        <a:t>el tudja fogadni, ha a feltételek teljesülnek (</a:t>
                      </a:r>
                      <a:r>
                        <a:rPr lang="hu-HU" sz="1400" b="1" u="sng" dirty="0">
                          <a:solidFill>
                            <a:srgbClr val="FF0000"/>
                          </a:solidFill>
                          <a:effectLst/>
                        </a:rPr>
                        <a:t>NOC</a:t>
                      </a:r>
                      <a:r>
                        <a:rPr lang="hu-HU" sz="1400" dirty="0">
                          <a:effectLst/>
                        </a:rPr>
                        <a:t>, ha nem teljesül mind az 5 feltétel)</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1924759944"/>
                  </a:ext>
                </a:extLst>
              </a:tr>
              <a:tr h="902897">
                <a:tc>
                  <a:txBody>
                    <a:bodyPr/>
                    <a:lstStyle/>
                    <a:p>
                      <a:pPr>
                        <a:lnSpc>
                          <a:spcPct val="107000"/>
                        </a:lnSpc>
                        <a:spcAft>
                          <a:spcPts val="0"/>
                        </a:spcAft>
                      </a:pPr>
                      <a:r>
                        <a:rPr lang="hu-HU" sz="1400" dirty="0">
                          <a:effectLst/>
                        </a:rPr>
                        <a:t>RCC</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lábjegyzetben további feltételekkel WRC határozatban, amelyek csak a 6 425-7 025 MHz sáv egy részére vonatkoznak</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lábjegyzetben további feltételekkel WRC határozatban, amelyek csak a 7 025-7125 MHz sáv egy részére vonatkoznak</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3996891858"/>
                  </a:ext>
                </a:extLst>
              </a:tr>
              <a:tr h="188664">
                <a:tc>
                  <a:txBody>
                    <a:bodyPr/>
                    <a:lstStyle/>
                    <a:p>
                      <a:pPr>
                        <a:lnSpc>
                          <a:spcPct val="107000"/>
                        </a:lnSpc>
                        <a:spcAft>
                          <a:spcPts val="0"/>
                        </a:spcAft>
                      </a:pPr>
                      <a:r>
                        <a:rPr lang="hu-HU" sz="1400">
                          <a:effectLst/>
                        </a:rPr>
                        <a:t>CITEL</a:t>
                      </a:r>
                      <a:endParaRPr lang="hu-HU" sz="140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u="sng" dirty="0">
                          <a:solidFill>
                            <a:srgbClr val="FF0000"/>
                          </a:solidFill>
                          <a:effectLst/>
                        </a:rPr>
                        <a:t>NOC</a:t>
                      </a:r>
                      <a:r>
                        <a:rPr lang="hu-HU" sz="1400" b="1" dirty="0">
                          <a:solidFill>
                            <a:srgbClr val="FF0000"/>
                          </a:solidFill>
                          <a:effectLst/>
                        </a:rPr>
                        <a:t> mindhárom régióra </a:t>
                      </a:r>
                      <a:r>
                        <a:rPr lang="hu-HU" sz="1400" b="0" dirty="0">
                          <a:solidFill>
                            <a:schemeClr val="tx1"/>
                          </a:solidFill>
                          <a:effectLst/>
                        </a:rPr>
                        <a:t>(néhány ország eltérő álláspont – Brazília Mexikó)</a:t>
                      </a:r>
                      <a:endParaRPr lang="hu-H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u="sng" dirty="0">
                          <a:solidFill>
                            <a:srgbClr val="FF0000"/>
                          </a:solidFill>
                          <a:effectLst/>
                        </a:rPr>
                        <a:t>NOC</a:t>
                      </a:r>
                      <a:r>
                        <a:rPr lang="hu-HU" sz="1400" b="1" dirty="0">
                          <a:solidFill>
                            <a:srgbClr val="FF0000"/>
                          </a:solidFill>
                          <a:effectLst/>
                        </a:rPr>
                        <a:t> mindhárom régióra </a:t>
                      </a:r>
                      <a:r>
                        <a:rPr lang="hu-HU" sz="1400" b="0" dirty="0">
                          <a:solidFill>
                            <a:schemeClr val="tx1"/>
                          </a:solidFill>
                          <a:effectLst/>
                        </a:rPr>
                        <a:t>(néhány ország eltérő álláspont – Brazília Mexikó)</a:t>
                      </a:r>
                      <a:endParaRPr lang="hu-HU"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2342377342"/>
                  </a:ext>
                </a:extLst>
              </a:tr>
              <a:tr h="361159">
                <a:tc>
                  <a:txBody>
                    <a:bodyPr/>
                    <a:lstStyle/>
                    <a:p>
                      <a:pPr>
                        <a:lnSpc>
                          <a:spcPct val="107000"/>
                        </a:lnSpc>
                        <a:spcAft>
                          <a:spcPts val="0"/>
                        </a:spcAft>
                      </a:pPr>
                      <a:r>
                        <a:rPr lang="hu-HU" sz="1400">
                          <a:effectLst/>
                        </a:rPr>
                        <a:t>APT</a:t>
                      </a:r>
                      <a:endParaRPr lang="hu-HU" sz="140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a:effectLst/>
                        </a:rPr>
                        <a:t>-------------</a:t>
                      </a:r>
                      <a:endParaRPr lang="hu-HU" sz="140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tc>
                  <a:txBody>
                    <a:bodyPr/>
                    <a:lstStyle/>
                    <a:p>
                      <a:pPr>
                        <a:lnSpc>
                          <a:spcPct val="107000"/>
                        </a:lnSpc>
                        <a:spcAft>
                          <a:spcPts val="0"/>
                        </a:spcAft>
                      </a:pPr>
                      <a:r>
                        <a:rPr lang="hu-HU" sz="1400" b="1" dirty="0">
                          <a:solidFill>
                            <a:srgbClr val="00B050"/>
                          </a:solidFill>
                          <a:effectLst/>
                        </a:rPr>
                        <a:t>IMT azonosítás </a:t>
                      </a:r>
                      <a:r>
                        <a:rPr lang="hu-HU" sz="1400" dirty="0">
                          <a:effectLst/>
                        </a:rPr>
                        <a:t>feltételekkel (5C)</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82" marR="51582" marT="0" marB="0"/>
                </a:tc>
                <a:extLst>
                  <a:ext uri="{0D108BD9-81ED-4DB2-BD59-A6C34878D82A}">
                    <a16:rowId xmlns:a16="http://schemas.microsoft.com/office/drawing/2014/main" val="396984287"/>
                  </a:ext>
                </a:extLst>
              </a:tr>
            </a:tbl>
          </a:graphicData>
        </a:graphic>
      </p:graphicFrame>
      <p:pic>
        <p:nvPicPr>
          <p:cNvPr id="10" name="Kép 9">
            <a:extLst>
              <a:ext uri="{FF2B5EF4-FFF2-40B4-BE49-F238E27FC236}">
                <a16:creationId xmlns:a16="http://schemas.microsoft.com/office/drawing/2014/main" id="{02EF3D68-3237-451F-A19C-773E20A87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6642F64B-8D97-4F90-A1A7-D49E47284157}"/>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1.2. napirendi pont – 6 </a:t>
            </a:r>
            <a:r>
              <a:rPr lang="hu-HU" dirty="0" err="1"/>
              <a:t>GHz</a:t>
            </a:r>
            <a:r>
              <a:rPr lang="hu-HU" dirty="0"/>
              <a:t>-es sáv</a:t>
            </a:r>
          </a:p>
        </p:txBody>
      </p:sp>
    </p:spTree>
    <p:extLst>
      <p:ext uri="{BB962C8B-B14F-4D97-AF65-F5344CB8AC3E}">
        <p14:creationId xmlns:p14="http://schemas.microsoft.com/office/powerpoint/2010/main" val="2334345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Átellenes sarkain kerekített téglalap 16"/>
          <p:cNvSpPr/>
          <p:nvPr/>
        </p:nvSpPr>
        <p:spPr>
          <a:xfrm>
            <a:off x="683568" y="803179"/>
            <a:ext cx="795565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A WRC-23-ra beterjesztett regionális álláspontok és az elért eredmények</a:t>
            </a:r>
          </a:p>
        </p:txBody>
      </p:sp>
      <p:sp>
        <p:nvSpPr>
          <p:cNvPr id="13" name="Téglalap 12">
            <a:extLst>
              <a:ext uri="{FF2B5EF4-FFF2-40B4-BE49-F238E27FC236}">
                <a16:creationId xmlns:a16="http://schemas.microsoft.com/office/drawing/2014/main" id="{203FAD2D-9A14-4A21-B946-08C341D8D671}"/>
              </a:ext>
            </a:extLst>
          </p:cNvPr>
          <p:cNvSpPr/>
          <p:nvPr/>
        </p:nvSpPr>
        <p:spPr>
          <a:xfrm>
            <a:off x="5718591" y="1284802"/>
            <a:ext cx="3213801" cy="2369880"/>
          </a:xfrm>
          <a:prstGeom prst="rect">
            <a:avLst/>
          </a:prstGeom>
        </p:spPr>
        <p:txBody>
          <a:bodyPr wrap="square">
            <a:spAutoFit/>
          </a:bodyPr>
          <a:lstStyle/>
          <a:p>
            <a:endParaRPr lang="hu-HU" sz="1400" dirty="0">
              <a:solidFill>
                <a:srgbClr val="000000"/>
              </a:solidFill>
              <a:latin typeface="Wingdings" panose="05000000000000000000" pitchFamily="2" charset="2"/>
            </a:endParaRPr>
          </a:p>
          <a:p>
            <a:pPr marL="72000" indent="-144000">
              <a:buFont typeface="Arial" panose="020B0604020202020204" pitchFamily="34" charset="0"/>
              <a:buChar char="•"/>
            </a:pPr>
            <a:r>
              <a:rPr lang="hu-HU" sz="1600" dirty="0">
                <a:solidFill>
                  <a:srgbClr val="000000"/>
                </a:solidFill>
                <a:latin typeface="Arial" panose="020B0604020202020204" pitchFamily="34" charset="0"/>
              </a:rPr>
              <a:t>IMT azonosítás:</a:t>
            </a:r>
          </a:p>
          <a:p>
            <a:endParaRPr lang="hu-HU" sz="1400" dirty="0">
              <a:solidFill>
                <a:srgbClr val="000000"/>
              </a:solidFill>
              <a:latin typeface="Arial" panose="020B0604020202020204" pitchFamily="34" charset="0"/>
            </a:endParaRPr>
          </a:p>
          <a:p>
            <a:pPr marL="72000" indent="-144000">
              <a:spcBef>
                <a:spcPts val="600"/>
              </a:spcBef>
              <a:buFont typeface="Arial" panose="020B0604020202020204" pitchFamily="34" charset="0"/>
              <a:buChar char="•"/>
            </a:pPr>
            <a:r>
              <a:rPr lang="hu-HU" sz="1400" b="1" dirty="0">
                <a:solidFill>
                  <a:srgbClr val="000000"/>
                </a:solidFill>
                <a:latin typeface="Arial" panose="020B0604020202020204" pitchFamily="34" charset="0"/>
              </a:rPr>
              <a:t>1 Körzet: </a:t>
            </a:r>
            <a:r>
              <a:rPr lang="en-US" sz="1400" b="1" dirty="0">
                <a:solidFill>
                  <a:srgbClr val="000000"/>
                </a:solidFill>
                <a:latin typeface="Arial" panose="020B0604020202020204" pitchFamily="34" charset="0"/>
              </a:rPr>
              <a:t>6425 –7125 MHz</a:t>
            </a:r>
            <a:endParaRPr lang="hu-HU" sz="1400" b="1" dirty="0">
              <a:solidFill>
                <a:srgbClr val="000000"/>
              </a:solidFill>
              <a:latin typeface="Arial" panose="020B0604020202020204" pitchFamily="34" charset="0"/>
            </a:endParaRPr>
          </a:p>
          <a:p>
            <a:pPr marL="72000" indent="-144000">
              <a:spcBef>
                <a:spcPts val="600"/>
              </a:spcBef>
              <a:buFont typeface="Arial" panose="020B0604020202020204" pitchFamily="34" charset="0"/>
              <a:buChar char="•"/>
            </a:pPr>
            <a:r>
              <a:rPr lang="hu-HU" sz="1400" b="1" dirty="0">
                <a:solidFill>
                  <a:srgbClr val="000000"/>
                </a:solidFill>
                <a:latin typeface="Arial" panose="020B0604020202020204" pitchFamily="34" charset="0"/>
              </a:rPr>
              <a:t>3 Körzet: </a:t>
            </a:r>
            <a:r>
              <a:rPr lang="en-US" sz="1400" b="1" dirty="0">
                <a:solidFill>
                  <a:srgbClr val="000000"/>
                </a:solidFill>
                <a:latin typeface="Arial" panose="020B0604020202020204" pitchFamily="34" charset="0"/>
              </a:rPr>
              <a:t>7025 –7125 MHz</a:t>
            </a:r>
            <a:endParaRPr lang="hu-HU" sz="1400" b="1" dirty="0">
              <a:solidFill>
                <a:srgbClr val="000000"/>
              </a:solidFill>
              <a:latin typeface="Arial" panose="020B0604020202020204" pitchFamily="34" charset="0"/>
            </a:endParaRPr>
          </a:p>
          <a:p>
            <a:pPr marL="72000" indent="-144000">
              <a:spcBef>
                <a:spcPts val="600"/>
              </a:spcBef>
              <a:buFont typeface="Arial" panose="020B0604020202020204" pitchFamily="34" charset="0"/>
              <a:buChar char="•"/>
            </a:pPr>
            <a:r>
              <a:rPr lang="hu-HU" sz="1400" b="1" dirty="0">
                <a:solidFill>
                  <a:srgbClr val="000000"/>
                </a:solidFill>
                <a:latin typeface="Arial" panose="020B0604020202020204" pitchFamily="34" charset="0"/>
              </a:rPr>
              <a:t>Kambodzsa, Laosz, Maldív szigetek: </a:t>
            </a:r>
            <a:r>
              <a:rPr lang="en-US" sz="1400" b="1" dirty="0">
                <a:solidFill>
                  <a:srgbClr val="000000"/>
                </a:solidFill>
                <a:latin typeface="Arial" panose="020B0604020202020204" pitchFamily="34" charset="0"/>
              </a:rPr>
              <a:t>6425 –7025 MHz</a:t>
            </a:r>
            <a:endParaRPr lang="hu-HU" sz="1400" b="1" dirty="0">
              <a:solidFill>
                <a:srgbClr val="000000"/>
              </a:solidFill>
              <a:latin typeface="Arial" panose="020B0604020202020204" pitchFamily="34" charset="0"/>
            </a:endParaRPr>
          </a:p>
          <a:p>
            <a:pPr marL="72000" indent="-144000">
              <a:spcBef>
                <a:spcPts val="600"/>
              </a:spcBef>
              <a:buFont typeface="Arial" panose="020B0604020202020204" pitchFamily="34" charset="0"/>
              <a:buChar char="•"/>
            </a:pPr>
            <a:r>
              <a:rPr lang="hu-HU" sz="1400" b="1" dirty="0">
                <a:solidFill>
                  <a:srgbClr val="000000"/>
                </a:solidFill>
                <a:latin typeface="Arial" panose="020B0604020202020204" pitchFamily="34" charset="0"/>
              </a:rPr>
              <a:t>Brazília, Mexikó: </a:t>
            </a:r>
            <a:r>
              <a:rPr lang="en-US" sz="1400" b="1" dirty="0">
                <a:solidFill>
                  <a:srgbClr val="000000"/>
                </a:solidFill>
                <a:latin typeface="Arial" panose="020B0604020202020204" pitchFamily="34" charset="0"/>
              </a:rPr>
              <a:t>6425 –7125 MHz</a:t>
            </a:r>
          </a:p>
          <a:p>
            <a:pPr marL="72000" indent="-144000">
              <a:buFont typeface="Arial" panose="020B0604020202020204" pitchFamily="34" charset="0"/>
              <a:buChar char="•"/>
            </a:pPr>
            <a:endParaRPr lang="hu-HU" sz="1400" b="1" dirty="0">
              <a:solidFill>
                <a:srgbClr val="000000"/>
              </a:solidFill>
              <a:latin typeface="Arial" panose="020B0604020202020204" pitchFamily="34" charset="0"/>
            </a:endParaRPr>
          </a:p>
        </p:txBody>
      </p:sp>
      <p:pic>
        <p:nvPicPr>
          <p:cNvPr id="5" name="Kép 4">
            <a:extLst>
              <a:ext uri="{FF2B5EF4-FFF2-40B4-BE49-F238E27FC236}">
                <a16:creationId xmlns:a16="http://schemas.microsoft.com/office/drawing/2014/main" id="{9B1A67C1-16C1-4857-93AE-9D1E5414F7D8}"/>
              </a:ext>
            </a:extLst>
          </p:cNvPr>
          <p:cNvPicPr>
            <a:picLocks noChangeAspect="1"/>
          </p:cNvPicPr>
          <p:nvPr/>
        </p:nvPicPr>
        <p:blipFill>
          <a:blip r:embed="rId3"/>
          <a:stretch>
            <a:fillRect/>
          </a:stretch>
        </p:blipFill>
        <p:spPr>
          <a:xfrm>
            <a:off x="827584" y="1419622"/>
            <a:ext cx="4171950" cy="2638425"/>
          </a:xfrm>
          <a:prstGeom prst="rect">
            <a:avLst/>
          </a:prstGeom>
        </p:spPr>
      </p:pic>
      <p:pic>
        <p:nvPicPr>
          <p:cNvPr id="10" name="Kép 9">
            <a:extLst>
              <a:ext uri="{FF2B5EF4-FFF2-40B4-BE49-F238E27FC236}">
                <a16:creationId xmlns:a16="http://schemas.microsoft.com/office/drawing/2014/main" id="{15AC5899-1CBD-421F-B92B-F22D2BD9A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FEBB1320-DC06-40CD-A001-A277E269B732}"/>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1.2. napirendi pont</a:t>
            </a:r>
            <a:r>
              <a:rPr lang="hu-HU" dirty="0">
                <a:cs typeface="Arial"/>
              </a:rPr>
              <a:t> - 6 </a:t>
            </a:r>
            <a:r>
              <a:rPr lang="hu-HU" dirty="0" err="1">
                <a:cs typeface="Arial"/>
              </a:rPr>
              <a:t>GHz</a:t>
            </a:r>
            <a:r>
              <a:rPr lang="hu-HU" dirty="0">
                <a:cs typeface="Arial"/>
              </a:rPr>
              <a:t>-es sáv</a:t>
            </a:r>
            <a:endParaRPr lang="hu-HU" dirty="0"/>
          </a:p>
        </p:txBody>
      </p:sp>
    </p:spTree>
    <p:extLst>
      <p:ext uri="{BB962C8B-B14F-4D97-AF65-F5344CB8AC3E}">
        <p14:creationId xmlns:p14="http://schemas.microsoft.com/office/powerpoint/2010/main" val="2431016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églalap 7">
            <a:extLst>
              <a:ext uri="{FF2B5EF4-FFF2-40B4-BE49-F238E27FC236}">
                <a16:creationId xmlns:a16="http://schemas.microsoft.com/office/drawing/2014/main" id="{95CA260A-5950-403A-B55E-2DD76C7C3B21}"/>
              </a:ext>
            </a:extLst>
          </p:cNvPr>
          <p:cNvSpPr/>
          <p:nvPr/>
        </p:nvSpPr>
        <p:spPr>
          <a:xfrm>
            <a:off x="143508" y="1150041"/>
            <a:ext cx="8856984" cy="3493264"/>
          </a:xfrm>
          <a:prstGeom prst="rect">
            <a:avLst/>
          </a:prstGeom>
        </p:spPr>
        <p:txBody>
          <a:bodyPr wrap="square">
            <a:spAutoFit/>
          </a:bodyPr>
          <a:lstStyle/>
          <a:p>
            <a:pPr marL="216000" indent="-180000" algn="just">
              <a:spcAft>
                <a:spcPts val="600"/>
              </a:spcAft>
              <a:buClr>
                <a:srgbClr val="0556A5"/>
              </a:buClr>
              <a:buFont typeface="Arial" pitchFamily="34" charset="0"/>
              <a:buChar char="•"/>
            </a:pPr>
            <a:r>
              <a:rPr lang="hu-HU" sz="1400" b="1" dirty="0">
                <a:solidFill>
                  <a:srgbClr val="43515A"/>
                </a:solidFill>
              </a:rPr>
              <a:t>A CEPT nem szorgalmazta, és nem támogatta proaktívan az IMT azonosítást, 5 feltétel teljesüléséhez kötötte az IMT azonosítás lehetőségét:</a:t>
            </a:r>
          </a:p>
          <a:p>
            <a:pPr marL="721800" lvl="1" indent="-228600" algn="just">
              <a:spcAft>
                <a:spcPts val="600"/>
              </a:spcAft>
              <a:buClr>
                <a:srgbClr val="0556A5"/>
              </a:buClr>
              <a:buFont typeface="+mj-lt"/>
              <a:buAutoNum type="arabicPeriod"/>
            </a:pPr>
            <a:r>
              <a:rPr lang="hu-HU" sz="1400" dirty="0">
                <a:solidFill>
                  <a:srgbClr val="43515A"/>
                </a:solidFill>
              </a:rPr>
              <a:t>az érintett elsődleges szolgálatok védelme biztosított (az ECP-ben meghatározottak szerint);</a:t>
            </a:r>
          </a:p>
          <a:p>
            <a:pPr marL="721800" lvl="1" indent="-228600" algn="just">
              <a:spcAft>
                <a:spcPts val="600"/>
              </a:spcAft>
              <a:buClr>
                <a:srgbClr val="0556A5"/>
              </a:buClr>
              <a:buFont typeface="+mj-lt"/>
              <a:buAutoNum type="arabicPeriod"/>
            </a:pPr>
            <a:r>
              <a:rPr lang="hu-HU" sz="1400" dirty="0">
                <a:solidFill>
                  <a:srgbClr val="43515A"/>
                </a:solidFill>
              </a:rPr>
              <a:t>az egyéb szolgálatok (RR 5.458 szerinti EESS (passzív) és RR 5.149 rádiócsillagászat) további működését további új EESS (passzív) elsődleges felosztásokkal kell megoldani a 4,2–4,4 GHz-es és 8,4–8,5 GHz sávokban, hogy lehetővé tegye a tengerfelszíni hőmérséklet (SST) mérésének folyamatos működését;</a:t>
            </a:r>
          </a:p>
          <a:p>
            <a:pPr marL="721800" lvl="1" indent="-228600" algn="just">
              <a:spcAft>
                <a:spcPts val="600"/>
              </a:spcAft>
              <a:buClr>
                <a:srgbClr val="0556A5"/>
              </a:buClr>
              <a:buFont typeface="+mj-lt"/>
              <a:buAutoNum type="arabicPeriod"/>
            </a:pPr>
            <a:r>
              <a:rPr lang="hu-HU" sz="1400" dirty="0">
                <a:solidFill>
                  <a:srgbClr val="43515A"/>
                </a:solidFill>
              </a:rPr>
              <a:t>nem lesznek korlátozások a meglévő szolgálatokra és ezek jövőbeli fejlesztésére; </a:t>
            </a:r>
          </a:p>
          <a:p>
            <a:pPr marL="721800" lvl="1" indent="-228600" algn="just">
              <a:spcAft>
                <a:spcPts val="600"/>
              </a:spcAft>
              <a:buClr>
                <a:srgbClr val="0556A5"/>
              </a:buClr>
              <a:buFont typeface="+mj-lt"/>
              <a:buAutoNum type="arabicPeriod"/>
            </a:pPr>
            <a:r>
              <a:rPr lang="hu-HU" sz="1400" dirty="0">
                <a:solidFill>
                  <a:srgbClr val="43515A"/>
                </a:solidFill>
              </a:rPr>
              <a:t>az IMT-re vonatkozó WRC határozatban világosan fel kell vázolni más szélessávú alkalmazások (azaz WAS/RLAN) lehetőségeit, valamint kellő rugalmasságot ad a jövőbeni vezeték nélküli szélessávú használatot illetően (IMT, WAS/RLAN vagy IMT és a WAS/RLAN megosztott használat);</a:t>
            </a:r>
          </a:p>
          <a:p>
            <a:pPr marL="721800" lvl="1" indent="-228600" algn="just">
              <a:spcAft>
                <a:spcPts val="600"/>
              </a:spcAft>
              <a:buClr>
                <a:srgbClr val="0556A5"/>
              </a:buClr>
              <a:buFont typeface="+mj-lt"/>
              <a:buAutoNum type="arabicPeriod"/>
            </a:pPr>
            <a:r>
              <a:rPr lang="hu-HU" sz="1400" dirty="0">
                <a:solidFill>
                  <a:srgbClr val="43515A"/>
                </a:solidFill>
              </a:rPr>
              <a:t>a WRC-23 nem hagy jóvá olyan WRC-27 napirendi pontot, amely további IMT azonosítások lehetőségét vizsgálja a 7-30 GHz közötti frekvenciasávokban, ahol az IMT fontos európai űr- és kormányzati spektrumhasználatot veszélyeztethet.</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églalap 1">
            <a:extLst>
              <a:ext uri="{FF2B5EF4-FFF2-40B4-BE49-F238E27FC236}">
                <a16:creationId xmlns:a16="http://schemas.microsoft.com/office/drawing/2014/main" id="{6D6260A1-B229-47B5-9C0E-8A5F6B08F01D}"/>
              </a:ext>
            </a:extLst>
          </p:cNvPr>
          <p:cNvSpPr/>
          <p:nvPr/>
        </p:nvSpPr>
        <p:spPr>
          <a:xfrm>
            <a:off x="539552" y="780709"/>
            <a:ext cx="6374743" cy="369332"/>
          </a:xfrm>
          <a:prstGeom prst="rect">
            <a:avLst/>
          </a:prstGeom>
        </p:spPr>
        <p:txBody>
          <a:bodyPr wrap="square">
            <a:spAutoFit/>
          </a:bodyPr>
          <a:lstStyle/>
          <a:p>
            <a:pPr marL="36000" indent="0" algn="just">
              <a:lnSpc>
                <a:spcPct val="100000"/>
              </a:lnSpc>
              <a:buNone/>
            </a:pPr>
            <a:r>
              <a:rPr lang="hu-HU" b="1" dirty="0">
                <a:ea typeface="Lato Light" panose="020B0604020202020204" charset="0"/>
                <a:cs typeface="Lato Light" panose="020B0604020202020204" charset="0"/>
              </a:rPr>
              <a:t>6425-7025 MHz (1. Körzet); 7025-7125 MHz (globálisan)</a:t>
            </a:r>
          </a:p>
        </p:txBody>
      </p:sp>
      <p:pic>
        <p:nvPicPr>
          <p:cNvPr id="10" name="Kép 9">
            <a:extLst>
              <a:ext uri="{FF2B5EF4-FFF2-40B4-BE49-F238E27FC236}">
                <a16:creationId xmlns:a16="http://schemas.microsoft.com/office/drawing/2014/main" id="{46AD15DF-651F-4F21-9B6E-194A43457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F30F4096-5157-486F-9A59-2CD4EA43E608}"/>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6 </a:t>
            </a:r>
            <a:r>
              <a:rPr lang="hu-HU" dirty="0" err="1"/>
              <a:t>GHz</a:t>
            </a:r>
            <a:r>
              <a:rPr lang="hu-HU" dirty="0"/>
              <a:t>-es sáv – CEPT álláspont</a:t>
            </a:r>
          </a:p>
        </p:txBody>
      </p:sp>
    </p:spTree>
    <p:extLst>
      <p:ext uri="{BB962C8B-B14F-4D97-AF65-F5344CB8AC3E}">
        <p14:creationId xmlns:p14="http://schemas.microsoft.com/office/powerpoint/2010/main" val="2555221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églalap 9">
            <a:extLst>
              <a:ext uri="{FF2B5EF4-FFF2-40B4-BE49-F238E27FC236}">
                <a16:creationId xmlns:a16="http://schemas.microsoft.com/office/drawing/2014/main" id="{FA3C36EB-42F6-4B9A-AC32-44EB88A9BF89}"/>
              </a:ext>
            </a:extLst>
          </p:cNvPr>
          <p:cNvSpPr/>
          <p:nvPr/>
        </p:nvSpPr>
        <p:spPr>
          <a:xfrm>
            <a:off x="464114" y="887781"/>
            <a:ext cx="8282976" cy="4355038"/>
          </a:xfrm>
          <a:prstGeom prst="rect">
            <a:avLst/>
          </a:prstGeom>
        </p:spPr>
        <p:txBody>
          <a:bodyPr wrap="square" anchor="t">
            <a:spAutoFit/>
          </a:bodyPr>
          <a:lstStyle/>
          <a:p>
            <a:pPr marL="321750" indent="-285750" algn="just">
              <a:spcAft>
                <a:spcPts val="600"/>
              </a:spcAft>
              <a:buClr>
                <a:srgbClr val="0556A5"/>
              </a:buClr>
              <a:buFont typeface="Wingdings" panose="05000000000000000000" pitchFamily="2" charset="2"/>
              <a:buChar char="Ø"/>
            </a:pPr>
            <a:r>
              <a:rPr lang="hu-HU" sz="1600" dirty="0">
                <a:solidFill>
                  <a:schemeClr val="accent3">
                    <a:lumMod val="50000"/>
                  </a:schemeClr>
                </a:solidFill>
              </a:rPr>
              <a:t>az érintett szolgálatok védelmére határozatban rögzített </a:t>
            </a:r>
            <a:r>
              <a:rPr lang="hu-HU" sz="1600" dirty="0" err="1">
                <a:solidFill>
                  <a:schemeClr val="accent3">
                    <a:lumMod val="50000"/>
                  </a:schemeClr>
                </a:solidFill>
              </a:rPr>
              <a:t>eirp</a:t>
            </a:r>
            <a:r>
              <a:rPr lang="hu-HU" sz="1600" dirty="0">
                <a:solidFill>
                  <a:schemeClr val="accent3">
                    <a:lumMod val="50000"/>
                  </a:schemeClr>
                </a:solidFill>
              </a:rPr>
              <a:t> értékek (COM4/7 (WRC-23))</a:t>
            </a:r>
          </a:p>
          <a:p>
            <a:pPr marL="321750" indent="-285750" algn="just">
              <a:spcAft>
                <a:spcPts val="600"/>
              </a:spcAft>
              <a:buClr>
                <a:srgbClr val="0556A5"/>
              </a:buClr>
              <a:buFont typeface="Wingdings" panose="05000000000000000000" pitchFamily="2" charset="2"/>
              <a:buChar char="Ø"/>
            </a:pPr>
            <a:r>
              <a:rPr lang="hu-HU" sz="1600" dirty="0">
                <a:solidFill>
                  <a:schemeClr val="accent3">
                    <a:lumMod val="50000"/>
                  </a:schemeClr>
                </a:solidFill>
              </a:rPr>
              <a:t>a tengerfelszíni hőmérséklet (SST) mérésének biztosítására új WRC-27 napirendi pont elfogadása EESS (passzív) elsődleges felosztás érdekében a 4,2–4,4 </a:t>
            </a:r>
            <a:r>
              <a:rPr lang="hu-HU" sz="1600" dirty="0" err="1">
                <a:solidFill>
                  <a:schemeClr val="accent3">
                    <a:lumMod val="50000"/>
                  </a:schemeClr>
                </a:solidFill>
              </a:rPr>
              <a:t>GHz</a:t>
            </a:r>
            <a:r>
              <a:rPr lang="hu-HU" sz="1600" dirty="0">
                <a:solidFill>
                  <a:schemeClr val="accent3">
                    <a:lumMod val="50000"/>
                  </a:schemeClr>
                </a:solidFill>
              </a:rPr>
              <a:t>-es és 8,4–8,5 </a:t>
            </a:r>
            <a:r>
              <a:rPr lang="hu-HU" sz="1600" dirty="0" err="1">
                <a:solidFill>
                  <a:schemeClr val="accent3">
                    <a:lumMod val="50000"/>
                  </a:schemeClr>
                </a:solidFill>
              </a:rPr>
              <a:t>GHz</a:t>
            </a:r>
            <a:r>
              <a:rPr lang="hu-HU" sz="1600" dirty="0">
                <a:solidFill>
                  <a:schemeClr val="accent3">
                    <a:lumMod val="50000"/>
                  </a:schemeClr>
                </a:solidFill>
              </a:rPr>
              <a:t> sávokban (COM4/8 (WRC-23))</a:t>
            </a:r>
          </a:p>
          <a:p>
            <a:pPr marL="321310" indent="-285750" algn="just">
              <a:spcAft>
                <a:spcPts val="600"/>
              </a:spcAft>
              <a:buClr>
                <a:srgbClr val="0556A5"/>
              </a:buClr>
              <a:buFont typeface="Wingdings" panose="05000000000000000000" pitchFamily="2" charset="2"/>
              <a:buChar char="Ø"/>
            </a:pPr>
            <a:r>
              <a:rPr lang="hu-HU" sz="1600" dirty="0">
                <a:solidFill>
                  <a:schemeClr val="accent3">
                    <a:lumMod val="50000"/>
                  </a:schemeClr>
                </a:solidFill>
              </a:rPr>
              <a:t>lábjegyzetben, illetve határozatban rögzítve, hogy a sáv más szélessávú alkalmazásokra (azaz WAS/RLAN) is használható</a:t>
            </a:r>
            <a:endParaRPr lang="hu-HU" sz="1600" dirty="0">
              <a:solidFill>
                <a:schemeClr val="accent3">
                  <a:lumMod val="50000"/>
                </a:schemeClr>
              </a:solidFill>
              <a:cs typeface="Arial"/>
            </a:endParaRPr>
          </a:p>
          <a:p>
            <a:pPr marL="778950" lvl="1" indent="-285750" algn="just">
              <a:spcAft>
                <a:spcPts val="600"/>
              </a:spcAft>
              <a:buClr>
                <a:srgbClr val="0556A5"/>
              </a:buClr>
              <a:buFont typeface="Wingdings" panose="05000000000000000000" pitchFamily="2" charset="2"/>
              <a:buChar char="Ø"/>
            </a:pPr>
            <a:r>
              <a:rPr lang="hu-HU" sz="1600" dirty="0">
                <a:solidFill>
                  <a:srgbClr val="00569E"/>
                </a:solidFill>
              </a:rPr>
              <a:t>a WAS/RLAN megosztott használat feltételeinek vizsgálata megkezdődött CEPT szinten</a:t>
            </a:r>
          </a:p>
          <a:p>
            <a:pPr marL="321750" indent="-285750" algn="just">
              <a:spcAft>
                <a:spcPts val="600"/>
              </a:spcAft>
              <a:buClr>
                <a:srgbClr val="0556A5"/>
              </a:buClr>
              <a:buFont typeface="Wingdings" panose="05000000000000000000" pitchFamily="2" charset="2"/>
              <a:buChar char="Ø"/>
            </a:pPr>
            <a:r>
              <a:rPr lang="hu-HU" sz="1600" dirty="0">
                <a:solidFill>
                  <a:srgbClr val="FF0000"/>
                </a:solidFill>
              </a:rPr>
              <a:t>Nem támogatott olyan WRC-27 napirendi pont, amely további IMT azonosítások lehetőségét vizsgálja a 7-30 </a:t>
            </a:r>
            <a:r>
              <a:rPr lang="hu-HU" sz="1600" dirty="0" err="1">
                <a:solidFill>
                  <a:srgbClr val="FF0000"/>
                </a:solidFill>
              </a:rPr>
              <a:t>GHz</a:t>
            </a:r>
            <a:r>
              <a:rPr lang="hu-HU" sz="1600" dirty="0">
                <a:solidFill>
                  <a:srgbClr val="FF0000"/>
                </a:solidFill>
              </a:rPr>
              <a:t> közötti frekvenciasávokban </a:t>
            </a:r>
          </a:p>
          <a:p>
            <a:pPr marL="778510" lvl="1" indent="-285750" algn="just">
              <a:spcAft>
                <a:spcPts val="600"/>
              </a:spcAft>
              <a:buClr>
                <a:srgbClr val="0556A5"/>
              </a:buClr>
              <a:buFont typeface="Wingdings" panose="05000000000000000000" pitchFamily="2" charset="2"/>
              <a:buChar char="§"/>
            </a:pPr>
            <a:r>
              <a:rPr lang="hu-HU" sz="1100" i="1" dirty="0">
                <a:solidFill>
                  <a:srgbClr val="3F3F3F"/>
                </a:solidFill>
                <a:cs typeface="Arial"/>
              </a:rPr>
              <a:t>WRC-27 /1.7       a 4400–4800 MHz, és a 7125–8400 MHz frekvenciasávban (vagy azok részeiben) továbbá a 14,8–15,35 </a:t>
            </a:r>
            <a:r>
              <a:rPr lang="hu-HU" sz="1100" i="1" dirty="0" err="1">
                <a:solidFill>
                  <a:srgbClr val="3F3F3F"/>
                </a:solidFill>
                <a:cs typeface="Arial"/>
              </a:rPr>
              <a:t>GHz</a:t>
            </a:r>
            <a:r>
              <a:rPr lang="hu-HU" sz="1100" i="1" dirty="0">
                <a:solidFill>
                  <a:srgbClr val="3F3F3F"/>
                </a:solidFill>
                <a:cs typeface="Arial"/>
              </a:rPr>
              <a:t> frekvenciasávban megosztási és összeférhetőségi tanulmányok megfontolása, valamint műszaki feltételek kidolgozása a nemzetközi mozgó távközlés (IMT) használatára, figyelembe véve az ezekben és a szomszédos frekvenciasávokban már üzemelő meglévő elsődleges szolgálatokat, a </a:t>
            </a:r>
            <a:r>
              <a:rPr lang="hu-HU" sz="1100" b="1" i="1" dirty="0">
                <a:solidFill>
                  <a:srgbClr val="3F3F3F"/>
                </a:solidFill>
                <a:cs typeface="Arial"/>
              </a:rPr>
              <a:t>COM6/26. (WRC-23)</a:t>
            </a:r>
            <a:r>
              <a:rPr lang="hu-HU" sz="1100" i="1" dirty="0">
                <a:solidFill>
                  <a:srgbClr val="3F3F3F"/>
                </a:solidFill>
                <a:cs typeface="Arial"/>
              </a:rPr>
              <a:t> Határozattal összhangban;</a:t>
            </a:r>
          </a:p>
          <a:p>
            <a:pPr marL="321310" indent="-285750" algn="just">
              <a:spcAft>
                <a:spcPts val="600"/>
              </a:spcAft>
              <a:buClr>
                <a:srgbClr val="0556A5"/>
              </a:buClr>
              <a:buFont typeface="Wingdings" panose="05000000000000000000" pitchFamily="2" charset="2"/>
              <a:buChar char="Ø"/>
            </a:pPr>
            <a:endParaRPr lang="hu-HU" sz="1600" dirty="0">
              <a:solidFill>
                <a:srgbClr val="FF0000"/>
              </a:solidFill>
              <a:cs typeface="Arial"/>
            </a:endParaRPr>
          </a:p>
        </p:txBody>
      </p:sp>
      <p:pic>
        <p:nvPicPr>
          <p:cNvPr id="8" name="Kép 7">
            <a:extLst>
              <a:ext uri="{FF2B5EF4-FFF2-40B4-BE49-F238E27FC236}">
                <a16:creationId xmlns:a16="http://schemas.microsoft.com/office/drawing/2014/main" id="{20676CE5-8B5E-4901-B176-AEB18DE92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6375C0A3-82D7-484F-9537-62E55434B76F}"/>
              </a:ext>
            </a:extLst>
          </p:cNvPr>
          <p:cNvSpPr/>
          <p:nvPr/>
        </p:nvSpPr>
        <p:spPr>
          <a:xfrm>
            <a:off x="1858159" y="295115"/>
            <a:ext cx="4888528"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6 </a:t>
            </a:r>
            <a:r>
              <a:rPr lang="hu-HU" sz="1600" dirty="0" err="1"/>
              <a:t>GHz</a:t>
            </a:r>
            <a:r>
              <a:rPr lang="hu-HU" sz="1600" dirty="0"/>
              <a:t>– IMT azonosítás feltételeinek teljesülése</a:t>
            </a:r>
          </a:p>
        </p:txBody>
      </p:sp>
    </p:spTree>
    <p:extLst>
      <p:ext uri="{BB962C8B-B14F-4D97-AF65-F5344CB8AC3E}">
        <p14:creationId xmlns:p14="http://schemas.microsoft.com/office/powerpoint/2010/main" val="4201373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2046" y="890871"/>
            <a:ext cx="8543924" cy="770585"/>
          </a:xfrm>
          <a:ln>
            <a:solidFill>
              <a:srgbClr val="0556A5"/>
            </a:solidFill>
          </a:ln>
        </p:spPr>
        <p:txBody>
          <a:bodyPr/>
          <a:lstStyle/>
          <a:p>
            <a:pPr marL="36000" indent="0" algn="just">
              <a:lnSpc>
                <a:spcPct val="100000"/>
              </a:lnSpc>
              <a:buNone/>
            </a:pPr>
            <a:r>
              <a:rPr lang="hu-HU" sz="1400" b="1" i="1" dirty="0">
                <a:ea typeface="Lato Light" panose="020B0604020202020204" charset="0"/>
                <a:cs typeface="Lato Light" panose="020B0604020202020204" charset="0"/>
              </a:rPr>
              <a:t>A 246. (WRC-19) Határozattal összhangban megvizsgálni a 3600–3800 MHz frekvenciasáv elsődleges felosztásának lehetőségét a mozgószolgálat számára az 1. Körzetben és megtenni a megfelelő szabályozási intézkedéseket.</a:t>
            </a:r>
            <a:endParaRPr lang="hu-HU" sz="1400" i="1" dirty="0">
              <a:ea typeface="Lato Light" panose="020B0604020202020204" charset="0"/>
              <a:cs typeface="Lato Light" panose="020B0604020202020204" charset="0"/>
            </a:endParaRPr>
          </a:p>
          <a:p>
            <a:pPr marL="36000" indent="0">
              <a:lnSpc>
                <a:spcPct val="100000"/>
              </a:lnSpc>
              <a:buNone/>
            </a:pPr>
            <a:endParaRPr lang="hu-HU" sz="1400" dirty="0">
              <a:latin typeface="Lato Light" panose="020B0604020202020204" charset="0"/>
              <a:ea typeface="Lato Light" panose="020B0604020202020204" charset="0"/>
              <a:cs typeface="Lato Light" panose="020B0604020202020204" charset="0"/>
            </a:endParaRPr>
          </a:p>
          <a:p>
            <a:pPr marL="36000" indent="0">
              <a:lnSpc>
                <a:spcPct val="100000"/>
              </a:lnSpc>
              <a:buNone/>
            </a:pPr>
            <a:endParaRPr lang="hu-HU" sz="1400" dirty="0">
              <a:latin typeface="Lato Light" panose="020B0604020202020204" charset="0"/>
              <a:ea typeface="Lato Light" panose="020B0604020202020204" charset="0"/>
              <a:cs typeface="Lato Light" panose="020B0604020202020204" charset="0"/>
            </a:endParaRPr>
          </a:p>
          <a:p>
            <a:pPr marL="36000" indent="0">
              <a:lnSpc>
                <a:spcPct val="100000"/>
              </a:lnSpc>
              <a:buNone/>
            </a:pPr>
            <a:endParaRPr lang="hu-HU" sz="1400" dirty="0"/>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artalom helye 2">
            <a:extLst>
              <a:ext uri="{FF2B5EF4-FFF2-40B4-BE49-F238E27FC236}">
                <a16:creationId xmlns:a16="http://schemas.microsoft.com/office/drawing/2014/main" id="{B6166806-7ABD-4B4A-97D6-AFD6F13F30FF}"/>
              </a:ext>
            </a:extLst>
          </p:cNvPr>
          <p:cNvSpPr txBox="1">
            <a:spLocks/>
          </p:cNvSpPr>
          <p:nvPr/>
        </p:nvSpPr>
        <p:spPr>
          <a:xfrm>
            <a:off x="323314" y="1995686"/>
            <a:ext cx="8567685" cy="2520280"/>
          </a:xfrm>
          <a:prstGeom prst="rect">
            <a:avLst/>
          </a:prstGeom>
        </p:spPr>
        <p:txBody>
          <a:bodyPr anchor="t"/>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0000"/>
              </a:lnSpc>
              <a:spcBef>
                <a:spcPts val="600"/>
              </a:spcBef>
            </a:pPr>
            <a:r>
              <a:rPr lang="hu-HU" sz="1400" dirty="0"/>
              <a:t>A 3600-3800 MHz frekvenciasáv elsődleges mozgószolgálati felosztása a (a légi mozgó kivételével) az 1. Körzetben szabályozási szempontból előnyösebb pozíciót biztosít a mozgószolgálati alkalmazások bevezetésére</a:t>
            </a:r>
          </a:p>
          <a:p>
            <a:pPr marL="215900" indent="-179705" algn="just">
              <a:lnSpc>
                <a:spcPct val="100000"/>
              </a:lnSpc>
              <a:spcBef>
                <a:spcPts val="600"/>
              </a:spcBef>
            </a:pPr>
            <a:r>
              <a:rPr lang="hu-HU" sz="1400" dirty="0"/>
              <a:t>A 3400-3600 MHz sávra vonatkozó műszaki és szabályozási feltételek alkalmazása a 3600-3800 MHz sávra is </a:t>
            </a:r>
            <a:r>
              <a:rPr lang="en-GB" sz="1400" dirty="0"/>
              <a:t>(RR 5.430A)</a:t>
            </a:r>
            <a:r>
              <a:rPr lang="hu-HU" sz="1400" dirty="0"/>
              <a:t>, a 3400-3600 MHz sáv szabályozásánál szigorúbb előírások bevezetése nem fogadható el: bármely más igazgatás területének határán 3 m talajszint feletti magasságban keltett felületi teljesítménysűrűség az idő több mint 20%-</a:t>
            </a:r>
            <a:r>
              <a:rPr lang="hu-HU" sz="1400" dirty="0" err="1"/>
              <a:t>ában</a:t>
            </a:r>
            <a:r>
              <a:rPr lang="hu-HU" sz="1400" dirty="0"/>
              <a:t> nem haladja meg a -154,5 dB(W/(</a:t>
            </a:r>
            <a:r>
              <a:rPr lang="en-GB" sz="1400" dirty="0"/>
              <a:t>m2</a:t>
            </a:r>
            <a:r>
              <a:rPr lang="hu-HU" sz="1400" dirty="0"/>
              <a:t>·4 kHz)) értéket, amennyiben ezt az értéket túllépi, az RR 9.21 alkalmazandó.</a:t>
            </a:r>
            <a:endParaRPr lang="hu-HU" sz="1400" dirty="0">
              <a:cs typeface="Arial"/>
            </a:endParaRPr>
          </a:p>
          <a:p>
            <a:pPr algn="just">
              <a:lnSpc>
                <a:spcPct val="100000"/>
              </a:lnSpc>
              <a:spcBef>
                <a:spcPts val="600"/>
              </a:spcBef>
            </a:pPr>
            <a:r>
              <a:rPr lang="hu-HU" sz="1400" dirty="0"/>
              <a:t>A sáv IMT azonosítása az RR-ben nem volt cél a 246. (WRC-19) Határozat alapján, de néhány CEPT-en kívüli ország csatlakozott az IMT lábjegyzetekhez. </a:t>
            </a:r>
          </a:p>
        </p:txBody>
      </p:sp>
      <p:pic>
        <p:nvPicPr>
          <p:cNvPr id="10" name="Kép 9">
            <a:extLst>
              <a:ext uri="{FF2B5EF4-FFF2-40B4-BE49-F238E27FC236}">
                <a16:creationId xmlns:a16="http://schemas.microsoft.com/office/drawing/2014/main" id="{78577096-A5B6-4B0A-B59C-B46ACA6ABF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955CA1A6-6DD8-4E3C-A6A4-C004F8CE8471}"/>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1.3. napirendi pont</a:t>
            </a:r>
          </a:p>
        </p:txBody>
      </p:sp>
    </p:spTree>
    <p:extLst>
      <p:ext uri="{BB962C8B-B14F-4D97-AF65-F5344CB8AC3E}">
        <p14:creationId xmlns:p14="http://schemas.microsoft.com/office/powerpoint/2010/main" val="412846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5410" y="771551"/>
            <a:ext cx="8399908" cy="1008112"/>
          </a:xfrm>
          <a:ln>
            <a:solidFill>
              <a:srgbClr val="00569E"/>
            </a:solidFill>
          </a:ln>
        </p:spPr>
        <p:txBody>
          <a:bodyPr/>
          <a:lstStyle/>
          <a:p>
            <a:pPr marL="36000" indent="0" algn="just">
              <a:lnSpc>
                <a:spcPct val="100000"/>
              </a:lnSpc>
              <a:buNone/>
              <a:tabLst>
                <a:tab pos="719138" algn="l"/>
              </a:tabLst>
            </a:pPr>
            <a:r>
              <a:rPr lang="hu-HU" sz="1400" b="1" i="1" dirty="0">
                <a:ea typeface="Lato Light" panose="020B0604020202020204" charset="0"/>
                <a:cs typeface="Lato Light" panose="020B0604020202020204" charset="0"/>
              </a:rPr>
              <a:t>A 247. (WRC-19) Határozattal összhangban megvizsgálni a </a:t>
            </a:r>
            <a:r>
              <a:rPr lang="hu-HU" sz="1400" b="1" i="1" dirty="0"/>
              <a:t>nagy magasságú hordozóra telepített állomások (</a:t>
            </a:r>
            <a:r>
              <a:rPr lang="hu-HU" sz="1400" b="1" i="1" dirty="0" err="1">
                <a:ea typeface="Lato Light" panose="020B0604020202020204" charset="0"/>
                <a:cs typeface="Lato Light" panose="020B0604020202020204" charset="0"/>
              </a:rPr>
              <a:t>High</a:t>
            </a:r>
            <a:r>
              <a:rPr lang="hu-HU" sz="1400" b="1" i="1" dirty="0">
                <a:ea typeface="Lato Light" panose="020B0604020202020204" charset="0"/>
                <a:cs typeface="Lato Light" panose="020B0604020202020204" charset="0"/>
              </a:rPr>
              <a:t> </a:t>
            </a:r>
            <a:r>
              <a:rPr lang="hu-HU" sz="1400" b="1" i="1" dirty="0" err="1">
                <a:ea typeface="Lato Light" panose="020B0604020202020204" charset="0"/>
                <a:cs typeface="Lato Light" panose="020B0604020202020204" charset="0"/>
              </a:rPr>
              <a:t>Altitude</a:t>
            </a:r>
            <a:r>
              <a:rPr lang="hu-HU" sz="1400" b="1" i="1" dirty="0">
                <a:ea typeface="Lato Light" panose="020B0604020202020204" charset="0"/>
                <a:cs typeface="Lato Light" panose="020B0604020202020204" charset="0"/>
              </a:rPr>
              <a:t> Platform </a:t>
            </a:r>
            <a:r>
              <a:rPr lang="hu-HU" sz="1400" b="1" i="1" dirty="0" err="1">
                <a:ea typeface="Lato Light" panose="020B0604020202020204" charset="0"/>
                <a:cs typeface="Lato Light" panose="020B0604020202020204" charset="0"/>
              </a:rPr>
              <a:t>Station</a:t>
            </a:r>
            <a:r>
              <a:rPr lang="hu-HU" sz="1400" b="1" i="1" dirty="0">
                <a:ea typeface="Lato Light" panose="020B0604020202020204" charset="0"/>
                <a:cs typeface="Lato Light" panose="020B0604020202020204" charset="0"/>
              </a:rPr>
              <a:t>/HAPS)</a:t>
            </a:r>
            <a:r>
              <a:rPr lang="hu-HU" sz="1400" b="1" i="1" dirty="0"/>
              <a:t> </a:t>
            </a:r>
            <a:r>
              <a:rPr lang="hu-HU" sz="1400" b="1" i="1" dirty="0">
                <a:ea typeface="Lato Light" panose="020B0604020202020204" charset="0"/>
                <a:cs typeface="Lato Light" panose="020B0604020202020204" charset="0"/>
              </a:rPr>
              <a:t>IMT-bázisállomásként (HIBS) való használatát a mozgószolgálat keretében bizonyos, az IMT számára már azonosított 2,7 GHz alatti frekvenciasávokban, globális vagy regionális szinten.</a:t>
            </a:r>
          </a:p>
          <a:p>
            <a:pPr marL="36000" indent="0">
              <a:buNone/>
              <a:tabLst>
                <a:tab pos="719138" algn="l"/>
              </a:tabLst>
            </a:pPr>
            <a:endParaRPr lang="hu-HU" sz="1400" dirty="0">
              <a:latin typeface="Lato Light" panose="020B0604020202020204" charset="0"/>
              <a:ea typeface="Lato Light" panose="020B0604020202020204" charset="0"/>
              <a:cs typeface="Lato Light" panose="020B0604020202020204" charset="0"/>
            </a:endParaRP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Kép 4"/>
          <p:cNvPicPr>
            <a:picLocks noChangeAspect="1"/>
          </p:cNvPicPr>
          <p:nvPr/>
        </p:nvPicPr>
        <p:blipFill>
          <a:blip r:embed="rId3"/>
          <a:stretch>
            <a:fillRect/>
          </a:stretch>
        </p:blipFill>
        <p:spPr>
          <a:xfrm>
            <a:off x="6441642" y="1788446"/>
            <a:ext cx="2416166" cy="1562674"/>
          </a:xfrm>
          <a:prstGeom prst="rect">
            <a:avLst/>
          </a:prstGeom>
        </p:spPr>
      </p:pic>
      <p:sp>
        <p:nvSpPr>
          <p:cNvPr id="2" name="Szövegdoboz 1"/>
          <p:cNvSpPr txBox="1"/>
          <p:nvPr/>
        </p:nvSpPr>
        <p:spPr>
          <a:xfrm>
            <a:off x="518240" y="3351120"/>
            <a:ext cx="6437230" cy="777136"/>
          </a:xfrm>
          <a:prstGeom prst="rect">
            <a:avLst/>
          </a:prstGeom>
          <a:noFill/>
        </p:spPr>
        <p:txBody>
          <a:bodyPr wrap="square" rtlCol="0" anchor="t">
            <a:spAutoFit/>
          </a:bodyPr>
          <a:lstStyle/>
          <a:p>
            <a:pPr>
              <a:buFont typeface="Wingdings" panose="05000000000000000000" pitchFamily="2" charset="2"/>
              <a:buChar char="Ø"/>
              <a:tabLst>
                <a:tab pos="719138" algn="l"/>
              </a:tabLst>
            </a:pPr>
            <a:r>
              <a:rPr lang="hu-HU" sz="1400" dirty="0">
                <a:ea typeface="Lato Light" panose="020B0604020202020204" charset="0"/>
                <a:cs typeface="Lato Light" panose="020B0604020202020204" charset="0"/>
              </a:rPr>
              <a:t>Kompatibilitási vizsgálatok IMT frekvenciasávokban:</a:t>
            </a:r>
          </a:p>
          <a:p>
            <a:pPr marL="742950" lvl="1" indent="-285750">
              <a:buFont typeface="Arial" panose="020B0604020202020204" pitchFamily="34" charset="0"/>
              <a:buChar char="•"/>
              <a:tabLst>
                <a:tab pos="719138" algn="l"/>
              </a:tabLst>
            </a:pPr>
            <a:endParaRPr lang="hu-HU" sz="1400" dirty="0">
              <a:ea typeface="Lato Light" panose="020B0604020202020204" charset="0"/>
              <a:cs typeface="Lato Light" panose="020B0604020202020204" charset="0"/>
            </a:endParaRPr>
          </a:p>
          <a:p>
            <a:pPr>
              <a:spcBef>
                <a:spcPts val="300"/>
              </a:spcBef>
              <a:buFont typeface="Wingdings" panose="05000000000000000000" pitchFamily="2" charset="2"/>
              <a:buChar char="Ø"/>
              <a:tabLst>
                <a:tab pos="719138" algn="l"/>
              </a:tabLst>
            </a:pPr>
            <a:r>
              <a:rPr lang="hu-HU" sz="1400" dirty="0">
                <a:ea typeface="Lato Light" panose="020B0604020202020204" charset="0"/>
                <a:cs typeface="Lato Light" panose="020B0604020202020204" charset="0"/>
              </a:rPr>
              <a:t>HIBS definíció felülvizsgálata</a:t>
            </a:r>
          </a:p>
        </p:txBody>
      </p:sp>
      <p:pic>
        <p:nvPicPr>
          <p:cNvPr id="1026" name="Kép 2" descr="High Altitude Platform Stations as IMT Base Stations (HIBS): Reliability  and Availability Analysis | SpringerLink">
            <a:extLst>
              <a:ext uri="{FF2B5EF4-FFF2-40B4-BE49-F238E27FC236}">
                <a16:creationId xmlns:a16="http://schemas.microsoft.com/office/drawing/2014/main" id="{2D205A35-7737-49A1-B631-6995C48C1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642" y="3509711"/>
            <a:ext cx="2416166" cy="136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églalap 9">
            <a:extLst>
              <a:ext uri="{FF2B5EF4-FFF2-40B4-BE49-F238E27FC236}">
                <a16:creationId xmlns:a16="http://schemas.microsoft.com/office/drawing/2014/main" id="{37428CD2-B597-446F-9913-E4E11003DDFA}"/>
              </a:ext>
            </a:extLst>
          </p:cNvPr>
          <p:cNvSpPr/>
          <p:nvPr/>
        </p:nvSpPr>
        <p:spPr>
          <a:xfrm>
            <a:off x="467544" y="1941551"/>
            <a:ext cx="5654532" cy="1169551"/>
          </a:xfrm>
          <a:prstGeom prst="rect">
            <a:avLst/>
          </a:prstGeom>
        </p:spPr>
        <p:txBody>
          <a:bodyPr wrap="square">
            <a:spAutoFit/>
          </a:bodyPr>
          <a:lstStyle/>
          <a:p>
            <a:pPr marL="171450" indent="-171450">
              <a:buFont typeface="Wingdings" panose="05000000000000000000" pitchFamily="2" charset="2"/>
              <a:buChar char="Ø"/>
            </a:pPr>
            <a:r>
              <a:rPr lang="en-US" sz="1400" dirty="0"/>
              <a:t>HIBS</a:t>
            </a:r>
            <a:r>
              <a:rPr lang="hu-HU" sz="1400" dirty="0"/>
              <a:t> jelentősége: </a:t>
            </a:r>
          </a:p>
          <a:p>
            <a:pPr marL="628650" lvl="1" indent="-171450">
              <a:buFont typeface="Arial" panose="020B0604020202020204" pitchFamily="34" charset="0"/>
              <a:buChar char="•"/>
            </a:pPr>
            <a:r>
              <a:rPr lang="hu-HU" sz="1400" dirty="0"/>
              <a:t>IMT biztosítása minimális infrastruktúrával</a:t>
            </a:r>
          </a:p>
          <a:p>
            <a:pPr marL="628650" lvl="1" indent="-171450">
              <a:buFont typeface="Arial" panose="020B0604020202020204" pitchFamily="34" charset="0"/>
              <a:buChar char="•"/>
            </a:pPr>
            <a:r>
              <a:rPr lang="hu-HU" sz="1400" dirty="0"/>
              <a:t>kommunikáció biztosítása</a:t>
            </a:r>
            <a:r>
              <a:rPr lang="en-US" sz="1400" dirty="0"/>
              <a:t> </a:t>
            </a:r>
            <a:r>
              <a:rPr lang="hu-HU" sz="1400" dirty="0"/>
              <a:t>távoli területeken és falusi környezetben</a:t>
            </a:r>
          </a:p>
          <a:p>
            <a:pPr marL="628650" lvl="1" indent="-171450">
              <a:buFont typeface="Arial" panose="020B0604020202020204" pitchFamily="34" charset="0"/>
              <a:buChar char="•"/>
            </a:pPr>
            <a:r>
              <a:rPr lang="hu-HU" sz="1400" dirty="0"/>
              <a:t>Kommunikáció fenntartása katasztrófa idején</a:t>
            </a:r>
            <a:endParaRPr lang="en-GB" sz="1200" dirty="0"/>
          </a:p>
        </p:txBody>
      </p:sp>
      <p:pic>
        <p:nvPicPr>
          <p:cNvPr id="11" name="Kép 10">
            <a:extLst>
              <a:ext uri="{FF2B5EF4-FFF2-40B4-BE49-F238E27FC236}">
                <a16:creationId xmlns:a16="http://schemas.microsoft.com/office/drawing/2014/main" id="{6C572B75-55A1-4064-9C12-80928BA274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B5EAB3FE-E719-481A-A526-4194A6A6E00D}"/>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1.4. napirendi pont - HIBS</a:t>
            </a:r>
          </a:p>
        </p:txBody>
      </p:sp>
    </p:spTree>
    <p:extLst>
      <p:ext uri="{BB962C8B-B14F-4D97-AF65-F5344CB8AC3E}">
        <p14:creationId xmlns:p14="http://schemas.microsoft.com/office/powerpoint/2010/main" val="174071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59632" y="2247714"/>
            <a:ext cx="7731894" cy="648072"/>
          </a:xfrm>
        </p:spPr>
        <p:txBody>
          <a:bodyPr/>
          <a:lstStyle/>
          <a:p>
            <a:pPr>
              <a:lnSpc>
                <a:spcPct val="100000"/>
              </a:lnSpc>
              <a:spcBef>
                <a:spcPts val="0"/>
              </a:spcBef>
            </a:pPr>
            <a:r>
              <a:rPr lang="hu-HU" dirty="0"/>
              <a:t>WRC-23 – tények és számok</a:t>
            </a:r>
            <a:endParaRPr lang="hu-HU" sz="2400" dirty="0"/>
          </a:p>
        </p:txBody>
      </p:sp>
      <p:sp>
        <p:nvSpPr>
          <p:cNvPr id="5" name="Subtitle 4"/>
          <p:cNvSpPr>
            <a:spLocks noGrp="1"/>
          </p:cNvSpPr>
          <p:nvPr>
            <p:ph type="subTitle" idx="1"/>
          </p:nvPr>
        </p:nvSpPr>
        <p:spPr>
          <a:xfrm>
            <a:off x="1417244" y="4155926"/>
            <a:ext cx="7128792" cy="432048"/>
          </a:xfrm>
        </p:spPr>
        <p:txBody>
          <a:bodyPr/>
          <a:lstStyle/>
          <a:p>
            <a:pPr>
              <a:lnSpc>
                <a:spcPct val="100000"/>
              </a:lnSpc>
            </a:pPr>
            <a:r>
              <a:rPr lang="hu-HU" sz="2400" dirty="0"/>
              <a:t>Dr. Vári Péter</a:t>
            </a:r>
          </a:p>
        </p:txBody>
      </p:sp>
    </p:spTree>
    <p:extLst>
      <p:ext uri="{BB962C8B-B14F-4D97-AF65-F5344CB8AC3E}">
        <p14:creationId xmlns:p14="http://schemas.microsoft.com/office/powerpoint/2010/main" val="3942789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
        <p:nvSpPr>
          <p:cNvPr id="5" name="Tartalom helye 4">
            <a:extLst>
              <a:ext uri="{FF2B5EF4-FFF2-40B4-BE49-F238E27FC236}">
                <a16:creationId xmlns:a16="http://schemas.microsoft.com/office/drawing/2014/main" id="{CAF998BD-3BD3-4E01-AFDF-9F36E1CA67AF}"/>
              </a:ext>
            </a:extLst>
          </p:cNvPr>
          <p:cNvSpPr>
            <a:spLocks noGrp="1"/>
          </p:cNvSpPr>
          <p:nvPr>
            <p:ph idx="1"/>
          </p:nvPr>
        </p:nvSpPr>
        <p:spPr>
          <a:xfrm>
            <a:off x="518864" y="872433"/>
            <a:ext cx="8229600" cy="4029591"/>
          </a:xfrm>
        </p:spPr>
        <p:txBody>
          <a:bodyPr anchor="t"/>
          <a:lstStyle/>
          <a:p>
            <a:pPr>
              <a:buFont typeface="Wingdings" panose="05000000000000000000" pitchFamily="2" charset="2"/>
              <a:buChar char="Ø"/>
            </a:pPr>
            <a:r>
              <a:rPr lang="hu-HU" sz="1600" b="1" dirty="0"/>
              <a:t>HIBS definíció</a:t>
            </a:r>
            <a:r>
              <a:rPr lang="hu-HU" sz="1600" dirty="0"/>
              <a:t>: az IMT bázisállomások 18 km-es magasságig is lemehetnek – a vonatkozó határozatban 18-25 km-es magasságtartomány a HIBS-re, alapvetően a HAPS alsó tartományában működnek (</a:t>
            </a:r>
            <a:r>
              <a:rPr lang="hu-HU" sz="1600" b="1" dirty="0"/>
              <a:t>HAPS</a:t>
            </a:r>
            <a:r>
              <a:rPr lang="hu-HU" sz="1600" dirty="0"/>
              <a:t>: olyan állomás, amely 20-50 km magasságban és a Földhöz képest meghatározott, állandó helyzetű névleges pontban lévő hordozón helyezkedik el)</a:t>
            </a:r>
          </a:p>
          <a:p>
            <a:pPr>
              <a:buFont typeface="Wingdings" panose="05000000000000000000" pitchFamily="2" charset="2"/>
              <a:buChar char="Ø"/>
            </a:pPr>
            <a:endParaRPr lang="hu-HU" sz="1600" dirty="0"/>
          </a:p>
          <a:p>
            <a:pPr>
              <a:buFont typeface="Wingdings" panose="05000000000000000000" pitchFamily="2" charset="2"/>
              <a:buChar char="Ø"/>
            </a:pPr>
            <a:r>
              <a:rPr lang="hu-HU" sz="1600" b="1" dirty="0"/>
              <a:t>HIBS-re azonosított sávok: </a:t>
            </a:r>
          </a:p>
          <a:p>
            <a:pPr marL="359410" lvl="1" indent="0">
              <a:buNone/>
            </a:pPr>
            <a:r>
              <a:rPr lang="hu-HU" sz="1600" u="sng" dirty="0"/>
              <a:t>1800 MHz, 2 </a:t>
            </a:r>
            <a:r>
              <a:rPr lang="hu-HU" sz="1600" u="sng" dirty="0" err="1"/>
              <a:t>GHz</a:t>
            </a:r>
            <a:r>
              <a:rPr lang="hu-HU" sz="1600" u="sng" dirty="0"/>
              <a:t>-es sávok</a:t>
            </a:r>
            <a:endParaRPr lang="hu-HU" sz="1600" u="sng" dirty="0">
              <a:cs typeface="Arial"/>
            </a:endParaRPr>
          </a:p>
          <a:p>
            <a:pPr marL="645160" lvl="1" indent="-285750"/>
            <a:r>
              <a:rPr lang="hu-HU" sz="1400" dirty="0"/>
              <a:t>az 1. és 3. Körzetben az 1710-1980 MHz, 2010-2025 MHz és 2110-2170 MHz</a:t>
            </a:r>
            <a:endParaRPr lang="hu-HU" sz="1400" dirty="0">
              <a:cs typeface="Arial"/>
            </a:endParaRPr>
          </a:p>
          <a:p>
            <a:pPr marL="645160" lvl="1" indent="-285750"/>
            <a:r>
              <a:rPr lang="hu-HU" sz="1400" dirty="0"/>
              <a:t>a 2. Körzetben az 1710-1980 MHz és a 2110-2160 MHz </a:t>
            </a:r>
            <a:endParaRPr lang="hu-HU" sz="1400" dirty="0">
              <a:cs typeface="Arial"/>
            </a:endParaRPr>
          </a:p>
          <a:p>
            <a:pPr marL="645160" lvl="1" indent="-285750"/>
            <a:r>
              <a:rPr lang="hu-HU" sz="1400" dirty="0"/>
              <a:t>módosított 221. WRC Határozatban rögzített feltételek</a:t>
            </a:r>
            <a:endParaRPr lang="hu-HU" sz="1400" dirty="0">
              <a:cs typeface="Arial"/>
            </a:endParaRPr>
          </a:p>
          <a:p>
            <a:pPr marL="645160" lvl="1" indent="-285750"/>
            <a:r>
              <a:rPr lang="hu-HU" sz="1400" dirty="0"/>
              <a:t>lábjegyzetben korlátozás ( az 1. és 2. Körzetben a 1710-1785 MHz, a 3. Körzetben az 1710-1815 MHz  csak </a:t>
            </a:r>
            <a:r>
              <a:rPr lang="hu-HU" sz="1400" dirty="0" err="1"/>
              <a:t>uplink</a:t>
            </a:r>
            <a:r>
              <a:rPr lang="hu-HU" sz="1400" dirty="0"/>
              <a:t> átvitelre, a 2110-2170 MHz frekvenciasávban csak downlink).</a:t>
            </a:r>
            <a:endParaRPr lang="hu-HU" sz="1400" dirty="0">
              <a:cs typeface="Arial"/>
            </a:endParaRPr>
          </a:p>
          <a:p>
            <a:pPr lvl="1">
              <a:buFont typeface="Wingdings" panose="05000000000000000000" pitchFamily="2" charset="2"/>
              <a:buChar char="Ø"/>
            </a:pPr>
            <a:endParaRPr lang="hu-HU" sz="1600" dirty="0"/>
          </a:p>
          <a:p>
            <a:pPr marL="36000" indent="0">
              <a:buNone/>
            </a:pPr>
            <a:endParaRPr lang="hu-HU" dirty="0"/>
          </a:p>
        </p:txBody>
      </p:sp>
      <p:pic>
        <p:nvPicPr>
          <p:cNvPr id="10" name="Kép 9">
            <a:extLst>
              <a:ext uri="{FF2B5EF4-FFF2-40B4-BE49-F238E27FC236}">
                <a16:creationId xmlns:a16="http://schemas.microsoft.com/office/drawing/2014/main" id="{C9D12982-3AB0-42BA-94C2-F964D3622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6AF32587-7D3A-43F1-9EB3-4C0BA80CD35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1.4. napirendi pont</a:t>
            </a:r>
            <a:r>
              <a:rPr lang="hu-HU" dirty="0">
                <a:cs typeface="Arial"/>
              </a:rPr>
              <a:t> - eredmények</a:t>
            </a:r>
            <a:endParaRPr lang="hu-HU" dirty="0"/>
          </a:p>
        </p:txBody>
      </p:sp>
    </p:spTree>
    <p:extLst>
      <p:ext uri="{BB962C8B-B14F-4D97-AF65-F5344CB8AC3E}">
        <p14:creationId xmlns:p14="http://schemas.microsoft.com/office/powerpoint/2010/main" val="118544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églalap 1">
            <a:extLst>
              <a:ext uri="{FF2B5EF4-FFF2-40B4-BE49-F238E27FC236}">
                <a16:creationId xmlns:a16="http://schemas.microsoft.com/office/drawing/2014/main" id="{A4247C9F-ED9A-4BD2-AA7B-E8DCC108D0AA}"/>
              </a:ext>
            </a:extLst>
          </p:cNvPr>
          <p:cNvSpPr/>
          <p:nvPr/>
        </p:nvSpPr>
        <p:spPr>
          <a:xfrm>
            <a:off x="180779" y="3579862"/>
            <a:ext cx="8697809" cy="892552"/>
          </a:xfrm>
          <a:prstGeom prst="rect">
            <a:avLst/>
          </a:prstGeom>
        </p:spPr>
        <p:txBody>
          <a:bodyPr wrap="square">
            <a:spAutoFit/>
          </a:bodyPr>
          <a:lstStyle/>
          <a:p>
            <a:pPr marL="216000" indent="-180000">
              <a:spcAft>
                <a:spcPts val="600"/>
              </a:spcAft>
              <a:buClr>
                <a:srgbClr val="0556A5"/>
              </a:buClr>
              <a:buFont typeface="Arial" pitchFamily="34" charset="0"/>
              <a:buChar char="•"/>
            </a:pPr>
            <a:endParaRPr lang="hu-HU" sz="1400" dirty="0">
              <a:solidFill>
                <a:srgbClr val="43515A"/>
              </a:solidFill>
            </a:endParaRPr>
          </a:p>
          <a:p>
            <a:pPr marL="36000">
              <a:spcAft>
                <a:spcPts val="600"/>
              </a:spcAft>
              <a:buClr>
                <a:srgbClr val="0556A5"/>
              </a:buClr>
            </a:pPr>
            <a:r>
              <a:rPr lang="hu-HU" sz="1400" dirty="0">
                <a:solidFill>
                  <a:srgbClr val="43515A"/>
                </a:solidFill>
              </a:rPr>
              <a:t> </a:t>
            </a:r>
          </a:p>
          <a:p>
            <a:pPr marL="36000">
              <a:spcAft>
                <a:spcPts val="600"/>
              </a:spcAft>
              <a:buClr>
                <a:srgbClr val="0556A5"/>
              </a:buClr>
            </a:pPr>
            <a:r>
              <a:rPr lang="hu-HU" sz="1400" dirty="0">
                <a:solidFill>
                  <a:srgbClr val="43515A"/>
                </a:solidFill>
              </a:rPr>
              <a:t>.</a:t>
            </a:r>
          </a:p>
        </p:txBody>
      </p:sp>
      <p:sp>
        <p:nvSpPr>
          <p:cNvPr id="3" name="Tartalom helye 2">
            <a:extLst>
              <a:ext uri="{FF2B5EF4-FFF2-40B4-BE49-F238E27FC236}">
                <a16:creationId xmlns:a16="http://schemas.microsoft.com/office/drawing/2014/main" id="{58D1A149-3DFC-48CB-B33D-CA76F5C68CD3}"/>
              </a:ext>
            </a:extLst>
          </p:cNvPr>
          <p:cNvSpPr>
            <a:spLocks noGrp="1"/>
          </p:cNvSpPr>
          <p:nvPr>
            <p:ph idx="1"/>
          </p:nvPr>
        </p:nvSpPr>
        <p:spPr>
          <a:xfrm>
            <a:off x="265412" y="822743"/>
            <a:ext cx="8710223" cy="4055115"/>
          </a:xfrm>
        </p:spPr>
        <p:txBody>
          <a:bodyPr anchor="t"/>
          <a:lstStyle/>
          <a:p>
            <a:pPr marL="36000" indent="0">
              <a:buNone/>
            </a:pPr>
            <a:r>
              <a:rPr lang="hu-HU" sz="1600" u="sng" dirty="0"/>
              <a:t>2,6 </a:t>
            </a:r>
            <a:r>
              <a:rPr lang="hu-HU" sz="1600" u="sng" dirty="0" err="1"/>
              <a:t>GHz</a:t>
            </a:r>
            <a:endParaRPr lang="hu-HU" sz="1600" u="sng" dirty="0"/>
          </a:p>
          <a:p>
            <a:pPr marL="35560" indent="0">
              <a:buNone/>
            </a:pPr>
            <a:r>
              <a:rPr lang="hu-HU" sz="1400" dirty="0"/>
              <a:t>az 1. és 2. Körzetben a teljes 2500-2690 MHz sáv, </a:t>
            </a:r>
            <a:endParaRPr lang="hu-HU" sz="1400" dirty="0">
              <a:cs typeface="Arial"/>
            </a:endParaRPr>
          </a:p>
          <a:p>
            <a:pPr marL="35560" indent="0">
              <a:buNone/>
            </a:pPr>
            <a:r>
              <a:rPr lang="hu-HU" sz="1400" dirty="0"/>
              <a:t>a 3. Körzetben a 2500-2655 MHz tartomány  </a:t>
            </a:r>
            <a:endParaRPr lang="hu-HU" sz="1400" dirty="0">
              <a:cs typeface="Arial"/>
            </a:endParaRPr>
          </a:p>
          <a:p>
            <a:pPr marL="35560" indent="0">
              <a:buNone/>
            </a:pPr>
            <a:r>
              <a:rPr lang="hu-HU" sz="1400" dirty="0"/>
              <a:t>az 1. és 2. Körzetben a 2500-2510 MHz sávrész és 3. Körzetben 2500-2535 MHz sávrész kizárólag </a:t>
            </a:r>
            <a:r>
              <a:rPr lang="hu-HU" sz="1400" dirty="0" err="1"/>
              <a:t>uplink</a:t>
            </a:r>
            <a:r>
              <a:rPr lang="hu-HU" sz="1400" dirty="0"/>
              <a:t> </a:t>
            </a:r>
            <a:endParaRPr lang="hu-HU" sz="1400" dirty="0">
              <a:cs typeface="Arial"/>
            </a:endParaRPr>
          </a:p>
          <a:p>
            <a:pPr marL="35560" indent="0">
              <a:buNone/>
            </a:pPr>
            <a:endParaRPr lang="hu-HU" sz="1400" u="sng" dirty="0">
              <a:cs typeface="Arial"/>
            </a:endParaRPr>
          </a:p>
          <a:p>
            <a:pPr marL="35560" indent="0">
              <a:buNone/>
            </a:pPr>
            <a:r>
              <a:rPr lang="hu-HU" sz="1600" u="sng" dirty="0"/>
              <a:t>694-960 MHz</a:t>
            </a:r>
            <a:endParaRPr lang="hu-HU" sz="1600" u="sng" dirty="0">
              <a:cs typeface="Arial"/>
            </a:endParaRPr>
          </a:p>
          <a:p>
            <a:pPr marL="35560" indent="0">
              <a:buNone/>
            </a:pPr>
            <a:r>
              <a:rPr lang="hu-HU" sz="1400" dirty="0"/>
              <a:t> a </a:t>
            </a:r>
            <a:r>
              <a:rPr lang="en-US" sz="1400" dirty="0"/>
              <a:t>694-960 MHz</a:t>
            </a:r>
            <a:r>
              <a:rPr lang="hu-HU" sz="1400" dirty="0"/>
              <a:t> (vagy részei)</a:t>
            </a:r>
            <a:r>
              <a:rPr lang="en-US" sz="1400" dirty="0"/>
              <a:t> </a:t>
            </a:r>
            <a:r>
              <a:rPr lang="hu-HU" sz="1400" dirty="0"/>
              <a:t>az 1. Körzetben és a </a:t>
            </a:r>
            <a:r>
              <a:rPr lang="en-US" sz="1400" dirty="0"/>
              <a:t>698-960 MHz</a:t>
            </a:r>
            <a:r>
              <a:rPr lang="hu-HU" sz="1400" dirty="0"/>
              <a:t> (vagy részei) a 2. Körzetben a</a:t>
            </a:r>
            <a:r>
              <a:rPr lang="en-US" sz="1400" dirty="0"/>
              <a:t> COM4/3 (WRC-23)</a:t>
            </a:r>
            <a:r>
              <a:rPr lang="hu-HU" sz="1400" dirty="0"/>
              <a:t> határozatban rögzített feltételekkel.  A HIBS nem igényelhet védelmet,  a</a:t>
            </a:r>
            <a:r>
              <a:rPr lang="en-US" sz="1400" dirty="0"/>
              <a:t> 694-728 MHz, 830-835 MHz </a:t>
            </a:r>
            <a:r>
              <a:rPr lang="hu-HU" sz="1400" dirty="0"/>
              <a:t>és</a:t>
            </a:r>
            <a:r>
              <a:rPr lang="en-US" sz="1400"/>
              <a:t> 805-806</a:t>
            </a:r>
            <a:r>
              <a:rPr lang="hu-HU" sz="1400"/>
              <a:t>,</a:t>
            </a:r>
            <a:r>
              <a:rPr lang="en-US" sz="1400"/>
              <a:t>9 MHz </a:t>
            </a:r>
            <a:r>
              <a:rPr lang="hu-HU" sz="1400" dirty="0"/>
              <a:t>sávokban csak HIBS vétel lehetséges. További országokra HIBS azonosítás az </a:t>
            </a:r>
            <a:r>
              <a:rPr lang="en-US" sz="1400" dirty="0"/>
              <a:t>5.14B</a:t>
            </a:r>
            <a:r>
              <a:rPr lang="hu-HU" sz="1400" dirty="0"/>
              <a:t> lábjegyzetben (</a:t>
            </a:r>
            <a:r>
              <a:rPr lang="en-US" sz="1400" dirty="0" err="1"/>
              <a:t>Aus</a:t>
            </a:r>
            <a:r>
              <a:rPr lang="hu-HU" sz="1400" dirty="0" err="1"/>
              <a:t>ztrália</a:t>
            </a:r>
            <a:r>
              <a:rPr lang="en-US" sz="1400" dirty="0"/>
              <a:t>, </a:t>
            </a:r>
            <a:r>
              <a:rPr lang="en-US" sz="1400" dirty="0" err="1"/>
              <a:t>Mald</a:t>
            </a:r>
            <a:r>
              <a:rPr lang="hu-HU" sz="1400" dirty="0"/>
              <a:t>ív szigetek, </a:t>
            </a:r>
            <a:r>
              <a:rPr lang="en-US" sz="1400" dirty="0"/>
              <a:t>Mi</a:t>
            </a:r>
            <a:r>
              <a:rPr lang="hu-HU" sz="1400" dirty="0"/>
              <a:t>k</a:t>
            </a:r>
            <a:r>
              <a:rPr lang="en-US" sz="1400" dirty="0" err="1"/>
              <a:t>ron</a:t>
            </a:r>
            <a:r>
              <a:rPr lang="hu-HU" sz="1400" dirty="0" err="1"/>
              <a:t>éz</a:t>
            </a:r>
            <a:r>
              <a:rPr lang="en-US" sz="1400" dirty="0" err="1"/>
              <a:t>ia</a:t>
            </a:r>
            <a:r>
              <a:rPr lang="en-US" sz="1400" dirty="0"/>
              <a:t>, </a:t>
            </a:r>
            <a:r>
              <a:rPr lang="en-US" sz="1400" dirty="0" err="1"/>
              <a:t>Pápua</a:t>
            </a:r>
            <a:r>
              <a:rPr lang="en-US" sz="1400" dirty="0"/>
              <a:t> </a:t>
            </a:r>
            <a:r>
              <a:rPr lang="en-US" sz="1400" dirty="0" err="1"/>
              <a:t>Új</a:t>
            </a:r>
            <a:r>
              <a:rPr lang="en-US" sz="1400" dirty="0"/>
              <a:t>-Guinea, Tonga </a:t>
            </a:r>
            <a:r>
              <a:rPr lang="en-US" sz="1400" dirty="0" err="1"/>
              <a:t>és</a:t>
            </a:r>
            <a:r>
              <a:rPr lang="en-US" sz="1400" dirty="0"/>
              <a:t> Vanuatu</a:t>
            </a:r>
            <a:r>
              <a:rPr lang="hu-HU" sz="1400" dirty="0"/>
              <a:t> a 698-960 MHz sávban vagy részeiben; Kína, India, Indonézia, Japán, Korea (Köztársaság), Malajzia, a Fülöp-szigetek és Thaiföld a </a:t>
            </a:r>
            <a:r>
              <a:rPr lang="en-US" sz="1400" dirty="0"/>
              <a:t>703-733 MHz, 758-788 MHz, 890-915 MHz </a:t>
            </a:r>
            <a:r>
              <a:rPr lang="hu-HU" sz="1400" dirty="0"/>
              <a:t>és</a:t>
            </a:r>
            <a:r>
              <a:rPr lang="en-US" sz="1400" dirty="0"/>
              <a:t> 935-960 MHz</a:t>
            </a:r>
            <a:r>
              <a:rPr lang="hu-HU" sz="1400" dirty="0"/>
              <a:t> sávokban vagy ezek részeiben). </a:t>
            </a:r>
            <a:endParaRPr lang="hu-HU" sz="1400" dirty="0">
              <a:cs typeface="Arial"/>
            </a:endParaRPr>
          </a:p>
          <a:p>
            <a:pPr marL="36000" indent="0">
              <a:buNone/>
            </a:pPr>
            <a:endParaRPr lang="hu-HU" sz="1400" dirty="0"/>
          </a:p>
          <a:p>
            <a:endParaRPr lang="hu-HU" sz="1600" dirty="0"/>
          </a:p>
        </p:txBody>
      </p:sp>
      <p:pic>
        <p:nvPicPr>
          <p:cNvPr id="10" name="Kép 9">
            <a:extLst>
              <a:ext uri="{FF2B5EF4-FFF2-40B4-BE49-F238E27FC236}">
                <a16:creationId xmlns:a16="http://schemas.microsoft.com/office/drawing/2014/main" id="{8FC6C91F-0064-454E-88C9-7088EA8046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E59D5F7E-461D-43F1-98AF-CF901E0A4CD3}"/>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1.4. napirendi pont</a:t>
            </a:r>
            <a:r>
              <a:rPr lang="hu-HU" dirty="0">
                <a:cs typeface="Arial"/>
              </a:rPr>
              <a:t> - eredmények</a:t>
            </a:r>
            <a:endParaRPr lang="hu-HU" dirty="0"/>
          </a:p>
        </p:txBody>
      </p:sp>
    </p:spTree>
    <p:extLst>
      <p:ext uri="{BB962C8B-B14F-4D97-AF65-F5344CB8AC3E}">
        <p14:creationId xmlns:p14="http://schemas.microsoft.com/office/powerpoint/2010/main" val="3596117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9552" y="808418"/>
            <a:ext cx="8399908" cy="827228"/>
          </a:xfrm>
          <a:ln>
            <a:solidFill>
              <a:srgbClr val="0556A5"/>
            </a:solidFill>
          </a:ln>
        </p:spPr>
        <p:txBody>
          <a:bodyPr/>
          <a:lstStyle/>
          <a:p>
            <a:pPr marL="0" indent="0" algn="just">
              <a:lnSpc>
                <a:spcPct val="100000"/>
              </a:lnSpc>
              <a:buNone/>
              <a:tabLst>
                <a:tab pos="719138" algn="l"/>
              </a:tabLst>
            </a:pPr>
            <a:r>
              <a:rPr lang="hu-HU" sz="1400" b="1" i="1" spc="-100" dirty="0">
                <a:ea typeface="Lato Light" panose="020B0604020202020204" charset="0"/>
                <a:cs typeface="Lato Light" panose="020B0604020202020204" charset="0"/>
              </a:rPr>
              <a:t>A 235. (WRC-15) Határozattal összhangban felülvizsgálni az 1. Körzetben a 470–960 MHz frekvenciasávban meglévő szolgálatok spektrumhasználatát és spektrumszükségletét, és a vizsgálatok alapján megfontolni a lehetséges szabályozási intézkedéseket az 1. Körzetben a 470–694 MHz frekvenciasávban.</a:t>
            </a:r>
          </a:p>
          <a:p>
            <a:pPr marL="0" indent="0">
              <a:buNone/>
              <a:tabLst>
                <a:tab pos="719138" algn="l"/>
              </a:tabLst>
            </a:pPr>
            <a:endParaRPr lang="hu-HU" sz="1400" b="1" dirty="0">
              <a:ea typeface="Lato Light" panose="020B0604020202020204" charset="0"/>
              <a:cs typeface="Lato Light" panose="020B0604020202020204" charset="0"/>
            </a:endParaRP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artalom helye 9">
            <a:extLst>
              <a:ext uri="{FF2B5EF4-FFF2-40B4-BE49-F238E27FC236}">
                <a16:creationId xmlns:a16="http://schemas.microsoft.com/office/drawing/2014/main" id="{9FDAAC41-076B-4AF8-9DFD-6C69E5551EEF}"/>
              </a:ext>
            </a:extLst>
          </p:cNvPr>
          <p:cNvSpPr txBox="1">
            <a:spLocks/>
          </p:cNvSpPr>
          <p:nvPr/>
        </p:nvSpPr>
        <p:spPr>
          <a:xfrm>
            <a:off x="537193" y="1995686"/>
            <a:ext cx="8208912" cy="2063194"/>
          </a:xfrm>
          <a:prstGeom prst="rect">
            <a:avLst/>
          </a:prstGeom>
        </p:spPr>
        <p:txBody>
          <a:bodyPr wrap="square">
            <a:spAutoFit/>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hu-HU" sz="1400" dirty="0"/>
              <a:t>WRC-15: a 470-694 MHz frekvenciasávban, vagy egy részében lábjegyzetben IMT felhasználás lehetősége a 2 és 3 Régió egyes országaiban.</a:t>
            </a:r>
          </a:p>
          <a:p>
            <a:pPr>
              <a:spcAft>
                <a:spcPts val="600"/>
              </a:spcAft>
            </a:pPr>
            <a:r>
              <a:rPr lang="hu-HU" sz="1400" dirty="0"/>
              <a:t>235. (WRC-15) határozatot a WRC-15 fogadta el, a WRC-19 nem módosította.</a:t>
            </a:r>
          </a:p>
          <a:p>
            <a:pPr>
              <a:spcAft>
                <a:spcPts val="600"/>
              </a:spcAft>
            </a:pPr>
            <a:r>
              <a:rPr lang="hu-HU" sz="1400" dirty="0"/>
              <a:t>Az EU-ban 2030-ig a műsorszórás védelmét kell biztosítani az (EU) 2017/899 Határozat alapján</a:t>
            </a:r>
          </a:p>
          <a:p>
            <a:pPr>
              <a:spcAft>
                <a:spcPts val="600"/>
              </a:spcAft>
            </a:pPr>
            <a:r>
              <a:rPr lang="hu-HU" sz="1400" dirty="0"/>
              <a:t>ITU-R kérdőívek alapján különböző igények (műsorszórás, mobil, SAB/SAP/PMSE)</a:t>
            </a:r>
          </a:p>
          <a:p>
            <a:pPr>
              <a:spcAft>
                <a:spcPts val="600"/>
              </a:spcAft>
            </a:pPr>
            <a:r>
              <a:rPr lang="hu-HU" sz="1400" dirty="0"/>
              <a:t>ITU vizsgálatok történtek, ugyanakkor ezeket nem mindenki fogadta el</a:t>
            </a:r>
          </a:p>
        </p:txBody>
      </p:sp>
      <p:pic>
        <p:nvPicPr>
          <p:cNvPr id="8" name="Kép 7">
            <a:extLst>
              <a:ext uri="{FF2B5EF4-FFF2-40B4-BE49-F238E27FC236}">
                <a16:creationId xmlns:a16="http://schemas.microsoft.com/office/drawing/2014/main" id="{CE4BF390-AC49-4007-BDAD-1EFB69BDB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3ECE5505-15C7-4D4F-B705-A70B350C143D}"/>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1.5. napirendi pont</a:t>
            </a:r>
          </a:p>
        </p:txBody>
      </p:sp>
    </p:spTree>
    <p:extLst>
      <p:ext uri="{BB962C8B-B14F-4D97-AF65-F5344CB8AC3E}">
        <p14:creationId xmlns:p14="http://schemas.microsoft.com/office/powerpoint/2010/main" val="3867382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artalom helye 2">
            <a:extLst>
              <a:ext uri="{FF2B5EF4-FFF2-40B4-BE49-F238E27FC236}">
                <a16:creationId xmlns:a16="http://schemas.microsoft.com/office/drawing/2014/main" id="{9CB8B384-5542-4019-B680-52356758A0E7}"/>
              </a:ext>
            </a:extLst>
          </p:cNvPr>
          <p:cNvSpPr>
            <a:spLocks noGrp="1"/>
          </p:cNvSpPr>
          <p:nvPr>
            <p:ph idx="1"/>
          </p:nvPr>
        </p:nvSpPr>
        <p:spPr>
          <a:xfrm>
            <a:off x="341143" y="869293"/>
            <a:ext cx="8568952" cy="3646665"/>
          </a:xfrm>
        </p:spPr>
        <p:txBody>
          <a:bodyPr anchor="t"/>
          <a:lstStyle/>
          <a:p>
            <a:pPr marL="215900" indent="-179705" algn="just">
              <a:lnSpc>
                <a:spcPct val="100000"/>
              </a:lnSpc>
              <a:spcBef>
                <a:spcPts val="1200"/>
              </a:spcBef>
            </a:pPr>
            <a:r>
              <a:rPr lang="hu-HU" sz="1400" b="1" dirty="0">
                <a:solidFill>
                  <a:schemeClr val="accent6">
                    <a:lumMod val="75000"/>
                  </a:schemeClr>
                </a:solidFill>
              </a:rPr>
              <a:t>ADD </a:t>
            </a:r>
            <a:r>
              <a:rPr lang="en-US" sz="1400" b="1" dirty="0">
                <a:solidFill>
                  <a:schemeClr val="accent6">
                    <a:lumMod val="75000"/>
                  </a:schemeClr>
                </a:solidFill>
              </a:rPr>
              <a:t>5.15A</a:t>
            </a:r>
            <a:r>
              <a:rPr lang="hu-HU" sz="1400" b="1" dirty="0">
                <a:solidFill>
                  <a:schemeClr val="accent6">
                    <a:lumMod val="75000"/>
                  </a:schemeClr>
                </a:solidFill>
              </a:rPr>
              <a:t>- másodlagos mozgószolgálati felosztás (kivéve légi mozgó) a 470-694 MHz sávban: </a:t>
            </a:r>
            <a:r>
              <a:rPr lang="en-US" sz="1400" b="1" dirty="0">
                <a:solidFill>
                  <a:schemeClr val="accent6">
                    <a:lumMod val="75000"/>
                  </a:schemeClr>
                </a:solidFill>
              </a:rPr>
              <a:t> </a:t>
            </a:r>
            <a:r>
              <a:rPr lang="en-US" sz="1400" err="1">
                <a:solidFill>
                  <a:schemeClr val="accent6">
                    <a:lumMod val="75000"/>
                  </a:schemeClr>
                </a:solidFill>
              </a:rPr>
              <a:t>Albánia</a:t>
            </a:r>
            <a:r>
              <a:rPr lang="en-US" sz="1400" dirty="0">
                <a:solidFill>
                  <a:schemeClr val="accent6">
                    <a:lumMod val="75000"/>
                  </a:schemeClr>
                </a:solidFill>
              </a:rPr>
              <a:t>, </a:t>
            </a:r>
            <a:r>
              <a:rPr lang="en-US" sz="1400" err="1">
                <a:solidFill>
                  <a:schemeClr val="accent6">
                    <a:lumMod val="75000"/>
                  </a:schemeClr>
                </a:solidFill>
              </a:rPr>
              <a:t>Németország</a:t>
            </a:r>
            <a:r>
              <a:rPr lang="en-US" sz="1400" dirty="0">
                <a:solidFill>
                  <a:schemeClr val="accent6">
                    <a:lumMod val="75000"/>
                  </a:schemeClr>
                </a:solidFill>
              </a:rPr>
              <a:t>, Andorra, </a:t>
            </a:r>
            <a:r>
              <a:rPr lang="en-US" sz="1400" err="1">
                <a:solidFill>
                  <a:schemeClr val="accent6">
                    <a:lumMod val="75000"/>
                  </a:schemeClr>
                </a:solidFill>
              </a:rPr>
              <a:t>Ausztria</a:t>
            </a:r>
            <a:r>
              <a:rPr lang="en-US" sz="1400" dirty="0">
                <a:solidFill>
                  <a:schemeClr val="accent6">
                    <a:lumMod val="75000"/>
                  </a:schemeClr>
                </a:solidFill>
              </a:rPr>
              <a:t>, Belgium, </a:t>
            </a:r>
            <a:r>
              <a:rPr lang="en-US" sz="1400" err="1">
                <a:solidFill>
                  <a:schemeClr val="accent6">
                    <a:lumMod val="75000"/>
                  </a:schemeClr>
                </a:solidFill>
              </a:rPr>
              <a:t>Bosznia</a:t>
            </a:r>
            <a:r>
              <a:rPr lang="en-US" sz="1400" dirty="0">
                <a:solidFill>
                  <a:schemeClr val="accent6">
                    <a:lumMod val="75000"/>
                  </a:schemeClr>
                </a:solidFill>
              </a:rPr>
              <a:t> </a:t>
            </a:r>
            <a:r>
              <a:rPr lang="en-US" sz="1400" err="1">
                <a:solidFill>
                  <a:schemeClr val="accent6">
                    <a:lumMod val="75000"/>
                  </a:schemeClr>
                </a:solidFill>
              </a:rPr>
              <a:t>és</a:t>
            </a:r>
            <a:r>
              <a:rPr lang="en-US" sz="1400" dirty="0">
                <a:solidFill>
                  <a:schemeClr val="accent6">
                    <a:lumMod val="75000"/>
                  </a:schemeClr>
                </a:solidFill>
              </a:rPr>
              <a:t> Hercegovina, </a:t>
            </a:r>
            <a:r>
              <a:rPr lang="en-US" sz="1400" err="1">
                <a:solidFill>
                  <a:schemeClr val="accent6">
                    <a:lumMod val="75000"/>
                  </a:schemeClr>
                </a:solidFill>
              </a:rPr>
              <a:t>Bulgária</a:t>
            </a:r>
            <a:r>
              <a:rPr lang="en-US" sz="1400" dirty="0">
                <a:solidFill>
                  <a:schemeClr val="accent6">
                    <a:lumMod val="75000"/>
                  </a:schemeClr>
                </a:solidFill>
              </a:rPr>
              <a:t>, </a:t>
            </a:r>
            <a:r>
              <a:rPr lang="en-US" sz="1400" err="1">
                <a:solidFill>
                  <a:schemeClr val="accent6">
                    <a:lumMod val="75000"/>
                  </a:schemeClr>
                </a:solidFill>
              </a:rPr>
              <a:t>Ciprus</a:t>
            </a:r>
            <a:r>
              <a:rPr lang="en-US" sz="1400" dirty="0">
                <a:solidFill>
                  <a:schemeClr val="accent6">
                    <a:lumMod val="75000"/>
                  </a:schemeClr>
                </a:solidFill>
              </a:rPr>
              <a:t>, </a:t>
            </a:r>
            <a:r>
              <a:rPr lang="en-US" sz="1400" err="1">
                <a:solidFill>
                  <a:schemeClr val="accent6">
                    <a:lumMod val="75000"/>
                  </a:schemeClr>
                </a:solidFill>
              </a:rPr>
              <a:t>Vatikán</a:t>
            </a:r>
            <a:r>
              <a:rPr lang="en-US" sz="1400" dirty="0">
                <a:solidFill>
                  <a:schemeClr val="accent6">
                    <a:lumMod val="75000"/>
                  </a:schemeClr>
                </a:solidFill>
              </a:rPr>
              <a:t>, </a:t>
            </a:r>
            <a:r>
              <a:rPr lang="en-US" sz="1400" err="1">
                <a:solidFill>
                  <a:schemeClr val="accent6">
                    <a:lumMod val="75000"/>
                  </a:schemeClr>
                </a:solidFill>
              </a:rPr>
              <a:t>Horvátország</a:t>
            </a:r>
            <a:r>
              <a:rPr lang="en-US" sz="1400" dirty="0">
                <a:solidFill>
                  <a:schemeClr val="accent6">
                    <a:lumMod val="75000"/>
                  </a:schemeClr>
                </a:solidFill>
              </a:rPr>
              <a:t>, </a:t>
            </a:r>
            <a:r>
              <a:rPr lang="en-US" sz="1400" err="1">
                <a:solidFill>
                  <a:schemeClr val="accent6">
                    <a:lumMod val="75000"/>
                  </a:schemeClr>
                </a:solidFill>
              </a:rPr>
              <a:t>Dánia</a:t>
            </a:r>
            <a:r>
              <a:rPr lang="en-US" sz="1400" dirty="0">
                <a:solidFill>
                  <a:schemeClr val="accent6">
                    <a:lumMod val="75000"/>
                  </a:schemeClr>
                </a:solidFill>
              </a:rPr>
              <a:t>, </a:t>
            </a:r>
            <a:r>
              <a:rPr lang="en-US" sz="1400" err="1">
                <a:solidFill>
                  <a:schemeClr val="accent6">
                    <a:lumMod val="75000"/>
                  </a:schemeClr>
                </a:solidFill>
              </a:rPr>
              <a:t>Észtország</a:t>
            </a:r>
            <a:r>
              <a:rPr lang="en-US" sz="1400" dirty="0">
                <a:solidFill>
                  <a:schemeClr val="accent6">
                    <a:lumMod val="75000"/>
                  </a:schemeClr>
                </a:solidFill>
              </a:rPr>
              <a:t>, </a:t>
            </a:r>
            <a:r>
              <a:rPr lang="en-US" sz="1400" err="1">
                <a:solidFill>
                  <a:schemeClr val="accent6">
                    <a:lumMod val="75000"/>
                  </a:schemeClr>
                </a:solidFill>
              </a:rPr>
              <a:t>Finnország</a:t>
            </a:r>
            <a:r>
              <a:rPr lang="en-US" sz="1400" dirty="0">
                <a:solidFill>
                  <a:schemeClr val="accent6">
                    <a:lumMod val="75000"/>
                  </a:schemeClr>
                </a:solidFill>
              </a:rPr>
              <a:t>, </a:t>
            </a:r>
            <a:r>
              <a:rPr lang="en-US" sz="1400" err="1">
                <a:solidFill>
                  <a:schemeClr val="accent6">
                    <a:lumMod val="75000"/>
                  </a:schemeClr>
                </a:solidFill>
              </a:rPr>
              <a:t>Franciaország</a:t>
            </a:r>
            <a:r>
              <a:rPr lang="en-US" sz="1400" dirty="0">
                <a:solidFill>
                  <a:schemeClr val="accent6">
                    <a:lumMod val="75000"/>
                  </a:schemeClr>
                </a:solidFill>
              </a:rPr>
              <a:t>, </a:t>
            </a:r>
            <a:r>
              <a:rPr lang="en-US" sz="1400" err="1">
                <a:solidFill>
                  <a:schemeClr val="accent6">
                    <a:lumMod val="75000"/>
                  </a:schemeClr>
                </a:solidFill>
              </a:rPr>
              <a:t>Grúzia</a:t>
            </a:r>
            <a:r>
              <a:rPr lang="en-US" sz="1400" dirty="0">
                <a:solidFill>
                  <a:schemeClr val="accent6">
                    <a:lumMod val="75000"/>
                  </a:schemeClr>
                </a:solidFill>
              </a:rPr>
              <a:t>, </a:t>
            </a:r>
            <a:r>
              <a:rPr lang="en-US" sz="1400" err="1">
                <a:solidFill>
                  <a:schemeClr val="accent6">
                    <a:lumMod val="75000"/>
                  </a:schemeClr>
                </a:solidFill>
              </a:rPr>
              <a:t>Görögország</a:t>
            </a:r>
            <a:r>
              <a:rPr lang="en-US" sz="1400" dirty="0">
                <a:solidFill>
                  <a:schemeClr val="accent6">
                    <a:lumMod val="75000"/>
                  </a:schemeClr>
                </a:solidFill>
              </a:rPr>
              <a:t>, </a:t>
            </a:r>
            <a:r>
              <a:rPr lang="en-US" sz="1400" b="1" err="1">
                <a:solidFill>
                  <a:schemeClr val="accent6">
                    <a:lumMod val="75000"/>
                  </a:schemeClr>
                </a:solidFill>
              </a:rPr>
              <a:t>Magyarország</a:t>
            </a:r>
            <a:r>
              <a:rPr lang="en-US" sz="1400" dirty="0">
                <a:solidFill>
                  <a:schemeClr val="accent6">
                    <a:lumMod val="75000"/>
                  </a:schemeClr>
                </a:solidFill>
              </a:rPr>
              <a:t>, </a:t>
            </a:r>
            <a:r>
              <a:rPr lang="en-US" sz="1400" err="1">
                <a:solidFill>
                  <a:schemeClr val="accent6">
                    <a:lumMod val="75000"/>
                  </a:schemeClr>
                </a:solidFill>
              </a:rPr>
              <a:t>Írország</a:t>
            </a:r>
            <a:r>
              <a:rPr lang="en-US" sz="1400" dirty="0">
                <a:solidFill>
                  <a:schemeClr val="accent6">
                    <a:lumMod val="75000"/>
                  </a:schemeClr>
                </a:solidFill>
              </a:rPr>
              <a:t>, </a:t>
            </a:r>
            <a:r>
              <a:rPr lang="en-US" sz="1400" err="1">
                <a:solidFill>
                  <a:schemeClr val="accent6">
                    <a:lumMod val="75000"/>
                  </a:schemeClr>
                </a:solidFill>
              </a:rPr>
              <a:t>Izland</a:t>
            </a:r>
            <a:r>
              <a:rPr lang="en-US" sz="1400" dirty="0">
                <a:solidFill>
                  <a:schemeClr val="accent6">
                    <a:lumMod val="75000"/>
                  </a:schemeClr>
                </a:solidFill>
              </a:rPr>
              <a:t>, </a:t>
            </a:r>
            <a:r>
              <a:rPr lang="en-US" sz="1400" err="1">
                <a:solidFill>
                  <a:schemeClr val="accent6">
                    <a:lumMod val="75000"/>
                  </a:schemeClr>
                </a:solidFill>
              </a:rPr>
              <a:t>Lettország</a:t>
            </a:r>
            <a:r>
              <a:rPr lang="en-US" sz="1400" dirty="0">
                <a:solidFill>
                  <a:schemeClr val="accent6">
                    <a:lumMod val="75000"/>
                  </a:schemeClr>
                </a:solidFill>
              </a:rPr>
              <a:t>, Liechtenstein, </a:t>
            </a:r>
            <a:r>
              <a:rPr lang="en-US" sz="1400" err="1">
                <a:solidFill>
                  <a:schemeClr val="accent6">
                    <a:lumMod val="75000"/>
                  </a:schemeClr>
                </a:solidFill>
              </a:rPr>
              <a:t>Litvánia</a:t>
            </a:r>
            <a:r>
              <a:rPr lang="en-US" sz="1400" dirty="0">
                <a:solidFill>
                  <a:schemeClr val="accent6">
                    <a:lumMod val="75000"/>
                  </a:schemeClr>
                </a:solidFill>
              </a:rPr>
              <a:t>, Luxemburg, </a:t>
            </a:r>
            <a:r>
              <a:rPr lang="en-US" sz="1400" err="1">
                <a:solidFill>
                  <a:schemeClr val="accent6">
                    <a:lumMod val="75000"/>
                  </a:schemeClr>
                </a:solidFill>
              </a:rPr>
              <a:t>Észak-Macedónia</a:t>
            </a:r>
            <a:r>
              <a:rPr lang="en-US" sz="1400" dirty="0">
                <a:solidFill>
                  <a:schemeClr val="accent6">
                    <a:lumMod val="75000"/>
                  </a:schemeClr>
                </a:solidFill>
              </a:rPr>
              <a:t> , </a:t>
            </a:r>
            <a:r>
              <a:rPr lang="en-US" sz="1400" err="1">
                <a:solidFill>
                  <a:schemeClr val="accent6">
                    <a:lumMod val="75000"/>
                  </a:schemeClr>
                </a:solidFill>
              </a:rPr>
              <a:t>Málta</a:t>
            </a:r>
            <a:r>
              <a:rPr lang="en-US" sz="1400" dirty="0">
                <a:solidFill>
                  <a:schemeClr val="accent6">
                    <a:lumMod val="75000"/>
                  </a:schemeClr>
                </a:solidFill>
              </a:rPr>
              <a:t>, Moldova, Monaco, </a:t>
            </a:r>
            <a:r>
              <a:rPr lang="en-US" sz="1400" err="1">
                <a:solidFill>
                  <a:schemeClr val="accent6">
                    <a:lumMod val="75000"/>
                  </a:schemeClr>
                </a:solidFill>
              </a:rPr>
              <a:t>Montenegró</a:t>
            </a:r>
            <a:r>
              <a:rPr lang="en-US" sz="1400" dirty="0">
                <a:solidFill>
                  <a:schemeClr val="accent6">
                    <a:lumMod val="75000"/>
                  </a:schemeClr>
                </a:solidFill>
              </a:rPr>
              <a:t>, </a:t>
            </a:r>
            <a:r>
              <a:rPr lang="en-US" sz="1400" err="1">
                <a:solidFill>
                  <a:schemeClr val="accent6">
                    <a:lumMod val="75000"/>
                  </a:schemeClr>
                </a:solidFill>
              </a:rPr>
              <a:t>Norvégia</a:t>
            </a:r>
            <a:r>
              <a:rPr lang="en-US" sz="1400" dirty="0">
                <a:solidFill>
                  <a:schemeClr val="accent6">
                    <a:lumMod val="75000"/>
                  </a:schemeClr>
                </a:solidFill>
              </a:rPr>
              <a:t>, </a:t>
            </a:r>
            <a:r>
              <a:rPr lang="en-US" sz="1400" err="1">
                <a:solidFill>
                  <a:schemeClr val="accent6">
                    <a:lumMod val="75000"/>
                  </a:schemeClr>
                </a:solidFill>
              </a:rPr>
              <a:t>Üzbegisztán</a:t>
            </a:r>
            <a:r>
              <a:rPr lang="en-US" sz="1400" dirty="0">
                <a:solidFill>
                  <a:schemeClr val="accent6">
                    <a:lumMod val="75000"/>
                  </a:schemeClr>
                </a:solidFill>
              </a:rPr>
              <a:t>, Holland </a:t>
            </a:r>
            <a:r>
              <a:rPr lang="en-US" sz="1400" err="1">
                <a:solidFill>
                  <a:schemeClr val="accent6">
                    <a:lumMod val="75000"/>
                  </a:schemeClr>
                </a:solidFill>
              </a:rPr>
              <a:t>Királyság</a:t>
            </a:r>
            <a:r>
              <a:rPr lang="en-US" sz="1400" dirty="0">
                <a:solidFill>
                  <a:schemeClr val="accent6">
                    <a:lumMod val="75000"/>
                  </a:schemeClr>
                </a:solidFill>
              </a:rPr>
              <a:t>, </a:t>
            </a:r>
            <a:r>
              <a:rPr lang="en-US" sz="1400" err="1">
                <a:solidFill>
                  <a:schemeClr val="accent6">
                    <a:lumMod val="75000"/>
                  </a:schemeClr>
                </a:solidFill>
              </a:rPr>
              <a:t>Lengyelország</a:t>
            </a:r>
            <a:r>
              <a:rPr lang="en-US" sz="1400" dirty="0">
                <a:solidFill>
                  <a:schemeClr val="accent6">
                    <a:lumMod val="75000"/>
                  </a:schemeClr>
                </a:solidFill>
              </a:rPr>
              <a:t>, </a:t>
            </a:r>
            <a:r>
              <a:rPr lang="en-US" sz="1400" err="1">
                <a:solidFill>
                  <a:schemeClr val="accent6">
                    <a:lumMod val="75000"/>
                  </a:schemeClr>
                </a:solidFill>
              </a:rPr>
              <a:t>Portugália</a:t>
            </a:r>
            <a:r>
              <a:rPr lang="en-US" sz="1400" dirty="0">
                <a:solidFill>
                  <a:schemeClr val="accent6">
                    <a:lumMod val="75000"/>
                  </a:schemeClr>
                </a:solidFill>
              </a:rPr>
              <a:t>, T</a:t>
            </a:r>
            <a:r>
              <a:rPr lang="hu-HU" sz="1400" dirty="0">
                <a:solidFill>
                  <a:schemeClr val="accent6">
                    <a:lumMod val="75000"/>
                  </a:schemeClr>
                </a:solidFill>
              </a:rPr>
              <a:t>örökország</a:t>
            </a:r>
            <a:r>
              <a:rPr lang="en-US" sz="1400" dirty="0">
                <a:solidFill>
                  <a:schemeClr val="accent6">
                    <a:lumMod val="75000"/>
                  </a:schemeClr>
                </a:solidFill>
              </a:rPr>
              <a:t>, </a:t>
            </a:r>
            <a:r>
              <a:rPr lang="en-US" sz="1400" err="1">
                <a:solidFill>
                  <a:schemeClr val="accent6">
                    <a:lumMod val="75000"/>
                  </a:schemeClr>
                </a:solidFill>
              </a:rPr>
              <a:t>Szlovákia</a:t>
            </a:r>
            <a:r>
              <a:rPr lang="en-US" sz="1400" dirty="0">
                <a:solidFill>
                  <a:schemeClr val="accent6">
                    <a:lumMod val="75000"/>
                  </a:schemeClr>
                </a:solidFill>
              </a:rPr>
              <a:t>, </a:t>
            </a:r>
            <a:r>
              <a:rPr lang="en-US" sz="1400" err="1">
                <a:solidFill>
                  <a:schemeClr val="accent6">
                    <a:lumMod val="75000"/>
                  </a:schemeClr>
                </a:solidFill>
              </a:rPr>
              <a:t>Cseh</a:t>
            </a:r>
            <a:r>
              <a:rPr lang="en-US" sz="1400" dirty="0">
                <a:solidFill>
                  <a:schemeClr val="accent6">
                    <a:lumMod val="75000"/>
                  </a:schemeClr>
                </a:solidFill>
              </a:rPr>
              <a:t> </a:t>
            </a:r>
            <a:r>
              <a:rPr lang="en-US" sz="1400" err="1">
                <a:solidFill>
                  <a:schemeClr val="accent6">
                    <a:lumMod val="75000"/>
                  </a:schemeClr>
                </a:solidFill>
              </a:rPr>
              <a:t>Köztársaság</a:t>
            </a:r>
            <a:r>
              <a:rPr lang="en-US" sz="1400" dirty="0">
                <a:solidFill>
                  <a:schemeClr val="accent6">
                    <a:lumMod val="75000"/>
                  </a:schemeClr>
                </a:solidFill>
              </a:rPr>
              <a:t>, </a:t>
            </a:r>
            <a:r>
              <a:rPr lang="en-US" sz="1400" err="1">
                <a:solidFill>
                  <a:schemeClr val="accent6">
                    <a:lumMod val="75000"/>
                  </a:schemeClr>
                </a:solidFill>
              </a:rPr>
              <a:t>Románia</a:t>
            </a:r>
            <a:r>
              <a:rPr lang="en-US" sz="1400" dirty="0">
                <a:solidFill>
                  <a:schemeClr val="accent6">
                    <a:lumMod val="75000"/>
                  </a:schemeClr>
                </a:solidFill>
              </a:rPr>
              <a:t>, </a:t>
            </a:r>
            <a:r>
              <a:rPr lang="en-US" sz="1400" err="1">
                <a:solidFill>
                  <a:schemeClr val="accent6">
                    <a:lumMod val="75000"/>
                  </a:schemeClr>
                </a:solidFill>
              </a:rPr>
              <a:t>Egyesült</a:t>
            </a:r>
            <a:r>
              <a:rPr lang="en-US" sz="1400" dirty="0">
                <a:solidFill>
                  <a:schemeClr val="accent6">
                    <a:lumMod val="75000"/>
                  </a:schemeClr>
                </a:solidFill>
              </a:rPr>
              <a:t> </a:t>
            </a:r>
            <a:r>
              <a:rPr lang="en-US" sz="1400" err="1">
                <a:solidFill>
                  <a:schemeClr val="accent6">
                    <a:lumMod val="75000"/>
                  </a:schemeClr>
                </a:solidFill>
              </a:rPr>
              <a:t>Királyság</a:t>
            </a:r>
            <a:r>
              <a:rPr lang="en-US" sz="1400" dirty="0">
                <a:solidFill>
                  <a:schemeClr val="accent6">
                    <a:lumMod val="75000"/>
                  </a:schemeClr>
                </a:solidFill>
              </a:rPr>
              <a:t>, San Marino, </a:t>
            </a:r>
            <a:r>
              <a:rPr lang="en-US" sz="1400" dirty="0" err="1">
                <a:solidFill>
                  <a:schemeClr val="accent6">
                    <a:lumMod val="75000"/>
                  </a:schemeClr>
                </a:solidFill>
              </a:rPr>
              <a:t>Szerbia</a:t>
            </a:r>
            <a:r>
              <a:rPr lang="en-US" sz="1400" dirty="0">
                <a:solidFill>
                  <a:schemeClr val="accent6">
                    <a:lumMod val="75000"/>
                  </a:schemeClr>
                </a:solidFill>
              </a:rPr>
              <a:t>, </a:t>
            </a:r>
            <a:r>
              <a:rPr lang="en-US" sz="1400" dirty="0" err="1">
                <a:solidFill>
                  <a:schemeClr val="accent6">
                    <a:lumMod val="75000"/>
                  </a:schemeClr>
                </a:solidFill>
              </a:rPr>
              <a:t>Szlovénia</a:t>
            </a:r>
            <a:r>
              <a:rPr lang="en-US" sz="1400" dirty="0">
                <a:solidFill>
                  <a:schemeClr val="accent6">
                    <a:lumMod val="75000"/>
                  </a:schemeClr>
                </a:solidFill>
              </a:rPr>
              <a:t>, </a:t>
            </a:r>
            <a:r>
              <a:rPr lang="en-US" sz="1400" dirty="0" err="1">
                <a:solidFill>
                  <a:schemeClr val="accent6">
                    <a:lumMod val="75000"/>
                  </a:schemeClr>
                </a:solidFill>
              </a:rPr>
              <a:t>Svédország</a:t>
            </a:r>
            <a:r>
              <a:rPr lang="en-US" sz="1400" dirty="0">
                <a:solidFill>
                  <a:schemeClr val="accent6">
                    <a:lumMod val="75000"/>
                  </a:schemeClr>
                </a:solidFill>
              </a:rPr>
              <a:t>, </a:t>
            </a:r>
            <a:r>
              <a:rPr lang="en-US" sz="1400" dirty="0" err="1">
                <a:solidFill>
                  <a:schemeClr val="accent6">
                    <a:lumMod val="75000"/>
                  </a:schemeClr>
                </a:solidFill>
              </a:rPr>
              <a:t>Svájc</a:t>
            </a:r>
            <a:r>
              <a:rPr lang="en-US" sz="1400" dirty="0">
                <a:solidFill>
                  <a:schemeClr val="accent6">
                    <a:lumMod val="75000"/>
                  </a:schemeClr>
                </a:solidFill>
              </a:rPr>
              <a:t>, </a:t>
            </a:r>
            <a:r>
              <a:rPr lang="en-US" sz="1400" dirty="0" err="1">
                <a:solidFill>
                  <a:schemeClr val="accent6">
                    <a:lumMod val="75000"/>
                  </a:schemeClr>
                </a:solidFill>
              </a:rPr>
              <a:t>Ukrajna</a:t>
            </a:r>
            <a:r>
              <a:rPr lang="hu-HU" sz="1400" dirty="0">
                <a:solidFill>
                  <a:schemeClr val="accent6">
                    <a:lumMod val="75000"/>
                  </a:schemeClr>
                </a:solidFill>
              </a:rPr>
              <a:t> (RR 9.21 szerinti megállapodás, GE06 feltételeinek betartása)</a:t>
            </a:r>
            <a:endParaRPr lang="hu-HU"/>
          </a:p>
          <a:p>
            <a:pPr marL="215900" indent="-179705" algn="just">
              <a:lnSpc>
                <a:spcPct val="100000"/>
              </a:lnSpc>
              <a:spcBef>
                <a:spcPts val="1200"/>
              </a:spcBef>
            </a:pPr>
            <a:r>
              <a:rPr lang="hu-HU" sz="1400" b="1" dirty="0">
                <a:solidFill>
                  <a:schemeClr val="accent6">
                    <a:lumMod val="50000"/>
                  </a:schemeClr>
                </a:solidFill>
              </a:rPr>
              <a:t>ADD </a:t>
            </a:r>
            <a:r>
              <a:rPr lang="en-US" sz="1400" b="1" dirty="0">
                <a:solidFill>
                  <a:schemeClr val="accent6">
                    <a:lumMod val="50000"/>
                  </a:schemeClr>
                </a:solidFill>
              </a:rPr>
              <a:t>5.15C</a:t>
            </a:r>
            <a:r>
              <a:rPr lang="hu-HU" sz="1400" b="1" dirty="0">
                <a:solidFill>
                  <a:schemeClr val="accent6">
                    <a:lumMod val="50000"/>
                  </a:schemeClr>
                </a:solidFill>
              </a:rPr>
              <a:t>-</a:t>
            </a:r>
            <a:r>
              <a:rPr lang="en-US" sz="1400" b="1" dirty="0">
                <a:solidFill>
                  <a:schemeClr val="accent6">
                    <a:lumMod val="50000"/>
                  </a:schemeClr>
                </a:solidFill>
              </a:rPr>
              <a:t> </a:t>
            </a:r>
            <a:r>
              <a:rPr lang="hu-HU" sz="1400" b="1" dirty="0">
                <a:solidFill>
                  <a:schemeClr val="accent6">
                    <a:lumMod val="50000"/>
                  </a:schemeClr>
                </a:solidFill>
              </a:rPr>
              <a:t>másodlagos mozgószolgálati felosztás a 614-694 MHz sávban: </a:t>
            </a:r>
            <a:r>
              <a:rPr lang="en-US" sz="1400" dirty="0">
                <a:solidFill>
                  <a:schemeClr val="accent6">
                    <a:lumMod val="50000"/>
                  </a:schemeClr>
                </a:solidFill>
              </a:rPr>
              <a:t>Gambia, </a:t>
            </a:r>
            <a:r>
              <a:rPr lang="en-US" sz="1400" dirty="0" err="1">
                <a:solidFill>
                  <a:schemeClr val="accent6">
                    <a:lumMod val="50000"/>
                  </a:schemeClr>
                </a:solidFill>
              </a:rPr>
              <a:t>Maurit</a:t>
            </a:r>
            <a:r>
              <a:rPr lang="hu-HU" sz="1400" dirty="0">
                <a:solidFill>
                  <a:schemeClr val="accent6">
                    <a:lumMod val="50000"/>
                  </a:schemeClr>
                </a:solidFill>
              </a:rPr>
              <a:t>á</a:t>
            </a:r>
            <a:r>
              <a:rPr lang="en-US" sz="1400" dirty="0" err="1">
                <a:solidFill>
                  <a:schemeClr val="accent6">
                    <a:lumMod val="50000"/>
                  </a:schemeClr>
                </a:solidFill>
              </a:rPr>
              <a:t>nia</a:t>
            </a:r>
            <a:r>
              <a:rPr lang="en-US" sz="1400" dirty="0">
                <a:solidFill>
                  <a:schemeClr val="accent6">
                    <a:lumMod val="50000"/>
                  </a:schemeClr>
                </a:solidFill>
              </a:rPr>
              <a:t>, Nam</a:t>
            </a:r>
            <a:r>
              <a:rPr lang="hu-HU" sz="1400" dirty="0">
                <a:solidFill>
                  <a:schemeClr val="accent6">
                    <a:lumMod val="50000"/>
                  </a:schemeClr>
                </a:solidFill>
              </a:rPr>
              <a:t>í</a:t>
            </a:r>
            <a:r>
              <a:rPr lang="en-US" sz="1400" dirty="0" err="1">
                <a:solidFill>
                  <a:schemeClr val="accent6">
                    <a:lumMod val="50000"/>
                  </a:schemeClr>
                </a:solidFill>
              </a:rPr>
              <a:t>bia</a:t>
            </a:r>
            <a:r>
              <a:rPr lang="en-US" sz="1400" dirty="0">
                <a:solidFill>
                  <a:schemeClr val="accent6">
                    <a:lumMod val="50000"/>
                  </a:schemeClr>
                </a:solidFill>
              </a:rPr>
              <a:t>, </a:t>
            </a:r>
            <a:r>
              <a:rPr lang="en-US" sz="1400" dirty="0" err="1">
                <a:solidFill>
                  <a:schemeClr val="accent6">
                    <a:lumMod val="50000"/>
                  </a:schemeClr>
                </a:solidFill>
              </a:rPr>
              <a:t>Nig</a:t>
            </a:r>
            <a:r>
              <a:rPr lang="hu-HU" sz="1400" dirty="0">
                <a:solidFill>
                  <a:schemeClr val="accent6">
                    <a:lumMod val="50000"/>
                  </a:schemeClr>
                </a:solidFill>
              </a:rPr>
              <a:t>é</a:t>
            </a:r>
            <a:r>
              <a:rPr lang="en-US" sz="1400" dirty="0">
                <a:solidFill>
                  <a:schemeClr val="accent6">
                    <a:lumMod val="50000"/>
                  </a:schemeClr>
                </a:solidFill>
              </a:rPr>
              <a:t>ria, </a:t>
            </a:r>
            <a:r>
              <a:rPr lang="en-US" sz="1400" dirty="0" err="1">
                <a:solidFill>
                  <a:schemeClr val="accent6">
                    <a:lumMod val="50000"/>
                  </a:schemeClr>
                </a:solidFill>
              </a:rPr>
              <a:t>Seneg</a:t>
            </a:r>
            <a:r>
              <a:rPr lang="hu-HU" sz="1400" dirty="0">
                <a:solidFill>
                  <a:schemeClr val="accent6">
                    <a:lumMod val="50000"/>
                  </a:schemeClr>
                </a:solidFill>
              </a:rPr>
              <a:t>á</a:t>
            </a:r>
            <a:r>
              <a:rPr lang="en-US" sz="1400" dirty="0">
                <a:solidFill>
                  <a:schemeClr val="accent6">
                    <a:lumMod val="50000"/>
                  </a:schemeClr>
                </a:solidFill>
              </a:rPr>
              <a:t>l, S</a:t>
            </a:r>
            <a:r>
              <a:rPr lang="hu-HU" sz="1400" dirty="0">
                <a:solidFill>
                  <a:schemeClr val="accent6">
                    <a:lumMod val="50000"/>
                  </a:schemeClr>
                </a:solidFill>
              </a:rPr>
              <a:t>z</a:t>
            </a:r>
            <a:r>
              <a:rPr lang="en-US" sz="1400" dirty="0">
                <a:solidFill>
                  <a:schemeClr val="accent6">
                    <a:lumMod val="50000"/>
                  </a:schemeClr>
                </a:solidFill>
              </a:rPr>
              <a:t>om</a:t>
            </a:r>
            <a:r>
              <a:rPr lang="hu-HU" sz="1400" dirty="0">
                <a:solidFill>
                  <a:schemeClr val="accent6">
                    <a:lumMod val="50000"/>
                  </a:schemeClr>
                </a:solidFill>
              </a:rPr>
              <a:t>á</a:t>
            </a:r>
            <a:r>
              <a:rPr lang="en-US" sz="1400" dirty="0" err="1">
                <a:solidFill>
                  <a:schemeClr val="accent6">
                    <a:lumMod val="50000"/>
                  </a:schemeClr>
                </a:solidFill>
              </a:rPr>
              <a:t>lia</a:t>
            </a:r>
            <a:r>
              <a:rPr lang="en-US" sz="1400" dirty="0">
                <a:solidFill>
                  <a:schemeClr val="accent6">
                    <a:lumMod val="50000"/>
                  </a:schemeClr>
                </a:solidFill>
              </a:rPr>
              <a:t>, </a:t>
            </a:r>
            <a:r>
              <a:rPr lang="en-US" sz="1400" dirty="0" err="1">
                <a:solidFill>
                  <a:schemeClr val="accent6">
                    <a:lumMod val="50000"/>
                  </a:schemeClr>
                </a:solidFill>
              </a:rPr>
              <a:t>Tanz</a:t>
            </a:r>
            <a:r>
              <a:rPr lang="hu-HU" sz="1400" dirty="0">
                <a:solidFill>
                  <a:schemeClr val="accent6">
                    <a:lumMod val="50000"/>
                  </a:schemeClr>
                </a:solidFill>
              </a:rPr>
              <a:t>á</a:t>
            </a:r>
            <a:r>
              <a:rPr lang="en-US" sz="1400" err="1">
                <a:solidFill>
                  <a:schemeClr val="accent6">
                    <a:lumMod val="50000"/>
                  </a:schemeClr>
                </a:solidFill>
              </a:rPr>
              <a:t>nia</a:t>
            </a:r>
            <a:r>
              <a:rPr lang="en-US" sz="1400" dirty="0">
                <a:solidFill>
                  <a:schemeClr val="accent6">
                    <a:lumMod val="50000"/>
                  </a:schemeClr>
                </a:solidFill>
              </a:rPr>
              <a:t> </a:t>
            </a:r>
            <a:r>
              <a:rPr lang="hu-HU" sz="1400" dirty="0">
                <a:solidFill>
                  <a:schemeClr val="accent6">
                    <a:lumMod val="50000"/>
                  </a:schemeClr>
                </a:solidFill>
              </a:rPr>
              <a:t>és</a:t>
            </a:r>
            <a:r>
              <a:rPr lang="en-US" sz="1400" dirty="0">
                <a:solidFill>
                  <a:schemeClr val="accent6">
                    <a:lumMod val="50000"/>
                  </a:schemeClr>
                </a:solidFill>
              </a:rPr>
              <a:t> C</a:t>
            </a:r>
            <a:r>
              <a:rPr lang="hu-HU" sz="1400" err="1">
                <a:solidFill>
                  <a:schemeClr val="accent6">
                    <a:lumMod val="50000"/>
                  </a:schemeClr>
                </a:solidFill>
              </a:rPr>
              <a:t>sád</a:t>
            </a:r>
            <a:r>
              <a:rPr lang="hu-HU" sz="1400" dirty="0">
                <a:solidFill>
                  <a:schemeClr val="accent6">
                    <a:lumMod val="50000"/>
                  </a:schemeClr>
                </a:solidFill>
              </a:rPr>
              <a:t> (GE06, műsorszórás védelme) </a:t>
            </a:r>
            <a:endParaRPr lang="hu-HU" sz="1400" dirty="0">
              <a:solidFill>
                <a:schemeClr val="accent6">
                  <a:lumMod val="50000"/>
                </a:schemeClr>
              </a:solidFill>
              <a:cs typeface="Arial"/>
            </a:endParaRPr>
          </a:p>
          <a:p>
            <a:pPr marL="215900" indent="-179705" algn="just">
              <a:lnSpc>
                <a:spcPct val="100000"/>
              </a:lnSpc>
              <a:spcBef>
                <a:spcPts val="1200"/>
              </a:spcBef>
            </a:pPr>
            <a:r>
              <a:rPr lang="hu-HU" sz="1400" b="1" dirty="0">
                <a:solidFill>
                  <a:srgbClr val="00B050"/>
                </a:solidFill>
              </a:rPr>
              <a:t>ADD 5.15B mozgószolgálati felosztás (kivéve légi mozgó) és IMT azonosítás a 614-694 MHz sávban: Szaúd-Arábia, Bahrein, Egyiptom, az Egyesült Arab Emírségek, Irak, Jordánia, Kuvait, Omán, Palesztina*, Katar és a Szíriai Arab Köztársaság, </a:t>
            </a:r>
            <a:r>
              <a:rPr lang="hu-HU" sz="1400" dirty="0">
                <a:solidFill>
                  <a:srgbClr val="00B050"/>
                </a:solidFill>
              </a:rPr>
              <a:t>(224 Határozat (Rev.WRC-23);RR 9.21. szerinti megállapodás feltételével)</a:t>
            </a:r>
            <a:endParaRPr lang="hu-HU" sz="1400" dirty="0">
              <a:solidFill>
                <a:srgbClr val="00B050"/>
              </a:solidFill>
              <a:cs typeface="Arial"/>
            </a:endParaRPr>
          </a:p>
          <a:p>
            <a:pPr marL="215900" indent="-179705" algn="just">
              <a:lnSpc>
                <a:spcPct val="100000"/>
              </a:lnSpc>
              <a:spcBef>
                <a:spcPts val="1200"/>
              </a:spcBef>
            </a:pPr>
            <a:r>
              <a:rPr lang="hu-HU" sz="1400" dirty="0">
                <a:solidFill>
                  <a:srgbClr val="0070C0"/>
                </a:solidFill>
              </a:rPr>
              <a:t>MOD 5.296 SAB/SAP lábjegyzet – alapvetően változásokat nem tartalmaz</a:t>
            </a:r>
            <a:endParaRPr lang="hu-HU" sz="1400" dirty="0">
              <a:solidFill>
                <a:srgbClr val="00B050"/>
              </a:solidFill>
              <a:cs typeface="Arial"/>
            </a:endParaRPr>
          </a:p>
          <a:p>
            <a:endParaRPr lang="hu-HU" sz="1400" dirty="0"/>
          </a:p>
        </p:txBody>
      </p:sp>
      <p:pic>
        <p:nvPicPr>
          <p:cNvPr id="6" name="Kép 5">
            <a:extLst>
              <a:ext uri="{FF2B5EF4-FFF2-40B4-BE49-F238E27FC236}">
                <a16:creationId xmlns:a16="http://schemas.microsoft.com/office/drawing/2014/main" id="{A398D52D-0DFA-457D-8B54-E732E6C24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CE67002E-E57E-4519-BD67-064EE8D1828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1.5. napirendi pont – WRC-23 eredménye</a:t>
            </a:r>
          </a:p>
        </p:txBody>
      </p:sp>
    </p:spTree>
    <p:extLst>
      <p:ext uri="{BB962C8B-B14F-4D97-AF65-F5344CB8AC3E}">
        <p14:creationId xmlns:p14="http://schemas.microsoft.com/office/powerpoint/2010/main" val="3341829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artalom helye 2">
            <a:extLst>
              <a:ext uri="{FF2B5EF4-FFF2-40B4-BE49-F238E27FC236}">
                <a16:creationId xmlns:a16="http://schemas.microsoft.com/office/drawing/2014/main" id="{F3FFAC81-5102-4628-A6C8-58C27C5CD7D4}"/>
              </a:ext>
            </a:extLst>
          </p:cNvPr>
          <p:cNvSpPr>
            <a:spLocks noGrp="1"/>
          </p:cNvSpPr>
          <p:nvPr>
            <p:ph idx="1"/>
          </p:nvPr>
        </p:nvSpPr>
        <p:spPr>
          <a:xfrm>
            <a:off x="539991" y="930075"/>
            <a:ext cx="8208034" cy="3891284"/>
          </a:xfrm>
        </p:spPr>
        <p:txBody>
          <a:bodyPr anchor="t"/>
          <a:lstStyle/>
          <a:p>
            <a:pPr marL="35560" indent="0">
              <a:buNone/>
            </a:pPr>
            <a:r>
              <a:rPr lang="hu-HU" b="1" dirty="0"/>
              <a:t>WRC-23 alatt felülvizsgált 235 Határozat:</a:t>
            </a:r>
            <a:endParaRPr lang="hu-HU" dirty="0"/>
          </a:p>
          <a:p>
            <a:pPr marL="36000" indent="0">
              <a:buNone/>
            </a:pPr>
            <a:endParaRPr lang="hu-HU" b="1" dirty="0"/>
          </a:p>
          <a:p>
            <a:pPr marL="215900" indent="-179705">
              <a:buFont typeface="Wingdings" panose="05000000000000000000" pitchFamily="2" charset="2"/>
              <a:buChar char="Ø"/>
            </a:pPr>
            <a:r>
              <a:rPr lang="hu-HU" sz="1600" b="1" dirty="0"/>
              <a:t>WRC-31 napirendi pont – műsorszórás, mozgószolgálat jelenlegi használatának és igények felmérése és szabályozási intézkedések megfontolása a 470-694 MHz sávban vagy részeiben</a:t>
            </a:r>
            <a:endParaRPr lang="hu-HU" sz="1600" b="1" dirty="0">
              <a:cs typeface="Arial"/>
            </a:endParaRPr>
          </a:p>
          <a:p>
            <a:pPr marL="215900" indent="-179705">
              <a:buFont typeface="Wingdings" panose="05000000000000000000" pitchFamily="2" charset="2"/>
              <a:buChar char="Ø"/>
            </a:pPr>
            <a:r>
              <a:rPr lang="hu-HU" sz="1600" b="1" dirty="0">
                <a:cs typeface="Arial"/>
              </a:rPr>
              <a:t>A szabályozási intézkedések kiterjedhetnek az RR 5.15A szerinti országokban már mozgószolgálatra felosztott 614-694 MHz sávrészre is </a:t>
            </a:r>
          </a:p>
          <a:p>
            <a:pPr marL="215900" indent="-179705">
              <a:buFont typeface="Wingdings" panose="05000000000000000000" pitchFamily="2" charset="2"/>
              <a:buChar char="Ø"/>
            </a:pPr>
            <a:r>
              <a:rPr lang="hu-HU" sz="1600" b="1" dirty="0">
                <a:cs typeface="Arial"/>
              </a:rPr>
              <a:t>A WRC-31 eredményétől függően a 608-614 MHz sávra vonatkozó szabályozási intézkedések a RAS védelmében</a:t>
            </a:r>
            <a:endParaRPr lang="hu-HU" sz="1600" b="1" dirty="0"/>
          </a:p>
          <a:p>
            <a:pPr marL="215900" indent="-179705">
              <a:buFont typeface="Wingdings" panose="05000000000000000000" pitchFamily="2" charset="2"/>
              <a:buChar char="Ø"/>
            </a:pPr>
            <a:r>
              <a:rPr lang="hu-HU" sz="1600" b="1" dirty="0"/>
              <a:t>IMT használat feltételei</a:t>
            </a:r>
            <a:endParaRPr lang="hu-HU" sz="1600" b="1" dirty="0">
              <a:cs typeface="Arial"/>
            </a:endParaRPr>
          </a:p>
          <a:p>
            <a:pPr marL="539750" lvl="1" indent="-179705"/>
            <a:r>
              <a:rPr lang="hu-HU" sz="1600" dirty="0"/>
              <a:t>műsorszórás védelme és további fejlesztési lehetőségeinek biztosítása</a:t>
            </a:r>
            <a:endParaRPr lang="hu-HU" sz="1600" dirty="0">
              <a:cs typeface="Arial"/>
            </a:endParaRPr>
          </a:p>
          <a:p>
            <a:pPr marL="539750" lvl="1" indent="-179705"/>
            <a:r>
              <a:rPr lang="hu-HU" sz="1600" dirty="0"/>
              <a:t>egyéb szolgálatok védelme (pl. RAS, rádiónavigáció)</a:t>
            </a:r>
            <a:endParaRPr lang="hu-HU" sz="1600" dirty="0">
              <a:cs typeface="Arial"/>
            </a:endParaRPr>
          </a:p>
          <a:p>
            <a:pPr marL="539750" lvl="1" indent="-179705"/>
            <a:r>
              <a:rPr lang="hu-HU" sz="1600" dirty="0"/>
              <a:t>SAB/SAP frekvencialehetőségek biztosítása</a:t>
            </a:r>
            <a:endParaRPr lang="hu-HU" sz="1600" dirty="0">
              <a:cs typeface="Arial"/>
            </a:endParaRPr>
          </a:p>
          <a:p>
            <a:pPr>
              <a:buFont typeface="Wingdings" panose="05000000000000000000" pitchFamily="2" charset="2"/>
              <a:buChar char="Ø"/>
            </a:pPr>
            <a:endParaRPr lang="hu-HU" dirty="0"/>
          </a:p>
          <a:p>
            <a:endParaRPr lang="hu-HU" dirty="0"/>
          </a:p>
        </p:txBody>
      </p:sp>
      <p:pic>
        <p:nvPicPr>
          <p:cNvPr id="8" name="Kép 7">
            <a:extLst>
              <a:ext uri="{FF2B5EF4-FFF2-40B4-BE49-F238E27FC236}">
                <a16:creationId xmlns:a16="http://schemas.microsoft.com/office/drawing/2014/main" id="{F45E7014-9E07-4EF3-B9A6-770AF4535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AF79F30C-317F-4188-89F1-775A32B81DA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1.5. napirendi pont – WRC-23 eredménye</a:t>
            </a:r>
          </a:p>
        </p:txBody>
      </p:sp>
    </p:spTree>
    <p:extLst>
      <p:ext uri="{BB962C8B-B14F-4D97-AF65-F5344CB8AC3E}">
        <p14:creationId xmlns:p14="http://schemas.microsoft.com/office/powerpoint/2010/main" val="2683545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6610" y="1923678"/>
            <a:ext cx="7731894" cy="648072"/>
          </a:xfrm>
        </p:spPr>
        <p:txBody>
          <a:bodyPr/>
          <a:lstStyle/>
          <a:p>
            <a:pPr>
              <a:lnSpc>
                <a:spcPct val="100000"/>
              </a:lnSpc>
              <a:spcBef>
                <a:spcPts val="0"/>
              </a:spcBef>
            </a:pPr>
            <a:r>
              <a:rPr lang="hu-HU" dirty="0"/>
              <a:t>Műholdas napirendi pontok</a:t>
            </a:r>
            <a:endParaRPr lang="hu-HU" sz="4800" dirty="0"/>
          </a:p>
        </p:txBody>
      </p:sp>
      <p:sp>
        <p:nvSpPr>
          <p:cNvPr id="5" name="Subtitle 4"/>
          <p:cNvSpPr>
            <a:spLocks noGrp="1"/>
          </p:cNvSpPr>
          <p:nvPr>
            <p:ph type="subTitle" idx="1"/>
          </p:nvPr>
        </p:nvSpPr>
        <p:spPr>
          <a:xfrm>
            <a:off x="1408996" y="4443958"/>
            <a:ext cx="7128792" cy="432048"/>
          </a:xfrm>
        </p:spPr>
        <p:txBody>
          <a:bodyPr/>
          <a:lstStyle/>
          <a:p>
            <a:pPr>
              <a:lnSpc>
                <a:spcPct val="100000"/>
              </a:lnSpc>
            </a:pPr>
            <a:r>
              <a:rPr lang="hu-HU" sz="2400" dirty="0"/>
              <a:t>Csudai András</a:t>
            </a:r>
          </a:p>
          <a:p>
            <a:pPr>
              <a:lnSpc>
                <a:spcPct val="100000"/>
              </a:lnSpc>
            </a:pPr>
            <a:endParaRPr lang="hu-HU" sz="2400" dirty="0"/>
          </a:p>
        </p:txBody>
      </p:sp>
      <p:sp>
        <p:nvSpPr>
          <p:cNvPr id="8" name="Text Placeholder 5"/>
          <p:cNvSpPr>
            <a:spLocks noGrp="1"/>
          </p:cNvSpPr>
          <p:nvPr>
            <p:ph type="body" sz="half" idx="2"/>
          </p:nvPr>
        </p:nvSpPr>
        <p:spPr>
          <a:xfrm>
            <a:off x="1408996" y="2631564"/>
            <a:ext cx="3739068" cy="1728192"/>
          </a:xfrm>
        </p:spPr>
        <p:txBody>
          <a:bodyPr>
            <a:normAutofit fontScale="92500" lnSpcReduction="10000"/>
          </a:bodyPr>
          <a:lstStyle/>
          <a:p>
            <a:pPr>
              <a:lnSpc>
                <a:spcPct val="110000"/>
              </a:lnSpc>
              <a:spcBef>
                <a:spcPts val="0"/>
              </a:spcBef>
            </a:pPr>
            <a:r>
              <a:rPr lang="hu-HU" sz="1600" dirty="0"/>
              <a:t>1.12 – Űrszondák 45 MHz</a:t>
            </a:r>
          </a:p>
          <a:p>
            <a:pPr>
              <a:lnSpc>
                <a:spcPct val="110000"/>
              </a:lnSpc>
              <a:spcBef>
                <a:spcPts val="0"/>
              </a:spcBef>
            </a:pPr>
            <a:r>
              <a:rPr lang="hu-HU" sz="1600" dirty="0"/>
              <a:t>1.13 – SRS 15 </a:t>
            </a:r>
            <a:r>
              <a:rPr lang="hu-HU" sz="1600" dirty="0" err="1"/>
              <a:t>GHz</a:t>
            </a:r>
            <a:endParaRPr lang="hu-HU" sz="1600" dirty="0"/>
          </a:p>
          <a:p>
            <a:pPr>
              <a:lnSpc>
                <a:spcPct val="110000"/>
              </a:lnSpc>
              <a:spcBef>
                <a:spcPts val="0"/>
              </a:spcBef>
            </a:pPr>
            <a:r>
              <a:rPr lang="hu-HU" sz="1600" dirty="0"/>
              <a:t>1.14 – EESS 250 </a:t>
            </a:r>
            <a:r>
              <a:rPr lang="hu-HU" sz="1600" dirty="0" err="1"/>
              <a:t>GHz</a:t>
            </a:r>
            <a:endParaRPr lang="hu-HU" sz="1600" dirty="0"/>
          </a:p>
          <a:p>
            <a:pPr marL="625475" indent="-625475">
              <a:lnSpc>
                <a:spcPct val="110000"/>
              </a:lnSpc>
              <a:spcBef>
                <a:spcPts val="0"/>
              </a:spcBef>
            </a:pPr>
            <a:r>
              <a:rPr lang="hu-HU" sz="1600" dirty="0"/>
              <a:t>1.15 – Légi, tengeri és földi állomások</a:t>
            </a:r>
            <a:br>
              <a:rPr lang="hu-HU" sz="1600" dirty="0"/>
            </a:br>
            <a:r>
              <a:rPr lang="hu-HU" sz="1600" dirty="0"/>
              <a:t>13 </a:t>
            </a:r>
            <a:r>
              <a:rPr lang="hu-HU" sz="1600" dirty="0" err="1"/>
              <a:t>GHz</a:t>
            </a:r>
            <a:r>
              <a:rPr lang="hu-HU" sz="1600" dirty="0"/>
              <a:t>-es sávban</a:t>
            </a:r>
          </a:p>
          <a:p>
            <a:pPr>
              <a:lnSpc>
                <a:spcPct val="110000"/>
              </a:lnSpc>
              <a:spcBef>
                <a:spcPts val="0"/>
              </a:spcBef>
            </a:pPr>
            <a:r>
              <a:rPr lang="hu-HU" sz="1600" dirty="0"/>
              <a:t>1.16 – NGSO ESIM </a:t>
            </a:r>
            <a:r>
              <a:rPr lang="hu-HU" sz="1600" dirty="0" err="1"/>
              <a:t>Ka</a:t>
            </a:r>
            <a:r>
              <a:rPr lang="hu-HU" sz="1600" dirty="0"/>
              <a:t>-sávban</a:t>
            </a:r>
          </a:p>
          <a:p>
            <a:pPr>
              <a:lnSpc>
                <a:spcPct val="110000"/>
              </a:lnSpc>
              <a:spcBef>
                <a:spcPts val="0"/>
              </a:spcBef>
            </a:pPr>
            <a:r>
              <a:rPr lang="hu-HU" sz="1600" dirty="0"/>
              <a:t>1.17 – Műholdak közötti összeköttetések</a:t>
            </a:r>
          </a:p>
          <a:p>
            <a:pPr>
              <a:lnSpc>
                <a:spcPct val="110000"/>
              </a:lnSpc>
              <a:spcBef>
                <a:spcPts val="0"/>
              </a:spcBef>
            </a:pPr>
            <a:endParaRPr lang="hu-HU" sz="1600" dirty="0"/>
          </a:p>
        </p:txBody>
      </p:sp>
      <p:sp>
        <p:nvSpPr>
          <p:cNvPr id="7" name="Text Placeholder 5"/>
          <p:cNvSpPr>
            <a:spLocks noGrp="1"/>
          </p:cNvSpPr>
          <p:nvPr>
            <p:ph type="body" sz="half" idx="2"/>
          </p:nvPr>
        </p:nvSpPr>
        <p:spPr>
          <a:xfrm>
            <a:off x="5076056" y="2631564"/>
            <a:ext cx="3595052" cy="1728192"/>
          </a:xfrm>
        </p:spPr>
        <p:txBody>
          <a:bodyPr>
            <a:normAutofit/>
          </a:bodyPr>
          <a:lstStyle/>
          <a:p>
            <a:pPr>
              <a:lnSpc>
                <a:spcPct val="100000"/>
              </a:lnSpc>
              <a:spcBef>
                <a:spcPts val="0"/>
              </a:spcBef>
            </a:pPr>
            <a:r>
              <a:rPr lang="hu-HU" sz="1500" dirty="0"/>
              <a:t>1.18 – Adatgyűjtő MSS rendszerek</a:t>
            </a:r>
          </a:p>
          <a:p>
            <a:pPr marL="625475" indent="-625475">
              <a:lnSpc>
                <a:spcPct val="100000"/>
              </a:lnSpc>
              <a:spcBef>
                <a:spcPts val="0"/>
              </a:spcBef>
            </a:pPr>
            <a:r>
              <a:rPr lang="hu-HU" sz="1500" dirty="0"/>
              <a:t>1.19 – FSS felosztás a 17 GHz-es sávban a 2. Körzetben</a:t>
            </a:r>
          </a:p>
          <a:p>
            <a:pPr>
              <a:lnSpc>
                <a:spcPct val="100000"/>
              </a:lnSpc>
              <a:spcBef>
                <a:spcPts val="0"/>
              </a:spcBef>
            </a:pPr>
            <a:r>
              <a:rPr lang="hu-HU" sz="1500" dirty="0"/>
              <a:t>7 – Műholdas eljárások</a:t>
            </a:r>
          </a:p>
          <a:p>
            <a:pPr>
              <a:lnSpc>
                <a:spcPct val="110000"/>
              </a:lnSpc>
              <a:spcBef>
                <a:spcPts val="0"/>
              </a:spcBef>
            </a:pPr>
            <a:endParaRPr lang="hu-HU" sz="1600" dirty="0"/>
          </a:p>
        </p:txBody>
      </p:sp>
    </p:spTree>
    <p:extLst>
      <p:ext uri="{BB962C8B-B14F-4D97-AF65-F5344CB8AC3E}">
        <p14:creationId xmlns:p14="http://schemas.microsoft.com/office/powerpoint/2010/main" val="295267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1087061"/>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656. (</a:t>
            </a:r>
            <a:r>
              <a:rPr lang="hu-HU" sz="1400" i="1" dirty="0" err="1"/>
              <a:t>Rev.WRC</a:t>
            </a:r>
            <a:r>
              <a:rPr lang="hu-HU" sz="1400" i="1" dirty="0"/>
              <a:t>-19)  Határozattal összhangban tanulmányokat végezni a műholdas Föld-kutató szolgálat (aktív) lehetséges új </a:t>
            </a:r>
            <a:r>
              <a:rPr lang="hu-HU" sz="1400" b="1" i="1" dirty="0"/>
              <a:t>másodlagos felosztás</a:t>
            </a:r>
            <a:r>
              <a:rPr lang="hu-HU" sz="1400" i="1" dirty="0"/>
              <a:t>ára vonatkozóan a </a:t>
            </a:r>
            <a:r>
              <a:rPr lang="hu-HU" sz="1400" b="1" i="1" dirty="0"/>
              <a:t>45 MHz </a:t>
            </a:r>
            <a:r>
              <a:rPr lang="hu-HU" sz="1400" i="1" dirty="0"/>
              <a:t>körüli frekvenciatartományon belül az </a:t>
            </a:r>
            <a:r>
              <a:rPr lang="hu-HU" sz="1400" b="1" i="1" dirty="0"/>
              <a:t>űrszondák</a:t>
            </a:r>
            <a:r>
              <a:rPr lang="hu-HU" sz="1400" i="1" dirty="0"/>
              <a:t> számára, figyelembe véve a meglévő szolgálatok védelmét, beleértve a szomszédos sávokat is.</a:t>
            </a:r>
            <a:endParaRPr lang="en-US" sz="1400" dirty="0"/>
          </a:p>
        </p:txBody>
      </p:sp>
      <p:sp>
        <p:nvSpPr>
          <p:cNvPr id="8" name="Téglalap 7">
            <a:extLst>
              <a:ext uri="{FF2B5EF4-FFF2-40B4-BE49-F238E27FC236}">
                <a16:creationId xmlns:a16="http://schemas.microsoft.com/office/drawing/2014/main" id="{33279691-43A6-4461-B7A4-0F741D1ABF43}"/>
              </a:ext>
            </a:extLst>
          </p:cNvPr>
          <p:cNvSpPr/>
          <p:nvPr/>
        </p:nvSpPr>
        <p:spPr>
          <a:xfrm>
            <a:off x="539552" y="1923678"/>
            <a:ext cx="8208912" cy="656590"/>
          </a:xfrm>
          <a:prstGeom prst="rect">
            <a:avLst/>
          </a:prstGeom>
          <a:ln>
            <a:solidFill>
              <a:schemeClr val="tx2"/>
            </a:solidFill>
          </a:ln>
        </p:spPr>
        <p:txBody>
          <a:bodyPr wrap="square">
            <a:spAutoFit/>
          </a:bodyPr>
          <a:lstStyle/>
          <a:p>
            <a:pPr marL="36000" lvl="0" algn="just">
              <a:lnSpc>
                <a:spcPts val="2200"/>
              </a:lnSpc>
              <a:buClr>
                <a:srgbClr val="0556A5"/>
              </a:buClr>
            </a:pPr>
            <a:r>
              <a:rPr lang="hu-HU" sz="1600" b="1" dirty="0">
                <a:solidFill>
                  <a:srgbClr val="43515A"/>
                </a:solidFill>
              </a:rPr>
              <a:t>Háttér:</a:t>
            </a:r>
            <a:r>
              <a:rPr lang="hu-HU" sz="1600" dirty="0">
                <a:solidFill>
                  <a:srgbClr val="43515A"/>
                </a:solidFill>
              </a:rPr>
              <a:t> </a:t>
            </a:r>
            <a:r>
              <a:rPr lang="hu-HU" sz="1600" dirty="0" err="1">
                <a:solidFill>
                  <a:srgbClr val="43515A"/>
                </a:solidFill>
              </a:rPr>
              <a:t>űrbeli</a:t>
            </a:r>
            <a:r>
              <a:rPr lang="hu-HU" sz="1600" dirty="0">
                <a:solidFill>
                  <a:srgbClr val="43515A"/>
                </a:solidFill>
              </a:rPr>
              <a:t> aktív érzékelők segítségével felszín alatti rétegek (jégtakarók, víztartó rétegek) feltérképezése.</a:t>
            </a:r>
          </a:p>
        </p:txBody>
      </p:sp>
      <p:pic>
        <p:nvPicPr>
          <p:cNvPr id="10" name="Picture 41" descr="A map of the world&#10;&#10;Description automatically generated with low confidence">
            <a:extLst>
              <a:ext uri="{FF2B5EF4-FFF2-40B4-BE49-F238E27FC236}">
                <a16:creationId xmlns:a16="http://schemas.microsoft.com/office/drawing/2014/main" id="{C9C92635-E675-4F62-8490-267B127EE536}"/>
              </a:ext>
            </a:extLst>
          </p:cNvPr>
          <p:cNvPicPr/>
          <p:nvPr/>
        </p:nvPicPr>
        <p:blipFill>
          <a:blip r:embed="rId3"/>
          <a:stretch>
            <a:fillRect/>
          </a:stretch>
        </p:blipFill>
        <p:spPr>
          <a:xfrm>
            <a:off x="5219897" y="2787774"/>
            <a:ext cx="3528392" cy="2016224"/>
          </a:xfrm>
          <a:prstGeom prst="rect">
            <a:avLst/>
          </a:prstGeom>
        </p:spPr>
      </p:pic>
      <p:sp>
        <p:nvSpPr>
          <p:cNvPr id="11" name="Content Placeholder 3">
            <a:extLst>
              <a:ext uri="{FF2B5EF4-FFF2-40B4-BE49-F238E27FC236}">
                <a16:creationId xmlns:a16="http://schemas.microsoft.com/office/drawing/2014/main" id="{AEC8E33E-9CAF-405C-B1AA-0D8C890B848A}"/>
              </a:ext>
            </a:extLst>
          </p:cNvPr>
          <p:cNvSpPr>
            <a:spLocks noGrp="1"/>
          </p:cNvSpPr>
          <p:nvPr>
            <p:ph idx="1"/>
          </p:nvPr>
        </p:nvSpPr>
        <p:spPr>
          <a:xfrm>
            <a:off x="539552" y="2643758"/>
            <a:ext cx="4680345" cy="2417999"/>
          </a:xfrm>
        </p:spPr>
        <p:txBody>
          <a:bodyPr/>
          <a:lstStyle/>
          <a:p>
            <a:pPr marL="36000" indent="0" algn="just">
              <a:buNone/>
            </a:pPr>
            <a:r>
              <a:rPr lang="hu-HU" sz="1600" dirty="0"/>
              <a:t>WRC fejlemények:</a:t>
            </a:r>
          </a:p>
          <a:p>
            <a:pPr algn="just"/>
            <a:r>
              <a:rPr lang="hu-HU" sz="1600" dirty="0"/>
              <a:t>nem lehetséges a globális felosztás,</a:t>
            </a:r>
          </a:p>
          <a:p>
            <a:pPr algn="just"/>
            <a:r>
              <a:rPr lang="hu-HU" sz="1600" dirty="0"/>
              <a:t>ASMG: kizárták volna a területeik feletti üzemeltetést,</a:t>
            </a:r>
          </a:p>
          <a:p>
            <a:pPr algn="just"/>
            <a:r>
              <a:rPr lang="hu-HU" sz="1600" dirty="0"/>
              <a:t>Japán prioritást adott volna a szélprofil radaroknak (rádiólokáció szolgálat alatt),</a:t>
            </a:r>
          </a:p>
          <a:p>
            <a:pPr algn="just"/>
            <a:r>
              <a:rPr lang="hu-HU" sz="1600" dirty="0"/>
              <a:t>szigorú PFD érték, ami ellehetetleníti a mérések elvégzését.</a:t>
            </a:r>
          </a:p>
          <a:p>
            <a:pPr algn="just">
              <a:buFontTx/>
              <a:buChar char="-"/>
            </a:pPr>
            <a:endParaRPr lang="hu-HU" sz="1600" dirty="0"/>
          </a:p>
        </p:txBody>
      </p:sp>
      <p:pic>
        <p:nvPicPr>
          <p:cNvPr id="12" name="Kép 11">
            <a:extLst>
              <a:ext uri="{FF2B5EF4-FFF2-40B4-BE49-F238E27FC236}">
                <a16:creationId xmlns:a16="http://schemas.microsoft.com/office/drawing/2014/main" id="{EC77AAB4-5EC5-46F0-8A3B-20B6E50E8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3" name="Átellenes sarkain kerekített téglalap 16">
            <a:extLst>
              <a:ext uri="{FF2B5EF4-FFF2-40B4-BE49-F238E27FC236}">
                <a16:creationId xmlns:a16="http://schemas.microsoft.com/office/drawing/2014/main" id="{B1AEDE83-1DF8-47C9-9A77-676E0578699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1.12. napirendi pont</a:t>
            </a:r>
          </a:p>
        </p:txBody>
      </p:sp>
    </p:spTree>
    <p:extLst>
      <p:ext uri="{BB962C8B-B14F-4D97-AF65-F5344CB8AC3E}">
        <p14:creationId xmlns:p14="http://schemas.microsoft.com/office/powerpoint/2010/main" val="2519330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1087061"/>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656. (</a:t>
            </a:r>
            <a:r>
              <a:rPr lang="hu-HU" sz="1400" i="1" dirty="0" err="1"/>
              <a:t>Rev.WRC</a:t>
            </a:r>
            <a:r>
              <a:rPr lang="hu-HU" sz="1400" i="1" dirty="0"/>
              <a:t>-19)  Határozattal összhangban tanulmányokat végezni a műholdas Föld-kutató szolgálat (aktív) lehetséges új </a:t>
            </a:r>
            <a:r>
              <a:rPr lang="hu-HU" sz="1400" b="1" i="1" dirty="0"/>
              <a:t>másodlagos felosztás</a:t>
            </a:r>
            <a:r>
              <a:rPr lang="hu-HU" sz="1400" i="1" dirty="0"/>
              <a:t>ára vonatkozóan a </a:t>
            </a:r>
            <a:r>
              <a:rPr lang="hu-HU" sz="1400" b="1" i="1" dirty="0"/>
              <a:t>45 MHz </a:t>
            </a:r>
            <a:r>
              <a:rPr lang="hu-HU" sz="1400" i="1" dirty="0"/>
              <a:t>körüli frekvenciatartományon belül az </a:t>
            </a:r>
            <a:r>
              <a:rPr lang="hu-HU" sz="1400" b="1" i="1" dirty="0"/>
              <a:t>űrszondák</a:t>
            </a:r>
            <a:r>
              <a:rPr lang="hu-HU" sz="1400" i="1" dirty="0"/>
              <a:t> számára, figyelembe véve a meglévő szolgálatok védelmét, beleértve a szomszédos sávokat is.</a:t>
            </a:r>
            <a:endParaRPr lang="en-US" sz="1400" dirty="0"/>
          </a:p>
        </p:txBody>
      </p:sp>
      <p:sp>
        <p:nvSpPr>
          <p:cNvPr id="8" name="Content Placeholder 3">
            <a:extLst>
              <a:ext uri="{FF2B5EF4-FFF2-40B4-BE49-F238E27FC236}">
                <a16:creationId xmlns:a16="http://schemas.microsoft.com/office/drawing/2014/main" id="{4DBE7E86-1C1B-411D-B734-429C1632E5BD}"/>
              </a:ext>
            </a:extLst>
          </p:cNvPr>
          <p:cNvSpPr>
            <a:spLocks noGrp="1"/>
          </p:cNvSpPr>
          <p:nvPr>
            <p:ph idx="1"/>
          </p:nvPr>
        </p:nvSpPr>
        <p:spPr>
          <a:xfrm>
            <a:off x="539552" y="1933366"/>
            <a:ext cx="8208912" cy="3128392"/>
          </a:xfrm>
        </p:spPr>
        <p:txBody>
          <a:bodyPr/>
          <a:lstStyle/>
          <a:p>
            <a:pPr marL="36000" lvl="0" indent="0" algn="just">
              <a:buNone/>
            </a:pPr>
            <a:r>
              <a:rPr lang="hu-HU" sz="1600" dirty="0"/>
              <a:t>WRC eredmény:</a:t>
            </a:r>
          </a:p>
          <a:p>
            <a:pPr algn="just"/>
            <a:r>
              <a:rPr lang="hu-HU" sz="1600" dirty="0"/>
              <a:t>40–50 MHz felosztása EESS számára,</a:t>
            </a:r>
          </a:p>
          <a:p>
            <a:pPr lvl="0" algn="just"/>
            <a:r>
              <a:rPr lang="hu-HU" sz="1600" dirty="0"/>
              <a:t>5.A112 nemzetközi lábjegyzet a használat feltételeivel kapcsolatosan,</a:t>
            </a:r>
          </a:p>
          <a:p>
            <a:pPr lvl="0" algn="just"/>
            <a:r>
              <a:rPr lang="hu-HU" sz="1600" dirty="0"/>
              <a:t>COM5/6 (WRC-23) Határozat alapján:</a:t>
            </a:r>
          </a:p>
          <a:p>
            <a:pPr lvl="1" algn="just"/>
            <a:r>
              <a:rPr lang="hu-HU" sz="1600" dirty="0"/>
              <a:t>sarki területek, valamint Grönland felett használható,</a:t>
            </a:r>
          </a:p>
          <a:p>
            <a:pPr lvl="2" algn="just"/>
            <a:r>
              <a:rPr lang="hu-HU" sz="1600" dirty="0"/>
              <a:t>maximum 90 perces üzemelés 24 óra alatt,</a:t>
            </a:r>
          </a:p>
          <a:p>
            <a:pPr lvl="2" algn="just"/>
            <a:r>
              <a:rPr lang="pl-PL" sz="1600" dirty="0"/>
              <a:t>max. pfd: −147 dB(W/(m2 · 4 kHz)), az idő 0,05 %-ában haladhatja meg,</a:t>
            </a:r>
          </a:p>
          <a:p>
            <a:pPr lvl="2" algn="just"/>
            <a:r>
              <a:rPr lang="pl-PL" sz="1600" dirty="0"/>
              <a:t>átlagos pfd: −136 dB(W/(m2 · 4 kHz)),</a:t>
            </a:r>
          </a:p>
          <a:p>
            <a:pPr lvl="1" algn="just"/>
            <a:r>
              <a:rPr lang="pl-PL" sz="1600" dirty="0"/>
              <a:t>egyéb területek felett:</a:t>
            </a:r>
          </a:p>
          <a:p>
            <a:pPr lvl="2" algn="just"/>
            <a:r>
              <a:rPr lang="pl-PL" sz="1600" dirty="0"/>
              <a:t>max. pfd: −189 dB(W/(m2 · 4 kHz)), vagy explicit megállapodás.</a:t>
            </a:r>
            <a:endParaRPr lang="hu-HU" sz="1600" dirty="0"/>
          </a:p>
          <a:p>
            <a:pPr marL="36000" indent="0" algn="just">
              <a:buNone/>
            </a:pPr>
            <a:endParaRPr lang="hu-HU" sz="1600" dirty="0"/>
          </a:p>
        </p:txBody>
      </p:sp>
      <p:pic>
        <p:nvPicPr>
          <p:cNvPr id="10" name="Kép 9">
            <a:extLst>
              <a:ext uri="{FF2B5EF4-FFF2-40B4-BE49-F238E27FC236}">
                <a16:creationId xmlns:a16="http://schemas.microsoft.com/office/drawing/2014/main" id="{E16EC6B9-38DB-4ED5-8C48-91FC23F4E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0427A79E-21B2-470C-AAE8-E6DFD25C64AE}"/>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1.12. napirendi pont</a:t>
            </a:r>
          </a:p>
        </p:txBody>
      </p:sp>
    </p:spTree>
    <p:extLst>
      <p:ext uri="{BB962C8B-B14F-4D97-AF65-F5344CB8AC3E}">
        <p14:creationId xmlns:p14="http://schemas.microsoft.com/office/powerpoint/2010/main" val="2866563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1087061"/>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661. (</a:t>
            </a:r>
            <a:r>
              <a:rPr lang="hu-HU" sz="1400" i="1" dirty="0" err="1"/>
              <a:t>WRC</a:t>
            </a:r>
            <a:r>
              <a:rPr lang="hu-HU" sz="1400" i="1" dirty="0"/>
              <a:t>-19) Határozattal összhangban megvizsgálni a </a:t>
            </a:r>
            <a:r>
              <a:rPr lang="hu-HU" sz="1400" b="1" i="1" dirty="0"/>
              <a:t>14,8–15,35 GHz</a:t>
            </a:r>
            <a:r>
              <a:rPr lang="hu-HU" sz="1400" i="1" dirty="0"/>
              <a:t>-es frekvenciasáv </a:t>
            </a:r>
            <a:r>
              <a:rPr lang="hu-HU" sz="1400" b="1" i="1" dirty="0"/>
              <a:t>űrkutatás</a:t>
            </a:r>
            <a:r>
              <a:rPr lang="hu-HU" sz="1400" i="1" dirty="0"/>
              <a:t>i </a:t>
            </a:r>
            <a:r>
              <a:rPr lang="hu-HU" sz="1400" b="1" i="1" dirty="0"/>
              <a:t>szolgálat</a:t>
            </a:r>
            <a:r>
              <a:rPr lang="hu-HU" sz="1400" i="1" dirty="0"/>
              <a:t> számára történő felosztásának lehetséges korszerűsítését (</a:t>
            </a:r>
            <a:r>
              <a:rPr lang="hu-HU" sz="1400" b="1" i="1" dirty="0"/>
              <a:t>másodlagos</a:t>
            </a:r>
            <a:r>
              <a:rPr lang="hu-HU" sz="1400" i="1" dirty="0"/>
              <a:t> jelleg </a:t>
            </a:r>
            <a:r>
              <a:rPr lang="hu-HU" sz="1400" b="1" i="1" dirty="0"/>
              <a:t>elsődlegessé</a:t>
            </a:r>
            <a:r>
              <a:rPr lang="hu-HU" sz="1400" i="1" dirty="0"/>
              <a:t> alakítása).</a:t>
            </a:r>
            <a:endParaRPr lang="en-US" sz="1400" dirty="0"/>
          </a:p>
        </p:txBody>
      </p:sp>
      <p:sp>
        <p:nvSpPr>
          <p:cNvPr id="10" name="Téglalap 9">
            <a:extLst>
              <a:ext uri="{FF2B5EF4-FFF2-40B4-BE49-F238E27FC236}">
                <a16:creationId xmlns:a16="http://schemas.microsoft.com/office/drawing/2014/main" id="{229191D5-90B9-4421-B856-8068C21EC0FB}"/>
              </a:ext>
            </a:extLst>
          </p:cNvPr>
          <p:cNvSpPr/>
          <p:nvPr/>
        </p:nvSpPr>
        <p:spPr>
          <a:xfrm>
            <a:off x="539552" y="1605070"/>
            <a:ext cx="8208912" cy="656590"/>
          </a:xfrm>
          <a:prstGeom prst="rect">
            <a:avLst/>
          </a:prstGeom>
          <a:ln>
            <a:solidFill>
              <a:schemeClr val="tx2"/>
            </a:solidFill>
          </a:ln>
        </p:spPr>
        <p:txBody>
          <a:bodyPr wrap="square">
            <a:spAutoFit/>
          </a:bodyPr>
          <a:lstStyle/>
          <a:p>
            <a:pPr marL="36000" lvl="0" algn="just">
              <a:lnSpc>
                <a:spcPts val="2200"/>
              </a:lnSpc>
              <a:buClr>
                <a:srgbClr val="0556A5"/>
              </a:buClr>
            </a:pPr>
            <a:r>
              <a:rPr lang="hu-HU" sz="1600" b="1" dirty="0">
                <a:solidFill>
                  <a:srgbClr val="43515A"/>
                </a:solidFill>
              </a:rPr>
              <a:t>Háttér:</a:t>
            </a:r>
            <a:r>
              <a:rPr lang="hu-HU" sz="1600" dirty="0">
                <a:solidFill>
                  <a:srgbClr val="43515A"/>
                </a:solidFill>
              </a:rPr>
              <a:t> DRS rendszerek számára, UL, DL és ISL irányokban, nagy kapacitású adattovábbítás GSO pályáról illetve NGSO és GSO között.</a:t>
            </a:r>
          </a:p>
        </p:txBody>
      </p:sp>
      <p:sp>
        <p:nvSpPr>
          <p:cNvPr id="11" name="Content Placeholder 3">
            <a:extLst>
              <a:ext uri="{FF2B5EF4-FFF2-40B4-BE49-F238E27FC236}">
                <a16:creationId xmlns:a16="http://schemas.microsoft.com/office/drawing/2014/main" id="{35B91F44-DA2E-4789-B9E2-9BDF7F16EC93}"/>
              </a:ext>
            </a:extLst>
          </p:cNvPr>
          <p:cNvSpPr>
            <a:spLocks noGrp="1"/>
          </p:cNvSpPr>
          <p:nvPr>
            <p:ph idx="1"/>
          </p:nvPr>
        </p:nvSpPr>
        <p:spPr>
          <a:xfrm>
            <a:off x="539552" y="2261660"/>
            <a:ext cx="8208912" cy="2800098"/>
          </a:xfrm>
        </p:spPr>
        <p:txBody>
          <a:bodyPr/>
          <a:lstStyle/>
          <a:p>
            <a:pPr algn="just"/>
            <a:r>
              <a:rPr lang="hu-HU" sz="1600" dirty="0"/>
              <a:t>14.8–15.35 GHz elsődlegessé alakítása 2 × 10</a:t>
            </a:r>
            <a:r>
              <a:rPr lang="hu-HU" sz="1600" baseline="30000" dirty="0"/>
              <a:t>6</a:t>
            </a:r>
            <a:r>
              <a:rPr lang="hu-HU" sz="1600" dirty="0"/>
              <a:t> km kisebb távolságok esetén,</a:t>
            </a:r>
          </a:p>
          <a:p>
            <a:pPr algn="just"/>
            <a:r>
              <a:rPr lang="hu-HU" sz="1600" dirty="0"/>
              <a:t>nagyobb távolság esetén másodlagos marad,</a:t>
            </a:r>
          </a:p>
          <a:p>
            <a:pPr algn="just"/>
            <a:r>
              <a:rPr lang="hu-HU" sz="1600" dirty="0" err="1"/>
              <a:t>max</a:t>
            </a:r>
            <a:r>
              <a:rPr lang="hu-HU" sz="1600" dirty="0"/>
              <a:t>. pfd (15,35–15,4 GHz, RAS védelem): </a:t>
            </a:r>
          </a:p>
          <a:p>
            <a:pPr marL="36000" indent="0" algn="just">
              <a:buNone/>
              <a:tabLst>
                <a:tab pos="539750" algn="l"/>
              </a:tabLst>
            </a:pPr>
            <a:r>
              <a:rPr lang="hu-HU" sz="1600" dirty="0"/>
              <a:t>	−156 dB(W/m2) (idő 2 %-ban haladhatja meg)</a:t>
            </a:r>
          </a:p>
          <a:p>
            <a:pPr algn="just"/>
            <a:r>
              <a:rPr lang="hu-HU" sz="1600" dirty="0"/>
              <a:t>pfd (MS és FS védelem):</a:t>
            </a:r>
          </a:p>
          <a:p>
            <a:pPr lvl="1" algn="just"/>
            <a:r>
              <a:rPr lang="pl-PL" sz="1600" dirty="0"/>
              <a:t>maximum, </a:t>
            </a:r>
            <a:r>
              <a:rPr lang="hu-HU" sz="1600" dirty="0"/>
              <a:t>űr-űr irány</a:t>
            </a:r>
            <a:r>
              <a:rPr lang="pl-PL" sz="1600" dirty="0"/>
              <a:t>: −124 dB(W/(m2 · MHz)),</a:t>
            </a:r>
            <a:endParaRPr lang="hu-HU" sz="1600" dirty="0"/>
          </a:p>
          <a:p>
            <a:pPr lvl="1" algn="just"/>
            <a:r>
              <a:rPr lang="hu-HU" sz="1600" dirty="0"/>
              <a:t>idő 1 %-ban haladhatja meg űr-űr irányban:</a:t>
            </a:r>
          </a:p>
          <a:p>
            <a:pPr marL="36000" indent="0" algn="just">
              <a:buNone/>
            </a:pPr>
            <a:r>
              <a:rPr lang="hu-HU" sz="1600" dirty="0"/>
              <a:t> 	</a:t>
            </a:r>
            <a:r>
              <a:rPr lang="pl-PL" sz="1600" dirty="0"/>
              <a:t>−145.6 dB(W/(m2 · MHz)),</a:t>
            </a:r>
            <a:endParaRPr lang="hu-HU" sz="1600" dirty="0"/>
          </a:p>
          <a:p>
            <a:pPr lvl="1" algn="just"/>
            <a:r>
              <a:rPr lang="hu-HU" sz="1600" dirty="0"/>
              <a:t>űr-Föld irányban: </a:t>
            </a:r>
            <a:r>
              <a:rPr lang="pl-PL" sz="1600" dirty="0"/>
              <a:t>−138 dB(W/(m2 · MHz)).</a:t>
            </a:r>
            <a:endParaRPr lang="hu-HU" sz="1600" dirty="0"/>
          </a:p>
        </p:txBody>
      </p:sp>
      <p:pic>
        <p:nvPicPr>
          <p:cNvPr id="12" name="Picture 44" descr="Diagram&#10;&#10;Description automatically generated">
            <a:extLst>
              <a:ext uri="{FF2B5EF4-FFF2-40B4-BE49-F238E27FC236}">
                <a16:creationId xmlns:a16="http://schemas.microsoft.com/office/drawing/2014/main" id="{B2F68148-8A1B-4905-80F5-4179C18FA075}"/>
              </a:ext>
            </a:extLst>
          </p:cNvPr>
          <p:cNvPicPr/>
          <p:nvPr/>
        </p:nvPicPr>
        <p:blipFill>
          <a:blip r:embed="rId3">
            <a:clrChange>
              <a:clrFrom>
                <a:srgbClr val="FFFFFF"/>
              </a:clrFrom>
              <a:clrTo>
                <a:srgbClr val="FFFFFF">
                  <a:alpha val="0"/>
                </a:srgbClr>
              </a:clrTo>
            </a:clrChange>
          </a:blip>
          <a:stretch>
            <a:fillRect/>
          </a:stretch>
        </p:blipFill>
        <p:spPr>
          <a:xfrm>
            <a:off x="5376691" y="2575635"/>
            <a:ext cx="3384376" cy="2145532"/>
          </a:xfrm>
          <a:prstGeom prst="rect">
            <a:avLst/>
          </a:prstGeom>
        </p:spPr>
      </p:pic>
      <p:pic>
        <p:nvPicPr>
          <p:cNvPr id="13" name="Kép 12">
            <a:extLst>
              <a:ext uri="{FF2B5EF4-FFF2-40B4-BE49-F238E27FC236}">
                <a16:creationId xmlns:a16="http://schemas.microsoft.com/office/drawing/2014/main" id="{8F1B0896-54A5-440F-BAD8-41260A901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4" name="Átellenes sarkain kerekített téglalap 16">
            <a:extLst>
              <a:ext uri="{FF2B5EF4-FFF2-40B4-BE49-F238E27FC236}">
                <a16:creationId xmlns:a16="http://schemas.microsoft.com/office/drawing/2014/main" id="{9A5FAD11-75D3-4C6C-B5B4-ED81E1D79918}"/>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1.13. napirendi pont</a:t>
            </a:r>
          </a:p>
        </p:txBody>
      </p:sp>
    </p:spTree>
    <p:extLst>
      <p:ext uri="{BB962C8B-B14F-4D97-AF65-F5344CB8AC3E}">
        <p14:creationId xmlns:p14="http://schemas.microsoft.com/office/powerpoint/2010/main" val="929448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1087061"/>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662. (</a:t>
            </a:r>
            <a:r>
              <a:rPr lang="hu-HU" sz="1400" i="1" dirty="0" err="1"/>
              <a:t>WRC</a:t>
            </a:r>
            <a:r>
              <a:rPr lang="hu-HU" sz="1400" i="1" dirty="0"/>
              <a:t>-19) Határozattal összhangban megvizsgálni és megfontolni a </a:t>
            </a:r>
            <a:r>
              <a:rPr lang="hu-HU" sz="1400" b="1" i="1" dirty="0"/>
              <a:t>231,5–252 GHz</a:t>
            </a:r>
            <a:r>
              <a:rPr lang="hu-HU" sz="1400" i="1" dirty="0"/>
              <a:t>-es frekvenciatartományban a </a:t>
            </a:r>
            <a:r>
              <a:rPr lang="hu-HU" sz="1400" b="1" i="1" dirty="0"/>
              <a:t>műholdas Föld-kutató szolgálat</a:t>
            </a:r>
            <a:r>
              <a:rPr lang="hu-HU" sz="1400" i="1" dirty="0"/>
              <a:t> (passzív) meglévő vagy lehetséges </a:t>
            </a:r>
            <a:r>
              <a:rPr lang="hu-HU" sz="1400" b="1" i="1" dirty="0"/>
              <a:t>új elsődleges </a:t>
            </a:r>
            <a:r>
              <a:rPr lang="hu-HU" sz="1400" i="1" dirty="0"/>
              <a:t>frekvenciafelosztást és lehetséges kiigazítását, a korszerűbb távérzékelési megfigyelési követelményekhez való igazodás biztosítása érdekében.</a:t>
            </a:r>
            <a:endParaRPr lang="en-US" sz="1400" dirty="0"/>
          </a:p>
        </p:txBody>
      </p:sp>
      <p:pic>
        <p:nvPicPr>
          <p:cNvPr id="8" name="Picture 2" descr="Diagram&#10;&#10;Description automatically generated">
            <a:extLst>
              <a:ext uri="{FF2B5EF4-FFF2-40B4-BE49-F238E27FC236}">
                <a16:creationId xmlns:a16="http://schemas.microsoft.com/office/drawing/2014/main" id="{CB1C668B-5870-45A5-8D13-69DDBB2B23D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787774"/>
            <a:ext cx="3716841" cy="1943596"/>
          </a:xfrm>
          <a:prstGeom prst="rect">
            <a:avLst/>
          </a:prstGeom>
          <a:noFill/>
          <a:ln>
            <a:noFill/>
          </a:ln>
        </p:spPr>
      </p:pic>
      <p:sp>
        <p:nvSpPr>
          <p:cNvPr id="10" name="Téglalap 9">
            <a:extLst>
              <a:ext uri="{FF2B5EF4-FFF2-40B4-BE49-F238E27FC236}">
                <a16:creationId xmlns:a16="http://schemas.microsoft.com/office/drawing/2014/main" id="{23B4A2B1-EA94-4412-9C8A-FA0C4D9832C7}"/>
              </a:ext>
            </a:extLst>
          </p:cNvPr>
          <p:cNvSpPr/>
          <p:nvPr/>
        </p:nvSpPr>
        <p:spPr>
          <a:xfrm>
            <a:off x="539552" y="1961327"/>
            <a:ext cx="8208912" cy="632737"/>
          </a:xfrm>
          <a:prstGeom prst="rect">
            <a:avLst/>
          </a:prstGeom>
          <a:ln>
            <a:solidFill>
              <a:schemeClr val="tx2"/>
            </a:solidFill>
          </a:ln>
        </p:spPr>
        <p:txBody>
          <a:bodyPr wrap="square">
            <a:spAutoFit/>
          </a:bodyPr>
          <a:lstStyle/>
          <a:p>
            <a:pPr marL="36000" lvl="0" algn="just">
              <a:lnSpc>
                <a:spcPts val="2200"/>
              </a:lnSpc>
              <a:buClr>
                <a:srgbClr val="0556A5"/>
              </a:buClr>
            </a:pPr>
            <a:r>
              <a:rPr lang="hu-HU" sz="1600" b="1" dirty="0">
                <a:solidFill>
                  <a:srgbClr val="43515A"/>
                </a:solidFill>
              </a:rPr>
              <a:t>Háttér:</a:t>
            </a:r>
            <a:r>
              <a:rPr lang="hu-HU" sz="1600" dirty="0">
                <a:solidFill>
                  <a:srgbClr val="43515A"/>
                </a:solidFill>
              </a:rPr>
              <a:t> cirruszfelhők és különböző atmoszférikus molekulák/gázok (salétromsav, ózon, kén-dioxid, oxigén, nitrogén/</a:t>
            </a:r>
            <a:r>
              <a:rPr lang="hu-HU" sz="1600" dirty="0" err="1">
                <a:solidFill>
                  <a:srgbClr val="43515A"/>
                </a:solidFill>
              </a:rPr>
              <a:t>dinitrogén</a:t>
            </a:r>
            <a:r>
              <a:rPr lang="hu-HU" sz="1600" dirty="0">
                <a:solidFill>
                  <a:srgbClr val="43515A"/>
                </a:solidFill>
              </a:rPr>
              <a:t> oxid) mérése.</a:t>
            </a:r>
          </a:p>
        </p:txBody>
      </p:sp>
      <p:sp>
        <p:nvSpPr>
          <p:cNvPr id="11" name="Content Placeholder 3">
            <a:extLst>
              <a:ext uri="{FF2B5EF4-FFF2-40B4-BE49-F238E27FC236}">
                <a16:creationId xmlns:a16="http://schemas.microsoft.com/office/drawing/2014/main" id="{E90B1E1D-45ED-46AE-9FC6-F5537FC62167}"/>
              </a:ext>
            </a:extLst>
          </p:cNvPr>
          <p:cNvSpPr>
            <a:spLocks noGrp="1"/>
          </p:cNvSpPr>
          <p:nvPr>
            <p:ph idx="1"/>
          </p:nvPr>
        </p:nvSpPr>
        <p:spPr>
          <a:xfrm>
            <a:off x="539552" y="2715146"/>
            <a:ext cx="4641598" cy="2346611"/>
          </a:xfrm>
        </p:spPr>
        <p:txBody>
          <a:bodyPr/>
          <a:lstStyle/>
          <a:p>
            <a:pPr algn="just"/>
            <a:r>
              <a:rPr lang="hu-HU" sz="1600" dirty="0"/>
              <a:t>MS és FS áthelyezése a 235–238 GHz sávba, EESS itt nem kérhet védelmet,</a:t>
            </a:r>
          </a:p>
          <a:p>
            <a:pPr algn="just"/>
            <a:r>
              <a:rPr lang="hu-HU" sz="1600" dirty="0"/>
              <a:t>239,2–242,2 GHz és 244,2–247,2 GHz sáv felosztása EESS számára,</a:t>
            </a:r>
          </a:p>
          <a:p>
            <a:pPr algn="just"/>
            <a:r>
              <a:rPr lang="hu-HU" sz="1600" dirty="0"/>
              <a:t>USA rádiólokációt védeni szerette volna a jövőbeli rendszerekre vonatkozóan is, ezt azonban végül elvetették.</a:t>
            </a:r>
          </a:p>
        </p:txBody>
      </p:sp>
      <p:pic>
        <p:nvPicPr>
          <p:cNvPr id="12" name="Kép 11">
            <a:extLst>
              <a:ext uri="{FF2B5EF4-FFF2-40B4-BE49-F238E27FC236}">
                <a16:creationId xmlns:a16="http://schemas.microsoft.com/office/drawing/2014/main" id="{9DFE995A-087F-4A07-888A-B672ACF8F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3" name="Átellenes sarkain kerekített téglalap 16">
            <a:extLst>
              <a:ext uri="{FF2B5EF4-FFF2-40B4-BE49-F238E27FC236}">
                <a16:creationId xmlns:a16="http://schemas.microsoft.com/office/drawing/2014/main" id="{81006CD0-0858-4CCF-8730-05E22A222103}"/>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1.14. napirendi pont</a:t>
            </a:r>
          </a:p>
        </p:txBody>
      </p:sp>
    </p:spTree>
    <p:extLst>
      <p:ext uri="{BB962C8B-B14F-4D97-AF65-F5344CB8AC3E}">
        <p14:creationId xmlns:p14="http://schemas.microsoft.com/office/powerpoint/2010/main" val="1921487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Átellenes sarkain kerekített téglalap 5">
            <a:extLst>
              <a:ext uri="{FF2B5EF4-FFF2-40B4-BE49-F238E27FC236}">
                <a16:creationId xmlns:a16="http://schemas.microsoft.com/office/drawing/2014/main" id="{34D21A33-4D50-4797-9BC0-558F49D2E7EB}"/>
              </a:ext>
            </a:extLst>
          </p:cNvPr>
          <p:cNvSpPr/>
          <p:nvPr/>
        </p:nvSpPr>
        <p:spPr>
          <a:xfrm>
            <a:off x="4152000" y="960794"/>
            <a:ext cx="840000" cy="602804"/>
          </a:xfrm>
          <a:prstGeom prst="round2DiagRect">
            <a:avLst/>
          </a:prstGeom>
          <a:solidFill>
            <a:srgbClr val="F47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RA</a:t>
            </a:r>
          </a:p>
          <a:p>
            <a:pPr algn="ctr"/>
            <a:r>
              <a:rPr lang="hu-HU" sz="1400" dirty="0"/>
              <a:t>WRC</a:t>
            </a:r>
          </a:p>
        </p:txBody>
      </p:sp>
      <p:pic>
        <p:nvPicPr>
          <p:cNvPr id="10" name="Kép 9">
            <a:extLst>
              <a:ext uri="{FF2B5EF4-FFF2-40B4-BE49-F238E27FC236}">
                <a16:creationId xmlns:a16="http://schemas.microsoft.com/office/drawing/2014/main" id="{A49A31A3-5B7F-4F2E-8DAA-BE9391DAD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722" y="1996800"/>
            <a:ext cx="603875" cy="837118"/>
          </a:xfrm>
          <a:prstGeom prst="rect">
            <a:avLst/>
          </a:prstGeom>
        </p:spPr>
      </p:pic>
      <p:cxnSp>
        <p:nvCxnSpPr>
          <p:cNvPr id="11" name="Egyenes összekötő nyíllal 10">
            <a:extLst>
              <a:ext uri="{FF2B5EF4-FFF2-40B4-BE49-F238E27FC236}">
                <a16:creationId xmlns:a16="http://schemas.microsoft.com/office/drawing/2014/main" id="{78E47B27-8C72-402D-8017-FC07642537AC}"/>
              </a:ext>
            </a:extLst>
          </p:cNvPr>
          <p:cNvCxnSpPr>
            <a:cxnSpLocks/>
            <a:stCxn id="8" idx="1"/>
            <a:endCxn id="10" idx="0"/>
          </p:cNvCxnSpPr>
          <p:nvPr/>
        </p:nvCxnSpPr>
        <p:spPr>
          <a:xfrm>
            <a:off x="4572000" y="1563598"/>
            <a:ext cx="1660" cy="4332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églalap 11">
            <a:extLst>
              <a:ext uri="{FF2B5EF4-FFF2-40B4-BE49-F238E27FC236}">
                <a16:creationId xmlns:a16="http://schemas.microsoft.com/office/drawing/2014/main" id="{0F7F59E9-A436-41F2-B9FF-AA965E02E6F6}"/>
              </a:ext>
            </a:extLst>
          </p:cNvPr>
          <p:cNvSpPr/>
          <p:nvPr/>
        </p:nvSpPr>
        <p:spPr>
          <a:xfrm>
            <a:off x="3507467" y="2055806"/>
            <a:ext cx="622286" cy="523220"/>
          </a:xfrm>
          <a:prstGeom prst="rect">
            <a:avLst/>
          </a:prstGeom>
        </p:spPr>
        <p:txBody>
          <a:bodyPr wrap="none">
            <a:spAutoFit/>
          </a:bodyPr>
          <a:lstStyle/>
          <a:p>
            <a:r>
              <a:rPr lang="hu-HU" sz="1400" dirty="0">
                <a:solidFill>
                  <a:srgbClr val="43515A"/>
                </a:solidFill>
              </a:rPr>
              <a:t>Záró-</a:t>
            </a:r>
          </a:p>
          <a:p>
            <a:r>
              <a:rPr lang="hu-HU" sz="1400" dirty="0">
                <a:solidFill>
                  <a:srgbClr val="43515A"/>
                </a:solidFill>
              </a:rPr>
              <a:t>okirat</a:t>
            </a:r>
            <a:endParaRPr lang="hu-HU" sz="1400" dirty="0"/>
          </a:p>
        </p:txBody>
      </p:sp>
      <p:pic>
        <p:nvPicPr>
          <p:cNvPr id="13" name="Kép 12">
            <a:extLst>
              <a:ext uri="{FF2B5EF4-FFF2-40B4-BE49-F238E27FC236}">
                <a16:creationId xmlns:a16="http://schemas.microsoft.com/office/drawing/2014/main" id="{EDEAF374-806C-4C52-9E27-275D6F983A6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08996" y="2473812"/>
            <a:ext cx="874156" cy="1047166"/>
          </a:xfrm>
          <a:prstGeom prst="rect">
            <a:avLst/>
          </a:prstGeom>
        </p:spPr>
      </p:pic>
      <p:sp>
        <p:nvSpPr>
          <p:cNvPr id="14" name="Téglalap 13">
            <a:extLst>
              <a:ext uri="{FF2B5EF4-FFF2-40B4-BE49-F238E27FC236}">
                <a16:creationId xmlns:a16="http://schemas.microsoft.com/office/drawing/2014/main" id="{6F86A481-CD55-4203-B969-0A3C838DE919}"/>
              </a:ext>
            </a:extLst>
          </p:cNvPr>
          <p:cNvSpPr/>
          <p:nvPr/>
        </p:nvSpPr>
        <p:spPr>
          <a:xfrm>
            <a:off x="4328907" y="3041183"/>
            <a:ext cx="1031051" cy="523220"/>
          </a:xfrm>
          <a:prstGeom prst="rect">
            <a:avLst/>
          </a:prstGeom>
        </p:spPr>
        <p:txBody>
          <a:bodyPr wrap="none">
            <a:spAutoFit/>
          </a:bodyPr>
          <a:lstStyle/>
          <a:p>
            <a:r>
              <a:rPr lang="hu-HU" sz="1400" dirty="0">
                <a:solidFill>
                  <a:srgbClr val="43515A"/>
                </a:solidFill>
              </a:rPr>
              <a:t>Rádió-</a:t>
            </a:r>
          </a:p>
          <a:p>
            <a:r>
              <a:rPr lang="hu-HU" sz="1400" dirty="0">
                <a:solidFill>
                  <a:srgbClr val="43515A"/>
                </a:solidFill>
              </a:rPr>
              <a:t>szabályzat</a:t>
            </a:r>
            <a:endParaRPr lang="hu-HU" sz="1400" dirty="0"/>
          </a:p>
        </p:txBody>
      </p:sp>
      <p:sp>
        <p:nvSpPr>
          <p:cNvPr id="15" name="Átellenes sarkain kerekített téglalap 19">
            <a:extLst>
              <a:ext uri="{FF2B5EF4-FFF2-40B4-BE49-F238E27FC236}">
                <a16:creationId xmlns:a16="http://schemas.microsoft.com/office/drawing/2014/main" id="{419DDAAC-5C2B-4BB1-82DD-0E2DCDDF38B2}"/>
              </a:ext>
            </a:extLst>
          </p:cNvPr>
          <p:cNvSpPr/>
          <p:nvPr/>
        </p:nvSpPr>
        <p:spPr>
          <a:xfrm>
            <a:off x="7491692" y="2850136"/>
            <a:ext cx="936104" cy="414046"/>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CPM-1</a:t>
            </a:r>
          </a:p>
        </p:txBody>
      </p:sp>
      <p:sp>
        <p:nvSpPr>
          <p:cNvPr id="16" name="Átellenes sarkain kerekített téglalap 20">
            <a:extLst>
              <a:ext uri="{FF2B5EF4-FFF2-40B4-BE49-F238E27FC236}">
                <a16:creationId xmlns:a16="http://schemas.microsoft.com/office/drawing/2014/main" id="{27073697-C9BC-4523-9C1F-790D24AFCE12}"/>
              </a:ext>
            </a:extLst>
          </p:cNvPr>
          <p:cNvSpPr/>
          <p:nvPr/>
        </p:nvSpPr>
        <p:spPr>
          <a:xfrm>
            <a:off x="6141652" y="1404856"/>
            <a:ext cx="1978054" cy="694150"/>
          </a:xfrm>
          <a:prstGeom prst="round2DiagRect">
            <a:avLst/>
          </a:prstGeom>
          <a:solidFill>
            <a:srgbClr val="435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következő</a:t>
            </a:r>
          </a:p>
          <a:p>
            <a:pPr algn="ctr"/>
            <a:r>
              <a:rPr lang="hu-HU" sz="1400" dirty="0"/>
              <a:t>WRC napirendje</a:t>
            </a:r>
          </a:p>
        </p:txBody>
      </p:sp>
      <p:cxnSp>
        <p:nvCxnSpPr>
          <p:cNvPr id="18" name="Egyenes összekötő nyíllal 17">
            <a:extLst>
              <a:ext uri="{FF2B5EF4-FFF2-40B4-BE49-F238E27FC236}">
                <a16:creationId xmlns:a16="http://schemas.microsoft.com/office/drawing/2014/main" id="{3D026D35-FF7D-4A85-8541-0835AF20F9EA}"/>
              </a:ext>
            </a:extLst>
          </p:cNvPr>
          <p:cNvCxnSpPr>
            <a:cxnSpLocks/>
            <a:stCxn id="10" idx="2"/>
            <a:endCxn id="13" idx="1"/>
          </p:cNvCxnSpPr>
          <p:nvPr/>
        </p:nvCxnSpPr>
        <p:spPr>
          <a:xfrm>
            <a:off x="4573660" y="2833918"/>
            <a:ext cx="835336" cy="1634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Egyenes összekötő nyíllal 18">
            <a:extLst>
              <a:ext uri="{FF2B5EF4-FFF2-40B4-BE49-F238E27FC236}">
                <a16:creationId xmlns:a16="http://schemas.microsoft.com/office/drawing/2014/main" id="{FFA62CA5-8336-4058-B0D2-6AC905DE7413}"/>
              </a:ext>
            </a:extLst>
          </p:cNvPr>
          <p:cNvCxnSpPr>
            <a:cxnSpLocks/>
            <a:stCxn id="10" idx="3"/>
            <a:endCxn id="16" idx="2"/>
          </p:cNvCxnSpPr>
          <p:nvPr/>
        </p:nvCxnSpPr>
        <p:spPr>
          <a:xfrm flipV="1">
            <a:off x="4875597" y="1751931"/>
            <a:ext cx="1266055" cy="6634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Egyenes összekötő nyíllal 19">
            <a:extLst>
              <a:ext uri="{FF2B5EF4-FFF2-40B4-BE49-F238E27FC236}">
                <a16:creationId xmlns:a16="http://schemas.microsoft.com/office/drawing/2014/main" id="{F5DF2FA2-D822-4964-876E-5E350DEE9B33}"/>
              </a:ext>
            </a:extLst>
          </p:cNvPr>
          <p:cNvCxnSpPr>
            <a:cxnSpLocks/>
            <a:stCxn id="13" idx="3"/>
            <a:endCxn id="16" idx="1"/>
          </p:cNvCxnSpPr>
          <p:nvPr/>
        </p:nvCxnSpPr>
        <p:spPr>
          <a:xfrm flipV="1">
            <a:off x="6283152" y="2099006"/>
            <a:ext cx="847527" cy="8983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Átellenes sarkain kerekített téglalap 59">
            <a:extLst>
              <a:ext uri="{FF2B5EF4-FFF2-40B4-BE49-F238E27FC236}">
                <a16:creationId xmlns:a16="http://schemas.microsoft.com/office/drawing/2014/main" id="{3EBEF59B-A338-43D7-9FA8-5599C21F5FF9}"/>
              </a:ext>
            </a:extLst>
          </p:cNvPr>
          <p:cNvSpPr/>
          <p:nvPr/>
        </p:nvSpPr>
        <p:spPr>
          <a:xfrm>
            <a:off x="6706915" y="3861802"/>
            <a:ext cx="2147623" cy="536866"/>
          </a:xfrm>
          <a:prstGeom prst="round2DiagRect">
            <a:avLst/>
          </a:prstGeom>
          <a:solidFill>
            <a:srgbClr val="869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ITU-R felkészülés munkaterve/felelősök</a:t>
            </a:r>
          </a:p>
        </p:txBody>
      </p:sp>
      <p:sp>
        <p:nvSpPr>
          <p:cNvPr id="25" name="Átellenes sarkain kerekített téglalap 61">
            <a:extLst>
              <a:ext uri="{FF2B5EF4-FFF2-40B4-BE49-F238E27FC236}">
                <a16:creationId xmlns:a16="http://schemas.microsoft.com/office/drawing/2014/main" id="{36CF0B1A-568A-4983-B18C-AB7FE30BEF56}"/>
              </a:ext>
            </a:extLst>
          </p:cNvPr>
          <p:cNvSpPr/>
          <p:nvPr/>
        </p:nvSpPr>
        <p:spPr>
          <a:xfrm>
            <a:off x="3338042" y="3846470"/>
            <a:ext cx="2386085" cy="848465"/>
          </a:xfrm>
          <a:prstGeom prst="round2DiagRect">
            <a:avLst/>
          </a:prstGeom>
          <a:solidFill>
            <a:srgbClr val="8C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ITU-R munkacsoporti vizsgálatok</a:t>
            </a:r>
          </a:p>
        </p:txBody>
      </p:sp>
      <p:sp>
        <p:nvSpPr>
          <p:cNvPr id="27" name="Átellenes sarkain kerekített téglalap 64">
            <a:extLst>
              <a:ext uri="{FF2B5EF4-FFF2-40B4-BE49-F238E27FC236}">
                <a16:creationId xmlns:a16="http://schemas.microsoft.com/office/drawing/2014/main" id="{55D043D5-6E89-45F5-8B1D-5C70C5979D91}"/>
              </a:ext>
            </a:extLst>
          </p:cNvPr>
          <p:cNvSpPr/>
          <p:nvPr/>
        </p:nvSpPr>
        <p:spPr>
          <a:xfrm>
            <a:off x="66456" y="3959991"/>
            <a:ext cx="1582411" cy="912357"/>
          </a:xfrm>
          <a:prstGeom prst="round2DiagRect">
            <a:avLst/>
          </a:prstGeom>
          <a:solidFill>
            <a:srgbClr val="869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dirty="0"/>
              <a:t>Regionális szervezetek,</a:t>
            </a:r>
          </a:p>
          <a:p>
            <a:r>
              <a:rPr lang="hu-HU" sz="1400" dirty="0"/>
              <a:t>ITU tagállamok,</a:t>
            </a:r>
          </a:p>
          <a:p>
            <a:r>
              <a:rPr lang="hu-HU" sz="1400" dirty="0"/>
              <a:t>ITU-R tagok</a:t>
            </a:r>
          </a:p>
        </p:txBody>
      </p:sp>
      <p:cxnSp>
        <p:nvCxnSpPr>
          <p:cNvPr id="28" name="Egyenes összekötő nyíllal 27">
            <a:extLst>
              <a:ext uri="{FF2B5EF4-FFF2-40B4-BE49-F238E27FC236}">
                <a16:creationId xmlns:a16="http://schemas.microsoft.com/office/drawing/2014/main" id="{5DDDF74A-EB71-4FD7-BDE6-DE49A7DA5CA2}"/>
              </a:ext>
            </a:extLst>
          </p:cNvPr>
          <p:cNvCxnSpPr>
            <a:cxnSpLocks/>
          </p:cNvCxnSpPr>
          <p:nvPr/>
        </p:nvCxnSpPr>
        <p:spPr>
          <a:xfrm flipV="1">
            <a:off x="1648867" y="4486141"/>
            <a:ext cx="1987029" cy="18896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Átellenes sarkain kerekített téglalap 70">
            <a:extLst>
              <a:ext uri="{FF2B5EF4-FFF2-40B4-BE49-F238E27FC236}">
                <a16:creationId xmlns:a16="http://schemas.microsoft.com/office/drawing/2014/main" id="{D30D1DC7-633A-455D-8387-BF205FEF71B0}"/>
              </a:ext>
            </a:extLst>
          </p:cNvPr>
          <p:cNvSpPr/>
          <p:nvPr/>
        </p:nvSpPr>
        <p:spPr>
          <a:xfrm>
            <a:off x="1835696" y="3669872"/>
            <a:ext cx="936104" cy="414046"/>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CPM-2</a:t>
            </a:r>
          </a:p>
        </p:txBody>
      </p:sp>
      <p:cxnSp>
        <p:nvCxnSpPr>
          <p:cNvPr id="31" name="Egyenes összekötő nyíllal 30">
            <a:extLst>
              <a:ext uri="{FF2B5EF4-FFF2-40B4-BE49-F238E27FC236}">
                <a16:creationId xmlns:a16="http://schemas.microsoft.com/office/drawing/2014/main" id="{ED396B1E-3CE0-464E-95F1-3123F881978D}"/>
              </a:ext>
            </a:extLst>
          </p:cNvPr>
          <p:cNvCxnSpPr>
            <a:cxnSpLocks/>
            <a:stCxn id="27" idx="0"/>
            <a:endCxn id="30" idx="1"/>
          </p:cNvCxnSpPr>
          <p:nvPr/>
        </p:nvCxnSpPr>
        <p:spPr>
          <a:xfrm flipV="1">
            <a:off x="1648867" y="4083918"/>
            <a:ext cx="654881" cy="3322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Ív 31">
            <a:extLst>
              <a:ext uri="{FF2B5EF4-FFF2-40B4-BE49-F238E27FC236}">
                <a16:creationId xmlns:a16="http://schemas.microsoft.com/office/drawing/2014/main" id="{E6FE5E53-D001-4961-B8C0-DC696BC27CFD}"/>
              </a:ext>
            </a:extLst>
          </p:cNvPr>
          <p:cNvSpPr/>
          <p:nvPr/>
        </p:nvSpPr>
        <p:spPr>
          <a:xfrm>
            <a:off x="1152000" y="1203998"/>
            <a:ext cx="6840000" cy="3240000"/>
          </a:xfrm>
          <a:prstGeom prst="arc">
            <a:avLst>
              <a:gd name="adj1" fmla="val 9716876"/>
              <a:gd name="adj2" fmla="val 10234360"/>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33" name="Átellenes sarkain kerekített téglalap 75">
            <a:extLst>
              <a:ext uri="{FF2B5EF4-FFF2-40B4-BE49-F238E27FC236}">
                <a16:creationId xmlns:a16="http://schemas.microsoft.com/office/drawing/2014/main" id="{4138821D-9D33-4EDA-8360-0B5031F41BE5}"/>
              </a:ext>
            </a:extLst>
          </p:cNvPr>
          <p:cNvSpPr/>
          <p:nvPr/>
        </p:nvSpPr>
        <p:spPr>
          <a:xfrm>
            <a:off x="606471" y="2787774"/>
            <a:ext cx="1138988" cy="516868"/>
          </a:xfrm>
          <a:prstGeom prst="round2DiagRect">
            <a:avLst/>
          </a:prstGeom>
          <a:solidFill>
            <a:srgbClr val="435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CPM</a:t>
            </a:r>
          </a:p>
          <a:p>
            <a:pPr algn="ctr"/>
            <a:r>
              <a:rPr lang="hu-HU" sz="1400" dirty="0"/>
              <a:t>Jelentés</a:t>
            </a:r>
          </a:p>
        </p:txBody>
      </p:sp>
      <p:sp>
        <p:nvSpPr>
          <p:cNvPr id="35" name="Átellenes sarkain kerekített téglalap 79">
            <a:extLst>
              <a:ext uri="{FF2B5EF4-FFF2-40B4-BE49-F238E27FC236}">
                <a16:creationId xmlns:a16="http://schemas.microsoft.com/office/drawing/2014/main" id="{056EAD3A-9C3B-478F-9420-11AF17D112DF}"/>
              </a:ext>
            </a:extLst>
          </p:cNvPr>
          <p:cNvSpPr/>
          <p:nvPr/>
        </p:nvSpPr>
        <p:spPr>
          <a:xfrm>
            <a:off x="753800" y="1525304"/>
            <a:ext cx="1138989" cy="418191"/>
          </a:xfrm>
          <a:prstGeom prst="round2DiagRect">
            <a:avLst/>
          </a:prstGeom>
          <a:solidFill>
            <a:srgbClr val="869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IRW 3</a:t>
            </a:r>
          </a:p>
        </p:txBody>
      </p:sp>
      <p:sp>
        <p:nvSpPr>
          <p:cNvPr id="63" name="Ív 62">
            <a:extLst>
              <a:ext uri="{FF2B5EF4-FFF2-40B4-BE49-F238E27FC236}">
                <a16:creationId xmlns:a16="http://schemas.microsoft.com/office/drawing/2014/main" id="{2267D380-B907-4AA2-B40E-CEA65DC44801}"/>
              </a:ext>
            </a:extLst>
          </p:cNvPr>
          <p:cNvSpPr/>
          <p:nvPr/>
        </p:nvSpPr>
        <p:spPr>
          <a:xfrm>
            <a:off x="1260392" y="1347614"/>
            <a:ext cx="6840000" cy="3240000"/>
          </a:xfrm>
          <a:prstGeom prst="arc">
            <a:avLst>
              <a:gd name="adj1" fmla="val 11080789"/>
              <a:gd name="adj2" fmla="val 14873092"/>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65" name="Ív 64">
            <a:extLst>
              <a:ext uri="{FF2B5EF4-FFF2-40B4-BE49-F238E27FC236}">
                <a16:creationId xmlns:a16="http://schemas.microsoft.com/office/drawing/2014/main" id="{BE0A889E-D210-499B-894B-56DC07B88320}"/>
              </a:ext>
            </a:extLst>
          </p:cNvPr>
          <p:cNvSpPr/>
          <p:nvPr/>
        </p:nvSpPr>
        <p:spPr>
          <a:xfrm>
            <a:off x="1152000" y="1203598"/>
            <a:ext cx="6840000" cy="3240000"/>
          </a:xfrm>
          <a:prstGeom prst="arc">
            <a:avLst>
              <a:gd name="adj1" fmla="val 17175557"/>
              <a:gd name="adj2" fmla="val 19004465"/>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66" name="Ív 65">
            <a:extLst>
              <a:ext uri="{FF2B5EF4-FFF2-40B4-BE49-F238E27FC236}">
                <a16:creationId xmlns:a16="http://schemas.microsoft.com/office/drawing/2014/main" id="{454432AD-C535-4AEC-8569-9ACF7E0A6D4C}"/>
              </a:ext>
            </a:extLst>
          </p:cNvPr>
          <p:cNvSpPr/>
          <p:nvPr/>
        </p:nvSpPr>
        <p:spPr>
          <a:xfrm>
            <a:off x="1152000" y="1203598"/>
            <a:ext cx="6840000" cy="3240000"/>
          </a:xfrm>
          <a:prstGeom prst="arc">
            <a:avLst>
              <a:gd name="adj1" fmla="val 20884202"/>
              <a:gd name="adj2" fmla="val 21575573"/>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67" name="Ív 66">
            <a:extLst>
              <a:ext uri="{FF2B5EF4-FFF2-40B4-BE49-F238E27FC236}">
                <a16:creationId xmlns:a16="http://schemas.microsoft.com/office/drawing/2014/main" id="{B2816ED0-F793-4BC9-B1CB-63CF05DEE86D}"/>
              </a:ext>
            </a:extLst>
          </p:cNvPr>
          <p:cNvSpPr/>
          <p:nvPr/>
        </p:nvSpPr>
        <p:spPr>
          <a:xfrm>
            <a:off x="1152000" y="1203598"/>
            <a:ext cx="6840000" cy="3240000"/>
          </a:xfrm>
          <a:prstGeom prst="arc">
            <a:avLst>
              <a:gd name="adj1" fmla="val 510845"/>
              <a:gd name="adj2" fmla="val 1234880"/>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68" name="Ív 67">
            <a:extLst>
              <a:ext uri="{FF2B5EF4-FFF2-40B4-BE49-F238E27FC236}">
                <a16:creationId xmlns:a16="http://schemas.microsoft.com/office/drawing/2014/main" id="{6F6DB2CD-779B-4F0D-91C1-F607C05C679C}"/>
              </a:ext>
            </a:extLst>
          </p:cNvPr>
          <p:cNvSpPr/>
          <p:nvPr/>
        </p:nvSpPr>
        <p:spPr>
          <a:xfrm>
            <a:off x="1386196" y="1141166"/>
            <a:ext cx="6840000" cy="3240000"/>
          </a:xfrm>
          <a:prstGeom prst="arc">
            <a:avLst>
              <a:gd name="adj1" fmla="val 2172913"/>
              <a:gd name="adj2" fmla="val 3558934"/>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69" name="Ív 68">
            <a:extLst>
              <a:ext uri="{FF2B5EF4-FFF2-40B4-BE49-F238E27FC236}">
                <a16:creationId xmlns:a16="http://schemas.microsoft.com/office/drawing/2014/main" id="{BA020593-31C6-4935-B263-3E79DA84A7C5}"/>
              </a:ext>
            </a:extLst>
          </p:cNvPr>
          <p:cNvSpPr/>
          <p:nvPr/>
        </p:nvSpPr>
        <p:spPr>
          <a:xfrm>
            <a:off x="1152000" y="1203598"/>
            <a:ext cx="6840000" cy="3240000"/>
          </a:xfrm>
          <a:prstGeom prst="arc">
            <a:avLst>
              <a:gd name="adj1" fmla="val 7808580"/>
              <a:gd name="adj2" fmla="val 8802192"/>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88" name="Ív 87">
            <a:extLst>
              <a:ext uri="{FF2B5EF4-FFF2-40B4-BE49-F238E27FC236}">
                <a16:creationId xmlns:a16="http://schemas.microsoft.com/office/drawing/2014/main" id="{2AA708CB-A0DB-4186-BE89-8C26E3E8AC8A}"/>
              </a:ext>
            </a:extLst>
          </p:cNvPr>
          <p:cNvSpPr/>
          <p:nvPr/>
        </p:nvSpPr>
        <p:spPr>
          <a:xfrm>
            <a:off x="827584" y="1131990"/>
            <a:ext cx="7200000" cy="3600000"/>
          </a:xfrm>
          <a:prstGeom prst="arc">
            <a:avLst>
              <a:gd name="adj1" fmla="val 11070701"/>
              <a:gd name="adj2" fmla="val 11840622"/>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90" name="Ív 89">
            <a:extLst>
              <a:ext uri="{FF2B5EF4-FFF2-40B4-BE49-F238E27FC236}">
                <a16:creationId xmlns:a16="http://schemas.microsoft.com/office/drawing/2014/main" id="{75C5F155-B29A-4479-9F9D-C5D3A50CDBCF}"/>
              </a:ext>
            </a:extLst>
          </p:cNvPr>
          <p:cNvSpPr/>
          <p:nvPr/>
        </p:nvSpPr>
        <p:spPr>
          <a:xfrm>
            <a:off x="755576" y="1131990"/>
            <a:ext cx="7200000" cy="3600000"/>
          </a:xfrm>
          <a:prstGeom prst="arc">
            <a:avLst>
              <a:gd name="adj1" fmla="val 12606464"/>
              <a:gd name="adj2" fmla="val 15580770"/>
            </a:avLst>
          </a:pr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400"/>
          </a:p>
        </p:txBody>
      </p:sp>
      <p:sp>
        <p:nvSpPr>
          <p:cNvPr id="34" name="Átellenes sarkain kerekített téglalap 79">
            <a:extLst>
              <a:ext uri="{FF2B5EF4-FFF2-40B4-BE49-F238E27FC236}">
                <a16:creationId xmlns:a16="http://schemas.microsoft.com/office/drawing/2014/main" id="{056EAD3A-9C3B-478F-9420-11AF17D112DF}"/>
              </a:ext>
            </a:extLst>
          </p:cNvPr>
          <p:cNvSpPr/>
          <p:nvPr/>
        </p:nvSpPr>
        <p:spPr>
          <a:xfrm>
            <a:off x="3923888" y="4525838"/>
            <a:ext cx="1307619" cy="336320"/>
          </a:xfrm>
          <a:prstGeom prst="round2DiagRect">
            <a:avLst/>
          </a:prstGeom>
          <a:solidFill>
            <a:srgbClr val="869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t>IRW 1, IRW 2</a:t>
            </a:r>
          </a:p>
        </p:txBody>
      </p:sp>
      <p:sp>
        <p:nvSpPr>
          <p:cNvPr id="3" name="Téglalap 2"/>
          <p:cNvSpPr/>
          <p:nvPr/>
        </p:nvSpPr>
        <p:spPr>
          <a:xfrm>
            <a:off x="1648867" y="857604"/>
            <a:ext cx="1524616" cy="338554"/>
          </a:xfrm>
          <a:prstGeom prst="rect">
            <a:avLst/>
          </a:prstGeom>
          <a:ln>
            <a:solidFill>
              <a:srgbClr val="FF0000"/>
            </a:solidFill>
          </a:ln>
        </p:spPr>
        <p:txBody>
          <a:bodyPr wrap="square">
            <a:spAutoFit/>
          </a:bodyPr>
          <a:lstStyle/>
          <a:p>
            <a:r>
              <a:rPr lang="en-US" sz="1600" dirty="0">
                <a:latin typeface="Calibri" panose="020F0502020204030204" pitchFamily="34" charset="0"/>
              </a:rPr>
              <a:t>Informal Group</a:t>
            </a:r>
            <a:endParaRPr lang="en-GB" sz="1600" dirty="0"/>
          </a:p>
        </p:txBody>
      </p:sp>
      <p:sp>
        <p:nvSpPr>
          <p:cNvPr id="4" name="Ellipszis 3">
            <a:extLst>
              <a:ext uri="{FF2B5EF4-FFF2-40B4-BE49-F238E27FC236}">
                <a16:creationId xmlns:a16="http://schemas.microsoft.com/office/drawing/2014/main" id="{2EAB55B2-C46E-4F0B-A0E3-A3F146B2B1EE}"/>
              </a:ext>
            </a:extLst>
          </p:cNvPr>
          <p:cNvSpPr/>
          <p:nvPr/>
        </p:nvSpPr>
        <p:spPr>
          <a:xfrm>
            <a:off x="3311946" y="685662"/>
            <a:ext cx="5559527" cy="30898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6" name="Kép 35">
            <a:extLst>
              <a:ext uri="{FF2B5EF4-FFF2-40B4-BE49-F238E27FC236}">
                <a16:creationId xmlns:a16="http://schemas.microsoft.com/office/drawing/2014/main" id="{65B975AE-7F29-409E-A8E5-18F2F9BA4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37" name="Átellenes sarkain kerekített téglalap 9">
            <a:extLst>
              <a:ext uri="{FF2B5EF4-FFF2-40B4-BE49-F238E27FC236}">
                <a16:creationId xmlns:a16="http://schemas.microsoft.com/office/drawing/2014/main" id="{6C6DCF62-BE45-478E-AFFF-A4C7CB6B28C5}"/>
              </a:ext>
            </a:extLst>
          </p:cNvPr>
          <p:cNvSpPr/>
          <p:nvPr/>
        </p:nvSpPr>
        <p:spPr>
          <a:xfrm>
            <a:off x="2213738" y="241793"/>
            <a:ext cx="4716524"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solidFill>
                  <a:schemeClr val="bg1"/>
                </a:solidFill>
              </a:rPr>
              <a:t>WRC felkészülési ciklus</a:t>
            </a:r>
          </a:p>
        </p:txBody>
      </p:sp>
    </p:spTree>
    <p:extLst>
      <p:ext uri="{BB962C8B-B14F-4D97-AF65-F5344CB8AC3E}">
        <p14:creationId xmlns:p14="http://schemas.microsoft.com/office/powerpoint/2010/main" val="3322358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931513"/>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172. (</a:t>
            </a:r>
            <a:r>
              <a:rPr lang="hu-HU" sz="1400" i="1" dirty="0" err="1"/>
              <a:t>WRC</a:t>
            </a:r>
            <a:r>
              <a:rPr lang="hu-HU" sz="1400" i="1" dirty="0"/>
              <a:t>-19) Határozattal összhangban globálisan </a:t>
            </a:r>
            <a:r>
              <a:rPr lang="hu-HU" sz="1400" b="1" i="1" dirty="0"/>
              <a:t>harmonizálni</a:t>
            </a:r>
            <a:r>
              <a:rPr lang="hu-HU" sz="1400" i="1" dirty="0"/>
              <a:t> a </a:t>
            </a:r>
            <a:r>
              <a:rPr lang="hu-HU" sz="1400" b="1" i="1" dirty="0"/>
              <a:t>12,75–13,25 GHz (Föld-űr irány) </a:t>
            </a:r>
            <a:r>
              <a:rPr lang="hu-HU" sz="1400" i="1" dirty="0"/>
              <a:t>frekvenciasáv használatát a </a:t>
            </a:r>
            <a:r>
              <a:rPr lang="hu-HU" sz="1400" b="1" i="1" dirty="0"/>
              <a:t>műholdas állandóhelyű</a:t>
            </a:r>
            <a:r>
              <a:rPr lang="hu-HU" sz="1400" i="1" dirty="0"/>
              <a:t> szolgálat keretében működő geostacionárius </a:t>
            </a:r>
            <a:r>
              <a:rPr lang="hu-HU" sz="1400" b="1" i="1" dirty="0"/>
              <a:t>(GSO) </a:t>
            </a:r>
            <a:r>
              <a:rPr lang="hu-HU" sz="1400" i="1" dirty="0"/>
              <a:t>űrállomásokkal kommunikáló </a:t>
            </a:r>
            <a:r>
              <a:rPr lang="hu-HU" sz="1400" b="1" i="1" dirty="0"/>
              <a:t>légijárműveken és hajókon </a:t>
            </a:r>
            <a:r>
              <a:rPr lang="hu-HU" sz="1400" i="1" dirty="0"/>
              <a:t>elhelyezett </a:t>
            </a:r>
            <a:r>
              <a:rPr lang="hu-HU" sz="1400" b="1" i="1" dirty="0"/>
              <a:t>földi állomások </a:t>
            </a:r>
            <a:r>
              <a:rPr lang="hu-HU" sz="1400" i="1" dirty="0"/>
              <a:t>számára.</a:t>
            </a:r>
            <a:endParaRPr lang="en-US" sz="1400" dirty="0"/>
          </a:p>
        </p:txBody>
      </p:sp>
      <p:pic>
        <p:nvPicPr>
          <p:cNvPr id="10" name="Picture 2">
            <a:extLst>
              <a:ext uri="{FF2B5EF4-FFF2-40B4-BE49-F238E27FC236}">
                <a16:creationId xmlns:a16="http://schemas.microsoft.com/office/drawing/2014/main" id="{83A1241C-0BA3-46D6-B14A-439CB2E61942}"/>
              </a:ext>
            </a:extLst>
          </p:cNvPr>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91279" y="2561038"/>
            <a:ext cx="2682298" cy="1054105"/>
          </a:xfrm>
          <a:prstGeom prst="rect">
            <a:avLst/>
          </a:prstGeom>
        </p:spPr>
      </p:pic>
      <p:pic>
        <p:nvPicPr>
          <p:cNvPr id="11" name="Picture 3" descr="A picture containing black, air, dark, antenna&#10;&#10;Description automatically generated">
            <a:extLst>
              <a:ext uri="{FF2B5EF4-FFF2-40B4-BE49-F238E27FC236}">
                <a16:creationId xmlns:a16="http://schemas.microsoft.com/office/drawing/2014/main" id="{AA6967D8-C1E4-4F85-8256-FBF2F380DD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379" y="3373226"/>
            <a:ext cx="1436553" cy="1364545"/>
          </a:xfrm>
          <a:prstGeom prst="rect">
            <a:avLst/>
          </a:prstGeom>
          <a:noFill/>
          <a:ln>
            <a:noFill/>
          </a:ln>
        </p:spPr>
      </p:pic>
      <p:sp>
        <p:nvSpPr>
          <p:cNvPr id="12" name="Content Placeholder 3">
            <a:extLst>
              <a:ext uri="{FF2B5EF4-FFF2-40B4-BE49-F238E27FC236}">
                <a16:creationId xmlns:a16="http://schemas.microsoft.com/office/drawing/2014/main" id="{EE6B1C66-1977-4B1E-A467-9C28B02A1471}"/>
              </a:ext>
            </a:extLst>
          </p:cNvPr>
          <p:cNvSpPr>
            <a:spLocks noGrp="1"/>
          </p:cNvSpPr>
          <p:nvPr>
            <p:ph idx="1"/>
          </p:nvPr>
        </p:nvSpPr>
        <p:spPr>
          <a:xfrm>
            <a:off x="305526" y="1684696"/>
            <a:ext cx="8532948" cy="3377061"/>
          </a:xfrm>
        </p:spPr>
        <p:txBody>
          <a:bodyPr/>
          <a:lstStyle/>
          <a:p>
            <a:pPr algn="just"/>
            <a:r>
              <a:rPr lang="hu-HU" sz="1600" dirty="0"/>
              <a:t>COM5/2 (WRC-23) Határozat alapján a 12.75–13.25 GHz sávban használhatók a légi és tengeri ESIM-ek, de a bejelentő igazgatásnak az 1. melléklet szerinti eljárást követnie kell,</a:t>
            </a:r>
          </a:p>
          <a:p>
            <a:pPr algn="just"/>
            <a:r>
              <a:rPr lang="hu-HU" sz="1600" dirty="0"/>
              <a:t>az ESIM nem érintheti hátrányosan a 30B Függelék Tervének kiosztásait,</a:t>
            </a:r>
            <a:br>
              <a:rPr lang="hu-HU" sz="1600" dirty="0"/>
            </a:br>
            <a:r>
              <a:rPr lang="hu-HU" sz="1600" dirty="0"/>
              <a:t>vagy a Listának a kijelöléseit, illetve a földfelszíni rendszereket,</a:t>
            </a:r>
          </a:p>
          <a:p>
            <a:pPr algn="just"/>
            <a:r>
              <a:rPr lang="hu-HU" sz="1600" dirty="0"/>
              <a:t>interferencia esetén:</a:t>
            </a:r>
          </a:p>
          <a:p>
            <a:pPr lvl="1" algn="just"/>
            <a:r>
              <a:rPr lang="hu-HU" sz="1600" dirty="0"/>
              <a:t>GSO FSS rendszert bejelentő igazgatás a felelős,</a:t>
            </a:r>
          </a:p>
          <a:p>
            <a:pPr lvl="1" algn="just"/>
            <a:r>
              <a:rPr lang="hu-HU" sz="1600" dirty="0"/>
              <a:t>engedélyező igazgatás adhat segítséget a megszüntetés érdekében,</a:t>
            </a:r>
          </a:p>
          <a:p>
            <a:pPr lvl="1" algn="just"/>
            <a:r>
              <a:rPr lang="hu-HU" sz="1600" dirty="0"/>
              <a:t>lajstromozó igazgatásnak kérésre egy kapcsolattartót kell megadnia,</a:t>
            </a:r>
          </a:p>
          <a:p>
            <a:pPr marL="360000" lvl="1" indent="0" algn="just">
              <a:buNone/>
            </a:pPr>
            <a:r>
              <a:rPr lang="hu-HU" sz="1600" dirty="0"/>
              <a:t>amely segít azonosítani a GSO FSS rendszert bejelentő igazgatást,</a:t>
            </a:r>
          </a:p>
          <a:p>
            <a:pPr lvl="1" algn="just"/>
            <a:r>
              <a:rPr lang="hu-HU" sz="1600" dirty="0"/>
              <a:t>bejelentő igazgatásnak is kapcsolattartót kell megadnia, aki azonnal tud cselekedni,</a:t>
            </a:r>
          </a:p>
          <a:p>
            <a:pPr algn="just"/>
            <a:r>
              <a:rPr lang="hu-HU" sz="1600" dirty="0"/>
              <a:t>hálózati irányító és megfigyelő központ (NCMC): ITU-R Ajánlást kell kidolgozni</a:t>
            </a:r>
          </a:p>
          <a:p>
            <a:pPr algn="just"/>
            <a:endParaRPr lang="hu-HU" sz="1600" dirty="0"/>
          </a:p>
        </p:txBody>
      </p:sp>
      <p:pic>
        <p:nvPicPr>
          <p:cNvPr id="13" name="Kép 12">
            <a:extLst>
              <a:ext uri="{FF2B5EF4-FFF2-40B4-BE49-F238E27FC236}">
                <a16:creationId xmlns:a16="http://schemas.microsoft.com/office/drawing/2014/main" id="{2042A740-9BDC-46E8-BD36-412532411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4" name="Átellenes sarkain kerekített téglalap 16">
            <a:extLst>
              <a:ext uri="{FF2B5EF4-FFF2-40B4-BE49-F238E27FC236}">
                <a16:creationId xmlns:a16="http://schemas.microsoft.com/office/drawing/2014/main" id="{0C181048-49C0-4325-A123-7F4B4BC59ECF}"/>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1.15. napirendi pont</a:t>
            </a:r>
          </a:p>
        </p:txBody>
      </p:sp>
    </p:spTree>
    <p:extLst>
      <p:ext uri="{BB962C8B-B14F-4D97-AF65-F5344CB8AC3E}">
        <p14:creationId xmlns:p14="http://schemas.microsoft.com/office/powerpoint/2010/main" val="54960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04133"/>
            <a:ext cx="8676964" cy="1363560"/>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lnSpc>
                <a:spcPts val="2000"/>
              </a:lnSpc>
              <a:buNone/>
            </a:pPr>
            <a:r>
              <a:rPr lang="hu-HU" sz="1400" i="1" dirty="0"/>
              <a:t>A 173. (</a:t>
            </a:r>
            <a:r>
              <a:rPr lang="hu-HU" sz="1400" i="1" dirty="0" err="1"/>
              <a:t>WRC</a:t>
            </a:r>
            <a:r>
              <a:rPr lang="hu-HU" sz="1400" i="1" dirty="0"/>
              <a:t>-19) Határozattal összhangban megvizsgálni és kidolgozni a </a:t>
            </a:r>
            <a:r>
              <a:rPr lang="hu-HU" sz="1400" b="1" i="1" dirty="0"/>
              <a:t>műszaki, üzemeltetési és szabályozási intézkedések</a:t>
            </a:r>
            <a:r>
              <a:rPr lang="hu-HU" sz="1400" i="1" dirty="0"/>
              <a:t>et, adott esetben elősegíteni a NGSO FSS mozgásban lévő földi állomások (</a:t>
            </a:r>
            <a:r>
              <a:rPr lang="hu-HU" sz="1400" b="1" i="1" dirty="0"/>
              <a:t>ESIM</a:t>
            </a:r>
            <a:r>
              <a:rPr lang="hu-HU" sz="1400" i="1" dirty="0"/>
              <a:t>) használatát a 17,7–18,6 GHz és 18,8–19,3 GHz és 19,7–20,2 GHz (űr-Föld irány) és 27,5–29,1 GHz és 29,5–30 GHz (Föld-űr irány) frekvenciasávokban, ugyanakkor biztosítani a meglévő szolgálatok védelmét ezekben a frekvenciasávokban.</a:t>
            </a:r>
            <a:endParaRPr lang="en-US" sz="1400" dirty="0"/>
          </a:p>
        </p:txBody>
      </p:sp>
      <p:pic>
        <p:nvPicPr>
          <p:cNvPr id="10" name="Kép 9" descr="OceanTrx4.png">
            <a:extLst>
              <a:ext uri="{FF2B5EF4-FFF2-40B4-BE49-F238E27FC236}">
                <a16:creationId xmlns:a16="http://schemas.microsoft.com/office/drawing/2014/main" id="{CD92D179-AA6F-4CEC-B4E7-502911A2A60B}"/>
              </a:ext>
            </a:extLst>
          </p:cNvPr>
          <p:cNvPicPr>
            <a:picLocks noChangeAspect="1"/>
          </p:cNvPicPr>
          <p:nvPr/>
        </p:nvPicPr>
        <p:blipFill>
          <a:blip r:embed="rId3" cstate="print"/>
          <a:stretch>
            <a:fillRect/>
          </a:stretch>
        </p:blipFill>
        <p:spPr>
          <a:xfrm>
            <a:off x="7802439" y="2507750"/>
            <a:ext cx="1239556" cy="929667"/>
          </a:xfrm>
          <a:prstGeom prst="rect">
            <a:avLst/>
          </a:prstGeom>
        </p:spPr>
      </p:pic>
      <p:pic>
        <p:nvPicPr>
          <p:cNvPr id="11" name="Kép 10" descr="global_aero_terminal_5320_003.jpg">
            <a:extLst>
              <a:ext uri="{FF2B5EF4-FFF2-40B4-BE49-F238E27FC236}">
                <a16:creationId xmlns:a16="http://schemas.microsoft.com/office/drawing/2014/main" id="{24951297-6AA1-4259-B1FF-2A7D4264120C}"/>
              </a:ext>
            </a:extLst>
          </p:cNvPr>
          <p:cNvPicPr>
            <a:picLocks noChangeAspect="1"/>
          </p:cNvPicPr>
          <p:nvPr/>
        </p:nvPicPr>
        <p:blipFill>
          <a:blip r:embed="rId4" cstate="print"/>
          <a:stretch>
            <a:fillRect/>
          </a:stretch>
        </p:blipFill>
        <p:spPr>
          <a:xfrm>
            <a:off x="6444208" y="1793767"/>
            <a:ext cx="1955537" cy="635994"/>
          </a:xfrm>
          <a:prstGeom prst="rect">
            <a:avLst/>
          </a:prstGeom>
        </p:spPr>
      </p:pic>
      <p:pic>
        <p:nvPicPr>
          <p:cNvPr id="12" name="Kép 11">
            <a:extLst>
              <a:ext uri="{FF2B5EF4-FFF2-40B4-BE49-F238E27FC236}">
                <a16:creationId xmlns:a16="http://schemas.microsoft.com/office/drawing/2014/main" id="{B7676342-1D25-4AB6-BD05-8245220EB3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6716" y="2524915"/>
            <a:ext cx="1231452" cy="835628"/>
          </a:xfrm>
          <a:prstGeom prst="rect">
            <a:avLst/>
          </a:prstGeom>
        </p:spPr>
      </p:pic>
      <p:sp>
        <p:nvSpPr>
          <p:cNvPr id="13" name="Content Placeholder 3">
            <a:extLst>
              <a:ext uri="{FF2B5EF4-FFF2-40B4-BE49-F238E27FC236}">
                <a16:creationId xmlns:a16="http://schemas.microsoft.com/office/drawing/2014/main" id="{C11D60B5-C9B1-406E-BB65-278C559D27B4}"/>
              </a:ext>
            </a:extLst>
          </p:cNvPr>
          <p:cNvSpPr>
            <a:spLocks noGrp="1"/>
          </p:cNvSpPr>
          <p:nvPr>
            <p:ph idx="1"/>
          </p:nvPr>
        </p:nvSpPr>
        <p:spPr>
          <a:xfrm>
            <a:off x="303068" y="1995687"/>
            <a:ext cx="6141140" cy="1397660"/>
          </a:xfrm>
        </p:spPr>
        <p:txBody>
          <a:bodyPr/>
          <a:lstStyle/>
          <a:p>
            <a:pPr algn="just"/>
            <a:r>
              <a:rPr lang="hu-HU" sz="1600" dirty="0"/>
              <a:t>COM5/3 (WRC-23) Határozat alapján a fenti sávok </a:t>
            </a:r>
            <a:br>
              <a:rPr lang="hu-HU" sz="1600" dirty="0"/>
            </a:br>
            <a:r>
              <a:rPr lang="hu-HU" sz="1600" dirty="0"/>
              <a:t>használhatók a légi és tengeri ESIM-ek által,</a:t>
            </a:r>
          </a:p>
          <a:p>
            <a:pPr algn="just"/>
            <a:r>
              <a:rPr lang="hu-HU" sz="1600" dirty="0"/>
              <a:t>NGSO rendszert bejelentő igazgatásnak </a:t>
            </a:r>
            <a:r>
              <a:rPr lang="hu-HU" sz="1600" dirty="0" err="1"/>
              <a:t>notifikációs</a:t>
            </a:r>
            <a:r>
              <a:rPr lang="hu-HU" sz="1600" dirty="0"/>
              <a:t> információt kell a RB-</a:t>
            </a:r>
            <a:r>
              <a:rPr lang="hu-HU" sz="1600" dirty="0" err="1"/>
              <a:t>nak</a:t>
            </a:r>
            <a:r>
              <a:rPr lang="hu-HU" sz="1600" dirty="0"/>
              <a:t> küldenie ESIM </a:t>
            </a:r>
            <a:r>
              <a:rPr lang="hu-HU" sz="1600" dirty="0" err="1"/>
              <a:t>karak</a:t>
            </a:r>
            <a:r>
              <a:rPr lang="hu-HU" sz="1600" dirty="0"/>
              <a:t>. kapcsolatban,</a:t>
            </a:r>
          </a:p>
          <a:p>
            <a:pPr algn="just"/>
            <a:r>
              <a:rPr lang="hu-HU" sz="1600" dirty="0"/>
              <a:t>tipikus földi állomásokéval megegyező karakterisztikák,</a:t>
            </a:r>
          </a:p>
        </p:txBody>
      </p:sp>
      <p:sp>
        <p:nvSpPr>
          <p:cNvPr id="14" name="Content Placeholder 3">
            <a:extLst>
              <a:ext uri="{FF2B5EF4-FFF2-40B4-BE49-F238E27FC236}">
                <a16:creationId xmlns:a16="http://schemas.microsoft.com/office/drawing/2014/main" id="{929A8EA5-84B3-4E15-876E-39AA0A68681E}"/>
              </a:ext>
            </a:extLst>
          </p:cNvPr>
          <p:cNvSpPr txBox="1">
            <a:spLocks/>
          </p:cNvSpPr>
          <p:nvPr/>
        </p:nvSpPr>
        <p:spPr>
          <a:xfrm>
            <a:off x="303068" y="3393862"/>
            <a:ext cx="8517404" cy="1397660"/>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hu-HU" sz="1600" dirty="0"/>
              <a:t>interferencia esetén 1.15-el azonos felelősségek,</a:t>
            </a:r>
          </a:p>
          <a:p>
            <a:pPr algn="just"/>
            <a:r>
              <a:rPr lang="hu-HU" sz="1600" dirty="0"/>
              <a:t>EIRP korlát a tengeri ESIM-re, pfd korlát a légi ESIM-re és számítási módszer,</a:t>
            </a:r>
          </a:p>
          <a:p>
            <a:pPr algn="just"/>
            <a:r>
              <a:rPr lang="hu-HU" sz="1600" dirty="0"/>
              <a:t>hálózati irányító és megfigyelő központ (NCMC): ITU-R Ajánlást kell kidolgozni.</a:t>
            </a:r>
          </a:p>
          <a:p>
            <a:pPr algn="just"/>
            <a:endParaRPr lang="hu-HU" sz="1600" dirty="0"/>
          </a:p>
        </p:txBody>
      </p:sp>
      <p:pic>
        <p:nvPicPr>
          <p:cNvPr id="15" name="Kép 14">
            <a:extLst>
              <a:ext uri="{FF2B5EF4-FFF2-40B4-BE49-F238E27FC236}">
                <a16:creationId xmlns:a16="http://schemas.microsoft.com/office/drawing/2014/main" id="{B2A83BD1-9837-43EF-A26D-F14DE0CFDB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6" name="Átellenes sarkain kerekített téglalap 16">
            <a:extLst>
              <a:ext uri="{FF2B5EF4-FFF2-40B4-BE49-F238E27FC236}">
                <a16:creationId xmlns:a16="http://schemas.microsoft.com/office/drawing/2014/main" id="{EFFBD471-6EA0-42A5-9726-ECFC3563B38B}"/>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1.16. napirendi pont</a:t>
            </a:r>
          </a:p>
        </p:txBody>
      </p:sp>
    </p:spTree>
    <p:extLst>
      <p:ext uri="{BB962C8B-B14F-4D97-AF65-F5344CB8AC3E}">
        <p14:creationId xmlns:p14="http://schemas.microsoft.com/office/powerpoint/2010/main" val="791946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215516" y="699542"/>
            <a:ext cx="8676964" cy="1147537"/>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lnSpc>
                <a:spcPts val="2000"/>
              </a:lnSpc>
              <a:buNone/>
            </a:pPr>
            <a:r>
              <a:rPr lang="hu-HU" sz="1400" i="1" dirty="0"/>
              <a:t>A 773. (</a:t>
            </a:r>
            <a:r>
              <a:rPr lang="hu-HU" sz="1400" i="1" dirty="0" err="1"/>
              <a:t>WRC</a:t>
            </a:r>
            <a:r>
              <a:rPr lang="hu-HU" sz="1400" i="1" dirty="0"/>
              <a:t>-19) Határozattal összhangban az ITU-R tanulmányok alapján meghatározni és elvégezni a megfelelő szabályozási intézkedéseket a </a:t>
            </a:r>
            <a:r>
              <a:rPr lang="hu-HU" sz="1400" b="1" i="1" dirty="0"/>
              <a:t>műholdak közötti összeköttetések</a:t>
            </a:r>
            <a:r>
              <a:rPr lang="hu-HU" sz="1400" i="1" dirty="0"/>
              <a:t>kel kapcsolatos rendelkezésekhez, meghatározott frekvenciasávokban vagy azok részeiben, ahol szükséges ott </a:t>
            </a:r>
            <a:r>
              <a:rPr lang="hu-HU" sz="1400" b="1" i="1" dirty="0"/>
              <a:t>műholdak közötti szolgálat </a:t>
            </a:r>
            <a:r>
              <a:rPr lang="hu-HU" sz="1400" i="1" dirty="0"/>
              <a:t>számára történő </a:t>
            </a:r>
            <a:r>
              <a:rPr lang="hu-HU" sz="1400" b="1" i="1" dirty="0"/>
              <a:t>felosztás</a:t>
            </a:r>
            <a:r>
              <a:rPr lang="hu-HU" sz="1400" i="1" dirty="0"/>
              <a:t>sal.</a:t>
            </a:r>
            <a:endParaRPr lang="en-US" sz="1400" dirty="0"/>
          </a:p>
        </p:txBody>
      </p:sp>
      <p:sp>
        <p:nvSpPr>
          <p:cNvPr id="8" name="Content Placeholder 3">
            <a:extLst>
              <a:ext uri="{FF2B5EF4-FFF2-40B4-BE49-F238E27FC236}">
                <a16:creationId xmlns:a16="http://schemas.microsoft.com/office/drawing/2014/main" id="{88A3024E-3309-4AC5-8CE8-7764341B9231}"/>
              </a:ext>
            </a:extLst>
          </p:cNvPr>
          <p:cNvSpPr>
            <a:spLocks noGrp="1"/>
          </p:cNvSpPr>
          <p:nvPr>
            <p:ph idx="1"/>
          </p:nvPr>
        </p:nvSpPr>
        <p:spPr>
          <a:xfrm>
            <a:off x="251520" y="1837135"/>
            <a:ext cx="6264696" cy="2246784"/>
          </a:xfrm>
        </p:spPr>
        <p:txBody>
          <a:bodyPr/>
          <a:lstStyle/>
          <a:p>
            <a:pPr algn="just"/>
            <a:r>
              <a:rPr lang="hu-HU" sz="1600" dirty="0"/>
              <a:t>a </a:t>
            </a:r>
            <a:r>
              <a:rPr lang="en-US" sz="1600" dirty="0"/>
              <a:t>18.1</a:t>
            </a:r>
            <a:r>
              <a:rPr lang="hu-HU" sz="1600" dirty="0"/>
              <a:t>–</a:t>
            </a:r>
            <a:r>
              <a:rPr lang="en-US" sz="1600" dirty="0"/>
              <a:t>18.6 GHz, 18.8</a:t>
            </a:r>
            <a:r>
              <a:rPr lang="hu-HU" sz="1600" dirty="0"/>
              <a:t>–</a:t>
            </a:r>
            <a:r>
              <a:rPr lang="en-US" sz="1600" dirty="0"/>
              <a:t>20.2 GHz </a:t>
            </a:r>
            <a:r>
              <a:rPr lang="hu-HU" sz="1600" dirty="0"/>
              <a:t>és</a:t>
            </a:r>
            <a:r>
              <a:rPr lang="en-US" sz="1600" dirty="0"/>
              <a:t> 27.5</a:t>
            </a:r>
            <a:r>
              <a:rPr lang="hu-HU" sz="1600" dirty="0"/>
              <a:t>–</a:t>
            </a:r>
            <a:r>
              <a:rPr lang="en-US" sz="1600" dirty="0"/>
              <a:t>30 GHz</a:t>
            </a:r>
            <a:r>
              <a:rPr lang="hu-HU" sz="1600" dirty="0"/>
              <a:t> sávok fel lettek osztva a műholdak közötti szolgálat (ISS) számára, a használatról a COM5/8 (WRC-23) Határozat rendelkezik,</a:t>
            </a:r>
          </a:p>
          <a:p>
            <a:pPr algn="just"/>
            <a:r>
              <a:rPr lang="hu-HU" sz="1600" dirty="0"/>
              <a:t>az alacsonyabb pályájú műhold apogeuma nem lehet magasabb a magasabb pályájú műhold működési magasságánál,</a:t>
            </a:r>
          </a:p>
          <a:p>
            <a:pPr algn="just"/>
            <a:r>
              <a:rPr lang="hu-HU" sz="1600" dirty="0"/>
              <a:t>RCC javaslat: kötelező koordináció ha a műhold rálát egy ország területére: helyette kiegészítésre került a földfelszíni rendszerek és GSO védelme, „</a:t>
            </a:r>
            <a:r>
              <a:rPr lang="hu-HU" sz="1600" dirty="0" err="1"/>
              <a:t>hard</a:t>
            </a:r>
            <a:r>
              <a:rPr lang="hu-HU" sz="1600" dirty="0"/>
              <a:t> limit”,</a:t>
            </a:r>
          </a:p>
          <a:p>
            <a:pPr algn="just"/>
            <a:endParaRPr lang="hu-HU" sz="1600" dirty="0"/>
          </a:p>
        </p:txBody>
      </p:sp>
      <p:pic>
        <p:nvPicPr>
          <p:cNvPr id="10" name="Picture 10">
            <a:extLst>
              <a:ext uri="{FF2B5EF4-FFF2-40B4-BE49-F238E27FC236}">
                <a16:creationId xmlns:a16="http://schemas.microsoft.com/office/drawing/2014/main" id="{0949280B-5A78-4962-AC00-E9E5536C7728}"/>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144" y="1563639"/>
            <a:ext cx="3249438" cy="2376264"/>
          </a:xfrm>
          <a:prstGeom prst="rect">
            <a:avLst/>
          </a:prstGeom>
          <a:noFill/>
          <a:ln>
            <a:noFill/>
          </a:ln>
        </p:spPr>
      </p:pic>
      <p:sp>
        <p:nvSpPr>
          <p:cNvPr id="4" name="Téglalap 3">
            <a:extLst>
              <a:ext uri="{FF2B5EF4-FFF2-40B4-BE49-F238E27FC236}">
                <a16:creationId xmlns:a16="http://schemas.microsoft.com/office/drawing/2014/main" id="{C6C830C4-9B27-4467-BFB7-59711D1DF9F9}"/>
              </a:ext>
            </a:extLst>
          </p:cNvPr>
          <p:cNvSpPr/>
          <p:nvPr/>
        </p:nvSpPr>
        <p:spPr>
          <a:xfrm>
            <a:off x="251520" y="4083918"/>
            <a:ext cx="8424936" cy="914866"/>
          </a:xfrm>
          <a:prstGeom prst="rect">
            <a:avLst/>
          </a:prstGeom>
        </p:spPr>
        <p:txBody>
          <a:bodyPr wrap="square">
            <a:spAutoFit/>
          </a:bodyPr>
          <a:lstStyle/>
          <a:p>
            <a:pPr marL="216000" lvl="0" indent="-180000" algn="just">
              <a:lnSpc>
                <a:spcPts val="2200"/>
              </a:lnSpc>
              <a:buClr>
                <a:srgbClr val="0556A5"/>
              </a:buClr>
              <a:buFont typeface="Arial" pitchFamily="34" charset="0"/>
              <a:buChar char="•"/>
            </a:pPr>
            <a:r>
              <a:rPr lang="hu-HU" sz="1600" dirty="0">
                <a:solidFill>
                  <a:srgbClr val="43515A"/>
                </a:solidFill>
              </a:rPr>
              <a:t>pfd és </a:t>
            </a:r>
            <a:r>
              <a:rPr lang="hu-HU" sz="1600" dirty="0" err="1">
                <a:solidFill>
                  <a:srgbClr val="43515A"/>
                </a:solidFill>
              </a:rPr>
              <a:t>eirp</a:t>
            </a:r>
            <a:r>
              <a:rPr lang="hu-HU" sz="1600" dirty="0">
                <a:solidFill>
                  <a:srgbClr val="43515A"/>
                </a:solidFill>
              </a:rPr>
              <a:t> korlátok: FS, HAPS, MS, EESS, NGSO FSS, GSO FSS és NGSO MSS védelme,</a:t>
            </a:r>
          </a:p>
          <a:p>
            <a:pPr marL="216000" lvl="0" indent="-180000" algn="just">
              <a:lnSpc>
                <a:spcPts val="2200"/>
              </a:lnSpc>
              <a:buClr>
                <a:srgbClr val="0556A5"/>
              </a:buClr>
              <a:buFont typeface="Arial" pitchFamily="34" charset="0"/>
              <a:buChar char="•"/>
            </a:pPr>
            <a:r>
              <a:rPr lang="hu-HU" sz="1600" dirty="0">
                <a:solidFill>
                  <a:srgbClr val="43515A"/>
                </a:solidFill>
              </a:rPr>
              <a:t> 2°-</a:t>
            </a:r>
            <a:r>
              <a:rPr lang="hu-HU" sz="1600" dirty="0" err="1">
                <a:solidFill>
                  <a:srgbClr val="43515A"/>
                </a:solidFill>
              </a:rPr>
              <a:t>nál</a:t>
            </a:r>
            <a:r>
              <a:rPr lang="hu-HU" sz="1600" dirty="0">
                <a:solidFill>
                  <a:srgbClr val="43515A"/>
                </a:solidFill>
              </a:rPr>
              <a:t> nagyobb szeparáció: nem kell az érintett GSO műholddal koordinálni.</a:t>
            </a:r>
          </a:p>
        </p:txBody>
      </p:sp>
      <p:pic>
        <p:nvPicPr>
          <p:cNvPr id="11" name="Kép 10">
            <a:extLst>
              <a:ext uri="{FF2B5EF4-FFF2-40B4-BE49-F238E27FC236}">
                <a16:creationId xmlns:a16="http://schemas.microsoft.com/office/drawing/2014/main" id="{67AB9F7F-23D5-410A-BAA5-86ED5E113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E28DC98E-987E-41D2-A686-E127D9622A11}"/>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1.17. napirendi pont</a:t>
            </a:r>
          </a:p>
        </p:txBody>
      </p:sp>
    </p:spTree>
    <p:extLst>
      <p:ext uri="{BB962C8B-B14F-4D97-AF65-F5344CB8AC3E}">
        <p14:creationId xmlns:p14="http://schemas.microsoft.com/office/powerpoint/2010/main" val="41009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215516" y="699542"/>
            <a:ext cx="8676964" cy="1147537"/>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lnSpc>
                <a:spcPts val="2000"/>
              </a:lnSpc>
              <a:buNone/>
            </a:pPr>
            <a:r>
              <a:rPr lang="hu-HU" sz="1400" i="1" dirty="0"/>
              <a:t>A 773. (</a:t>
            </a:r>
            <a:r>
              <a:rPr lang="hu-HU" sz="1400" i="1" dirty="0" err="1"/>
              <a:t>WRC</a:t>
            </a:r>
            <a:r>
              <a:rPr lang="hu-HU" sz="1400" i="1" dirty="0"/>
              <a:t>-19) Határozattal összhangban az ITU-R tanulmányok alapján meghatározni és elvégezni a megfelelő szabályozási intézkedéseket a </a:t>
            </a:r>
            <a:r>
              <a:rPr lang="hu-HU" sz="1400" b="1" i="1" dirty="0"/>
              <a:t>műholdak közötti összeköttetések</a:t>
            </a:r>
            <a:r>
              <a:rPr lang="hu-HU" sz="1400" i="1" dirty="0"/>
              <a:t>kel kapcsolatos rendelkezésekhez, meghatározott frekvenciasávokban vagy azok részeiben, ahol szükséges ott </a:t>
            </a:r>
            <a:r>
              <a:rPr lang="hu-HU" sz="1400" b="1" i="1" dirty="0"/>
              <a:t>műholdak közötti szolgálat </a:t>
            </a:r>
            <a:r>
              <a:rPr lang="hu-HU" sz="1400" i="1" dirty="0"/>
              <a:t>számára történő </a:t>
            </a:r>
            <a:r>
              <a:rPr lang="hu-HU" sz="1400" b="1" i="1" dirty="0"/>
              <a:t>felosztás</a:t>
            </a:r>
            <a:r>
              <a:rPr lang="hu-HU" sz="1400" i="1" dirty="0"/>
              <a:t>sal.</a:t>
            </a:r>
            <a:endParaRPr lang="en-US" sz="1400" dirty="0"/>
          </a:p>
        </p:txBody>
      </p:sp>
      <p:pic>
        <p:nvPicPr>
          <p:cNvPr id="10" name="Picture 4">
            <a:extLst>
              <a:ext uri="{FF2B5EF4-FFF2-40B4-BE49-F238E27FC236}">
                <a16:creationId xmlns:a16="http://schemas.microsoft.com/office/drawing/2014/main" id="{9E53C7B4-9497-4489-AAFB-98E1ED761370}"/>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361" y="1520856"/>
            <a:ext cx="2603639" cy="1368118"/>
          </a:xfrm>
          <a:prstGeom prst="rect">
            <a:avLst/>
          </a:prstGeom>
          <a:noFill/>
          <a:ln>
            <a:noFill/>
          </a:ln>
        </p:spPr>
      </p:pic>
      <p:pic>
        <p:nvPicPr>
          <p:cNvPr id="11" name="Image 1">
            <a:extLst>
              <a:ext uri="{FF2B5EF4-FFF2-40B4-BE49-F238E27FC236}">
                <a16:creationId xmlns:a16="http://schemas.microsoft.com/office/drawing/2014/main" id="{932B79C4-050A-42A1-97F1-10737EF6674D}"/>
              </a:ext>
            </a:extLst>
          </p:cNvPr>
          <p:cNvPicPr/>
          <p:nvPr/>
        </p:nvPicPr>
        <p:blipFill>
          <a:blip r:embed="rId4"/>
          <a:stretch>
            <a:fillRect/>
          </a:stretch>
        </p:blipFill>
        <p:spPr>
          <a:xfrm>
            <a:off x="80323" y="1707654"/>
            <a:ext cx="3672408" cy="3096344"/>
          </a:xfrm>
          <a:prstGeom prst="rect">
            <a:avLst/>
          </a:prstGeom>
        </p:spPr>
      </p:pic>
      <p:pic>
        <p:nvPicPr>
          <p:cNvPr id="12" name="Image 8">
            <a:extLst>
              <a:ext uri="{FF2B5EF4-FFF2-40B4-BE49-F238E27FC236}">
                <a16:creationId xmlns:a16="http://schemas.microsoft.com/office/drawing/2014/main" id="{68D6DA4F-DF6D-448D-B8A3-B0C9C0A95CDE}"/>
              </a:ext>
            </a:extLst>
          </p:cNvPr>
          <p:cNvPicPr/>
          <p:nvPr/>
        </p:nvPicPr>
        <p:blipFill>
          <a:blip r:embed="rId5">
            <a:clrChange>
              <a:clrFrom>
                <a:srgbClr val="FFFFFF"/>
              </a:clrFrom>
              <a:clrTo>
                <a:srgbClr val="FFFFFF">
                  <a:alpha val="0"/>
                </a:srgbClr>
              </a:clrTo>
            </a:clrChange>
          </a:blip>
          <a:stretch>
            <a:fillRect/>
          </a:stretch>
        </p:blipFill>
        <p:spPr>
          <a:xfrm>
            <a:off x="3635896" y="1779662"/>
            <a:ext cx="3658517" cy="3030925"/>
          </a:xfrm>
          <a:prstGeom prst="rect">
            <a:avLst/>
          </a:prstGeom>
        </p:spPr>
      </p:pic>
      <p:sp>
        <p:nvSpPr>
          <p:cNvPr id="13" name="Content Placeholder 3">
            <a:extLst>
              <a:ext uri="{FF2B5EF4-FFF2-40B4-BE49-F238E27FC236}">
                <a16:creationId xmlns:a16="http://schemas.microsoft.com/office/drawing/2014/main" id="{13255A29-E5A7-477B-BDF3-BA2166F15272}"/>
              </a:ext>
            </a:extLst>
          </p:cNvPr>
          <p:cNvSpPr>
            <a:spLocks noGrp="1"/>
          </p:cNvSpPr>
          <p:nvPr>
            <p:ph idx="1"/>
          </p:nvPr>
        </p:nvSpPr>
        <p:spPr>
          <a:xfrm>
            <a:off x="515643" y="4378890"/>
            <a:ext cx="2880320" cy="630509"/>
          </a:xfrm>
        </p:spPr>
        <p:txBody>
          <a:bodyPr/>
          <a:lstStyle/>
          <a:p>
            <a:pPr marL="36000" indent="0" algn="just">
              <a:buNone/>
            </a:pPr>
            <a:r>
              <a:rPr lang="hu-HU" sz="1400" dirty="0"/>
              <a:t>NGSO – NGSO</a:t>
            </a:r>
          </a:p>
          <a:p>
            <a:pPr marL="36000" indent="0" algn="just">
              <a:buNone/>
            </a:pPr>
            <a:r>
              <a:rPr lang="hu-HU" sz="1400" dirty="0"/>
              <a:t>NGSO (&gt;2000 km) – GSO</a:t>
            </a:r>
          </a:p>
          <a:p>
            <a:pPr algn="just"/>
            <a:endParaRPr lang="hu-HU" sz="1400" dirty="0"/>
          </a:p>
        </p:txBody>
      </p:sp>
      <p:sp>
        <p:nvSpPr>
          <p:cNvPr id="14" name="Content Placeholder 3">
            <a:extLst>
              <a:ext uri="{FF2B5EF4-FFF2-40B4-BE49-F238E27FC236}">
                <a16:creationId xmlns:a16="http://schemas.microsoft.com/office/drawing/2014/main" id="{4E888761-7AEB-41A0-9238-751F7757396F}"/>
              </a:ext>
            </a:extLst>
          </p:cNvPr>
          <p:cNvSpPr txBox="1">
            <a:spLocks/>
          </p:cNvSpPr>
          <p:nvPr/>
        </p:nvSpPr>
        <p:spPr>
          <a:xfrm>
            <a:off x="6399381" y="4641709"/>
            <a:ext cx="3528392" cy="630509"/>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dirty="0"/>
              <a:t>NGSO (&lt;2000 km) – GSO</a:t>
            </a:r>
          </a:p>
          <a:p>
            <a:pPr algn="just"/>
            <a:endParaRPr lang="hu-HU" sz="1400" dirty="0"/>
          </a:p>
        </p:txBody>
      </p:sp>
      <p:pic>
        <p:nvPicPr>
          <p:cNvPr id="15" name="Kép 14">
            <a:extLst>
              <a:ext uri="{FF2B5EF4-FFF2-40B4-BE49-F238E27FC236}">
                <a16:creationId xmlns:a16="http://schemas.microsoft.com/office/drawing/2014/main" id="{AE25EBB9-DC99-4196-8822-95B5442185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6" name="Átellenes sarkain kerekített téglalap 16">
            <a:extLst>
              <a:ext uri="{FF2B5EF4-FFF2-40B4-BE49-F238E27FC236}">
                <a16:creationId xmlns:a16="http://schemas.microsoft.com/office/drawing/2014/main" id="{4B891E56-27E7-4070-BF27-87E9779756EE}"/>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1.17. napirendi pont</a:t>
            </a:r>
          </a:p>
        </p:txBody>
      </p:sp>
    </p:spTree>
    <p:extLst>
      <p:ext uri="{BB962C8B-B14F-4D97-AF65-F5344CB8AC3E}">
        <p14:creationId xmlns:p14="http://schemas.microsoft.com/office/powerpoint/2010/main" val="3977222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931513"/>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248. (</a:t>
            </a:r>
            <a:r>
              <a:rPr lang="hu-HU" sz="1400" i="1" dirty="0" err="1"/>
              <a:t>WRC</a:t>
            </a:r>
            <a:r>
              <a:rPr lang="hu-HU" sz="1400" i="1" dirty="0"/>
              <a:t>-19) Határozattal összhangban megfontolni </a:t>
            </a:r>
            <a:r>
              <a:rPr lang="hu-HU" sz="1400" b="1" i="1" dirty="0"/>
              <a:t>spektrumigények</a:t>
            </a:r>
            <a:r>
              <a:rPr lang="hu-HU" sz="1400" i="1" dirty="0"/>
              <a:t>kel és lehetséges </a:t>
            </a:r>
            <a:r>
              <a:rPr lang="hu-HU" sz="1400" b="1" i="1" dirty="0"/>
              <a:t>új felosztások</a:t>
            </a:r>
            <a:r>
              <a:rPr lang="hu-HU" sz="1400" i="1" dirty="0"/>
              <a:t>kal kapcsolatos tanulmányokat a </a:t>
            </a:r>
            <a:r>
              <a:rPr lang="hu-HU" sz="1400" b="1" i="1" dirty="0"/>
              <a:t>keskenysávú műholdas mozgószolgálati </a:t>
            </a:r>
            <a:r>
              <a:rPr lang="hu-HU" sz="1400" i="1" dirty="0"/>
              <a:t>rendszerek jövőbeni fejlesztése érdekében.</a:t>
            </a:r>
            <a:endParaRPr lang="en-US" sz="1400" dirty="0"/>
          </a:p>
        </p:txBody>
      </p:sp>
      <p:sp>
        <p:nvSpPr>
          <p:cNvPr id="8" name="Téglalap 7">
            <a:extLst>
              <a:ext uri="{FF2B5EF4-FFF2-40B4-BE49-F238E27FC236}">
                <a16:creationId xmlns:a16="http://schemas.microsoft.com/office/drawing/2014/main" id="{AA476F1A-747C-4A88-B9FF-D598244692B2}"/>
              </a:ext>
            </a:extLst>
          </p:cNvPr>
          <p:cNvSpPr/>
          <p:nvPr/>
        </p:nvSpPr>
        <p:spPr>
          <a:xfrm>
            <a:off x="539552" y="1627128"/>
            <a:ext cx="8208912" cy="656590"/>
          </a:xfrm>
          <a:prstGeom prst="rect">
            <a:avLst/>
          </a:prstGeom>
          <a:ln>
            <a:solidFill>
              <a:schemeClr val="tx2"/>
            </a:solidFill>
          </a:ln>
        </p:spPr>
        <p:txBody>
          <a:bodyPr wrap="square">
            <a:spAutoFit/>
          </a:bodyPr>
          <a:lstStyle/>
          <a:p>
            <a:pPr marL="36000" lvl="0" algn="just">
              <a:lnSpc>
                <a:spcPts val="2200"/>
              </a:lnSpc>
              <a:buClr>
                <a:srgbClr val="0556A5"/>
              </a:buClr>
            </a:pPr>
            <a:r>
              <a:rPr lang="hu-HU" sz="1600" b="1" dirty="0">
                <a:solidFill>
                  <a:srgbClr val="43515A"/>
                </a:solidFill>
              </a:rPr>
              <a:t>Háttér: </a:t>
            </a:r>
            <a:r>
              <a:rPr lang="hu-HU" sz="1600" dirty="0">
                <a:solidFill>
                  <a:srgbClr val="43515A"/>
                </a:solidFill>
              </a:rPr>
              <a:t>adatgyűjtést végző keskenysávú MSS rendszerek számára új lehetséges felosztások (</a:t>
            </a:r>
            <a:r>
              <a:rPr lang="de-DE" sz="1600" dirty="0">
                <a:solidFill>
                  <a:srgbClr val="43515A"/>
                </a:solidFill>
              </a:rPr>
              <a:t>1695-1710 MHz, 2010-2025 MHz, 3300-3315 MHz</a:t>
            </a:r>
            <a:r>
              <a:rPr lang="hu-HU" sz="1600" dirty="0">
                <a:solidFill>
                  <a:srgbClr val="43515A"/>
                </a:solidFill>
              </a:rPr>
              <a:t> és</a:t>
            </a:r>
            <a:r>
              <a:rPr lang="de-DE" sz="1600" dirty="0">
                <a:solidFill>
                  <a:srgbClr val="43515A"/>
                </a:solidFill>
              </a:rPr>
              <a:t> 3385-3400 MHz</a:t>
            </a:r>
            <a:r>
              <a:rPr lang="hu-HU" sz="1600" dirty="0">
                <a:solidFill>
                  <a:srgbClr val="43515A"/>
                </a:solidFill>
              </a:rPr>
              <a:t>). </a:t>
            </a:r>
          </a:p>
        </p:txBody>
      </p:sp>
      <p:sp>
        <p:nvSpPr>
          <p:cNvPr id="10" name="Content Placeholder 3">
            <a:extLst>
              <a:ext uri="{FF2B5EF4-FFF2-40B4-BE49-F238E27FC236}">
                <a16:creationId xmlns:a16="http://schemas.microsoft.com/office/drawing/2014/main" id="{6AF3D27C-C874-4DEF-8D80-EA4891E33EB4}"/>
              </a:ext>
            </a:extLst>
          </p:cNvPr>
          <p:cNvSpPr>
            <a:spLocks noGrp="1"/>
          </p:cNvSpPr>
          <p:nvPr>
            <p:ph idx="1"/>
          </p:nvPr>
        </p:nvSpPr>
        <p:spPr>
          <a:xfrm>
            <a:off x="490166" y="2427734"/>
            <a:ext cx="8149051" cy="2246784"/>
          </a:xfrm>
        </p:spPr>
        <p:txBody>
          <a:bodyPr/>
          <a:lstStyle/>
          <a:p>
            <a:pPr algn="just"/>
            <a:r>
              <a:rPr lang="hu-HU" sz="1600" dirty="0"/>
              <a:t>NOC, 248. Határozat törlése,</a:t>
            </a:r>
          </a:p>
          <a:p>
            <a:pPr algn="just"/>
            <a:r>
              <a:rPr lang="hu-HU" sz="1600" dirty="0"/>
              <a:t>WRC-27 1.12 napirendi pontja foglalkozik az alacsony adatsebességű, nem geostacionárius műholdas mozgószolgálati rendszerekkel (L és S sávok).</a:t>
            </a:r>
          </a:p>
          <a:p>
            <a:pPr algn="just"/>
            <a:endParaRPr lang="hu-HU" sz="1600" dirty="0"/>
          </a:p>
        </p:txBody>
      </p:sp>
      <p:pic>
        <p:nvPicPr>
          <p:cNvPr id="11" name="Kép 10">
            <a:extLst>
              <a:ext uri="{FF2B5EF4-FFF2-40B4-BE49-F238E27FC236}">
                <a16:creationId xmlns:a16="http://schemas.microsoft.com/office/drawing/2014/main" id="{A90E24FA-66AD-485C-8705-19F9693CC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CAB6E368-2986-4008-8647-263B6A3CD42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1.18. napirendi pont</a:t>
            </a:r>
          </a:p>
        </p:txBody>
      </p:sp>
    </p:spTree>
    <p:extLst>
      <p:ext uri="{BB962C8B-B14F-4D97-AF65-F5344CB8AC3E}">
        <p14:creationId xmlns:p14="http://schemas.microsoft.com/office/powerpoint/2010/main" val="530181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676964" cy="931513"/>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400" i="1" dirty="0"/>
              <a:t>A 174. (</a:t>
            </a:r>
            <a:r>
              <a:rPr lang="hu-HU" sz="1400" i="1" dirty="0" err="1"/>
              <a:t>WRC</a:t>
            </a:r>
            <a:r>
              <a:rPr lang="hu-HU" sz="1400" i="1" dirty="0"/>
              <a:t>-19) Határozattal összhangban megfontolni a 2. Körzetben egy új elsődleges felosztást a műholdas állandóhelyű szolgálat (űr-Föld irány) számára a 17,3–17,7 </a:t>
            </a:r>
            <a:r>
              <a:rPr lang="hu-HU" sz="1400" i="1" dirty="0" err="1"/>
              <a:t>GHz</a:t>
            </a:r>
            <a:r>
              <a:rPr lang="hu-HU" sz="1400" i="1" dirty="0"/>
              <a:t> frekvenciasávban, ugyanakkor védeni a meglévő elsődleges szolgálatokat a sávban.</a:t>
            </a:r>
            <a:endParaRPr lang="en-US" sz="1400" dirty="0"/>
          </a:p>
        </p:txBody>
      </p:sp>
      <p:sp>
        <p:nvSpPr>
          <p:cNvPr id="8" name="Téglalap 7">
            <a:extLst>
              <a:ext uri="{FF2B5EF4-FFF2-40B4-BE49-F238E27FC236}">
                <a16:creationId xmlns:a16="http://schemas.microsoft.com/office/drawing/2014/main" id="{CA5D4FBC-1BBA-416F-84D9-84193346AFE2}"/>
              </a:ext>
            </a:extLst>
          </p:cNvPr>
          <p:cNvSpPr/>
          <p:nvPr/>
        </p:nvSpPr>
        <p:spPr>
          <a:xfrm>
            <a:off x="539552" y="1699136"/>
            <a:ext cx="8208912" cy="914866"/>
          </a:xfrm>
          <a:prstGeom prst="rect">
            <a:avLst/>
          </a:prstGeom>
          <a:ln>
            <a:solidFill>
              <a:schemeClr val="tx2"/>
            </a:solidFill>
          </a:ln>
        </p:spPr>
        <p:txBody>
          <a:bodyPr wrap="square">
            <a:spAutoFit/>
          </a:bodyPr>
          <a:lstStyle/>
          <a:p>
            <a:pPr marL="36000" lvl="0" algn="just">
              <a:lnSpc>
                <a:spcPts val="2200"/>
              </a:lnSpc>
              <a:buClr>
                <a:srgbClr val="0556A5"/>
              </a:buClr>
            </a:pPr>
            <a:r>
              <a:rPr lang="hu-HU" sz="1600" b="1" dirty="0">
                <a:solidFill>
                  <a:srgbClr val="43515A"/>
                </a:solidFill>
              </a:rPr>
              <a:t>Háttér: </a:t>
            </a:r>
            <a:r>
              <a:rPr lang="hu-HU" sz="1600" dirty="0">
                <a:solidFill>
                  <a:srgbClr val="43515A"/>
                </a:solidFill>
              </a:rPr>
              <a:t>ez a sáv már fel van osztva BSS számára a 2. Körzetben, az új felosztás lehetővé tenné a szolgáltatóknak más típusú, nem műsorszóró jellegű szolgáltatások nyújtását. </a:t>
            </a:r>
          </a:p>
        </p:txBody>
      </p:sp>
      <p:sp>
        <p:nvSpPr>
          <p:cNvPr id="10" name="Content Placeholder 3">
            <a:extLst>
              <a:ext uri="{FF2B5EF4-FFF2-40B4-BE49-F238E27FC236}">
                <a16:creationId xmlns:a16="http://schemas.microsoft.com/office/drawing/2014/main" id="{FF9CF784-8812-47C5-B202-F07CFF6CF9A9}"/>
              </a:ext>
            </a:extLst>
          </p:cNvPr>
          <p:cNvSpPr>
            <a:spLocks noGrp="1"/>
          </p:cNvSpPr>
          <p:nvPr>
            <p:ph idx="1"/>
          </p:nvPr>
        </p:nvSpPr>
        <p:spPr>
          <a:xfrm>
            <a:off x="490166" y="2628442"/>
            <a:ext cx="8149051" cy="2046076"/>
          </a:xfrm>
        </p:spPr>
        <p:txBody>
          <a:bodyPr/>
          <a:lstStyle/>
          <a:p>
            <a:pPr algn="just"/>
            <a:r>
              <a:rPr lang="hu-HU" sz="1600" dirty="0"/>
              <a:t>3. Körzet szerette volna a 3. Körzetre vonatkozóan is a felosztást, de ez a napirendi ponton kívül esett, </a:t>
            </a:r>
          </a:p>
          <a:p>
            <a:pPr algn="just"/>
            <a:r>
              <a:rPr lang="hu-HU" sz="1600" dirty="0"/>
              <a:t>végül a WRC a felosztás mellett döntött a 2. Körzetre vonatkozóan,</a:t>
            </a:r>
          </a:p>
          <a:p>
            <a:pPr algn="just"/>
            <a:r>
              <a:rPr lang="hu-HU" sz="1600" dirty="0"/>
              <a:t>5.A119 lábjegyzetben a 1. és 3. Körzet rendszereinek védelme érdekében </a:t>
            </a:r>
            <a:br>
              <a:rPr lang="hu-HU" sz="1600" dirty="0"/>
            </a:br>
            <a:r>
              <a:rPr lang="hu-HU" sz="1600" dirty="0"/>
              <a:t>pfd érték (−98 dB(W/(m2·27 MHz))) bevezetése.</a:t>
            </a:r>
          </a:p>
        </p:txBody>
      </p:sp>
      <p:pic>
        <p:nvPicPr>
          <p:cNvPr id="11" name="Kép 10">
            <a:extLst>
              <a:ext uri="{FF2B5EF4-FFF2-40B4-BE49-F238E27FC236}">
                <a16:creationId xmlns:a16="http://schemas.microsoft.com/office/drawing/2014/main" id="{EC2D7B1A-4785-49FC-8F70-21E138412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2CEC4E75-1030-434A-8F4F-FED595AE1834}"/>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1.19. napirendi pont</a:t>
            </a:r>
          </a:p>
        </p:txBody>
      </p:sp>
    </p:spTree>
    <p:extLst>
      <p:ext uri="{BB962C8B-B14F-4D97-AF65-F5344CB8AC3E}">
        <p14:creationId xmlns:p14="http://schemas.microsoft.com/office/powerpoint/2010/main" val="1588479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305526" y="753183"/>
            <a:ext cx="8442938" cy="1746559"/>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lnSpc>
                <a:spcPct val="114000"/>
              </a:lnSpc>
              <a:buNone/>
            </a:pPr>
            <a:r>
              <a:rPr lang="hu-HU" sz="1400" i="1" dirty="0"/>
              <a:t> A rádiófrekvenciák és a hozzájuk kapcsolódó keringési pályák – a geostacionárius műholdpályát is beleértve – észszerű, hatékony és gazdaságos használatának elősegítése érdekében megfontolni a 86. (Rev.WRC-07) Határozattal összhangban, a Meghatalmazotti Értekezlet 86. (</a:t>
            </a:r>
            <a:r>
              <a:rPr lang="hu-HU" sz="1400" i="1" dirty="0" err="1"/>
              <a:t>Rev</a:t>
            </a:r>
            <a:r>
              <a:rPr lang="hu-HU" sz="1400" i="1" dirty="0"/>
              <a:t>. </a:t>
            </a:r>
            <a:r>
              <a:rPr lang="hu-HU" sz="1400" i="1" dirty="0" err="1"/>
              <a:t>Marrakesh</a:t>
            </a:r>
            <a:r>
              <a:rPr lang="hu-HU" sz="1400" i="1" dirty="0"/>
              <a:t>, 2002) Határozatára válaszul a műholdas hálózatok frekvenciakijelöléseire vonatkozó előzetes közzétételi, koordinációs, bejelentési és nyilvántartási eljárásokat érintő lehetséges változtatásokat.</a:t>
            </a:r>
            <a:endParaRPr lang="en-US" sz="1400" dirty="0"/>
          </a:p>
        </p:txBody>
      </p:sp>
      <p:graphicFrame>
        <p:nvGraphicFramePr>
          <p:cNvPr id="8" name="Táblázat 7"/>
          <p:cNvGraphicFramePr>
            <a:graphicFrameLocks noGrp="1"/>
          </p:cNvGraphicFramePr>
          <p:nvPr>
            <p:extLst>
              <p:ext uri="{D42A27DB-BD31-4B8C-83A1-F6EECF244321}">
                <p14:modId xmlns:p14="http://schemas.microsoft.com/office/powerpoint/2010/main" val="1996317380"/>
              </p:ext>
            </p:extLst>
          </p:nvPr>
        </p:nvGraphicFramePr>
        <p:xfrm>
          <a:off x="354325" y="2020061"/>
          <a:ext cx="8460000" cy="2846284"/>
        </p:xfrm>
        <a:graphic>
          <a:graphicData uri="http://schemas.openxmlformats.org/drawingml/2006/table">
            <a:tbl>
              <a:tblPr>
                <a:tableStyleId>{5C22544A-7EE6-4342-B048-85BDC9FD1C3A}</a:tableStyleId>
              </a:tblPr>
              <a:tblGrid>
                <a:gridCol w="756000">
                  <a:extLst>
                    <a:ext uri="{9D8B030D-6E8A-4147-A177-3AD203B41FA5}">
                      <a16:colId xmlns:a16="http://schemas.microsoft.com/office/drawing/2014/main" val="2804265849"/>
                    </a:ext>
                  </a:extLst>
                </a:gridCol>
                <a:gridCol w="2096848">
                  <a:extLst>
                    <a:ext uri="{9D8B030D-6E8A-4147-A177-3AD203B41FA5}">
                      <a16:colId xmlns:a16="http://schemas.microsoft.com/office/drawing/2014/main" val="1734355920"/>
                    </a:ext>
                  </a:extLst>
                </a:gridCol>
                <a:gridCol w="5607152">
                  <a:extLst>
                    <a:ext uri="{9D8B030D-6E8A-4147-A177-3AD203B41FA5}">
                      <a16:colId xmlns:a16="http://schemas.microsoft.com/office/drawing/2014/main" val="2033015097"/>
                    </a:ext>
                  </a:extLst>
                </a:gridCol>
              </a:tblGrid>
              <a:tr h="228433">
                <a:tc>
                  <a:txBody>
                    <a:bodyPr/>
                    <a:lstStyle/>
                    <a:p>
                      <a:pPr algn="ctr" fontAlgn="ctr"/>
                      <a:r>
                        <a:rPr lang="hu-HU" sz="1200" b="1" u="none" strike="noStrike" dirty="0">
                          <a:effectLst/>
                        </a:rPr>
                        <a:t>Téma</a:t>
                      </a:r>
                      <a:endParaRPr lang="hu-HU" sz="12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tc>
                  <a:txBody>
                    <a:bodyPr/>
                    <a:lstStyle/>
                    <a:p>
                      <a:pPr algn="ctr" fontAlgn="ctr"/>
                      <a:r>
                        <a:rPr lang="hu-HU" sz="1200" b="1" u="none" strike="noStrike" dirty="0">
                          <a:effectLst/>
                        </a:rPr>
                        <a:t>A téma címe</a:t>
                      </a:r>
                      <a:endParaRPr lang="hu-HU" sz="12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tc>
                  <a:txBody>
                    <a:bodyPr/>
                    <a:lstStyle/>
                    <a:p>
                      <a:pPr algn="ctr" fontAlgn="ctr"/>
                      <a:r>
                        <a:rPr lang="hu-HU" sz="1200" b="1" u="none" strike="noStrike" kern="1200">
                          <a:solidFill>
                            <a:schemeClr val="dk1"/>
                          </a:solidFill>
                          <a:effectLst/>
                          <a:latin typeface="+mn-lt"/>
                          <a:ea typeface="+mn-ea"/>
                          <a:cs typeface="+mn-cs"/>
                        </a:rPr>
                        <a:t>WRC eredmény</a:t>
                      </a:r>
                      <a:endParaRPr lang="hu-HU" sz="1200" b="1"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extLst>
                  <a:ext uri="{0D108BD9-81ED-4DB2-BD59-A6C34878D82A}">
                    <a16:rowId xmlns:a16="http://schemas.microsoft.com/office/drawing/2014/main" val="4186529860"/>
                  </a:ext>
                </a:extLst>
              </a:tr>
              <a:tr h="843231">
                <a:tc>
                  <a:txBody>
                    <a:bodyPr/>
                    <a:lstStyle/>
                    <a:p>
                      <a:pPr algn="ctr" fontAlgn="ctr"/>
                      <a:r>
                        <a:rPr lang="hu-HU" sz="1200" u="none" strike="noStrike" dirty="0">
                          <a:effectLst/>
                        </a:rPr>
                        <a:t>“A”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200" u="none" strike="noStrike" dirty="0">
                          <a:effectLst/>
                        </a:rPr>
                        <a:t>NGSO pályák karakterisztikáinak tűréshatárai</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300"/>
                        </a:spcAft>
                      </a:pPr>
                      <a:r>
                        <a:rPr lang="hu-HU" sz="1000" dirty="0">
                          <a:effectLst/>
                          <a:latin typeface="Calibri" panose="020F0502020204030204" pitchFamily="34" charset="0"/>
                          <a:ea typeface="Calibri" panose="020F0502020204030204" pitchFamily="34" charset="0"/>
                          <a:cs typeface="Times New Roman" panose="02020603050405020304" pitchFamily="18" charset="0"/>
                        </a:rPr>
                        <a:t>A </a:t>
                      </a:r>
                      <a:r>
                        <a:rPr lang="hu-HU" sz="1000" dirty="0" err="1">
                          <a:effectLst/>
                          <a:latin typeface="Calibri" panose="020F0502020204030204" pitchFamily="34" charset="0"/>
                          <a:ea typeface="Calibri" panose="020F0502020204030204" pitchFamily="34" charset="0"/>
                          <a:cs typeface="Times New Roman" panose="02020603050405020304" pitchFamily="18" charset="0"/>
                        </a:rPr>
                        <a:t>notifikált</a:t>
                      </a:r>
                      <a:r>
                        <a:rPr lang="hu-HU" sz="1000" dirty="0">
                          <a:effectLst/>
                          <a:latin typeface="Calibri" panose="020F0502020204030204" pitchFamily="34" charset="0"/>
                          <a:ea typeface="Calibri" panose="020F0502020204030204" pitchFamily="34" charset="0"/>
                          <a:cs typeface="Times New Roman" panose="02020603050405020304" pitchFamily="18" charset="0"/>
                        </a:rPr>
                        <a:t> apogeum és perigeum valamint a megfigyelt apogeum és perigeum távolság eltérésének maximuma 70 km, ha 2000 km alatt van a pályamagasság, különben maximum 5%. Az excentricitás 2° eltérést enged meg, ha 2000 km alatt van a pályamagasság, különben 3°. Vagy üzemelhet úgy, hogy 2000 km-ig 70-100 km, 2000 km felett 5-10% is lehet az eltérés, amennyiben megfelelő módon tudja demonstrálni a </a:t>
                      </a:r>
                      <a:r>
                        <a:rPr lang="hu-HU" sz="1000" dirty="0" err="1">
                          <a:effectLst/>
                          <a:latin typeface="Calibri" panose="020F0502020204030204" pitchFamily="34" charset="0"/>
                          <a:ea typeface="Calibri" panose="020F0502020204030204" pitchFamily="34" charset="0"/>
                          <a:cs typeface="Times New Roman" panose="02020603050405020304" pitchFamily="18" charset="0"/>
                        </a:rPr>
                        <a:t>notifikáló</a:t>
                      </a:r>
                      <a:r>
                        <a:rPr lang="hu-HU" sz="1000" dirty="0">
                          <a:effectLst/>
                          <a:latin typeface="Calibri" panose="020F0502020204030204" pitchFamily="34" charset="0"/>
                          <a:ea typeface="Calibri" panose="020F0502020204030204" pitchFamily="34" charset="0"/>
                          <a:cs typeface="Times New Roman" panose="02020603050405020304" pitchFamily="18" charset="0"/>
                        </a:rPr>
                        <a:t> igazgatás, hogy nem okoz nagyobb interferenciát. A BIU vagy BBIU esetén a megfigyelt maximális pályamagasság eltérés 30 km lehet a fentebb </a:t>
                      </a:r>
                      <a:r>
                        <a:rPr lang="hu-HU" sz="1000" dirty="0" err="1">
                          <a:effectLst/>
                          <a:latin typeface="Calibri" panose="020F0502020204030204" pitchFamily="34" charset="0"/>
                          <a:ea typeface="Calibri" panose="020F0502020204030204" pitchFamily="34" charset="0"/>
                          <a:cs typeface="Times New Roman" panose="02020603050405020304" pitchFamily="18" charset="0"/>
                        </a:rPr>
                        <a:t>megállapítottakhoz</a:t>
                      </a:r>
                      <a:r>
                        <a:rPr lang="hu-HU" sz="1000" dirty="0">
                          <a:effectLst/>
                          <a:latin typeface="Calibri" panose="020F0502020204030204" pitchFamily="34" charset="0"/>
                          <a:ea typeface="Calibri" panose="020F0502020204030204" pitchFamily="34" charset="0"/>
                          <a:cs typeface="Times New Roman" panose="02020603050405020304" pitchFamily="18" charset="0"/>
                        </a:rPr>
                        <a:t> képest.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08910"/>
                  </a:ext>
                </a:extLst>
              </a:tr>
              <a:tr h="676324">
                <a:tc>
                  <a:txBody>
                    <a:bodyPr/>
                    <a:lstStyle/>
                    <a:p>
                      <a:pPr algn="ctr" fontAlgn="ctr"/>
                      <a:r>
                        <a:rPr lang="hu-HU" sz="1200" u="none" strike="noStrike" dirty="0">
                          <a:effectLst/>
                        </a:rPr>
                        <a:t>“B”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u="none" strike="noStrike" dirty="0">
                          <a:effectLst/>
                        </a:rPr>
                        <a:t>NGSO használatba vétel, mérföldkő utáni eljárások</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 műholdak számának megengedhető maximális eltérését.</a:t>
                      </a:r>
                    </a:p>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X = N · 50%		,ha N ≤ 340</a:t>
                      </a:r>
                    </a:p>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X = N – 67 · log(N)	,ha 340 &lt; N ≤ 4 950</a:t>
                      </a:r>
                    </a:p>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X = N · 95%		,ha N &gt; 4 950</a:t>
                      </a:r>
                    </a:p>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ahol X a megengedhető eltérés és N a műholdak teljes száma a MIFR-ben.</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14099"/>
                  </a:ext>
                </a:extLst>
              </a:tr>
              <a:tr h="509416">
                <a:tc>
                  <a:txBody>
                    <a:bodyPr/>
                    <a:lstStyle/>
                    <a:p>
                      <a:pPr algn="ctr" fontAlgn="ctr"/>
                      <a:r>
                        <a:rPr lang="hu-HU" sz="1200" u="none" strike="noStrike" dirty="0">
                          <a:effectLst/>
                        </a:rPr>
                        <a:t>“C”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200" u="none" strike="noStrike" dirty="0">
                          <a:effectLst/>
                        </a:rPr>
                        <a:t>GSO MSS védelme az NGSO adástól a 7/8 GHz és 20/30 GHz sávokban</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300"/>
                        </a:spcAft>
                      </a:pPr>
                      <a:r>
                        <a:rPr lang="hu-HU" sz="1000" dirty="0">
                          <a:effectLst/>
                          <a:latin typeface="Calibri" panose="020F0502020204030204" pitchFamily="34" charset="0"/>
                          <a:ea typeface="Calibri" panose="020F0502020204030204" pitchFamily="34" charset="0"/>
                          <a:cs typeface="Times New Roman" panose="02020603050405020304" pitchFamily="18" charset="0"/>
                        </a:rPr>
                        <a:t>Az 5.461-es lábjegyzeti pont módosításával, valamint két új lábjegyzeti pont hozzáadásával a </a:t>
                      </a:r>
                      <a:br>
                        <a:rPr lang="hu-HU" sz="1000" dirty="0">
                          <a:effectLst/>
                          <a:latin typeface="Calibri" panose="020F0502020204030204" pitchFamily="34" charset="0"/>
                          <a:ea typeface="Calibri" panose="020F0502020204030204" pitchFamily="34" charset="0"/>
                          <a:cs typeface="Times New Roman" panose="02020603050405020304" pitchFamily="18" charset="0"/>
                        </a:rPr>
                      </a:br>
                      <a:r>
                        <a:rPr lang="hu-HU" sz="1000" dirty="0">
                          <a:effectLst/>
                          <a:latin typeface="Calibri" panose="020F0502020204030204" pitchFamily="34" charset="0"/>
                          <a:ea typeface="Calibri" panose="020F0502020204030204" pitchFamily="34" charset="0"/>
                          <a:cs typeface="Times New Roman" panose="02020603050405020304" pitchFamily="18" charset="0"/>
                        </a:rPr>
                        <a:t>7375-7750 MHz, 20,2-21,2 </a:t>
                      </a:r>
                      <a:r>
                        <a:rPr lang="hu-HU" sz="1000" dirty="0" err="1">
                          <a:effectLst/>
                          <a:latin typeface="Calibri" panose="020F0502020204030204" pitchFamily="34" charset="0"/>
                          <a:ea typeface="Calibri" panose="020F0502020204030204" pitchFamily="34" charset="0"/>
                          <a:cs typeface="Times New Roman" panose="02020603050405020304" pitchFamily="18" charset="0"/>
                        </a:rPr>
                        <a:t>GHz</a:t>
                      </a:r>
                      <a:r>
                        <a:rPr lang="hu-HU" sz="1000" dirty="0">
                          <a:effectLst/>
                          <a:latin typeface="Calibri" panose="020F0502020204030204" pitchFamily="34" charset="0"/>
                          <a:ea typeface="Calibri" panose="020F0502020204030204" pitchFamily="34" charset="0"/>
                          <a:cs typeface="Times New Roman" panose="02020603050405020304" pitchFamily="18" charset="0"/>
                        </a:rPr>
                        <a:t> és 30-31 </a:t>
                      </a:r>
                      <a:r>
                        <a:rPr lang="hu-HU" sz="1000" dirty="0" err="1">
                          <a:effectLst/>
                          <a:latin typeface="Calibri" panose="020F0502020204030204" pitchFamily="34" charset="0"/>
                          <a:ea typeface="Calibri" panose="020F0502020204030204" pitchFamily="34" charset="0"/>
                          <a:cs typeface="Times New Roman" panose="02020603050405020304" pitchFamily="18" charset="0"/>
                        </a:rPr>
                        <a:t>GHz</a:t>
                      </a:r>
                      <a:r>
                        <a:rPr lang="hu-HU" sz="1000" dirty="0">
                          <a:effectLst/>
                          <a:latin typeface="Calibri" panose="020F0502020204030204" pitchFamily="34" charset="0"/>
                          <a:ea typeface="Calibri" panose="020F0502020204030204" pitchFamily="34" charset="0"/>
                          <a:cs typeface="Times New Roman" panose="02020603050405020304" pitchFamily="18" charset="0"/>
                        </a:rPr>
                        <a:t> frekvenciasávokban működő GSO MSS rendszerek védelmet élveznek az NGSO rendszerekkel szemben.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4380884"/>
                  </a:ext>
                </a:extLst>
              </a:tr>
            </a:tbl>
          </a:graphicData>
        </a:graphic>
      </p:graphicFrame>
      <p:sp>
        <p:nvSpPr>
          <p:cNvPr id="2" name="Téglalap 1">
            <a:extLst>
              <a:ext uri="{FF2B5EF4-FFF2-40B4-BE49-F238E27FC236}">
                <a16:creationId xmlns:a16="http://schemas.microsoft.com/office/drawing/2014/main" id="{061A3176-F761-49DF-A86F-B932103450F4}"/>
              </a:ext>
            </a:extLst>
          </p:cNvPr>
          <p:cNvSpPr/>
          <p:nvPr/>
        </p:nvSpPr>
        <p:spPr>
          <a:xfrm>
            <a:off x="-23599" y="4879857"/>
            <a:ext cx="1938351" cy="261610"/>
          </a:xfrm>
          <a:prstGeom prst="rect">
            <a:avLst/>
          </a:prstGeom>
        </p:spPr>
        <p:txBody>
          <a:bodyPr wrap="none">
            <a:spAutoFit/>
          </a:bodyPr>
          <a:lstStyle/>
          <a:p>
            <a:r>
              <a:rPr lang="hu-HU" sz="1100" dirty="0">
                <a:solidFill>
                  <a:schemeClr val="bg1"/>
                </a:solidFill>
              </a:rPr>
              <a:t>Forrás: Vörös-Torma Csaba</a:t>
            </a:r>
          </a:p>
        </p:txBody>
      </p:sp>
      <p:pic>
        <p:nvPicPr>
          <p:cNvPr id="10" name="Kép 9">
            <a:extLst>
              <a:ext uri="{FF2B5EF4-FFF2-40B4-BE49-F238E27FC236}">
                <a16:creationId xmlns:a16="http://schemas.microsoft.com/office/drawing/2014/main" id="{D54E5CCC-CC5F-4D7B-BEA7-9CE435AE1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F866105B-E339-4C6A-AED4-522C799DA6F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7. napirendi pont</a:t>
            </a:r>
          </a:p>
        </p:txBody>
      </p:sp>
    </p:spTree>
    <p:extLst>
      <p:ext uri="{BB962C8B-B14F-4D97-AF65-F5344CB8AC3E}">
        <p14:creationId xmlns:p14="http://schemas.microsoft.com/office/powerpoint/2010/main" val="2398024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Táblázat 7"/>
          <p:cNvGraphicFramePr>
            <a:graphicFrameLocks noGrp="1"/>
          </p:cNvGraphicFramePr>
          <p:nvPr/>
        </p:nvGraphicFramePr>
        <p:xfrm>
          <a:off x="350682" y="915566"/>
          <a:ext cx="8460000" cy="3412620"/>
        </p:xfrm>
        <a:graphic>
          <a:graphicData uri="http://schemas.openxmlformats.org/drawingml/2006/table">
            <a:tbl>
              <a:tblPr>
                <a:tableStyleId>{5C22544A-7EE6-4342-B048-85BDC9FD1C3A}</a:tableStyleId>
              </a:tblPr>
              <a:tblGrid>
                <a:gridCol w="756000">
                  <a:extLst>
                    <a:ext uri="{9D8B030D-6E8A-4147-A177-3AD203B41FA5}">
                      <a16:colId xmlns:a16="http://schemas.microsoft.com/office/drawing/2014/main" val="2804265849"/>
                    </a:ext>
                  </a:extLst>
                </a:gridCol>
                <a:gridCol w="1980000">
                  <a:extLst>
                    <a:ext uri="{9D8B030D-6E8A-4147-A177-3AD203B41FA5}">
                      <a16:colId xmlns:a16="http://schemas.microsoft.com/office/drawing/2014/main" val="1734355920"/>
                    </a:ext>
                  </a:extLst>
                </a:gridCol>
                <a:gridCol w="5724000">
                  <a:extLst>
                    <a:ext uri="{9D8B030D-6E8A-4147-A177-3AD203B41FA5}">
                      <a16:colId xmlns:a16="http://schemas.microsoft.com/office/drawing/2014/main" val="2033015097"/>
                    </a:ext>
                  </a:extLst>
                </a:gridCol>
              </a:tblGrid>
              <a:tr h="274876">
                <a:tc>
                  <a:txBody>
                    <a:bodyPr/>
                    <a:lstStyle/>
                    <a:p>
                      <a:pPr algn="ctr" fontAlgn="ctr"/>
                      <a:r>
                        <a:rPr lang="hu-HU" sz="1200" b="1" u="none" strike="noStrike" dirty="0">
                          <a:effectLst/>
                        </a:rPr>
                        <a:t>Téma</a:t>
                      </a:r>
                      <a:endParaRPr lang="hu-HU" sz="12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tc>
                  <a:txBody>
                    <a:bodyPr/>
                    <a:lstStyle/>
                    <a:p>
                      <a:pPr algn="ctr" fontAlgn="ctr"/>
                      <a:r>
                        <a:rPr lang="hu-HU" sz="1200" b="1" u="none" strike="noStrike" dirty="0">
                          <a:effectLst/>
                        </a:rPr>
                        <a:t>A téma címe</a:t>
                      </a:r>
                      <a:endParaRPr lang="hu-HU" sz="12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hu-HU" sz="1200" b="1" u="none" strike="noStrike" kern="1200">
                          <a:solidFill>
                            <a:schemeClr val="dk1"/>
                          </a:solidFill>
                          <a:effectLst/>
                          <a:latin typeface="+mn-lt"/>
                          <a:ea typeface="+mn-ea"/>
                          <a:cs typeface="+mn-cs"/>
                        </a:rPr>
                        <a:t>WRC eredmény</a:t>
                      </a:r>
                      <a:endParaRPr lang="hu-HU" sz="1200" b="1"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extLst>
                  <a:ext uri="{0D108BD9-81ED-4DB2-BD59-A6C34878D82A}">
                    <a16:rowId xmlns:a16="http://schemas.microsoft.com/office/drawing/2014/main" val="4186529860"/>
                  </a:ext>
                </a:extLst>
              </a:tr>
              <a:tr h="419604">
                <a:tc>
                  <a:txBody>
                    <a:bodyPr/>
                    <a:lstStyle/>
                    <a:p>
                      <a:pPr algn="ctr" fontAlgn="ctr"/>
                      <a:r>
                        <a:rPr lang="hu-HU" sz="1200" u="none" strike="noStrike" dirty="0">
                          <a:effectLst/>
                        </a:rPr>
                        <a:t>“D1”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u="none" strike="noStrike" dirty="0">
                          <a:effectLst/>
                        </a:rPr>
                        <a:t>30B. Függelék 4. Melléklet 1. Függelékének módosítása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 pályaívelválasztás értékei korrigálásra kerültek. C sáv esetén 10° helyett 7°, Ku sávban 9° helyett 7° alatt kell csak az aggregált interferenciát számolni. </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7208910"/>
                  </a:ext>
                </a:extLst>
              </a:tr>
              <a:tr h="792088">
                <a:tc>
                  <a:txBody>
                    <a:bodyPr/>
                    <a:lstStyle/>
                    <a:p>
                      <a:pPr algn="ctr" fontAlgn="ctr"/>
                      <a:r>
                        <a:rPr lang="hu-HU" sz="1200" u="none" strike="noStrike" dirty="0">
                          <a:effectLst/>
                        </a:rPr>
                        <a:t>“D2”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200" b="0" i="0" u="none" strike="noStrike" dirty="0">
                          <a:solidFill>
                            <a:schemeClr val="dk1"/>
                          </a:solidFill>
                          <a:effectLst/>
                          <a:latin typeface="+mn-lt"/>
                        </a:rPr>
                        <a:t>4.</a:t>
                      </a:r>
                      <a:r>
                        <a:rPr lang="hu-HU" sz="1200" b="0" i="0" u="none" strike="noStrike" baseline="0" dirty="0">
                          <a:solidFill>
                            <a:schemeClr val="dk1"/>
                          </a:solidFill>
                          <a:effectLst/>
                          <a:latin typeface="+mn-lt"/>
                        </a:rPr>
                        <a:t> Függelék módosítása az S.1503 Ajánlás frissítésének megfelelően</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600"/>
                        </a:spcBef>
                        <a:spcAft>
                          <a:spcPts val="600"/>
                        </a:spcAft>
                      </a:pPr>
                      <a:r>
                        <a:rPr lang="hu-HU" sz="1000">
                          <a:effectLst/>
                          <a:latin typeface="Calibri" panose="020F0502020204030204" pitchFamily="34" charset="0"/>
                          <a:ea typeface="Calibri" panose="020F0502020204030204" pitchFamily="34" charset="0"/>
                          <a:cs typeface="Calibri" panose="020F0502020204030204" pitchFamily="34" charset="0"/>
                        </a:rPr>
                        <a:t>A 4. Függelékben 3 új paraméter került bevezetésre 1: minimális szög fokban megadva a fölfelszínen két NGSO műholdhoz húzott egyenesek között, 2: minimális szög fokban megadva az NGSO műholdon két földi állomáshoz húzott egyenesek között, 3: az NGSO földi állomások maximális száma, amelyek azonos frekvencián követnek egy NGSO műholdat.</a:t>
                      </a:r>
                      <a:endParaRPr lang="hu-HU"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5297175"/>
                  </a:ext>
                </a:extLst>
              </a:tr>
              <a:tr h="576064">
                <a:tc>
                  <a:txBody>
                    <a:bodyPr/>
                    <a:lstStyle/>
                    <a:p>
                      <a:pPr algn="ctr" fontAlgn="ctr"/>
                      <a:r>
                        <a:rPr lang="hu-HU" sz="1200" u="none" strike="noStrike" dirty="0">
                          <a:effectLst/>
                        </a:rPr>
                        <a:t>“D3”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b="0" i="0" u="none" strike="noStrike" dirty="0">
                          <a:solidFill>
                            <a:schemeClr val="dk1"/>
                          </a:solidFill>
                          <a:effectLst/>
                          <a:latin typeface="+mn-lt"/>
                        </a:rPr>
                        <a:t>BR emlékeztetői a BIU és BBIU kapcsán</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 BBIU kapcsán bevezetésre kerültek az emlékeztetők BR levelek.</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553695"/>
                  </a:ext>
                </a:extLst>
              </a:tr>
              <a:tr h="608943">
                <a:tc>
                  <a:txBody>
                    <a:bodyPr/>
                    <a:lstStyle/>
                    <a:p>
                      <a:pPr algn="ctr" fontAlgn="ctr"/>
                      <a:r>
                        <a:rPr lang="hu-HU" sz="1200" u="none" strike="noStrike" dirty="0">
                          <a:effectLst/>
                        </a:rPr>
                        <a:t>“E”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200" u="none" strike="noStrike" dirty="0">
                          <a:effectLst/>
                        </a:rPr>
                        <a:t>30B. Függelék továbbfejlesztett eljárásai az új ITU tagállamok számára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 30B. Függelék 9-9 új kiosztással bővült a C és Ku sávoknak megfelelően. Másrészről egy új Melléklettel bővült a Függelék, amely a Bureau számára tartalmaz utasításokat, annak érdekében, hogy ne akadjanak el az új tagállamok kiosztásainak implementálása.</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1614099"/>
                  </a:ext>
                </a:extLst>
              </a:tr>
              <a:tr h="608943">
                <a:tc>
                  <a:txBody>
                    <a:bodyPr/>
                    <a:lstStyle/>
                    <a:p>
                      <a:pPr algn="ctr" fontAlgn="ctr"/>
                      <a:r>
                        <a:rPr lang="hu-HU" sz="1200" u="none" strike="noStrike" dirty="0">
                          <a:effectLst/>
                        </a:rPr>
                        <a:t>“F”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u="none" strike="noStrike" dirty="0">
                          <a:effectLst/>
                        </a:rPr>
                        <a:t>Kikerülés az </a:t>
                      </a:r>
                      <a:r>
                        <a:rPr lang="hu-HU" sz="1200" u="none" strike="noStrike" dirty="0" err="1">
                          <a:effectLst/>
                        </a:rPr>
                        <a:t>uplink</a:t>
                      </a:r>
                      <a:r>
                        <a:rPr lang="hu-HU" sz="1200" u="none" strike="noStrike" dirty="0">
                          <a:effectLst/>
                        </a:rPr>
                        <a:t> szolgáltatási területből az 30A. és 30B. Függelékek alapján</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 jelenlegi 30B. Függelék 6.16 pontját és annak módosítását ültették át az 30. és 30A. Függelékbe. Valamint az ehhez szükséges szabályozási kerettel került kiegészítésre.</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213027"/>
                  </a:ext>
                </a:extLst>
              </a:tr>
            </a:tbl>
          </a:graphicData>
        </a:graphic>
      </p:graphicFrame>
      <p:sp>
        <p:nvSpPr>
          <p:cNvPr id="10" name="Téglalap 9">
            <a:extLst>
              <a:ext uri="{FF2B5EF4-FFF2-40B4-BE49-F238E27FC236}">
                <a16:creationId xmlns:a16="http://schemas.microsoft.com/office/drawing/2014/main" id="{23882502-A43A-43AA-A8D1-DC22AB48C702}"/>
              </a:ext>
            </a:extLst>
          </p:cNvPr>
          <p:cNvSpPr/>
          <p:nvPr/>
        </p:nvSpPr>
        <p:spPr>
          <a:xfrm>
            <a:off x="-23599" y="4879857"/>
            <a:ext cx="1938351" cy="261610"/>
          </a:xfrm>
          <a:prstGeom prst="rect">
            <a:avLst/>
          </a:prstGeom>
        </p:spPr>
        <p:txBody>
          <a:bodyPr wrap="none">
            <a:spAutoFit/>
          </a:bodyPr>
          <a:lstStyle/>
          <a:p>
            <a:r>
              <a:rPr lang="hu-HU" sz="1100" dirty="0">
                <a:solidFill>
                  <a:schemeClr val="bg1"/>
                </a:solidFill>
              </a:rPr>
              <a:t>Forrás: Vörös-Torma Csaba</a:t>
            </a:r>
          </a:p>
        </p:txBody>
      </p:sp>
      <p:pic>
        <p:nvPicPr>
          <p:cNvPr id="11" name="Kép 10">
            <a:extLst>
              <a:ext uri="{FF2B5EF4-FFF2-40B4-BE49-F238E27FC236}">
                <a16:creationId xmlns:a16="http://schemas.microsoft.com/office/drawing/2014/main" id="{8CA2B324-2A1B-45E0-AD7B-28438DF8C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35D73558-8C26-4FC9-87FB-2B13645EA0A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7. napirendi pont</a:t>
            </a:r>
          </a:p>
        </p:txBody>
      </p:sp>
    </p:spTree>
    <p:extLst>
      <p:ext uri="{BB962C8B-B14F-4D97-AF65-F5344CB8AC3E}">
        <p14:creationId xmlns:p14="http://schemas.microsoft.com/office/powerpoint/2010/main" val="771898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Táblázat 7"/>
          <p:cNvGraphicFramePr>
            <a:graphicFrameLocks noGrp="1"/>
          </p:cNvGraphicFramePr>
          <p:nvPr/>
        </p:nvGraphicFramePr>
        <p:xfrm>
          <a:off x="350682" y="915566"/>
          <a:ext cx="8460000" cy="3603673"/>
        </p:xfrm>
        <a:graphic>
          <a:graphicData uri="http://schemas.openxmlformats.org/drawingml/2006/table">
            <a:tbl>
              <a:tblPr>
                <a:tableStyleId>{5C22544A-7EE6-4342-B048-85BDC9FD1C3A}</a:tableStyleId>
              </a:tblPr>
              <a:tblGrid>
                <a:gridCol w="756000">
                  <a:extLst>
                    <a:ext uri="{9D8B030D-6E8A-4147-A177-3AD203B41FA5}">
                      <a16:colId xmlns:a16="http://schemas.microsoft.com/office/drawing/2014/main" val="2804265849"/>
                    </a:ext>
                  </a:extLst>
                </a:gridCol>
                <a:gridCol w="1980000">
                  <a:extLst>
                    <a:ext uri="{9D8B030D-6E8A-4147-A177-3AD203B41FA5}">
                      <a16:colId xmlns:a16="http://schemas.microsoft.com/office/drawing/2014/main" val="1734355920"/>
                    </a:ext>
                  </a:extLst>
                </a:gridCol>
                <a:gridCol w="5724000">
                  <a:extLst>
                    <a:ext uri="{9D8B030D-6E8A-4147-A177-3AD203B41FA5}">
                      <a16:colId xmlns:a16="http://schemas.microsoft.com/office/drawing/2014/main" val="2033015097"/>
                    </a:ext>
                  </a:extLst>
                </a:gridCol>
              </a:tblGrid>
              <a:tr h="274876">
                <a:tc>
                  <a:txBody>
                    <a:bodyPr/>
                    <a:lstStyle/>
                    <a:p>
                      <a:pPr algn="ctr" fontAlgn="ctr"/>
                      <a:r>
                        <a:rPr lang="hu-HU" sz="1200" b="1" u="none" strike="noStrike" dirty="0">
                          <a:effectLst/>
                        </a:rPr>
                        <a:t>Téma</a:t>
                      </a:r>
                      <a:endParaRPr lang="hu-HU" sz="12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tc>
                  <a:txBody>
                    <a:bodyPr/>
                    <a:lstStyle/>
                    <a:p>
                      <a:pPr algn="ctr" fontAlgn="ctr"/>
                      <a:r>
                        <a:rPr lang="hu-HU" sz="1200" b="1" u="none" strike="noStrike" dirty="0">
                          <a:effectLst/>
                        </a:rPr>
                        <a:t>A téma címe</a:t>
                      </a:r>
                      <a:endParaRPr lang="hu-HU" sz="12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hu-HU" sz="1200" b="1" u="none" strike="noStrike" kern="1200">
                          <a:solidFill>
                            <a:schemeClr val="dk1"/>
                          </a:solidFill>
                          <a:effectLst/>
                          <a:latin typeface="+mn-lt"/>
                          <a:ea typeface="+mn-ea"/>
                          <a:cs typeface="+mn-cs"/>
                        </a:rPr>
                        <a:t>WRC eredmény</a:t>
                      </a:r>
                      <a:endParaRPr lang="hu-HU" sz="1200" b="1"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A2DB"/>
                    </a:solidFill>
                  </a:tcPr>
                </a:tc>
                <a:extLst>
                  <a:ext uri="{0D108BD9-81ED-4DB2-BD59-A6C34878D82A}">
                    <a16:rowId xmlns:a16="http://schemas.microsoft.com/office/drawing/2014/main" val="4186529860"/>
                  </a:ext>
                </a:extLst>
              </a:tr>
              <a:tr h="0">
                <a:tc>
                  <a:txBody>
                    <a:bodyPr/>
                    <a:lstStyle/>
                    <a:p>
                      <a:pPr algn="ctr" fontAlgn="ctr"/>
                      <a:r>
                        <a:rPr lang="hu-HU" sz="1200" u="none" strike="noStrike" dirty="0">
                          <a:effectLst/>
                        </a:rPr>
                        <a:t>“G”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200" u="none" strike="noStrike" dirty="0">
                          <a:effectLst/>
                        </a:rPr>
                        <a:t>GSO védelme az NGSO rendszerektől a Q/V sávokban a 770. Határozat módosításával</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A Határozat 2. Melléklete törlésre került és egy új Ajánlásba kerül bele. Másrészről kiegészítésre került az </a:t>
                      </a:r>
                      <a:r>
                        <a:rPr lang="hu-HU" sz="1000" i="1">
                          <a:effectLst/>
                          <a:latin typeface="Calibri" panose="020F0502020204030204" pitchFamily="34" charset="0"/>
                          <a:ea typeface="Calibri" panose="020F0502020204030204" pitchFamily="34" charset="0"/>
                          <a:cs typeface="Times New Roman" panose="02020603050405020304" pitchFamily="18" charset="0"/>
                        </a:rPr>
                        <a:t>instructs the Director of the Radiocommunication Bureau</a:t>
                      </a:r>
                      <a:r>
                        <a:rPr lang="hu-HU" sz="1000">
                          <a:effectLst/>
                          <a:latin typeface="Calibri" panose="020F0502020204030204" pitchFamily="34" charset="0"/>
                          <a:ea typeface="Calibri" panose="020F0502020204030204" pitchFamily="34" charset="0"/>
                          <a:cs typeface="Times New Roman" panose="02020603050405020304" pitchFamily="18" charset="0"/>
                        </a:rPr>
                        <a:t> rész, amely alapján a validáció után 90 napot biztosítanak a módosításra, hogy </a:t>
                      </a:r>
                      <a:r>
                        <a:rPr lang="hu-HU" sz="1000" i="1">
                          <a:effectLst/>
                          <a:latin typeface="Calibri" panose="020F0502020204030204" pitchFamily="34" charset="0"/>
                          <a:ea typeface="Calibri" panose="020F0502020204030204" pitchFamily="34" charset="0"/>
                          <a:cs typeface="Times New Roman" panose="02020603050405020304" pitchFamily="18" charset="0"/>
                        </a:rPr>
                        <a:t>favourable </a:t>
                      </a:r>
                      <a:r>
                        <a:rPr lang="hu-HU" sz="1000">
                          <a:effectLst/>
                          <a:latin typeface="Calibri" panose="020F0502020204030204" pitchFamily="34" charset="0"/>
                          <a:ea typeface="Calibri" panose="020F0502020204030204" pitchFamily="34" charset="0"/>
                          <a:cs typeface="Times New Roman" panose="02020603050405020304" pitchFamily="18" charset="0"/>
                        </a:rPr>
                        <a:t>státuszt kapjanak az érintett rendszerek.</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2053140"/>
                  </a:ext>
                </a:extLst>
              </a:tr>
              <a:tr h="0">
                <a:tc>
                  <a:txBody>
                    <a:bodyPr/>
                    <a:lstStyle/>
                    <a:p>
                      <a:pPr algn="ctr" fontAlgn="ctr"/>
                      <a:r>
                        <a:rPr lang="hu-HU" sz="1200" u="none" strike="noStrike" dirty="0">
                          <a:effectLst/>
                        </a:rPr>
                        <a:t>“H”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u="none" strike="noStrike" dirty="0">
                          <a:effectLst/>
                        </a:rPr>
                        <a:t>Fokozott védelem a 30. és </a:t>
                      </a:r>
                      <a:r>
                        <a:rPr lang="hu-HU" sz="1200" u="none" strike="noStrike" dirty="0" err="1">
                          <a:effectLst/>
                        </a:rPr>
                        <a:t>30A</a:t>
                      </a:r>
                      <a:r>
                        <a:rPr lang="hu-HU" sz="1200" u="none" strike="noStrike" dirty="0">
                          <a:effectLst/>
                        </a:rPr>
                        <a:t>. Függelékekben</a:t>
                      </a:r>
                      <a:r>
                        <a:rPr lang="hu-HU" sz="1200" u="none" strike="noStrike" baseline="0" dirty="0">
                          <a:effectLst/>
                        </a:rPr>
                        <a:t> (1. és 3. Körzet) és a </a:t>
                      </a:r>
                      <a:r>
                        <a:rPr lang="hu-HU" sz="1200" u="none" strike="noStrike" baseline="0" dirty="0" err="1">
                          <a:effectLst/>
                        </a:rPr>
                        <a:t>30B</a:t>
                      </a:r>
                      <a:r>
                        <a:rPr lang="hu-HU" sz="1200" u="none" strike="noStrike" baseline="0" dirty="0">
                          <a:effectLst/>
                        </a:rPr>
                        <a:t>. Függelékben</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Ez a téma összefüggésben van az I témával. Eddig azok az igazgatások, amelyek nem válaszoltak a Bureau leveleire, úgy kellett tekinteni, hogy teljes egészében hozzájárulnak az új kijelölésekhez. Olyan módosítások történtek a Függelékekben, hogy mostantól külön kell venni ezen igazgatások kiosztásait és kijelöléseit. A kijelöléseik esetében továbbra is úgy kell tekinteni, hogy teljes egészében hozzájárulásukat adják. Viszont a kiosztásaik kapcsán csak addig, amíg meg nem valósítják azt és ezáltal a notifikáló igazgatásnak ezt figyelembe kell vennie.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1567874"/>
                  </a:ext>
                </a:extLst>
              </a:tr>
              <a:tr h="0">
                <a:tc>
                  <a:txBody>
                    <a:bodyPr/>
                    <a:lstStyle/>
                    <a:p>
                      <a:pPr algn="ctr" fontAlgn="ctr"/>
                      <a:r>
                        <a:rPr lang="hu-HU" sz="1200" u="none" strike="noStrike" dirty="0">
                          <a:solidFill>
                            <a:schemeClr val="tx1"/>
                          </a:solidFill>
                          <a:effectLst/>
                        </a:rPr>
                        <a:t>“I” téma:</a:t>
                      </a:r>
                      <a:endParaRPr lang="hu-HU" sz="1200" b="0" i="0" u="none" strike="noStrike" dirty="0">
                        <a:solidFill>
                          <a:schemeClr val="tx1"/>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200" u="none" strike="noStrike" dirty="0">
                          <a:effectLst/>
                        </a:rPr>
                        <a:t>Speciális megállapodások a </a:t>
                      </a:r>
                      <a:r>
                        <a:rPr lang="hu-HU" sz="1200" u="none" strike="noStrike" dirty="0" err="1">
                          <a:effectLst/>
                        </a:rPr>
                        <a:t>30B</a:t>
                      </a:r>
                      <a:r>
                        <a:rPr lang="hu-HU" sz="1200" u="none" strike="noStrike" dirty="0">
                          <a:effectLst/>
                        </a:rPr>
                        <a:t>. Függelék alatt</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Bevezetésre került a speciális megállapodás, amely alapján az eddigi degradálódott kiosztások referenciaértékeit helyre lehet állítani, és amellyel a nemzeti pozíció használatba vételénél jelezni lehet egy a nemzeti pozíción kívüli rendszer adminisztrációjának, hogy figyelembe vegyék a nemzeti pozíciót.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492249"/>
                  </a:ext>
                </a:extLst>
              </a:tr>
              <a:tr h="0">
                <a:tc>
                  <a:txBody>
                    <a:bodyPr/>
                    <a:lstStyle/>
                    <a:p>
                      <a:pPr algn="ctr" fontAlgn="ctr"/>
                      <a:r>
                        <a:rPr lang="hu-HU" sz="1200" u="none" strike="noStrike" dirty="0">
                          <a:effectLst/>
                        </a:rPr>
                        <a:t>“J”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u="none" strike="noStrike" dirty="0">
                          <a:effectLst/>
                        </a:rPr>
                        <a:t>76. Határozat módosítása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300"/>
                        </a:spcAft>
                      </a:pPr>
                      <a:r>
                        <a:rPr lang="hu-HU" sz="1000">
                          <a:effectLst/>
                          <a:latin typeface="Calibri" panose="020F0502020204030204" pitchFamily="34" charset="0"/>
                          <a:ea typeface="Calibri" panose="020F0502020204030204" pitchFamily="34" charset="0"/>
                          <a:cs typeface="Calibri" panose="020F0502020204030204" pitchFamily="34" charset="0"/>
                        </a:rPr>
                        <a:t>A határozat módosítással bevezetésre kerülnek a konzultációs egyeztetések, amelyek alapján meg lehet határozni, hogy az 1A, 1B, 1C és 1D táblázatok kritériumait hogyan valósítsák meg. A határozat módosítás felkéri az ITU-R-t, hogy lehetőség szerint 2027. július 30-ig fejlessze ki az aggregált interferencia számításához szükséges számítási módszereket.</a:t>
                      </a:r>
                      <a:endParaRPr lang="hu-HU"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4104753"/>
                  </a:ext>
                </a:extLst>
              </a:tr>
              <a:tr h="0">
                <a:tc>
                  <a:txBody>
                    <a:bodyPr/>
                    <a:lstStyle/>
                    <a:p>
                      <a:pPr algn="ctr" fontAlgn="ctr"/>
                      <a:r>
                        <a:rPr lang="hu-HU" sz="1200" u="none" strike="noStrike" dirty="0">
                          <a:effectLst/>
                        </a:rPr>
                        <a:t>“K” téma: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ctr"/>
                      <a:r>
                        <a:rPr lang="hu-HU" sz="1200" u="none" strike="noStrike" dirty="0">
                          <a:effectLst/>
                        </a:rPr>
                        <a:t>553. Határozat módosítása</a:t>
                      </a:r>
                      <a:endParaRPr lang="hu-HU" sz="12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nSpc>
                          <a:spcPct val="115000"/>
                        </a:lnSpc>
                        <a:spcAft>
                          <a:spcPts val="300"/>
                        </a:spcAft>
                      </a:pPr>
                      <a:r>
                        <a:rPr lang="hu-HU" sz="1000">
                          <a:effectLst/>
                          <a:latin typeface="Calibri" panose="020F0502020204030204" pitchFamily="34" charset="0"/>
                          <a:ea typeface="Calibri" panose="020F0502020204030204" pitchFamily="34" charset="0"/>
                          <a:cs typeface="Times New Roman" panose="02020603050405020304" pitchFamily="18" charset="0"/>
                        </a:rPr>
                        <a:t>Módosításra került a Határozat a használhatóságának érdekében. Mostantól már nem egyszer lehet használni az eljárást, hanem egy időben csak egy műholdas hálózatra.</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2733401282"/>
                  </a:ext>
                </a:extLst>
              </a:tr>
            </a:tbl>
          </a:graphicData>
        </a:graphic>
      </p:graphicFrame>
      <p:sp>
        <p:nvSpPr>
          <p:cNvPr id="10" name="Téglalap 9">
            <a:extLst>
              <a:ext uri="{FF2B5EF4-FFF2-40B4-BE49-F238E27FC236}">
                <a16:creationId xmlns:a16="http://schemas.microsoft.com/office/drawing/2014/main" id="{F3A42375-D1C2-40B8-B427-12B5F5754A31}"/>
              </a:ext>
            </a:extLst>
          </p:cNvPr>
          <p:cNvSpPr/>
          <p:nvPr/>
        </p:nvSpPr>
        <p:spPr>
          <a:xfrm>
            <a:off x="-23599" y="4879857"/>
            <a:ext cx="1938351" cy="261610"/>
          </a:xfrm>
          <a:prstGeom prst="rect">
            <a:avLst/>
          </a:prstGeom>
        </p:spPr>
        <p:txBody>
          <a:bodyPr wrap="none">
            <a:spAutoFit/>
          </a:bodyPr>
          <a:lstStyle/>
          <a:p>
            <a:r>
              <a:rPr lang="hu-HU" sz="1100" dirty="0">
                <a:solidFill>
                  <a:schemeClr val="bg1"/>
                </a:solidFill>
              </a:rPr>
              <a:t>Forrás: Vörös-Torma Csaba</a:t>
            </a:r>
          </a:p>
        </p:txBody>
      </p:sp>
      <p:pic>
        <p:nvPicPr>
          <p:cNvPr id="11" name="Kép 10">
            <a:extLst>
              <a:ext uri="{FF2B5EF4-FFF2-40B4-BE49-F238E27FC236}">
                <a16:creationId xmlns:a16="http://schemas.microsoft.com/office/drawing/2014/main" id="{5E9C264B-9008-4E46-9413-64B7DF7B3E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373E5A51-1D86-4F65-8CFD-57AA291B957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7. napirendi pont</a:t>
            </a:r>
          </a:p>
        </p:txBody>
      </p:sp>
    </p:spTree>
    <p:extLst>
      <p:ext uri="{BB962C8B-B14F-4D97-AF65-F5344CB8AC3E}">
        <p14:creationId xmlns:p14="http://schemas.microsoft.com/office/powerpoint/2010/main" val="210486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6610" y="1923678"/>
            <a:ext cx="7731894" cy="648072"/>
          </a:xfrm>
        </p:spPr>
        <p:txBody>
          <a:bodyPr/>
          <a:lstStyle/>
          <a:p>
            <a:pPr>
              <a:lnSpc>
                <a:spcPct val="100000"/>
              </a:lnSpc>
              <a:spcBef>
                <a:spcPts val="0"/>
              </a:spcBef>
            </a:pPr>
            <a:r>
              <a:rPr lang="hu-HU" dirty="0"/>
              <a:t>Tengeri, légi rádiószolgálatok</a:t>
            </a:r>
            <a:endParaRPr lang="hu-HU" sz="4800" dirty="0"/>
          </a:p>
        </p:txBody>
      </p:sp>
      <p:sp>
        <p:nvSpPr>
          <p:cNvPr id="5" name="Subtitle 4"/>
          <p:cNvSpPr>
            <a:spLocks noGrp="1"/>
          </p:cNvSpPr>
          <p:nvPr>
            <p:ph type="subTitle" idx="1"/>
          </p:nvPr>
        </p:nvSpPr>
        <p:spPr>
          <a:xfrm>
            <a:off x="1408996" y="4443958"/>
            <a:ext cx="7128792" cy="432048"/>
          </a:xfrm>
        </p:spPr>
        <p:txBody>
          <a:bodyPr/>
          <a:lstStyle/>
          <a:p>
            <a:pPr>
              <a:lnSpc>
                <a:spcPct val="100000"/>
              </a:lnSpc>
            </a:pPr>
            <a:r>
              <a:rPr lang="hu-HU" sz="2400" dirty="0"/>
              <a:t>Juricsky Endre</a:t>
            </a:r>
          </a:p>
        </p:txBody>
      </p:sp>
      <p:sp>
        <p:nvSpPr>
          <p:cNvPr id="8" name="Text Placeholder 5"/>
          <p:cNvSpPr>
            <a:spLocks noGrp="1"/>
          </p:cNvSpPr>
          <p:nvPr>
            <p:ph type="body" sz="half" idx="2"/>
          </p:nvPr>
        </p:nvSpPr>
        <p:spPr>
          <a:xfrm>
            <a:off x="1519682" y="2569448"/>
            <a:ext cx="6907420" cy="1728192"/>
          </a:xfrm>
        </p:spPr>
        <p:txBody>
          <a:bodyPr>
            <a:normAutofit fontScale="92500" lnSpcReduction="10000"/>
          </a:bodyPr>
          <a:lstStyle/>
          <a:p>
            <a:pPr>
              <a:lnSpc>
                <a:spcPct val="110000"/>
              </a:lnSpc>
              <a:spcBef>
                <a:spcPts val="0"/>
              </a:spcBef>
            </a:pPr>
            <a:r>
              <a:rPr lang="hu-HU" sz="1600" dirty="0"/>
              <a:t>1.1 – 5.441B lábjegyzet felülvizsgálata – 4.9 </a:t>
            </a:r>
            <a:r>
              <a:rPr lang="hu-HU" sz="1600" dirty="0" err="1"/>
              <a:t>GHz</a:t>
            </a:r>
            <a:r>
              <a:rPr lang="hu-HU" sz="1600" dirty="0"/>
              <a:t> IMT </a:t>
            </a:r>
            <a:r>
              <a:rPr lang="hu-HU" sz="1600" dirty="0" err="1"/>
              <a:t>vs</a:t>
            </a:r>
            <a:r>
              <a:rPr lang="hu-HU" sz="1600" dirty="0"/>
              <a:t> AMS,MMS</a:t>
            </a:r>
          </a:p>
          <a:p>
            <a:pPr>
              <a:lnSpc>
                <a:spcPct val="110000"/>
              </a:lnSpc>
              <a:spcBef>
                <a:spcPts val="0"/>
              </a:spcBef>
            </a:pPr>
            <a:r>
              <a:rPr lang="hu-HU" sz="1600" dirty="0"/>
              <a:t>1.6 – </a:t>
            </a:r>
            <a:r>
              <a:rPr lang="hu-HU" sz="1600" dirty="0" err="1"/>
              <a:t>Szuborbitális</a:t>
            </a:r>
            <a:r>
              <a:rPr lang="hu-HU" sz="1600" dirty="0"/>
              <a:t> járművek</a:t>
            </a:r>
          </a:p>
          <a:p>
            <a:pPr>
              <a:lnSpc>
                <a:spcPct val="110000"/>
              </a:lnSpc>
              <a:spcBef>
                <a:spcPts val="0"/>
              </a:spcBef>
            </a:pPr>
            <a:r>
              <a:rPr lang="hu-HU" sz="1600" dirty="0"/>
              <a:t>1.7 – Új AMS(R)S kijelölés a 118-137 MHz VHF sávban</a:t>
            </a:r>
          </a:p>
          <a:p>
            <a:pPr>
              <a:lnSpc>
                <a:spcPct val="110000"/>
              </a:lnSpc>
              <a:spcBef>
                <a:spcPts val="0"/>
              </a:spcBef>
            </a:pPr>
            <a:r>
              <a:rPr lang="hu-HU" sz="1600" dirty="0"/>
              <a:t>1.8 – 155. Határozat alapján UAS CNPC az FSS sávokban</a:t>
            </a:r>
          </a:p>
          <a:p>
            <a:pPr>
              <a:lnSpc>
                <a:spcPct val="110000"/>
              </a:lnSpc>
              <a:spcBef>
                <a:spcPts val="0"/>
              </a:spcBef>
            </a:pPr>
            <a:r>
              <a:rPr lang="hu-HU" sz="1600" dirty="0"/>
              <a:t>1.9 – Légi HF, 27. függelék, AM(R)S</a:t>
            </a:r>
          </a:p>
          <a:p>
            <a:pPr>
              <a:lnSpc>
                <a:spcPct val="110000"/>
              </a:lnSpc>
              <a:spcBef>
                <a:spcPts val="0"/>
              </a:spcBef>
            </a:pPr>
            <a:r>
              <a:rPr lang="hu-HU" sz="1600" dirty="0"/>
              <a:t>1.10 – Nem biztonsági célú AMS 15 / 22 </a:t>
            </a:r>
            <a:r>
              <a:rPr lang="hu-HU" sz="1600" dirty="0" err="1"/>
              <a:t>GHz</a:t>
            </a:r>
            <a:endParaRPr lang="hu-HU" sz="1600" dirty="0"/>
          </a:p>
          <a:p>
            <a:pPr>
              <a:lnSpc>
                <a:spcPct val="110000"/>
              </a:lnSpc>
              <a:spcBef>
                <a:spcPts val="0"/>
              </a:spcBef>
            </a:pPr>
            <a:r>
              <a:rPr lang="hu-HU" sz="1600" dirty="0"/>
              <a:t>1.11 – GMDSS e-</a:t>
            </a:r>
            <a:r>
              <a:rPr lang="hu-HU" sz="1600" dirty="0" err="1"/>
              <a:t>nav</a:t>
            </a:r>
            <a:endParaRPr lang="hu-HU" sz="1600" dirty="0"/>
          </a:p>
        </p:txBody>
      </p:sp>
    </p:spTree>
    <p:extLst>
      <p:ext uri="{BB962C8B-B14F-4D97-AF65-F5344CB8AC3E}">
        <p14:creationId xmlns:p14="http://schemas.microsoft.com/office/powerpoint/2010/main" val="153662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Átellenes sarkain kerekített téglalap 9">
            <a:extLst>
              <a:ext uri="{FF2B5EF4-FFF2-40B4-BE49-F238E27FC236}">
                <a16:creationId xmlns:a16="http://schemas.microsoft.com/office/drawing/2014/main" id="{7ADAC4B7-B561-45A8-AC02-6EA2D398A477}"/>
              </a:ext>
            </a:extLst>
          </p:cNvPr>
          <p:cNvSpPr/>
          <p:nvPr/>
        </p:nvSpPr>
        <p:spPr>
          <a:xfrm>
            <a:off x="2213738" y="241793"/>
            <a:ext cx="4716524"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hu-HU" dirty="0"/>
              <a:t>Megnyitó és résztvevők</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zövegdoboz 5">
            <a:extLst>
              <a:ext uri="{FF2B5EF4-FFF2-40B4-BE49-F238E27FC236}">
                <a16:creationId xmlns:a16="http://schemas.microsoft.com/office/drawing/2014/main" id="{7100ED54-54CF-4FC1-A32E-9C13F4259618}"/>
              </a:ext>
            </a:extLst>
          </p:cNvPr>
          <p:cNvSpPr txBox="1"/>
          <p:nvPr/>
        </p:nvSpPr>
        <p:spPr>
          <a:xfrm>
            <a:off x="755576" y="1131590"/>
            <a:ext cx="8020251" cy="3323987"/>
          </a:xfrm>
          <a:prstGeom prst="rect">
            <a:avLst/>
          </a:prstGeom>
          <a:noFill/>
        </p:spPr>
        <p:txBody>
          <a:bodyPr wrap="square" rtlCol="0">
            <a:spAutoFit/>
          </a:bodyPr>
          <a:lstStyle/>
          <a:p>
            <a:r>
              <a:rPr lang="hu-HU" sz="1500" dirty="0">
                <a:ea typeface="Lato Light" panose="020B0604020202020204" charset="0"/>
                <a:cs typeface="Lato Light" panose="020B0604020202020204" charset="0"/>
              </a:rPr>
              <a:t>163 ország több, mint 3900 képviselője, ebből 88 miniszteri szinten volt jelen.</a:t>
            </a:r>
          </a:p>
          <a:p>
            <a:endParaRPr lang="hu-HU" sz="1500" dirty="0">
              <a:ea typeface="Lato Light" panose="020B0604020202020204" charset="0"/>
              <a:cs typeface="Lato Light" panose="020B0604020202020204" charset="0"/>
            </a:endParaRPr>
          </a:p>
          <a:p>
            <a:r>
              <a:rPr lang="hu-HU" sz="1500" dirty="0">
                <a:ea typeface="Lato Light" panose="020B0604020202020204" charset="0"/>
                <a:cs typeface="Lato Light" panose="020B0604020202020204" charset="0"/>
              </a:rPr>
              <a:t>Elnöke: Mohammed </a:t>
            </a:r>
            <a:r>
              <a:rPr lang="hu-HU" sz="1500" dirty="0" err="1">
                <a:ea typeface="Lato Light" panose="020B0604020202020204" charset="0"/>
                <a:cs typeface="Lato Light" panose="020B0604020202020204" charset="0"/>
              </a:rPr>
              <a:t>Al</a:t>
            </a:r>
            <a:r>
              <a:rPr lang="hu-HU" sz="1500" dirty="0">
                <a:ea typeface="Lato Light" panose="020B0604020202020204" charset="0"/>
                <a:cs typeface="Lato Light" panose="020B0604020202020204" charset="0"/>
              </a:rPr>
              <a:t> </a:t>
            </a:r>
            <a:r>
              <a:rPr lang="hu-HU" sz="1500" dirty="0" err="1">
                <a:ea typeface="Lato Light" panose="020B0604020202020204" charset="0"/>
                <a:cs typeface="Lato Light" panose="020B0604020202020204" charset="0"/>
              </a:rPr>
              <a:t>Ramsi</a:t>
            </a:r>
            <a:r>
              <a:rPr lang="hu-HU" sz="1500" dirty="0">
                <a:ea typeface="Lato Light" panose="020B0604020202020204" charset="0"/>
                <a:cs typeface="Lato Light" panose="020B0604020202020204" charset="0"/>
              </a:rPr>
              <a:t> (UAE), </a:t>
            </a:r>
            <a:r>
              <a:rPr lang="hu-HU" sz="1500" dirty="0"/>
              <a:t>a </a:t>
            </a:r>
            <a:r>
              <a:rPr lang="hu-HU" sz="1500" dirty="0" err="1"/>
              <a:t>Telecommunications</a:t>
            </a:r>
            <a:r>
              <a:rPr lang="hu-HU" sz="1500" dirty="0"/>
              <a:t> and </a:t>
            </a:r>
            <a:r>
              <a:rPr lang="hu-HU" sz="1500" dirty="0" err="1"/>
              <a:t>digital</a:t>
            </a:r>
            <a:r>
              <a:rPr lang="hu-HU" sz="1500" dirty="0"/>
              <a:t> </a:t>
            </a:r>
            <a:r>
              <a:rPr lang="hu-HU" sz="1500" dirty="0" err="1"/>
              <a:t>government</a:t>
            </a:r>
            <a:r>
              <a:rPr lang="hu-HU" sz="1500" dirty="0"/>
              <a:t> </a:t>
            </a:r>
          </a:p>
          <a:p>
            <a:r>
              <a:rPr lang="hu-HU" sz="1500" dirty="0" err="1"/>
              <a:t>Regulatory</a:t>
            </a:r>
            <a:r>
              <a:rPr lang="hu-HU" sz="1500" dirty="0"/>
              <a:t> </a:t>
            </a:r>
            <a:r>
              <a:rPr lang="hu-HU" sz="1500" dirty="0" err="1"/>
              <a:t>Authority</a:t>
            </a:r>
            <a:r>
              <a:rPr lang="hu-HU" sz="1500" dirty="0"/>
              <a:t> (TDRA) főigazgató-helyettese</a:t>
            </a:r>
          </a:p>
          <a:p>
            <a:endParaRPr lang="hu-HU" sz="1500" b="1" dirty="0">
              <a:ea typeface="Lato Light" panose="020B0604020202020204" charset="0"/>
              <a:cs typeface="Lato Light" panose="020B0604020202020204" charset="0"/>
            </a:endParaRPr>
          </a:p>
          <a:p>
            <a:r>
              <a:rPr lang="hu-HU" sz="1500" dirty="0">
                <a:ea typeface="Lato Light" panose="020B0604020202020204" charset="0"/>
                <a:cs typeface="Lato Light" panose="020B0604020202020204" charset="0"/>
              </a:rPr>
              <a:t>Az ünnepélyes megnyitón </a:t>
            </a:r>
            <a:r>
              <a:rPr lang="hu-HU" sz="1500" dirty="0" err="1">
                <a:ea typeface="Lato Light" panose="020B0604020202020204" charset="0"/>
                <a:cs typeface="Lato Light" panose="020B0604020202020204" charset="0"/>
              </a:rPr>
              <a:t>Sheikh</a:t>
            </a:r>
            <a:r>
              <a:rPr lang="hu-HU" sz="1500" dirty="0">
                <a:ea typeface="Lato Light" panose="020B0604020202020204" charset="0"/>
                <a:cs typeface="Lato Light" panose="020B0604020202020204" charset="0"/>
              </a:rPr>
              <a:t> Ahmed </a:t>
            </a:r>
            <a:r>
              <a:rPr lang="hu-HU" sz="1500" dirty="0" err="1">
                <a:ea typeface="Lato Light" panose="020B0604020202020204" charset="0"/>
                <a:cs typeface="Lato Light" panose="020B0604020202020204" charset="0"/>
              </a:rPr>
              <a:t>bin</a:t>
            </a:r>
            <a:r>
              <a:rPr lang="hu-HU" sz="1500" dirty="0">
                <a:ea typeface="Lato Light" panose="020B0604020202020204" charset="0"/>
                <a:cs typeface="Lato Light" panose="020B0604020202020204" charset="0"/>
              </a:rPr>
              <a:t> Mohammed </a:t>
            </a:r>
            <a:r>
              <a:rPr lang="hu-HU" sz="1500" dirty="0" err="1">
                <a:ea typeface="Lato Light" panose="020B0604020202020204" charset="0"/>
                <a:cs typeface="Lato Light" panose="020B0604020202020204" charset="0"/>
              </a:rPr>
              <a:t>bin</a:t>
            </a:r>
            <a:r>
              <a:rPr lang="hu-HU" sz="1500" dirty="0">
                <a:ea typeface="Lato Light" panose="020B0604020202020204" charset="0"/>
                <a:cs typeface="Lato Light" panose="020B0604020202020204" charset="0"/>
              </a:rPr>
              <a:t> </a:t>
            </a:r>
            <a:r>
              <a:rPr lang="hu-HU" sz="1500" dirty="0" err="1">
                <a:ea typeface="Lato Light" panose="020B0604020202020204" charset="0"/>
                <a:cs typeface="Lato Light" panose="020B0604020202020204" charset="0"/>
              </a:rPr>
              <a:t>Rashid</a:t>
            </a:r>
            <a:r>
              <a:rPr lang="hu-HU" sz="1500" dirty="0">
                <a:ea typeface="Lato Light" panose="020B0604020202020204" charset="0"/>
                <a:cs typeface="Lato Light" panose="020B0604020202020204" charset="0"/>
              </a:rPr>
              <a:t> </a:t>
            </a:r>
            <a:r>
              <a:rPr lang="hu-HU" sz="1500" dirty="0" err="1">
                <a:ea typeface="Lato Light" panose="020B0604020202020204" charset="0"/>
                <a:cs typeface="Lato Light" panose="020B0604020202020204" charset="0"/>
              </a:rPr>
              <a:t>Al</a:t>
            </a:r>
            <a:r>
              <a:rPr lang="hu-HU" sz="1500" dirty="0">
                <a:ea typeface="Lato Light" panose="020B0604020202020204" charset="0"/>
                <a:cs typeface="Lato Light" panose="020B0604020202020204" charset="0"/>
              </a:rPr>
              <a:t> </a:t>
            </a:r>
            <a:r>
              <a:rPr lang="hu-HU" sz="1500" dirty="0" err="1">
                <a:ea typeface="Lato Light" panose="020B0604020202020204" charset="0"/>
                <a:cs typeface="Lato Light" panose="020B0604020202020204" charset="0"/>
              </a:rPr>
              <a:t>Maktoum</a:t>
            </a:r>
            <a:r>
              <a:rPr lang="hu-HU" sz="1500" dirty="0">
                <a:ea typeface="Lato Light" panose="020B0604020202020204" charset="0"/>
                <a:cs typeface="Lato Light" panose="020B0604020202020204" charset="0"/>
              </a:rPr>
              <a:t>, a Dubai helyettes uralkodója és a Médiatanács elnöke köszöntötte a résztvevőket, majd </a:t>
            </a:r>
            <a:r>
              <a:rPr lang="hu-HU" sz="1500" dirty="0" err="1">
                <a:ea typeface="Lato Light" panose="020B0604020202020204" charset="0"/>
                <a:cs typeface="Lato Light" panose="020B0604020202020204" charset="0"/>
              </a:rPr>
              <a:t>António</a:t>
            </a:r>
            <a:r>
              <a:rPr lang="hu-HU" sz="1500" dirty="0">
                <a:ea typeface="Lato Light" panose="020B0604020202020204" charset="0"/>
                <a:cs typeface="Lato Light" panose="020B0604020202020204" charset="0"/>
              </a:rPr>
              <a:t> </a:t>
            </a:r>
            <a:r>
              <a:rPr lang="hu-HU" sz="1500" dirty="0" err="1">
                <a:ea typeface="Lato Light" panose="020B0604020202020204" charset="0"/>
                <a:cs typeface="Lato Light" panose="020B0604020202020204" charset="0"/>
              </a:rPr>
              <a:t>Guterres</a:t>
            </a:r>
            <a:r>
              <a:rPr lang="hu-HU" sz="1500" dirty="0">
                <a:ea typeface="Lato Light" panose="020B0604020202020204" charset="0"/>
                <a:cs typeface="Lato Light" panose="020B0604020202020204" charset="0"/>
              </a:rPr>
              <a:t>, az ENSZ főtitkára videóüzenetét vetítették le.</a:t>
            </a:r>
          </a:p>
          <a:p>
            <a:endParaRPr lang="hu-HU" sz="1500" dirty="0">
              <a:ea typeface="Lato Light" panose="020B0604020202020204" charset="0"/>
              <a:cs typeface="Lato Light" panose="020B0604020202020204" charset="0"/>
            </a:endParaRPr>
          </a:p>
          <a:p>
            <a:r>
              <a:rPr lang="hu-HU" sz="1500" dirty="0">
                <a:ea typeface="Lato Light" panose="020B0604020202020204" charset="0"/>
                <a:cs typeface="Lato Light" panose="020B0604020202020204" charset="0"/>
              </a:rPr>
              <a:t>Delegációvezetők informális és formális ülése: egyeztették a WRC-23 struktúráját, a munkabizottságokat és javaslatot tettek a konferencia alelnökei, valamint a bizottsági elnökök és alelnökök személyére.</a:t>
            </a:r>
          </a:p>
          <a:p>
            <a:endParaRPr lang="hu-HU" sz="1500" dirty="0">
              <a:latin typeface="Lato Light" panose="020B0604020202020204" charset="0"/>
              <a:ea typeface="Lato Light" panose="020B0604020202020204" charset="0"/>
              <a:cs typeface="Lato Light" panose="020B0604020202020204" charset="0"/>
            </a:endParaRPr>
          </a:p>
          <a:p>
            <a:pPr algn="ctr"/>
            <a:endParaRPr lang="hu-HU" sz="1500" b="1" dirty="0">
              <a:latin typeface="Lato Light" panose="020B0604020202020204" charset="0"/>
              <a:ea typeface="Lato Light" panose="020B0604020202020204" charset="0"/>
              <a:cs typeface="Lato Light" panose="020B0604020202020204" charset="0"/>
            </a:endParaRPr>
          </a:p>
        </p:txBody>
      </p:sp>
      <p:pic>
        <p:nvPicPr>
          <p:cNvPr id="8" name="Kép 7">
            <a:extLst>
              <a:ext uri="{FF2B5EF4-FFF2-40B4-BE49-F238E27FC236}">
                <a16:creationId xmlns:a16="http://schemas.microsoft.com/office/drawing/2014/main" id="{7988A3B8-262E-4944-A0E6-C24CBD987F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2197411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2046" y="872865"/>
            <a:ext cx="8399908" cy="914600"/>
          </a:xfrm>
        </p:spPr>
        <p:txBody>
          <a:bodyPr/>
          <a:lstStyle/>
          <a:p>
            <a:pPr marL="36000" indent="0">
              <a:lnSpc>
                <a:spcPct val="100000"/>
              </a:lnSpc>
              <a:buNone/>
            </a:pPr>
            <a:r>
              <a:rPr lang="hu-HU" sz="1400" dirty="0"/>
              <a:t>Lehetséges intézkedések a 4800-4990 MHz sávú légi és tengeri mozgószolgálat nemzetközi légtérben és vizeken tartózkodó állomásainak védelmére nemzeti területen található más állomásoktól és az RR 5.441B lábjegyzetében szereplő teljesítmény-sűrűségre (pfd ) vonatkozó korlátozások felülvizsgálata a 223. (Rev. WRC-19) Határozat alapján.</a:t>
            </a:r>
          </a:p>
          <a:p>
            <a:pPr marL="36000" indent="0">
              <a:lnSpc>
                <a:spcPct val="100000"/>
              </a:lnSpc>
              <a:buNone/>
            </a:pPr>
            <a:r>
              <a:rPr lang="hu-HU" sz="1400" dirty="0"/>
              <a:t>(A </a:t>
            </a:r>
            <a:r>
              <a:rPr lang="hu-HU" sz="1400" dirty="0" err="1"/>
              <a:t>WRC</a:t>
            </a:r>
            <a:r>
              <a:rPr lang="hu-HU" sz="1400" dirty="0"/>
              <a:t>-19 1.8. napirendi pont folytatása.)</a:t>
            </a:r>
          </a:p>
          <a:p>
            <a:pPr>
              <a:lnSpc>
                <a:spcPct val="100000"/>
              </a:lnSpc>
            </a:pPr>
            <a:endParaRPr lang="hu-HU" sz="1400" dirty="0"/>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églalap 5">
            <a:extLst>
              <a:ext uri="{FF2B5EF4-FFF2-40B4-BE49-F238E27FC236}">
                <a16:creationId xmlns:a16="http://schemas.microsoft.com/office/drawing/2014/main" id="{D23926FF-EE83-4C89-9DAD-D912A4795F97}"/>
              </a:ext>
            </a:extLst>
          </p:cNvPr>
          <p:cNvSpPr/>
          <p:nvPr/>
        </p:nvSpPr>
        <p:spPr>
          <a:xfrm>
            <a:off x="269764" y="2659175"/>
            <a:ext cx="4363401" cy="1220847"/>
          </a:xfrm>
          <a:prstGeom prst="rect">
            <a:avLst/>
          </a:prstGeom>
        </p:spPr>
        <p:txBody>
          <a:bodyPr wrap="square">
            <a:spAutoFit/>
          </a:bodyPr>
          <a:lstStyle/>
          <a:p>
            <a:pPr marL="216000" indent="-180000" algn="just">
              <a:spcAft>
                <a:spcPts val="200"/>
              </a:spcAft>
              <a:buClr>
                <a:srgbClr val="0556A5"/>
              </a:buClr>
              <a:buFont typeface="Arial" pitchFamily="34" charset="0"/>
              <a:buChar char="•"/>
              <a:defRPr/>
            </a:pPr>
            <a:r>
              <a:rPr lang="hu-HU" altLang="hu-HU" sz="1400" dirty="0">
                <a:solidFill>
                  <a:srgbClr val="43515A"/>
                </a:solidFill>
              </a:rPr>
              <a:t>A sáv IMT-re globálisan nincs beazonosítva.</a:t>
            </a:r>
          </a:p>
          <a:p>
            <a:pPr marL="216000" indent="-180000" algn="just">
              <a:spcAft>
                <a:spcPts val="200"/>
              </a:spcAft>
              <a:buClr>
                <a:srgbClr val="0556A5"/>
              </a:buClr>
              <a:buFont typeface="Arial" pitchFamily="34" charset="0"/>
              <a:buChar char="•"/>
              <a:defRPr/>
            </a:pPr>
            <a:r>
              <a:rPr lang="hu-HU" altLang="hu-HU" sz="1400" dirty="0">
                <a:solidFill>
                  <a:srgbClr val="43515A"/>
                </a:solidFill>
              </a:rPr>
              <a:t>WRC-15 - 5.441A + 5.441B lábjegyzetekben IMT használat 4 országban, partoknál pfd korlátozás.</a:t>
            </a:r>
          </a:p>
          <a:p>
            <a:pPr marL="216000" indent="-180000" algn="just">
              <a:spcAft>
                <a:spcPts val="200"/>
              </a:spcAft>
              <a:buClr>
                <a:srgbClr val="0556A5"/>
              </a:buClr>
              <a:buFont typeface="Arial" pitchFamily="34" charset="0"/>
              <a:buChar char="•"/>
              <a:defRPr/>
            </a:pPr>
            <a:r>
              <a:rPr lang="hu-HU" altLang="hu-HU" sz="1400" dirty="0">
                <a:solidFill>
                  <a:srgbClr val="43515A"/>
                </a:solidFill>
              </a:rPr>
              <a:t>WRC-19 - a 5.441A + 5.441B kiegészült 43 országra, partoknál pdf korlátozás - 11 kivétellel.</a:t>
            </a:r>
            <a:endParaRPr lang="en-US" sz="1400" dirty="0">
              <a:solidFill>
                <a:srgbClr val="43515A"/>
              </a:solidFill>
            </a:endParaRPr>
          </a:p>
        </p:txBody>
      </p:sp>
      <p:sp>
        <p:nvSpPr>
          <p:cNvPr id="8" name="Átellenes sarkain kerekített téglalap 16">
            <a:extLst>
              <a:ext uri="{FF2B5EF4-FFF2-40B4-BE49-F238E27FC236}">
                <a16:creationId xmlns:a16="http://schemas.microsoft.com/office/drawing/2014/main" id="{9F10886B-4BF6-4BFC-9BFA-2E7CADE74FA3}"/>
              </a:ext>
            </a:extLst>
          </p:cNvPr>
          <p:cNvSpPr/>
          <p:nvPr/>
        </p:nvSpPr>
        <p:spPr>
          <a:xfrm>
            <a:off x="507976" y="2144593"/>
            <a:ext cx="992399"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a:t>Háttér</a:t>
            </a:r>
          </a:p>
        </p:txBody>
      </p:sp>
      <p:grpSp>
        <p:nvGrpSpPr>
          <p:cNvPr id="10" name="Csoportba foglalás 9">
            <a:extLst>
              <a:ext uri="{FF2B5EF4-FFF2-40B4-BE49-F238E27FC236}">
                <a16:creationId xmlns:a16="http://schemas.microsoft.com/office/drawing/2014/main" id="{D3D482C8-9A4C-46B5-ACEF-C3995CB8F7EB}"/>
              </a:ext>
            </a:extLst>
          </p:cNvPr>
          <p:cNvGrpSpPr/>
          <p:nvPr/>
        </p:nvGrpSpPr>
        <p:grpSpPr>
          <a:xfrm>
            <a:off x="4716016" y="2067694"/>
            <a:ext cx="4338648" cy="2787405"/>
            <a:chOff x="4759322" y="2200073"/>
            <a:chExt cx="4038566" cy="2411497"/>
          </a:xfrm>
        </p:grpSpPr>
        <p:pic>
          <p:nvPicPr>
            <p:cNvPr id="11" name="Kép 10">
              <a:extLst>
                <a:ext uri="{FF2B5EF4-FFF2-40B4-BE49-F238E27FC236}">
                  <a16:creationId xmlns:a16="http://schemas.microsoft.com/office/drawing/2014/main" id="{7B45A046-7960-45FE-9ABC-2333D924117E}"/>
                </a:ext>
              </a:extLst>
            </p:cNvPr>
            <p:cNvPicPr/>
            <p:nvPr/>
          </p:nvPicPr>
          <p:blipFill rotWithShape="1">
            <a:blip r:embed="rId2">
              <a:extLst>
                <a:ext uri="{28A0092B-C50C-407E-A947-70E740481C1C}">
                  <a14:useLocalDpi xmlns:a14="http://schemas.microsoft.com/office/drawing/2010/main" val="0"/>
                </a:ext>
              </a:extLst>
            </a:blip>
            <a:srcRect l="2982" t="2549" r="5547"/>
            <a:stretch/>
          </p:blipFill>
          <p:spPr bwMode="auto">
            <a:xfrm>
              <a:off x="4759322" y="2200073"/>
              <a:ext cx="4038566" cy="2381183"/>
            </a:xfrm>
            <a:prstGeom prst="rect">
              <a:avLst/>
            </a:prstGeom>
            <a:noFill/>
            <a:ln>
              <a:solidFill>
                <a:srgbClr val="0556A5"/>
              </a:solidFill>
            </a:ln>
          </p:spPr>
        </p:pic>
        <p:sp>
          <p:nvSpPr>
            <p:cNvPr id="12" name="Téglalap 11">
              <a:extLst>
                <a:ext uri="{FF2B5EF4-FFF2-40B4-BE49-F238E27FC236}">
                  <a16:creationId xmlns:a16="http://schemas.microsoft.com/office/drawing/2014/main" id="{6CAC7AA9-337C-49F0-A7FA-9AED2F5C3B01}"/>
                </a:ext>
              </a:extLst>
            </p:cNvPr>
            <p:cNvSpPr/>
            <p:nvPr/>
          </p:nvSpPr>
          <p:spPr>
            <a:xfrm>
              <a:off x="7617314" y="4425181"/>
              <a:ext cx="1180574" cy="186389"/>
            </a:xfrm>
            <a:prstGeom prst="rect">
              <a:avLst/>
            </a:prstGeom>
            <a:ln>
              <a:solidFill>
                <a:srgbClr val="0556A5"/>
              </a:solidFill>
            </a:ln>
          </p:spPr>
          <p:txBody>
            <a:bodyPr wrap="none">
              <a:spAutoFit/>
            </a:bodyPr>
            <a:lstStyle/>
            <a:p>
              <a:r>
                <a:rPr lang="hu-HU" sz="800" i="1">
                  <a:solidFill>
                    <a:schemeClr val="tx1">
                      <a:lumMod val="50000"/>
                      <a:lumOff val="50000"/>
                    </a:schemeClr>
                  </a:solidFill>
                  <a:latin typeface="Arial" panose="020B0604020202020204" pitchFamily="34" charset="0"/>
                  <a:ea typeface="Calibri" panose="020F0502020204030204" pitchFamily="34" charset="0"/>
                </a:rPr>
                <a:t>Kép forrása: LS telcom</a:t>
              </a:r>
              <a:endParaRPr lang="en-US" sz="800">
                <a:solidFill>
                  <a:schemeClr val="tx1">
                    <a:lumMod val="50000"/>
                    <a:lumOff val="50000"/>
                  </a:schemeClr>
                </a:solidFill>
              </a:endParaRPr>
            </a:p>
          </p:txBody>
        </p:sp>
        <p:sp>
          <p:nvSpPr>
            <p:cNvPr id="13" name="Szabadkézi sokszög: alakzat 12">
              <a:extLst>
                <a:ext uri="{FF2B5EF4-FFF2-40B4-BE49-F238E27FC236}">
                  <a16:creationId xmlns:a16="http://schemas.microsoft.com/office/drawing/2014/main" id="{85293AD4-E341-4575-8C7E-24CAE98C8825}"/>
                </a:ext>
              </a:extLst>
            </p:cNvPr>
            <p:cNvSpPr/>
            <p:nvPr/>
          </p:nvSpPr>
          <p:spPr>
            <a:xfrm>
              <a:off x="5329238" y="4255294"/>
              <a:ext cx="80962" cy="95250"/>
            </a:xfrm>
            <a:custGeom>
              <a:avLst/>
              <a:gdLst>
                <a:gd name="connsiteX0" fmla="*/ 4762 w 80962"/>
                <a:gd name="connsiteY0" fmla="*/ 0 h 95250"/>
                <a:gd name="connsiteX1" fmla="*/ 0 w 80962"/>
                <a:gd name="connsiteY1" fmla="*/ 42862 h 95250"/>
                <a:gd name="connsiteX2" fmla="*/ 0 w 80962"/>
                <a:gd name="connsiteY2" fmla="*/ 42862 h 95250"/>
                <a:gd name="connsiteX3" fmla="*/ 0 w 80962"/>
                <a:gd name="connsiteY3" fmla="*/ 71437 h 95250"/>
                <a:gd name="connsiteX4" fmla="*/ 16668 w 80962"/>
                <a:gd name="connsiteY4" fmla="*/ 85725 h 95250"/>
                <a:gd name="connsiteX5" fmla="*/ 45243 w 80962"/>
                <a:gd name="connsiteY5" fmla="*/ 95250 h 95250"/>
                <a:gd name="connsiteX6" fmla="*/ 64293 w 80962"/>
                <a:gd name="connsiteY6" fmla="*/ 95250 h 95250"/>
                <a:gd name="connsiteX7" fmla="*/ 80962 w 80962"/>
                <a:gd name="connsiteY7" fmla="*/ 76200 h 95250"/>
                <a:gd name="connsiteX8" fmla="*/ 78581 w 80962"/>
                <a:gd name="connsiteY8" fmla="*/ 50006 h 95250"/>
                <a:gd name="connsiteX9" fmla="*/ 4762 w 80962"/>
                <a:gd name="connsiteY9"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95250">
                  <a:moveTo>
                    <a:pt x="4762" y="0"/>
                  </a:moveTo>
                  <a:lnTo>
                    <a:pt x="0" y="42862"/>
                  </a:lnTo>
                  <a:lnTo>
                    <a:pt x="0" y="42862"/>
                  </a:lnTo>
                  <a:lnTo>
                    <a:pt x="0" y="71437"/>
                  </a:lnTo>
                  <a:lnTo>
                    <a:pt x="16668" y="85725"/>
                  </a:lnTo>
                  <a:lnTo>
                    <a:pt x="45243" y="95250"/>
                  </a:lnTo>
                  <a:lnTo>
                    <a:pt x="64293" y="95250"/>
                  </a:lnTo>
                  <a:lnTo>
                    <a:pt x="80962" y="76200"/>
                  </a:lnTo>
                  <a:lnTo>
                    <a:pt x="78581" y="50006"/>
                  </a:lnTo>
                  <a:lnTo>
                    <a:pt x="4762" y="0"/>
                  </a:lnTo>
                  <a:close/>
                </a:path>
              </a:pathLst>
            </a:custGeom>
            <a:solidFill>
              <a:srgbClr val="FFD961"/>
            </a:solidFill>
            <a:ln w="3175">
              <a:solidFill>
                <a:srgbClr val="0556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lumMod val="50000"/>
                      <a:lumOff val="50000"/>
                    </a:schemeClr>
                  </a:solidFill>
                </a:ln>
              </a:endParaRPr>
            </a:p>
          </p:txBody>
        </p:sp>
        <p:sp>
          <p:nvSpPr>
            <p:cNvPr id="14" name="Szabadkézi sokszög: alakzat 13">
              <a:extLst>
                <a:ext uri="{FF2B5EF4-FFF2-40B4-BE49-F238E27FC236}">
                  <a16:creationId xmlns:a16="http://schemas.microsoft.com/office/drawing/2014/main" id="{9BAFBE0A-7D01-45BD-B841-34E7C1E6BF35}"/>
                </a:ext>
              </a:extLst>
            </p:cNvPr>
            <p:cNvSpPr/>
            <p:nvPr/>
          </p:nvSpPr>
          <p:spPr>
            <a:xfrm>
              <a:off x="5225544" y="4044677"/>
              <a:ext cx="140245" cy="157075"/>
            </a:xfrm>
            <a:custGeom>
              <a:avLst/>
              <a:gdLst>
                <a:gd name="connsiteX0" fmla="*/ 67317 w 140245"/>
                <a:gd name="connsiteY0" fmla="*/ 2805 h 157075"/>
                <a:gd name="connsiteX1" fmla="*/ 16829 w 140245"/>
                <a:gd name="connsiteY1" fmla="*/ 0 h 157075"/>
                <a:gd name="connsiteX2" fmla="*/ 0 w 140245"/>
                <a:gd name="connsiteY2" fmla="*/ 53294 h 157075"/>
                <a:gd name="connsiteX3" fmla="*/ 0 w 140245"/>
                <a:gd name="connsiteY3" fmla="*/ 53294 h 157075"/>
                <a:gd name="connsiteX4" fmla="*/ 89757 w 140245"/>
                <a:gd name="connsiteY4" fmla="*/ 117806 h 157075"/>
                <a:gd name="connsiteX5" fmla="*/ 81342 w 140245"/>
                <a:gd name="connsiteY5" fmla="*/ 154270 h 157075"/>
                <a:gd name="connsiteX6" fmla="*/ 123416 w 140245"/>
                <a:gd name="connsiteY6" fmla="*/ 157075 h 157075"/>
                <a:gd name="connsiteX7" fmla="*/ 140245 w 140245"/>
                <a:gd name="connsiteY7" fmla="*/ 126221 h 157075"/>
                <a:gd name="connsiteX8" fmla="*/ 140245 w 140245"/>
                <a:gd name="connsiteY8" fmla="*/ 89757 h 157075"/>
                <a:gd name="connsiteX9" fmla="*/ 123416 w 140245"/>
                <a:gd name="connsiteY9" fmla="*/ 89757 h 157075"/>
                <a:gd name="connsiteX10" fmla="*/ 117806 w 140245"/>
                <a:gd name="connsiteY10" fmla="*/ 58903 h 157075"/>
                <a:gd name="connsiteX11" fmla="*/ 78537 w 140245"/>
                <a:gd name="connsiteY11" fmla="*/ 58903 h 157075"/>
                <a:gd name="connsiteX12" fmla="*/ 67317 w 140245"/>
                <a:gd name="connsiteY12" fmla="*/ 2805 h 1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245" h="157075">
                  <a:moveTo>
                    <a:pt x="67317" y="2805"/>
                  </a:moveTo>
                  <a:lnTo>
                    <a:pt x="16829" y="0"/>
                  </a:lnTo>
                  <a:lnTo>
                    <a:pt x="0" y="53294"/>
                  </a:lnTo>
                  <a:lnTo>
                    <a:pt x="0" y="53294"/>
                  </a:lnTo>
                  <a:lnTo>
                    <a:pt x="89757" y="117806"/>
                  </a:lnTo>
                  <a:lnTo>
                    <a:pt x="81342" y="154270"/>
                  </a:lnTo>
                  <a:lnTo>
                    <a:pt x="123416" y="157075"/>
                  </a:lnTo>
                  <a:lnTo>
                    <a:pt x="140245" y="126221"/>
                  </a:lnTo>
                  <a:lnTo>
                    <a:pt x="140245" y="89757"/>
                  </a:lnTo>
                  <a:lnTo>
                    <a:pt x="123416" y="89757"/>
                  </a:lnTo>
                  <a:lnTo>
                    <a:pt x="117806" y="58903"/>
                  </a:lnTo>
                  <a:lnTo>
                    <a:pt x="78537" y="58903"/>
                  </a:lnTo>
                  <a:lnTo>
                    <a:pt x="67317" y="2805"/>
                  </a:lnTo>
                  <a:close/>
                </a:path>
              </a:pathLst>
            </a:custGeom>
            <a:solidFill>
              <a:srgbClr val="F79607"/>
            </a:solidFill>
            <a:ln w="3175">
              <a:solidFill>
                <a:srgbClr val="0556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lumMod val="50000"/>
                      <a:lumOff val="50000"/>
                    </a:schemeClr>
                  </a:solidFill>
                </a:ln>
              </a:endParaRPr>
            </a:p>
          </p:txBody>
        </p:sp>
        <p:sp>
          <p:nvSpPr>
            <p:cNvPr id="15" name="Szövegdoboz 14">
              <a:extLst>
                <a:ext uri="{FF2B5EF4-FFF2-40B4-BE49-F238E27FC236}">
                  <a16:creationId xmlns:a16="http://schemas.microsoft.com/office/drawing/2014/main" id="{D256BA75-2219-4FE3-A1D3-90ACBE3E0B36}"/>
                </a:ext>
              </a:extLst>
            </p:cNvPr>
            <p:cNvSpPr txBox="1"/>
            <p:nvPr/>
          </p:nvSpPr>
          <p:spPr>
            <a:xfrm>
              <a:off x="5295666" y="4245457"/>
              <a:ext cx="161577" cy="126493"/>
            </a:xfrm>
            <a:prstGeom prst="rect">
              <a:avLst/>
            </a:prstGeom>
            <a:noFill/>
            <a:ln>
              <a:solidFill>
                <a:srgbClr val="0556A5"/>
              </a:solidFill>
            </a:ln>
          </p:spPr>
          <p:txBody>
            <a:bodyPr wrap="square" rtlCol="0">
              <a:spAutoFit/>
            </a:bodyPr>
            <a:lstStyle/>
            <a:p>
              <a:endParaRPr lang="en-US"/>
            </a:p>
          </p:txBody>
        </p:sp>
      </p:grpSp>
      <p:grpSp>
        <p:nvGrpSpPr>
          <p:cNvPr id="16" name="Group 6">
            <a:extLst>
              <a:ext uri="{FF2B5EF4-FFF2-40B4-BE49-F238E27FC236}">
                <a16:creationId xmlns:a16="http://schemas.microsoft.com/office/drawing/2014/main" id="{14C357D8-5989-48E8-80A3-65FFBCFE0EBD}"/>
              </a:ext>
            </a:extLst>
          </p:cNvPr>
          <p:cNvGrpSpPr/>
          <p:nvPr/>
        </p:nvGrpSpPr>
        <p:grpSpPr>
          <a:xfrm>
            <a:off x="1127148" y="4070932"/>
            <a:ext cx="3055234" cy="784167"/>
            <a:chOff x="0" y="0"/>
            <a:chExt cx="6106680" cy="1477800"/>
          </a:xfrm>
        </p:grpSpPr>
        <p:pic>
          <p:nvPicPr>
            <p:cNvPr id="18" name="Picture 2">
              <a:extLst>
                <a:ext uri="{FF2B5EF4-FFF2-40B4-BE49-F238E27FC236}">
                  <a16:creationId xmlns:a16="http://schemas.microsoft.com/office/drawing/2014/main" id="{104FB6E8-EA02-480C-8703-6F89F79F27C7}"/>
                </a:ext>
              </a:extLst>
            </p:cNvPr>
            <p:cNvPicPr/>
            <p:nvPr/>
          </p:nvPicPr>
          <p:blipFill>
            <a:blip r:embed="rId3"/>
            <a:stretch/>
          </p:blipFill>
          <p:spPr>
            <a:xfrm>
              <a:off x="0" y="0"/>
              <a:ext cx="6106680" cy="1477800"/>
            </a:xfrm>
            <a:prstGeom prst="rect">
              <a:avLst/>
            </a:prstGeom>
            <a:ln>
              <a:solidFill>
                <a:srgbClr val="4F81BD"/>
              </a:solidFill>
            </a:ln>
          </p:spPr>
        </p:pic>
        <p:cxnSp>
          <p:nvCxnSpPr>
            <p:cNvPr id="19" name="Straight Connector 4">
              <a:extLst>
                <a:ext uri="{FF2B5EF4-FFF2-40B4-BE49-F238E27FC236}">
                  <a16:creationId xmlns:a16="http://schemas.microsoft.com/office/drawing/2014/main" id="{EA3EFE8B-2A33-4D32-AF43-9FD428C30384}"/>
                </a:ext>
              </a:extLst>
            </p:cNvPr>
            <p:cNvCxnSpPr/>
            <p:nvPr/>
          </p:nvCxnSpPr>
          <p:spPr>
            <a:xfrm>
              <a:off x="1773000" y="123120"/>
              <a:ext cx="104760" cy="649440"/>
            </a:xfrm>
            <a:prstGeom prst="line">
              <a:avLst/>
            </a:prstGeom>
            <a:noFill/>
            <a:ln w="9525" cap="flat" cmpd="sng" algn="ctr">
              <a:solidFill>
                <a:srgbClr val="4F81BD"/>
              </a:solidFill>
              <a:custDash>
                <a:ds d="800000" sp="600000"/>
              </a:custDash>
              <a:round/>
            </a:ln>
            <a:effectLst/>
          </p:spPr>
        </p:cxnSp>
      </p:grpSp>
      <p:pic>
        <p:nvPicPr>
          <p:cNvPr id="20" name="그림 13" descr="A screenshot of a video game&#10;&#10;Description automatically generated">
            <a:extLst>
              <a:ext uri="{FF2B5EF4-FFF2-40B4-BE49-F238E27FC236}">
                <a16:creationId xmlns:a16="http://schemas.microsoft.com/office/drawing/2014/main" id="{4A5D3EFA-7ECA-4862-9711-9787748B3D1A}"/>
              </a:ext>
            </a:extLst>
          </p:cNvPr>
          <p:cNvPicPr/>
          <p:nvPr/>
        </p:nvPicPr>
        <p:blipFill rotWithShape="1">
          <a:blip r:embed="rId4" cstate="print">
            <a:extLst>
              <a:ext uri="{28A0092B-C50C-407E-A947-70E740481C1C}">
                <a14:useLocalDpi xmlns:a14="http://schemas.microsoft.com/office/drawing/2010/main" val="0"/>
              </a:ext>
            </a:extLst>
          </a:blip>
          <a:srcRect l="-10189" r="-1"/>
          <a:stretch/>
        </p:blipFill>
        <p:spPr bwMode="auto">
          <a:xfrm>
            <a:off x="4062188" y="1732062"/>
            <a:ext cx="2532181" cy="551743"/>
          </a:xfrm>
          <a:prstGeom prst="rect">
            <a:avLst/>
          </a:prstGeom>
          <a:solidFill>
            <a:schemeClr val="bg1"/>
          </a:solidFill>
          <a:ln>
            <a:solidFill>
              <a:schemeClr val="accent1"/>
            </a:solidFill>
          </a:ln>
          <a:extLst>
            <a:ext uri="{53640926-AAD7-44D8-BBD7-CCE9431645EC}">
              <a14:shadowObscured xmlns:a14="http://schemas.microsoft.com/office/drawing/2010/main"/>
            </a:ext>
          </a:extLst>
        </p:spPr>
      </p:pic>
      <p:pic>
        <p:nvPicPr>
          <p:cNvPr id="21" name="Kép 20">
            <a:extLst>
              <a:ext uri="{FF2B5EF4-FFF2-40B4-BE49-F238E27FC236}">
                <a16:creationId xmlns:a16="http://schemas.microsoft.com/office/drawing/2014/main" id="{90DAFA21-CF41-4C22-A295-87A18A38A6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22" name="Átellenes sarkain kerekített téglalap 16">
            <a:extLst>
              <a:ext uri="{FF2B5EF4-FFF2-40B4-BE49-F238E27FC236}">
                <a16:creationId xmlns:a16="http://schemas.microsoft.com/office/drawing/2014/main" id="{7A21EACD-BAC4-466B-B04A-BD47455BD7FD}"/>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 napirendi pont</a:t>
            </a:r>
          </a:p>
        </p:txBody>
      </p:sp>
    </p:spTree>
    <p:extLst>
      <p:ext uri="{BB962C8B-B14F-4D97-AF65-F5344CB8AC3E}">
        <p14:creationId xmlns:p14="http://schemas.microsoft.com/office/powerpoint/2010/main" val="1041852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BE4B4FDC-D24A-4C37-88F3-AD6001B8D640}"/>
              </a:ext>
            </a:extLst>
          </p:cNvPr>
          <p:cNvSpPr>
            <a:spLocks noChangeArrowheads="1"/>
          </p:cNvSpPr>
          <p:nvPr/>
        </p:nvSpPr>
        <p:spPr bwMode="auto">
          <a:xfrm>
            <a:off x="4359026" y="4951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Kép 7">
            <a:extLst>
              <a:ext uri="{FF2B5EF4-FFF2-40B4-BE49-F238E27FC236}">
                <a16:creationId xmlns:a16="http://schemas.microsoft.com/office/drawing/2014/main" id="{6AF5E4CE-0062-42DD-910D-5C0729A4166A}"/>
              </a:ext>
            </a:extLst>
          </p:cNvPr>
          <p:cNvPicPr>
            <a:picLocks noChangeAspect="1"/>
          </p:cNvPicPr>
          <p:nvPr/>
        </p:nvPicPr>
        <p:blipFill>
          <a:blip r:embed="rId2"/>
          <a:stretch>
            <a:fillRect/>
          </a:stretch>
        </p:blipFill>
        <p:spPr>
          <a:xfrm>
            <a:off x="5412800" y="771549"/>
            <a:ext cx="3584544" cy="2097662"/>
          </a:xfrm>
          <a:prstGeom prst="rect">
            <a:avLst/>
          </a:prstGeom>
        </p:spPr>
      </p:pic>
      <p:sp>
        <p:nvSpPr>
          <p:cNvPr id="11" name="Téglalap 10">
            <a:extLst>
              <a:ext uri="{FF2B5EF4-FFF2-40B4-BE49-F238E27FC236}">
                <a16:creationId xmlns:a16="http://schemas.microsoft.com/office/drawing/2014/main" id="{0DB8B5CE-D419-403E-886A-11BB4C084964}"/>
              </a:ext>
            </a:extLst>
          </p:cNvPr>
          <p:cNvSpPr/>
          <p:nvPr/>
        </p:nvSpPr>
        <p:spPr>
          <a:xfrm>
            <a:off x="395536" y="2495810"/>
            <a:ext cx="6061827" cy="1077218"/>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Az RR 5.441B pfd korlátozásokat felül kell vizsgálni</a:t>
            </a:r>
          </a:p>
          <a:p>
            <a:pPr marL="216000" indent="-180000">
              <a:buClr>
                <a:srgbClr val="0556A5"/>
              </a:buClr>
              <a:buFont typeface="Arial" pitchFamily="34" charset="0"/>
              <a:buChar char="•"/>
            </a:pPr>
            <a:r>
              <a:rPr lang="hu-HU" sz="1400" dirty="0">
                <a:solidFill>
                  <a:srgbClr val="43515A"/>
                </a:solidFill>
              </a:rPr>
              <a:t>új pfd javaslat egységes 19 km-nél −155 dB(W/(m2 1·MHz)) helyett:</a:t>
            </a:r>
          </a:p>
          <a:p>
            <a:pPr marL="285750" indent="-198438">
              <a:buClr>
                <a:srgbClr val="0556A5"/>
              </a:buClr>
              <a:buFont typeface="Arial" panose="020B0604020202020204" pitchFamily="34" charset="0"/>
              <a:buChar char="–"/>
            </a:pPr>
            <a:r>
              <a:rPr lang="hu-HU" sz="1200" dirty="0">
                <a:solidFill>
                  <a:srgbClr val="43515A"/>
                </a:solidFill>
              </a:rPr>
              <a:t>légi mozgóra partoktól 22 km-re 19 km magasságban −140 dB(W/(m2·1 MHz)) </a:t>
            </a:r>
          </a:p>
          <a:p>
            <a:pPr marL="285750" indent="-198438">
              <a:buClr>
                <a:srgbClr val="0556A5"/>
              </a:buClr>
              <a:buFont typeface="Arial" panose="020B0604020202020204" pitchFamily="34" charset="0"/>
              <a:buChar char="–"/>
            </a:pPr>
            <a:r>
              <a:rPr lang="hu-HU" sz="1200" dirty="0">
                <a:solidFill>
                  <a:srgbClr val="43515A"/>
                </a:solidFill>
              </a:rPr>
              <a:t>tengeri mozgóra partoktól 22 km-re 30 m magasságban −134 dB(W/(m2·1 MHz))</a:t>
            </a:r>
          </a:p>
          <a:p>
            <a:pPr marL="285750" indent="-198438">
              <a:buClr>
                <a:srgbClr val="0556A5"/>
              </a:buClr>
              <a:buFont typeface="Arial" panose="020B0604020202020204" pitchFamily="34" charset="0"/>
              <a:buChar char="–"/>
            </a:pPr>
            <a:r>
              <a:rPr lang="hu-HU" sz="1200" dirty="0">
                <a:solidFill>
                  <a:srgbClr val="43515A"/>
                </a:solidFill>
              </a:rPr>
              <a:t>ország kivételek nélkül.</a:t>
            </a:r>
          </a:p>
        </p:txBody>
      </p:sp>
      <p:sp>
        <p:nvSpPr>
          <p:cNvPr id="12" name="Átellenes sarkain kerekített téglalap 16">
            <a:extLst>
              <a:ext uri="{FF2B5EF4-FFF2-40B4-BE49-F238E27FC236}">
                <a16:creationId xmlns:a16="http://schemas.microsoft.com/office/drawing/2014/main" id="{CEE05DEA-4C43-4EC3-9AF3-F948C3E85DC5}"/>
              </a:ext>
            </a:extLst>
          </p:cNvPr>
          <p:cNvSpPr/>
          <p:nvPr/>
        </p:nvSpPr>
        <p:spPr>
          <a:xfrm>
            <a:off x="541730" y="3632433"/>
            <a:ext cx="4194618" cy="307777"/>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Orosz IMT koordináció helyzete</a:t>
            </a:r>
          </a:p>
        </p:txBody>
      </p:sp>
      <p:sp>
        <p:nvSpPr>
          <p:cNvPr id="13" name="Átellenes sarkain kerekített téglalap 16">
            <a:extLst>
              <a:ext uri="{FF2B5EF4-FFF2-40B4-BE49-F238E27FC236}">
                <a16:creationId xmlns:a16="http://schemas.microsoft.com/office/drawing/2014/main" id="{FC6BE43D-C112-409D-AE27-5900D758F2F2}"/>
              </a:ext>
            </a:extLst>
          </p:cNvPr>
          <p:cNvSpPr/>
          <p:nvPr/>
        </p:nvSpPr>
        <p:spPr>
          <a:xfrm>
            <a:off x="539552" y="1970107"/>
            <a:ext cx="2504567" cy="405087"/>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CEPT álláspont (ECP)</a:t>
            </a:r>
          </a:p>
        </p:txBody>
      </p:sp>
      <p:sp>
        <p:nvSpPr>
          <p:cNvPr id="14" name="Átellenes sarkain kerekített téglalap 16">
            <a:extLst>
              <a:ext uri="{FF2B5EF4-FFF2-40B4-BE49-F238E27FC236}">
                <a16:creationId xmlns:a16="http://schemas.microsoft.com/office/drawing/2014/main" id="{AFA7AE48-C7D5-436C-84B0-98838724D97A}"/>
              </a:ext>
            </a:extLst>
          </p:cNvPr>
          <p:cNvSpPr/>
          <p:nvPr/>
        </p:nvSpPr>
        <p:spPr>
          <a:xfrm>
            <a:off x="539552" y="971457"/>
            <a:ext cx="2303300" cy="283917"/>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NATO érdek</a:t>
            </a:r>
          </a:p>
        </p:txBody>
      </p:sp>
      <p:sp>
        <p:nvSpPr>
          <p:cNvPr id="15" name="Téglalap 14">
            <a:extLst>
              <a:ext uri="{FF2B5EF4-FFF2-40B4-BE49-F238E27FC236}">
                <a16:creationId xmlns:a16="http://schemas.microsoft.com/office/drawing/2014/main" id="{4B5E7DA0-0FD6-48A0-AB42-A2256BCA7BA2}"/>
              </a:ext>
            </a:extLst>
          </p:cNvPr>
          <p:cNvSpPr/>
          <p:nvPr/>
        </p:nvSpPr>
        <p:spPr>
          <a:xfrm>
            <a:off x="539552" y="1352054"/>
            <a:ext cx="4873248" cy="523220"/>
          </a:xfrm>
          <a:prstGeom prst="rect">
            <a:avLst/>
          </a:prstGeom>
        </p:spPr>
        <p:txBody>
          <a:bodyPr wrap="square">
            <a:spAutoFit/>
          </a:bodyPr>
          <a:lstStyle/>
          <a:p>
            <a:pPr marL="216000" indent="-180000" algn="just">
              <a:spcAft>
                <a:spcPts val="200"/>
              </a:spcAft>
              <a:buClr>
                <a:srgbClr val="0556A5"/>
              </a:buClr>
              <a:buFont typeface="Arial" pitchFamily="34" charset="0"/>
              <a:buChar char="•"/>
              <a:defRPr/>
            </a:pPr>
            <a:r>
              <a:rPr lang="hu-HU" sz="1400" dirty="0">
                <a:solidFill>
                  <a:srgbClr val="43515A"/>
                </a:solidFill>
              </a:rPr>
              <a:t>A 4 800 - 4 990 MHz-es A-típusú NATO sávot légi és tengeri adatátviteli rendszerek tömegesen használják.</a:t>
            </a:r>
          </a:p>
        </p:txBody>
      </p:sp>
      <p:sp>
        <p:nvSpPr>
          <p:cNvPr id="16" name="Téglalap 15">
            <a:extLst>
              <a:ext uri="{FF2B5EF4-FFF2-40B4-BE49-F238E27FC236}">
                <a16:creationId xmlns:a16="http://schemas.microsoft.com/office/drawing/2014/main" id="{918B082A-68F7-4A97-B889-9373A7260405}"/>
              </a:ext>
            </a:extLst>
          </p:cNvPr>
          <p:cNvSpPr/>
          <p:nvPr/>
        </p:nvSpPr>
        <p:spPr>
          <a:xfrm>
            <a:off x="424898" y="3997629"/>
            <a:ext cx="8179550" cy="954107"/>
          </a:xfrm>
          <a:prstGeom prst="rect">
            <a:avLst/>
          </a:prstGeom>
        </p:spPr>
        <p:txBody>
          <a:bodyPr wrap="square">
            <a:spAutoFit/>
          </a:bodyPr>
          <a:lstStyle/>
          <a:p>
            <a:pPr>
              <a:buClr>
                <a:srgbClr val="0556A5"/>
              </a:buClr>
            </a:pPr>
            <a:r>
              <a:rPr lang="hu-HU" sz="1400" dirty="0">
                <a:solidFill>
                  <a:srgbClr val="43515A"/>
                </a:solidFill>
              </a:rPr>
              <a:t>A </a:t>
            </a:r>
            <a:r>
              <a:rPr lang="hu-HU" sz="1400" dirty="0" err="1">
                <a:solidFill>
                  <a:srgbClr val="43515A"/>
                </a:solidFill>
              </a:rPr>
              <a:t>Kronstadt</a:t>
            </a:r>
            <a:r>
              <a:rPr lang="hu-HU" sz="1400" dirty="0">
                <a:solidFill>
                  <a:srgbClr val="43515A"/>
                </a:solidFill>
              </a:rPr>
              <a:t> (Szt.Pétervár mellett) és Kalinyingrád telephelyekkel indított orosz 5G pilot-projekthez az Orosz Föderáció koordinációs kérelmeit eddig az IMT állomások RR 9.21 szerinti koordinációjában a légiforgalmi állomásokra vonatkozó 300 km-es szárazföldi és 450 km tengeri koordinációs távolságon belül eddig minden megkeresett ország elutasította.</a:t>
            </a:r>
          </a:p>
        </p:txBody>
      </p:sp>
      <p:pic>
        <p:nvPicPr>
          <p:cNvPr id="18" name="Kép 17">
            <a:extLst>
              <a:ext uri="{FF2B5EF4-FFF2-40B4-BE49-F238E27FC236}">
                <a16:creationId xmlns:a16="http://schemas.microsoft.com/office/drawing/2014/main" id="{63385677-1D8F-4847-AAF5-29BAFD6F4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9" name="Átellenes sarkain kerekített téglalap 16">
            <a:extLst>
              <a:ext uri="{FF2B5EF4-FFF2-40B4-BE49-F238E27FC236}">
                <a16:creationId xmlns:a16="http://schemas.microsoft.com/office/drawing/2014/main" id="{79A0E942-3AD0-4E64-AE90-3AD1D7ABD939}"/>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 napirendi pont</a:t>
            </a:r>
          </a:p>
        </p:txBody>
      </p:sp>
    </p:spTree>
    <p:extLst>
      <p:ext uri="{BB962C8B-B14F-4D97-AF65-F5344CB8AC3E}">
        <p14:creationId xmlns:p14="http://schemas.microsoft.com/office/powerpoint/2010/main" val="3238444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BE4B4FDC-D24A-4C37-88F3-AD6001B8D640}"/>
              </a:ext>
            </a:extLst>
          </p:cNvPr>
          <p:cNvSpPr>
            <a:spLocks noChangeArrowheads="1"/>
          </p:cNvSpPr>
          <p:nvPr/>
        </p:nvSpPr>
        <p:spPr bwMode="auto">
          <a:xfrm>
            <a:off x="4359026" y="4951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6" name="Egyenes összekötő 25">
            <a:extLst>
              <a:ext uri="{FF2B5EF4-FFF2-40B4-BE49-F238E27FC236}">
                <a16:creationId xmlns:a16="http://schemas.microsoft.com/office/drawing/2014/main" id="{47A2041A-0E0B-4A88-AAA6-10B809E6EC7F}"/>
              </a:ext>
            </a:extLst>
          </p:cNvPr>
          <p:cNvCxnSpPr>
            <a:cxnSpLocks/>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églalap 27">
            <a:extLst>
              <a:ext uri="{FF2B5EF4-FFF2-40B4-BE49-F238E27FC236}">
                <a16:creationId xmlns:a16="http://schemas.microsoft.com/office/drawing/2014/main" id="{D6C09B92-9A63-4B34-961C-21D81D1F7D12}"/>
              </a:ext>
            </a:extLst>
          </p:cNvPr>
          <p:cNvSpPr/>
          <p:nvPr/>
        </p:nvSpPr>
        <p:spPr>
          <a:xfrm>
            <a:off x="179512" y="933088"/>
            <a:ext cx="8784976" cy="3754874"/>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Kanada, Ausztrália, Új-Zéland, Dél-Korea és Thaiföld a NATO/CEPT álláspontot támogatta, USA semleges volt.</a:t>
            </a:r>
          </a:p>
          <a:p>
            <a:pPr marL="216000" indent="-180000">
              <a:buClr>
                <a:srgbClr val="0556A5"/>
              </a:buClr>
              <a:buFont typeface="Arial" pitchFamily="34" charset="0"/>
              <a:buChar char="•"/>
            </a:pPr>
            <a:r>
              <a:rPr lang="hu-HU" sz="1400" dirty="0">
                <a:solidFill>
                  <a:srgbClr val="43515A"/>
                </a:solidFill>
              </a:rPr>
              <a:t>Oroszország az RR 9.21 szerinti koordinációt és a védendő állomások MIFR bejegyzését erőltette.</a:t>
            </a:r>
          </a:p>
          <a:p>
            <a:pPr marL="216000" indent="-180000">
              <a:buClr>
                <a:srgbClr val="0556A5"/>
              </a:buClr>
              <a:buFont typeface="Arial" pitchFamily="34" charset="0"/>
              <a:buChar char="•"/>
            </a:pPr>
            <a:r>
              <a:rPr lang="hu-HU" sz="1400" b="1" dirty="0">
                <a:solidFill>
                  <a:srgbClr val="43515A"/>
                </a:solidFill>
              </a:rPr>
              <a:t>5.441 A  lábjegyzet</a:t>
            </a:r>
            <a:r>
              <a:rPr lang="hu-HU" sz="1400" dirty="0">
                <a:solidFill>
                  <a:srgbClr val="43515A"/>
                </a:solidFill>
              </a:rPr>
              <a:t>: nem változott, </a:t>
            </a:r>
            <a:r>
              <a:rPr lang="hu-HU" sz="1400" b="1" dirty="0">
                <a:solidFill>
                  <a:srgbClr val="43515A"/>
                </a:solidFill>
              </a:rPr>
              <a:t>3 ország maradt</a:t>
            </a:r>
            <a:r>
              <a:rPr lang="hu-HU" sz="1400" dirty="0">
                <a:solidFill>
                  <a:srgbClr val="43515A"/>
                </a:solidFill>
              </a:rPr>
              <a:t> (Mexikó, Costa Rica kérték, de elálltak tőle).</a:t>
            </a:r>
          </a:p>
          <a:p>
            <a:pPr marL="216000" indent="-180000">
              <a:buClr>
                <a:srgbClr val="0556A5"/>
              </a:buClr>
              <a:buFont typeface="Arial" pitchFamily="34" charset="0"/>
              <a:buChar char="•"/>
            </a:pPr>
            <a:r>
              <a:rPr lang="hu-HU" sz="1400" b="1" dirty="0">
                <a:solidFill>
                  <a:srgbClr val="43515A"/>
                </a:solidFill>
              </a:rPr>
              <a:t>5.441 B lábjegyzet</a:t>
            </a:r>
            <a:r>
              <a:rPr lang="hu-HU" sz="1400" dirty="0">
                <a:solidFill>
                  <a:srgbClr val="43515A"/>
                </a:solidFill>
              </a:rPr>
              <a:t>: 6 ország törlésével és 13 új ország csatlakozásával </a:t>
            </a:r>
            <a:r>
              <a:rPr lang="hu-HU" sz="1400" b="1" dirty="0">
                <a:solidFill>
                  <a:srgbClr val="43515A"/>
                </a:solidFill>
              </a:rPr>
              <a:t>47-re nőtt az országok száma</a:t>
            </a:r>
            <a:r>
              <a:rPr lang="hu-HU" sz="1400" dirty="0">
                <a:solidFill>
                  <a:srgbClr val="43515A"/>
                </a:solidFill>
              </a:rPr>
              <a:t>.</a:t>
            </a:r>
          </a:p>
          <a:p>
            <a:pPr marL="216000" indent="-180000">
              <a:buClr>
                <a:srgbClr val="0556A5"/>
              </a:buClr>
              <a:buFont typeface="Arial" pitchFamily="34" charset="0"/>
              <a:buChar char="•"/>
            </a:pPr>
            <a:r>
              <a:rPr lang="hu-HU" sz="1400" dirty="0">
                <a:solidFill>
                  <a:srgbClr val="43515A"/>
                </a:solidFill>
              </a:rPr>
              <a:t>Tengerparti pfd korlátozások változatlanul maradtak (−155 dB(W/(m2·1 MHz)) 19 km magasan, tengerparttól 20 km-re), míg a </a:t>
            </a:r>
            <a:r>
              <a:rPr lang="hu-HU" sz="1400" b="1" dirty="0">
                <a:solidFill>
                  <a:srgbClr val="43515A"/>
                </a:solidFill>
              </a:rPr>
              <a:t>pfd felülvizsgálati kötelezettség törölve </a:t>
            </a:r>
            <a:r>
              <a:rPr lang="hu-HU" sz="1400" dirty="0">
                <a:solidFill>
                  <a:srgbClr val="43515A"/>
                </a:solidFill>
              </a:rPr>
              <a:t>lett. (A NATO szerint ez nagy eredmény, mert így a WRC-27-en a 4400-4800 MHz IMT vizsgálatánál erre a szomszédos sávú pdf precedensre lehet majd hivatkozni.)</a:t>
            </a:r>
          </a:p>
          <a:p>
            <a:pPr marL="216000" indent="-180000">
              <a:buClr>
                <a:srgbClr val="0556A5"/>
              </a:buClr>
              <a:buFont typeface="Arial" pitchFamily="34" charset="0"/>
              <a:buChar char="•"/>
            </a:pPr>
            <a:r>
              <a:rPr lang="hu-HU" sz="1400" b="1" dirty="0">
                <a:solidFill>
                  <a:srgbClr val="43515A"/>
                </a:solidFill>
              </a:rPr>
              <a:t>223. Határozat </a:t>
            </a:r>
            <a:r>
              <a:rPr lang="hu-HU" sz="1400" dirty="0">
                <a:solidFill>
                  <a:srgbClr val="43515A"/>
                </a:solidFill>
              </a:rPr>
              <a:t>(További frekvenciasávok azonosítása IMT-re): az IMT koordinációs feltételek (</a:t>
            </a:r>
            <a:r>
              <a:rPr lang="hu-HU" sz="1400" dirty="0" err="1">
                <a:solidFill>
                  <a:srgbClr val="43515A"/>
                </a:solidFill>
              </a:rPr>
              <a:t>resolves</a:t>
            </a:r>
            <a:r>
              <a:rPr lang="hu-HU" sz="1400" dirty="0">
                <a:solidFill>
                  <a:srgbClr val="43515A"/>
                </a:solidFill>
              </a:rPr>
              <a:t> 3) megmaradtak,</a:t>
            </a:r>
          </a:p>
          <a:p>
            <a:pPr marL="216000" indent="-180000">
              <a:buClr>
                <a:srgbClr val="0556A5"/>
              </a:buClr>
              <a:buFont typeface="Arial" pitchFamily="34" charset="0"/>
              <a:buChar char="•"/>
            </a:pPr>
            <a:r>
              <a:rPr lang="hu-HU" sz="1400" dirty="0">
                <a:solidFill>
                  <a:srgbClr val="43515A"/>
                </a:solidFill>
              </a:rPr>
              <a:t>A 441B </a:t>
            </a:r>
            <a:r>
              <a:rPr lang="hu-HU" sz="1400" dirty="0" err="1">
                <a:solidFill>
                  <a:srgbClr val="43515A"/>
                </a:solidFill>
              </a:rPr>
              <a:t>lábj</a:t>
            </a:r>
            <a:r>
              <a:rPr lang="hu-HU" sz="1400" dirty="0">
                <a:solidFill>
                  <a:srgbClr val="43515A"/>
                </a:solidFill>
              </a:rPr>
              <a:t>. pfd korlátozása alóli felsorolt </a:t>
            </a:r>
            <a:r>
              <a:rPr lang="hu-HU" sz="1400" b="1" dirty="0">
                <a:solidFill>
                  <a:srgbClr val="43515A"/>
                </a:solidFill>
              </a:rPr>
              <a:t>ország kivételek megmaradtak</a:t>
            </a:r>
            <a:r>
              <a:rPr lang="hu-HU" sz="1400" dirty="0">
                <a:solidFill>
                  <a:srgbClr val="43515A"/>
                </a:solidFill>
              </a:rPr>
              <a:t>, köztük Oroszország és Kína. (A 11 kivételből 4 nem is tengerparti ország, tehát különben sem vonatkozna rájuk ez a korlátozás).</a:t>
            </a:r>
          </a:p>
          <a:p>
            <a:pPr marL="216000" indent="-180000">
              <a:buClr>
                <a:srgbClr val="0556A5"/>
              </a:buClr>
              <a:buFont typeface="Arial" pitchFamily="34" charset="0"/>
              <a:buChar char="•"/>
            </a:pPr>
            <a:r>
              <a:rPr lang="hu-HU" sz="1400" dirty="0">
                <a:solidFill>
                  <a:srgbClr val="43515A"/>
                </a:solidFill>
              </a:rPr>
              <a:t>A </a:t>
            </a:r>
            <a:r>
              <a:rPr lang="hu-HU" sz="1400" b="1" dirty="0">
                <a:solidFill>
                  <a:srgbClr val="43515A"/>
                </a:solidFill>
              </a:rPr>
              <a:t>WRC-27 1.7 </a:t>
            </a:r>
            <a:r>
              <a:rPr lang="hu-HU" sz="1400" dirty="0">
                <a:solidFill>
                  <a:srgbClr val="43515A"/>
                </a:solidFill>
              </a:rPr>
              <a:t>napirendi pontja a CEPT/NATO egyeztetett álláspontjával szinte teljesen ellentétes, a kínaiakat és oroszokat pedig nagyon is kielégítő eredménnyel alakult, többek között megnyitva </a:t>
            </a:r>
            <a:br>
              <a:rPr lang="hu-HU" sz="1400" dirty="0">
                <a:solidFill>
                  <a:srgbClr val="43515A"/>
                </a:solidFill>
              </a:rPr>
            </a:br>
            <a:r>
              <a:rPr lang="hu-HU" sz="1400" b="1" dirty="0">
                <a:solidFill>
                  <a:srgbClr val="43515A"/>
                </a:solidFill>
              </a:rPr>
              <a:t>IMT vizsgálatokra a 4400-4800 MHz-es sávot </a:t>
            </a:r>
            <a:r>
              <a:rPr lang="hu-HU" sz="1400" dirty="0">
                <a:solidFill>
                  <a:srgbClr val="43515A"/>
                </a:solidFill>
              </a:rPr>
              <a:t>az, ami globális IMT azonosítás hiánya esetén is lehetővé teszi a lábjegyzetben való azonosítást. </a:t>
            </a:r>
          </a:p>
        </p:txBody>
      </p:sp>
      <p:pic>
        <p:nvPicPr>
          <p:cNvPr id="8" name="Kép 7">
            <a:extLst>
              <a:ext uri="{FF2B5EF4-FFF2-40B4-BE49-F238E27FC236}">
                <a16:creationId xmlns:a16="http://schemas.microsoft.com/office/drawing/2014/main" id="{C1144ACC-72BE-43D5-9A3B-4FC0FA1874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0" name="Átellenes sarkain kerekített téglalap 16">
            <a:extLst>
              <a:ext uri="{FF2B5EF4-FFF2-40B4-BE49-F238E27FC236}">
                <a16:creationId xmlns:a16="http://schemas.microsoft.com/office/drawing/2014/main" id="{4108B45A-004F-4CC1-9E1D-C02E68AD248B}"/>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 napirendi pont - eredmény</a:t>
            </a:r>
          </a:p>
        </p:txBody>
      </p:sp>
    </p:spTree>
    <p:extLst>
      <p:ext uri="{BB962C8B-B14F-4D97-AF65-F5344CB8AC3E}">
        <p14:creationId xmlns:p14="http://schemas.microsoft.com/office/powerpoint/2010/main" val="3000095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0564" y="863587"/>
            <a:ext cx="8471916" cy="482552"/>
          </a:xfrm>
        </p:spPr>
        <p:txBody>
          <a:bodyPr/>
          <a:lstStyle/>
          <a:p>
            <a:pPr marL="36000" indent="0">
              <a:lnSpc>
                <a:spcPct val="100000"/>
              </a:lnSpc>
              <a:buNone/>
            </a:pPr>
            <a:r>
              <a:rPr lang="hu-HU" sz="1400" dirty="0"/>
              <a:t>A szuborbitális járművek rádiókommunikációja elősegítéséhez szükséges szabályozási intézkedések.</a:t>
            </a:r>
          </a:p>
          <a:p>
            <a:pPr marL="36000" indent="0">
              <a:lnSpc>
                <a:spcPct val="100000"/>
              </a:lnSpc>
              <a:buNone/>
            </a:pPr>
            <a:r>
              <a:rPr lang="hu-HU" sz="1400" dirty="0"/>
              <a:t>(A </a:t>
            </a:r>
            <a:r>
              <a:rPr lang="hu-HU" sz="1400" dirty="0" err="1"/>
              <a:t>WRC</a:t>
            </a:r>
            <a:r>
              <a:rPr lang="hu-HU" sz="1400" dirty="0"/>
              <a:t>-19 9.1.4. napirendi pont folytatása)</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Átellenes sarkain kerekített téglalap 16">
            <a:extLst>
              <a:ext uri="{FF2B5EF4-FFF2-40B4-BE49-F238E27FC236}">
                <a16:creationId xmlns:a16="http://schemas.microsoft.com/office/drawing/2014/main" id="{996ED351-9BDC-4070-A41A-4CE0DF2D9C90}"/>
              </a:ext>
            </a:extLst>
          </p:cNvPr>
          <p:cNvSpPr/>
          <p:nvPr/>
        </p:nvSpPr>
        <p:spPr>
          <a:xfrm>
            <a:off x="539552" y="1438175"/>
            <a:ext cx="992399"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Háttér</a:t>
            </a:r>
          </a:p>
        </p:txBody>
      </p:sp>
      <p:sp>
        <p:nvSpPr>
          <p:cNvPr id="10" name="Téglalap 9">
            <a:extLst>
              <a:ext uri="{FF2B5EF4-FFF2-40B4-BE49-F238E27FC236}">
                <a16:creationId xmlns:a16="http://schemas.microsoft.com/office/drawing/2014/main" id="{8BF2A9B6-51A2-4BCA-AB56-3C33A91FA2D0}"/>
              </a:ext>
            </a:extLst>
          </p:cNvPr>
          <p:cNvSpPr/>
          <p:nvPr/>
        </p:nvSpPr>
        <p:spPr>
          <a:xfrm>
            <a:off x="414907" y="1890211"/>
            <a:ext cx="3849233" cy="1169551"/>
          </a:xfrm>
          <a:prstGeom prst="rect">
            <a:avLst/>
          </a:prstGeom>
        </p:spPr>
        <p:txBody>
          <a:bodyPr wrap="square">
            <a:spAutoFit/>
          </a:bodyPr>
          <a:lstStyle/>
          <a:p>
            <a:pPr marL="36000">
              <a:buClr>
                <a:srgbClr val="0556A5"/>
              </a:buClr>
            </a:pPr>
            <a:r>
              <a:rPr lang="hu-HU" sz="1400" dirty="0">
                <a:solidFill>
                  <a:srgbClr val="43515A"/>
                </a:solidFill>
              </a:rPr>
              <a:t>A légiforgalmi és műholdas légterek között mozgó járművek rádiókommunikációja nem teljesen illeszkedik sem a légi, sem a műholdas mozgó-szolgálatokhoz, azonban növekvő igény van rá.</a:t>
            </a:r>
            <a:endParaRPr lang="en-US" sz="1400" dirty="0">
              <a:solidFill>
                <a:srgbClr val="43515A"/>
              </a:solidFill>
            </a:endParaRPr>
          </a:p>
        </p:txBody>
      </p:sp>
      <p:sp>
        <p:nvSpPr>
          <p:cNvPr id="12" name="Átellenes sarkain kerekített téglalap 16">
            <a:extLst>
              <a:ext uri="{FF2B5EF4-FFF2-40B4-BE49-F238E27FC236}">
                <a16:creationId xmlns:a16="http://schemas.microsoft.com/office/drawing/2014/main" id="{FB670883-4F69-4E14-BBE8-EB05D4249E0E}"/>
              </a:ext>
            </a:extLst>
          </p:cNvPr>
          <p:cNvSpPr/>
          <p:nvPr/>
        </p:nvSpPr>
        <p:spPr>
          <a:xfrm>
            <a:off x="539552" y="3102254"/>
            <a:ext cx="2561822"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Tárgyalt módszerek</a:t>
            </a:r>
          </a:p>
        </p:txBody>
      </p:sp>
      <p:sp>
        <p:nvSpPr>
          <p:cNvPr id="13" name="Téglalap 12">
            <a:extLst>
              <a:ext uri="{FF2B5EF4-FFF2-40B4-BE49-F238E27FC236}">
                <a16:creationId xmlns:a16="http://schemas.microsoft.com/office/drawing/2014/main" id="{28D90145-A379-40C3-9B13-80E4F183B722}"/>
              </a:ext>
            </a:extLst>
          </p:cNvPr>
          <p:cNvSpPr/>
          <p:nvPr/>
        </p:nvSpPr>
        <p:spPr>
          <a:xfrm>
            <a:off x="394110" y="3654393"/>
            <a:ext cx="8677444" cy="1169551"/>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1.     – RR nem módosul (NOC )</a:t>
            </a:r>
          </a:p>
          <a:p>
            <a:pPr marL="216000" indent="-180000">
              <a:buClr>
                <a:srgbClr val="0556A5"/>
              </a:buClr>
              <a:buFont typeface="Arial" pitchFamily="34" charset="0"/>
              <a:buChar char="•"/>
            </a:pPr>
            <a:r>
              <a:rPr lang="hu-HU" sz="1400" dirty="0">
                <a:solidFill>
                  <a:srgbClr val="43515A"/>
                </a:solidFill>
              </a:rPr>
              <a:t>2. A. – Új definíciók + külön szuborbitális légiforgalmi sávok kijelölése </a:t>
            </a:r>
          </a:p>
          <a:p>
            <a:pPr marL="216000" indent="-180000">
              <a:buClr>
                <a:srgbClr val="0556A5"/>
              </a:buClr>
              <a:buFont typeface="Arial" pitchFamily="34" charset="0"/>
              <a:buChar char="•"/>
            </a:pPr>
            <a:r>
              <a:rPr lang="hu-HU" sz="1400" dirty="0">
                <a:solidFill>
                  <a:srgbClr val="43515A"/>
                </a:solidFill>
              </a:rPr>
              <a:t>2. B. – </a:t>
            </a:r>
            <a:r>
              <a:rPr lang="en-GB" sz="1400" dirty="0">
                <a:solidFill>
                  <a:srgbClr val="43515A"/>
                </a:solidFill>
              </a:rPr>
              <a:t>ITU-R</a:t>
            </a:r>
            <a:r>
              <a:rPr lang="hu-HU" sz="1400" dirty="0">
                <a:solidFill>
                  <a:srgbClr val="43515A"/>
                </a:solidFill>
              </a:rPr>
              <a:t> </a:t>
            </a:r>
            <a:r>
              <a:rPr lang="en-GB" sz="1400" dirty="0" err="1">
                <a:solidFill>
                  <a:srgbClr val="43515A"/>
                </a:solidFill>
              </a:rPr>
              <a:t>M.2477</a:t>
            </a:r>
            <a:r>
              <a:rPr lang="hu-HU" sz="1400" dirty="0">
                <a:solidFill>
                  <a:srgbClr val="43515A"/>
                </a:solidFill>
              </a:rPr>
              <a:t> Jelentés definíciói + jelenlegi szolgálatok szerinti sávok </a:t>
            </a:r>
          </a:p>
          <a:p>
            <a:pPr marL="216000" indent="-180000">
              <a:buClr>
                <a:srgbClr val="0556A5"/>
              </a:buClr>
              <a:buFont typeface="Arial" pitchFamily="34" charset="0"/>
              <a:buChar char="•"/>
            </a:pPr>
            <a:r>
              <a:rPr lang="hu-HU" sz="1400" dirty="0">
                <a:solidFill>
                  <a:srgbClr val="43515A"/>
                </a:solidFill>
              </a:rPr>
              <a:t>2. C. – Új definíciók beleértve az űrbeli tartózkodást és a leszállóegységeket is. Specifikus szolgálatok  	megjelölése (űrbeli üzemeltetés kizárva), a többi állomással azonos feltételek.</a:t>
            </a:r>
          </a:p>
        </p:txBody>
      </p:sp>
      <p:pic>
        <p:nvPicPr>
          <p:cNvPr id="14" name="Kép 13">
            <a:extLst>
              <a:ext uri="{FF2B5EF4-FFF2-40B4-BE49-F238E27FC236}">
                <a16:creationId xmlns:a16="http://schemas.microsoft.com/office/drawing/2014/main" id="{42340D7C-7BE2-4DD9-8E79-8650BAE534B4}"/>
              </a:ext>
            </a:extLst>
          </p:cNvPr>
          <p:cNvPicPr>
            <a:picLocks noChangeAspect="1"/>
          </p:cNvPicPr>
          <p:nvPr/>
        </p:nvPicPr>
        <p:blipFill>
          <a:blip r:embed="rId2"/>
          <a:stretch>
            <a:fillRect/>
          </a:stretch>
        </p:blipFill>
        <p:spPr>
          <a:xfrm>
            <a:off x="4067944" y="1181001"/>
            <a:ext cx="1662798" cy="2248615"/>
          </a:xfrm>
          <a:prstGeom prst="rect">
            <a:avLst/>
          </a:prstGeom>
        </p:spPr>
      </p:pic>
      <p:sp>
        <p:nvSpPr>
          <p:cNvPr id="15" name="Téglalap 14">
            <a:extLst>
              <a:ext uri="{FF2B5EF4-FFF2-40B4-BE49-F238E27FC236}">
                <a16:creationId xmlns:a16="http://schemas.microsoft.com/office/drawing/2014/main" id="{F289E6AF-FF1A-4397-9C7B-2B24A95390D8}"/>
              </a:ext>
            </a:extLst>
          </p:cNvPr>
          <p:cNvSpPr/>
          <p:nvPr/>
        </p:nvSpPr>
        <p:spPr>
          <a:xfrm>
            <a:off x="4013173" y="3429616"/>
            <a:ext cx="1772340" cy="276999"/>
          </a:xfrm>
          <a:prstGeom prst="rect">
            <a:avLst/>
          </a:prstGeom>
        </p:spPr>
        <p:txBody>
          <a:bodyPr wrap="square">
            <a:spAutoFit/>
          </a:bodyPr>
          <a:lstStyle/>
          <a:p>
            <a:r>
              <a:rPr lang="hu-HU" sz="600" dirty="0">
                <a:solidFill>
                  <a:srgbClr val="43525A"/>
                </a:solidFill>
              </a:rPr>
              <a:t>Forrás: </a:t>
            </a:r>
            <a:r>
              <a:rPr lang="en-US" sz="600" dirty="0">
                <a:solidFill>
                  <a:srgbClr val="43525A"/>
                </a:solidFill>
              </a:rPr>
              <a:t>European</a:t>
            </a:r>
            <a:r>
              <a:rPr lang="hu-HU" sz="600" dirty="0">
                <a:solidFill>
                  <a:srgbClr val="43525A"/>
                </a:solidFill>
              </a:rPr>
              <a:t> </a:t>
            </a:r>
            <a:r>
              <a:rPr lang="en-US" sz="600" dirty="0">
                <a:solidFill>
                  <a:srgbClr val="43525A"/>
                </a:solidFill>
              </a:rPr>
              <a:t>Concept</a:t>
            </a:r>
            <a:r>
              <a:rPr lang="hu-HU" sz="600" dirty="0">
                <a:solidFill>
                  <a:srgbClr val="43525A"/>
                </a:solidFill>
              </a:rPr>
              <a:t> f</a:t>
            </a:r>
            <a:r>
              <a:rPr lang="en-US" sz="600" dirty="0">
                <a:solidFill>
                  <a:srgbClr val="43525A"/>
                </a:solidFill>
              </a:rPr>
              <a:t>or</a:t>
            </a:r>
            <a:r>
              <a:rPr lang="hu-HU" sz="600" dirty="0">
                <a:solidFill>
                  <a:srgbClr val="43525A"/>
                </a:solidFill>
              </a:rPr>
              <a:t> </a:t>
            </a:r>
            <a:r>
              <a:rPr lang="en-US" sz="600" dirty="0">
                <a:solidFill>
                  <a:srgbClr val="43525A"/>
                </a:solidFill>
              </a:rPr>
              <a:t>Higher</a:t>
            </a:r>
            <a:r>
              <a:rPr lang="hu-HU" sz="600" dirty="0">
                <a:solidFill>
                  <a:srgbClr val="43525A"/>
                </a:solidFill>
              </a:rPr>
              <a:t> </a:t>
            </a:r>
            <a:r>
              <a:rPr lang="en-US" sz="600" dirty="0">
                <a:solidFill>
                  <a:srgbClr val="43525A"/>
                </a:solidFill>
              </a:rPr>
              <a:t>Airspace</a:t>
            </a:r>
            <a:r>
              <a:rPr lang="hu-HU" sz="600" dirty="0">
                <a:solidFill>
                  <a:srgbClr val="43525A"/>
                </a:solidFill>
              </a:rPr>
              <a:t> </a:t>
            </a:r>
            <a:r>
              <a:rPr lang="en-US" sz="600" dirty="0">
                <a:solidFill>
                  <a:srgbClr val="43525A"/>
                </a:solidFill>
              </a:rPr>
              <a:t>Operation</a:t>
            </a:r>
            <a:r>
              <a:rPr lang="hu-HU" sz="600" dirty="0">
                <a:solidFill>
                  <a:srgbClr val="43525A"/>
                </a:solidFill>
              </a:rPr>
              <a:t> </a:t>
            </a:r>
            <a:r>
              <a:rPr lang="en-US" sz="600" dirty="0">
                <a:solidFill>
                  <a:srgbClr val="43525A"/>
                </a:solidFill>
              </a:rPr>
              <a:t>SESAR</a:t>
            </a:r>
            <a:r>
              <a:rPr lang="hu-HU" sz="600" dirty="0">
                <a:solidFill>
                  <a:srgbClr val="43525A"/>
                </a:solidFill>
              </a:rPr>
              <a:t> </a:t>
            </a:r>
            <a:r>
              <a:rPr lang="en-US" sz="600" dirty="0">
                <a:solidFill>
                  <a:srgbClr val="43525A"/>
                </a:solidFill>
              </a:rPr>
              <a:t>Ju.D4.3</a:t>
            </a:r>
            <a:r>
              <a:rPr lang="hu-HU" sz="600" dirty="0">
                <a:solidFill>
                  <a:srgbClr val="43525A"/>
                </a:solidFill>
              </a:rPr>
              <a:t> </a:t>
            </a:r>
            <a:r>
              <a:rPr lang="en-US" sz="600" dirty="0" err="1">
                <a:solidFill>
                  <a:srgbClr val="43525A"/>
                </a:solidFill>
              </a:rPr>
              <a:t>ConOps</a:t>
            </a:r>
            <a:r>
              <a:rPr lang="hu-HU" sz="600" dirty="0">
                <a:solidFill>
                  <a:srgbClr val="43525A"/>
                </a:solidFill>
              </a:rPr>
              <a:t> </a:t>
            </a:r>
            <a:r>
              <a:rPr lang="en-US" sz="600" dirty="0">
                <a:solidFill>
                  <a:srgbClr val="43525A"/>
                </a:solidFill>
              </a:rPr>
              <a:t>1.0</a:t>
            </a:r>
          </a:p>
        </p:txBody>
      </p:sp>
      <p:pic>
        <p:nvPicPr>
          <p:cNvPr id="2" name="Kép 1">
            <a:extLst>
              <a:ext uri="{FF2B5EF4-FFF2-40B4-BE49-F238E27FC236}">
                <a16:creationId xmlns:a16="http://schemas.microsoft.com/office/drawing/2014/main" id="{8D1A2B7A-9AF4-44AB-BE10-0BA76564D9C8}"/>
              </a:ext>
            </a:extLst>
          </p:cNvPr>
          <p:cNvPicPr>
            <a:picLocks noChangeAspect="1"/>
          </p:cNvPicPr>
          <p:nvPr/>
        </p:nvPicPr>
        <p:blipFill>
          <a:blip r:embed="rId3"/>
          <a:stretch>
            <a:fillRect/>
          </a:stretch>
        </p:blipFill>
        <p:spPr>
          <a:xfrm>
            <a:off x="5532137" y="1104863"/>
            <a:ext cx="3504360" cy="2224830"/>
          </a:xfrm>
          <a:prstGeom prst="rect">
            <a:avLst/>
          </a:prstGeom>
        </p:spPr>
      </p:pic>
      <p:graphicFrame>
        <p:nvGraphicFramePr>
          <p:cNvPr id="16" name="Táblázat 15">
            <a:extLst>
              <a:ext uri="{FF2B5EF4-FFF2-40B4-BE49-F238E27FC236}">
                <a16:creationId xmlns:a16="http://schemas.microsoft.com/office/drawing/2014/main" id="{17AFF99A-C21B-4BF2-9A6E-50643D200B2E}"/>
              </a:ext>
            </a:extLst>
          </p:cNvPr>
          <p:cNvGraphicFramePr>
            <a:graphicFrameLocks noGrp="1"/>
          </p:cNvGraphicFramePr>
          <p:nvPr>
            <p:extLst>
              <p:ext uri="{D42A27DB-BD31-4B8C-83A1-F6EECF244321}">
                <p14:modId xmlns:p14="http://schemas.microsoft.com/office/powerpoint/2010/main" val="3545205021"/>
              </p:ext>
            </p:extLst>
          </p:nvPr>
        </p:nvGraphicFramePr>
        <p:xfrm>
          <a:off x="6595656" y="3343516"/>
          <a:ext cx="2008792" cy="297054"/>
        </p:xfrm>
        <a:graphic>
          <a:graphicData uri="http://schemas.openxmlformats.org/drawingml/2006/table">
            <a:tbl>
              <a:tblPr/>
              <a:tblGrid>
                <a:gridCol w="2008792">
                  <a:extLst>
                    <a:ext uri="{9D8B030D-6E8A-4147-A177-3AD203B41FA5}">
                      <a16:colId xmlns:a16="http://schemas.microsoft.com/office/drawing/2014/main" val="1343079566"/>
                    </a:ext>
                  </a:extLst>
                </a:gridCol>
              </a:tblGrid>
              <a:tr h="27699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600" kern="1200" dirty="0">
                          <a:solidFill>
                            <a:schemeClr val="tx1">
                              <a:lumMod val="50000"/>
                              <a:lumOff val="50000"/>
                            </a:schemeClr>
                          </a:solidFill>
                          <a:effectLst/>
                          <a:latin typeface="Arial" panose="020B0604020202020204" pitchFamily="34" charset="0"/>
                          <a:ea typeface="+mn-ea"/>
                          <a:cs typeface="Arial" panose="020B0604020202020204" pitchFamily="34" charset="0"/>
                        </a:rPr>
                        <a:t>Forrás: CPG23-8, </a:t>
                      </a:r>
                      <a:r>
                        <a:rPr lang="en-US" sz="600" kern="1200" dirty="0">
                          <a:solidFill>
                            <a:schemeClr val="tx1">
                              <a:lumMod val="50000"/>
                              <a:lumOff val="50000"/>
                            </a:schemeClr>
                          </a:solidFill>
                          <a:effectLst/>
                          <a:latin typeface="Arial" panose="020B0604020202020204" pitchFamily="34" charset="0"/>
                          <a:ea typeface="+mn-ea"/>
                          <a:cs typeface="Arial" panose="020B0604020202020204" pitchFamily="34" charset="0"/>
                        </a:rPr>
                        <a:t>Draft CEPT Brief on WRC-23 </a:t>
                      </a:r>
                      <a:r>
                        <a:rPr lang="en-US" sz="600" dirty="0">
                          <a:solidFill>
                            <a:schemeClr val="tx1">
                              <a:lumMod val="50000"/>
                              <a:lumOff val="50000"/>
                            </a:schemeClr>
                          </a:solidFill>
                          <a:effectLst/>
                          <a:latin typeface="Arial" panose="020B0604020202020204" pitchFamily="34" charset="0"/>
                          <a:cs typeface="Arial" panose="020B0604020202020204" pitchFamily="34" charset="0"/>
                        </a:rPr>
                        <a:t>agenda item 1.16</a:t>
                      </a:r>
                      <a:r>
                        <a:rPr lang="hu-HU" sz="600" u="none" strike="noStrike" dirty="0">
                          <a:solidFill>
                            <a:schemeClr val="tx1">
                              <a:lumMod val="50000"/>
                              <a:lumOff val="50000"/>
                            </a:schemeClr>
                          </a:solidFill>
                          <a:effectLst/>
                          <a:latin typeface="Arial" panose="020B0604020202020204" pitchFamily="34" charset="0"/>
                          <a:cs typeface="Arial" panose="020B0604020202020204" pitchFamily="34" charset="0"/>
                        </a:rPr>
                        <a:t> </a:t>
                      </a:r>
                      <a:r>
                        <a:rPr lang="hu-HU" sz="600" u="none" strike="noStrike" dirty="0">
                          <a:solidFill>
                            <a:schemeClr val="tx1">
                              <a:lumMod val="50000"/>
                              <a:lumOff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CPG(23)036 ANNEX IV-16</a:t>
                      </a:r>
                      <a:endParaRPr lang="hu-HU" sz="600" dirty="0">
                        <a:solidFill>
                          <a:schemeClr val="tx1">
                            <a:lumMod val="50000"/>
                            <a:lumOff val="50000"/>
                          </a:schemeClr>
                        </a:solidFill>
                        <a:effectLst/>
                        <a:latin typeface="Arial" panose="020B0604020202020204" pitchFamily="34" charset="0"/>
                        <a:cs typeface="Arial" panose="020B0604020202020204" pitchFamily="34" charset="0"/>
                      </a:endParaRPr>
                    </a:p>
                  </a:txBody>
                  <a:tcPr marL="35725" marR="35725" marT="57087" marB="57087">
                    <a:lnL>
                      <a:noFill/>
                    </a:lnL>
                    <a:lnR>
                      <a:noFill/>
                    </a:lnR>
                    <a:lnT>
                      <a:noFill/>
                    </a:lnT>
                    <a:lnB w="9525" cap="flat" cmpd="sng" algn="ctr">
                      <a:solidFill>
                        <a:srgbClr val="EBEBEB"/>
                      </a:solidFill>
                      <a:prstDash val="solid"/>
                      <a:round/>
                      <a:headEnd type="none" w="med" len="med"/>
                      <a:tailEnd type="none" w="med" len="med"/>
                    </a:lnB>
                    <a:noFill/>
                  </a:tcPr>
                </a:tc>
                <a:extLst>
                  <a:ext uri="{0D108BD9-81ED-4DB2-BD59-A6C34878D82A}">
                    <a16:rowId xmlns:a16="http://schemas.microsoft.com/office/drawing/2014/main" val="367743966"/>
                  </a:ext>
                </a:extLst>
              </a:tr>
            </a:tbl>
          </a:graphicData>
        </a:graphic>
      </p:graphicFrame>
      <p:pic>
        <p:nvPicPr>
          <p:cNvPr id="18" name="Kép 17">
            <a:extLst>
              <a:ext uri="{FF2B5EF4-FFF2-40B4-BE49-F238E27FC236}">
                <a16:creationId xmlns:a16="http://schemas.microsoft.com/office/drawing/2014/main" id="{125B1AC5-FE7D-4A51-8C56-A68EBE4AE6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9" name="Átellenes sarkain kerekített téglalap 16">
            <a:extLst>
              <a:ext uri="{FF2B5EF4-FFF2-40B4-BE49-F238E27FC236}">
                <a16:creationId xmlns:a16="http://schemas.microsoft.com/office/drawing/2014/main" id="{1373A7EC-0E88-497E-B33A-61FA9EC262C1}"/>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1.6. napirendi pont</a:t>
            </a:r>
          </a:p>
        </p:txBody>
      </p:sp>
    </p:spTree>
    <p:extLst>
      <p:ext uri="{BB962C8B-B14F-4D97-AF65-F5344CB8AC3E}">
        <p14:creationId xmlns:p14="http://schemas.microsoft.com/office/powerpoint/2010/main" val="1862328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0870" y="902053"/>
            <a:ext cx="8471916" cy="482552"/>
          </a:xfrm>
        </p:spPr>
        <p:txBody>
          <a:bodyPr/>
          <a:lstStyle/>
          <a:p>
            <a:pPr marL="36000" indent="0">
              <a:lnSpc>
                <a:spcPct val="100000"/>
              </a:lnSpc>
              <a:buNone/>
            </a:pPr>
            <a:r>
              <a:rPr lang="hu-HU" sz="1400" dirty="0"/>
              <a:t>A szuborbitális járművek rádiókommunikációja elősegítéséhez szükséges szabályozási intézkedések.</a:t>
            </a:r>
          </a:p>
          <a:p>
            <a:pPr marL="36000" indent="0">
              <a:lnSpc>
                <a:spcPct val="100000"/>
              </a:lnSpc>
              <a:buNone/>
            </a:pPr>
            <a:r>
              <a:rPr lang="hu-HU" sz="1400" dirty="0"/>
              <a:t>(A </a:t>
            </a:r>
            <a:r>
              <a:rPr lang="hu-HU" sz="1400" dirty="0" err="1"/>
              <a:t>WRC</a:t>
            </a:r>
            <a:r>
              <a:rPr lang="hu-HU" sz="1400" dirty="0"/>
              <a:t>-19 9.1.4. napirendi pont folytatása)</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églalap 5">
            <a:extLst>
              <a:ext uri="{FF2B5EF4-FFF2-40B4-BE49-F238E27FC236}">
                <a16:creationId xmlns:a16="http://schemas.microsoft.com/office/drawing/2014/main" id="{1B1795E1-0809-4E11-A77B-DA12638F1362}"/>
              </a:ext>
            </a:extLst>
          </p:cNvPr>
          <p:cNvSpPr/>
          <p:nvPr/>
        </p:nvSpPr>
        <p:spPr>
          <a:xfrm>
            <a:off x="410870" y="1635646"/>
            <a:ext cx="4480208" cy="2677656"/>
          </a:xfrm>
          <a:prstGeom prst="rect">
            <a:avLst/>
          </a:prstGeom>
        </p:spPr>
        <p:txBody>
          <a:bodyPr wrap="square">
            <a:spAutoFit/>
          </a:bodyPr>
          <a:lstStyle/>
          <a:p>
            <a:pPr marL="216000" indent="-180000" algn="just">
              <a:buClr>
                <a:srgbClr val="0556A5"/>
              </a:buClr>
              <a:buFont typeface="Arial" pitchFamily="34" charset="0"/>
              <a:buChar char="•"/>
            </a:pPr>
            <a:r>
              <a:rPr lang="hu-HU" sz="1400" dirty="0">
                <a:solidFill>
                  <a:srgbClr val="43515A"/>
                </a:solidFill>
              </a:rPr>
              <a:t>Megegyeztek abban, hogy </a:t>
            </a:r>
            <a:r>
              <a:rPr lang="hu-HU" sz="1400" b="1" dirty="0">
                <a:solidFill>
                  <a:srgbClr val="43515A"/>
                </a:solidFill>
              </a:rPr>
              <a:t>nem tudtak megegyezni</a:t>
            </a:r>
            <a:r>
              <a:rPr lang="hu-HU" sz="1400" dirty="0">
                <a:solidFill>
                  <a:srgbClr val="43515A"/>
                </a:solidFill>
              </a:rPr>
              <a:t>, mert kevés hozzá a vizsgálati anyag.</a:t>
            </a:r>
          </a:p>
          <a:p>
            <a:pPr marL="216000" indent="-180000" algn="just">
              <a:buClr>
                <a:srgbClr val="0556A5"/>
              </a:buClr>
              <a:buFont typeface="Arial" pitchFamily="34" charset="0"/>
              <a:buChar char="•"/>
            </a:pPr>
            <a:r>
              <a:rPr lang="hu-HU" sz="1400" dirty="0">
                <a:solidFill>
                  <a:srgbClr val="43515A"/>
                </a:solidFill>
              </a:rPr>
              <a:t>Az RR és függelékei módosításának elutasítása (NOC) és a 772 (WRC 19) Határozat törlése.</a:t>
            </a:r>
          </a:p>
          <a:p>
            <a:pPr marL="216000" indent="-180000" algn="just">
              <a:buClr>
                <a:srgbClr val="0556A5"/>
              </a:buClr>
              <a:buFont typeface="Arial" pitchFamily="34" charset="0"/>
              <a:buChar char="•"/>
            </a:pPr>
            <a:r>
              <a:rPr lang="hu-HU" sz="1400" dirty="0">
                <a:solidFill>
                  <a:srgbClr val="43515A"/>
                </a:solidFill>
              </a:rPr>
              <a:t>További vizsgálat a témában csak egy valamikori </a:t>
            </a:r>
            <a:r>
              <a:rPr lang="hu-HU" sz="1400" b="1" dirty="0">
                <a:solidFill>
                  <a:srgbClr val="43515A"/>
                </a:solidFill>
              </a:rPr>
              <a:t>jövőbeli WRC-n</a:t>
            </a:r>
            <a:r>
              <a:rPr lang="hu-HU" sz="1400" dirty="0">
                <a:solidFill>
                  <a:srgbClr val="43515A"/>
                </a:solidFill>
              </a:rPr>
              <a:t>, új napirendi pont indításával lesz lehetséges.</a:t>
            </a:r>
          </a:p>
          <a:p>
            <a:pPr marL="216000" indent="-180000" algn="just">
              <a:buClr>
                <a:srgbClr val="0556A5"/>
              </a:buClr>
              <a:buFont typeface="Arial" pitchFamily="34" charset="0"/>
              <a:buChar char="•"/>
            </a:pPr>
            <a:r>
              <a:rPr lang="hu-HU" sz="1400" dirty="0">
                <a:solidFill>
                  <a:srgbClr val="43515A"/>
                </a:solidFill>
              </a:rPr>
              <a:t>Az ITU megfelelő munkacsoportjai a témát az </a:t>
            </a:r>
            <a:r>
              <a:rPr lang="hu-HU" sz="1400" b="1" dirty="0">
                <a:solidFill>
                  <a:srgbClr val="43515A"/>
                </a:solidFill>
              </a:rPr>
              <a:t>ICAO-val együttműködve vizsgálni fogják</a:t>
            </a:r>
            <a:r>
              <a:rPr lang="hu-HU" sz="1400" dirty="0">
                <a:solidFill>
                  <a:srgbClr val="43515A"/>
                </a:solidFill>
              </a:rPr>
              <a:t>, egyelőre WRC napirendi pont indítása nélkül.</a:t>
            </a:r>
          </a:p>
          <a:p>
            <a:pPr marL="216000" indent="-180000" algn="just">
              <a:buClr>
                <a:srgbClr val="0556A5"/>
              </a:buClr>
              <a:buFont typeface="Arial" pitchFamily="34" charset="0"/>
              <a:buChar char="•"/>
            </a:pPr>
            <a:r>
              <a:rPr lang="hu-HU" sz="1400" dirty="0">
                <a:solidFill>
                  <a:srgbClr val="43515A"/>
                </a:solidFill>
              </a:rPr>
              <a:t>Ez az eredeti CEPT ECP-vel nem egyezik meg, de még elfogadható. </a:t>
            </a:r>
          </a:p>
        </p:txBody>
      </p:sp>
      <p:grpSp>
        <p:nvGrpSpPr>
          <p:cNvPr id="8" name="Csoportba foglalás 7">
            <a:extLst>
              <a:ext uri="{FF2B5EF4-FFF2-40B4-BE49-F238E27FC236}">
                <a16:creationId xmlns:a16="http://schemas.microsoft.com/office/drawing/2014/main" id="{81203782-753A-4428-9318-81E6B1FA0CFE}"/>
              </a:ext>
            </a:extLst>
          </p:cNvPr>
          <p:cNvGrpSpPr/>
          <p:nvPr/>
        </p:nvGrpSpPr>
        <p:grpSpPr>
          <a:xfrm>
            <a:off x="5148064" y="1635646"/>
            <a:ext cx="3995936" cy="3312368"/>
            <a:chOff x="4589267" y="483518"/>
            <a:chExt cx="3575882" cy="3601519"/>
          </a:xfrm>
        </p:grpSpPr>
        <p:pic>
          <p:nvPicPr>
            <p:cNvPr id="10" name="Kép 9">
              <a:extLst>
                <a:ext uri="{FF2B5EF4-FFF2-40B4-BE49-F238E27FC236}">
                  <a16:creationId xmlns:a16="http://schemas.microsoft.com/office/drawing/2014/main" id="{47ABCF12-D297-40ED-A453-7D01BD10ADB6}"/>
                </a:ext>
              </a:extLst>
            </p:cNvPr>
            <p:cNvPicPr>
              <a:picLocks noChangeAspect="1"/>
            </p:cNvPicPr>
            <p:nvPr/>
          </p:nvPicPr>
          <p:blipFill>
            <a:blip r:embed="rId2"/>
            <a:stretch>
              <a:fillRect/>
            </a:stretch>
          </p:blipFill>
          <p:spPr>
            <a:xfrm>
              <a:off x="4644008" y="483518"/>
              <a:ext cx="3360223" cy="3415308"/>
            </a:xfrm>
            <a:prstGeom prst="rect">
              <a:avLst/>
            </a:prstGeom>
          </p:spPr>
        </p:pic>
        <p:sp>
          <p:nvSpPr>
            <p:cNvPr id="11" name="Téglalap 10">
              <a:extLst>
                <a:ext uri="{FF2B5EF4-FFF2-40B4-BE49-F238E27FC236}">
                  <a16:creationId xmlns:a16="http://schemas.microsoft.com/office/drawing/2014/main" id="{5B26930C-7D66-4BB2-9248-C57421387735}"/>
                </a:ext>
              </a:extLst>
            </p:cNvPr>
            <p:cNvSpPr/>
            <p:nvPr/>
          </p:nvSpPr>
          <p:spPr>
            <a:xfrm>
              <a:off x="4589267" y="3898826"/>
              <a:ext cx="3575882" cy="186211"/>
            </a:xfrm>
            <a:prstGeom prst="rect">
              <a:avLst/>
            </a:prstGeom>
          </p:spPr>
          <p:txBody>
            <a:bodyPr wrap="square">
              <a:spAutoFit/>
            </a:bodyPr>
            <a:lstStyle/>
            <a:p>
              <a:r>
                <a:rPr lang="hu-HU" sz="600" dirty="0"/>
                <a:t>Forrás: </a:t>
              </a:r>
              <a:r>
                <a:rPr lang="en-US" sz="600" dirty="0"/>
                <a:t>European</a:t>
              </a:r>
              <a:r>
                <a:rPr lang="hu-HU" sz="600" dirty="0"/>
                <a:t> </a:t>
              </a:r>
              <a:r>
                <a:rPr lang="en-US" sz="600" dirty="0"/>
                <a:t>Concept</a:t>
              </a:r>
              <a:r>
                <a:rPr lang="hu-HU" sz="600" dirty="0"/>
                <a:t> f</a:t>
              </a:r>
              <a:r>
                <a:rPr lang="en-US" sz="600" dirty="0"/>
                <a:t>or</a:t>
              </a:r>
              <a:r>
                <a:rPr lang="hu-HU" sz="600" dirty="0"/>
                <a:t> </a:t>
              </a:r>
              <a:r>
                <a:rPr lang="en-US" sz="600" dirty="0"/>
                <a:t>Higher</a:t>
              </a:r>
              <a:r>
                <a:rPr lang="hu-HU" sz="600" dirty="0"/>
                <a:t> </a:t>
              </a:r>
              <a:r>
                <a:rPr lang="en-US" sz="600" dirty="0"/>
                <a:t>Airspace</a:t>
              </a:r>
              <a:r>
                <a:rPr lang="hu-HU" sz="600" dirty="0"/>
                <a:t> </a:t>
              </a:r>
              <a:r>
                <a:rPr lang="en-US" sz="600" dirty="0"/>
                <a:t>Operation_SESAR-Ju.D4.3_ConOps_1.0</a:t>
              </a:r>
            </a:p>
          </p:txBody>
        </p:sp>
      </p:grpSp>
      <p:pic>
        <p:nvPicPr>
          <p:cNvPr id="12" name="Kép 11">
            <a:extLst>
              <a:ext uri="{FF2B5EF4-FFF2-40B4-BE49-F238E27FC236}">
                <a16:creationId xmlns:a16="http://schemas.microsoft.com/office/drawing/2014/main" id="{A43A2AC1-39B8-4920-BBC3-39891F5DF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3" name="Átellenes sarkain kerekített téglalap 16">
            <a:extLst>
              <a:ext uri="{FF2B5EF4-FFF2-40B4-BE49-F238E27FC236}">
                <a16:creationId xmlns:a16="http://schemas.microsoft.com/office/drawing/2014/main" id="{3F33085A-9FF3-44DF-9AAC-F331F0AF3679}"/>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1.6. napirendi pont</a:t>
            </a:r>
          </a:p>
        </p:txBody>
      </p:sp>
    </p:spTree>
    <p:extLst>
      <p:ext uri="{BB962C8B-B14F-4D97-AF65-F5344CB8AC3E}">
        <p14:creationId xmlns:p14="http://schemas.microsoft.com/office/powerpoint/2010/main" val="355363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1168" y="910735"/>
            <a:ext cx="8441664" cy="1130624"/>
          </a:xfrm>
        </p:spPr>
        <p:txBody>
          <a:bodyPr/>
          <a:lstStyle/>
          <a:p>
            <a:pPr marL="36000" indent="0" algn="just">
              <a:lnSpc>
                <a:spcPct val="100000"/>
              </a:lnSpc>
              <a:buNone/>
            </a:pPr>
            <a:r>
              <a:rPr lang="hu-HU" sz="1400" b="1" dirty="0"/>
              <a:t>Új műholdas (R) légi mozgószolgálati felosztás </a:t>
            </a:r>
            <a:r>
              <a:rPr lang="hu-HU" sz="1400" dirty="0"/>
              <a:t>(Aeronautical Mobile-Satellite (R) Service, AMS(R)S)  megfontolása Föld-űr és űr-Föld irányban légiforgalmi VHF kommunikáció számára a teljes 117,975 - 137 MHz sávban vagy annak részében, a sávban üzemelő (R) Légi Mozgó (AM(R)S) és Légi Rádiónavigáció (ARNS) szolgálatokra, valamint a szomszédos sávokban már üzemelő szolgálatokra rótt szükségtelen korlátozások elkerülésével.</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Átellenes sarkain kerekített téglalap 16">
            <a:extLst>
              <a:ext uri="{FF2B5EF4-FFF2-40B4-BE49-F238E27FC236}">
                <a16:creationId xmlns:a16="http://schemas.microsoft.com/office/drawing/2014/main" id="{C77E9AE3-E6C7-462E-A16A-825C9513A3E8}"/>
              </a:ext>
            </a:extLst>
          </p:cNvPr>
          <p:cNvSpPr/>
          <p:nvPr/>
        </p:nvSpPr>
        <p:spPr>
          <a:xfrm>
            <a:off x="467544" y="2126396"/>
            <a:ext cx="992399" cy="308495"/>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Háttér</a:t>
            </a:r>
          </a:p>
        </p:txBody>
      </p:sp>
      <p:sp>
        <p:nvSpPr>
          <p:cNvPr id="12" name="Téglalap 11">
            <a:extLst>
              <a:ext uri="{FF2B5EF4-FFF2-40B4-BE49-F238E27FC236}">
                <a16:creationId xmlns:a16="http://schemas.microsoft.com/office/drawing/2014/main" id="{0709478C-3126-4335-821D-D219A6866A53}"/>
              </a:ext>
            </a:extLst>
          </p:cNvPr>
          <p:cNvSpPr/>
          <p:nvPr/>
        </p:nvSpPr>
        <p:spPr>
          <a:xfrm>
            <a:off x="155191" y="2551887"/>
            <a:ext cx="4850261" cy="2144177"/>
          </a:xfrm>
          <a:prstGeom prst="rect">
            <a:avLst/>
          </a:prstGeom>
        </p:spPr>
        <p:txBody>
          <a:bodyPr wrap="square">
            <a:spAutoFit/>
          </a:bodyPr>
          <a:lstStyle/>
          <a:p>
            <a:pPr marL="216000" indent="-180000">
              <a:lnSpc>
                <a:spcPts val="1600"/>
              </a:lnSpc>
              <a:buClr>
                <a:srgbClr val="0556A5"/>
              </a:buClr>
              <a:buFont typeface="Arial" pitchFamily="34" charset="0"/>
              <a:buChar char="•"/>
            </a:pPr>
            <a:r>
              <a:rPr lang="hu-HU" sz="1400" dirty="0">
                <a:solidFill>
                  <a:srgbClr val="43515A"/>
                </a:solidFill>
              </a:rPr>
              <a:t>A távoli lakatlan területek feletti vagy óceáni légterekben, ahol a közvetlen VHF beszédátvitel (Direct Controller-Pilot Communications, DCPC) és az ICAO szabványú VDL Mode2 (VHF Datalink) nem elérhető, szükség van egy új műholdas alapú beszéd- és adatátviteli megoldásra.</a:t>
            </a:r>
          </a:p>
          <a:p>
            <a:pPr marL="216000" indent="-180000">
              <a:lnSpc>
                <a:spcPts val="1600"/>
              </a:lnSpc>
              <a:buClr>
                <a:srgbClr val="0556A5"/>
              </a:buClr>
              <a:buFont typeface="Arial" pitchFamily="34" charset="0"/>
              <a:buChar char="•"/>
            </a:pPr>
            <a:r>
              <a:rPr lang="hu-HU" sz="1400" dirty="0">
                <a:solidFill>
                  <a:srgbClr val="43515A"/>
                </a:solidFill>
              </a:rPr>
              <a:t>A 2015-től bevezetett világméretű járatkövetéshez (Global Flight Tracking, műholdas alapú ADS-B) hasonlóan ICAO SARPs-ok (Standards And </a:t>
            </a:r>
            <a:r>
              <a:rPr lang="hu-HU" sz="1400" dirty="0" err="1">
                <a:solidFill>
                  <a:srgbClr val="43515A"/>
                </a:solidFill>
              </a:rPr>
              <a:t>Recommended</a:t>
            </a:r>
            <a:r>
              <a:rPr lang="hu-HU" sz="1400" dirty="0">
                <a:solidFill>
                  <a:srgbClr val="43515A"/>
                </a:solidFill>
              </a:rPr>
              <a:t> </a:t>
            </a:r>
            <a:r>
              <a:rPr lang="hu-HU" sz="1400" dirty="0" err="1">
                <a:solidFill>
                  <a:srgbClr val="43515A"/>
                </a:solidFill>
              </a:rPr>
              <a:t>Practices</a:t>
            </a:r>
            <a:r>
              <a:rPr lang="hu-HU" sz="1400" dirty="0">
                <a:solidFill>
                  <a:srgbClr val="43515A"/>
                </a:solidFill>
              </a:rPr>
              <a:t>) szabályozására van szükség.</a:t>
            </a:r>
            <a:endParaRPr lang="en-US" sz="1400" dirty="0">
              <a:solidFill>
                <a:srgbClr val="43515A"/>
              </a:solidFill>
            </a:endParaRPr>
          </a:p>
        </p:txBody>
      </p:sp>
      <p:grpSp>
        <p:nvGrpSpPr>
          <p:cNvPr id="13" name="Csoportba foglalás 3">
            <a:extLst>
              <a:ext uri="{FF2B5EF4-FFF2-40B4-BE49-F238E27FC236}">
                <a16:creationId xmlns:a16="http://schemas.microsoft.com/office/drawing/2014/main" id="{AA1F3A87-7373-49B8-B71D-CB377EE89197}"/>
              </a:ext>
            </a:extLst>
          </p:cNvPr>
          <p:cNvGrpSpPr>
            <a:grpSpLocks/>
          </p:cNvGrpSpPr>
          <p:nvPr/>
        </p:nvGrpSpPr>
        <p:grpSpPr bwMode="auto">
          <a:xfrm>
            <a:off x="4976783" y="2041359"/>
            <a:ext cx="4152663" cy="2653631"/>
            <a:chOff x="6310313" y="2933543"/>
            <a:chExt cx="5663224" cy="3772087"/>
          </a:xfrm>
        </p:grpSpPr>
        <p:pic>
          <p:nvPicPr>
            <p:cNvPr id="14" name="Image 13" descr="A picture containing diagram, text, line, circle&#10;&#10;Description automatically generated">
              <a:extLst>
                <a:ext uri="{FF2B5EF4-FFF2-40B4-BE49-F238E27FC236}">
                  <a16:creationId xmlns:a16="http://schemas.microsoft.com/office/drawing/2014/main" id="{AEFEECA3-E3CE-49A6-A6D0-1C7CDABC6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313" y="2933543"/>
              <a:ext cx="5505680" cy="37720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églalap 14">
              <a:extLst>
                <a:ext uri="{FF2B5EF4-FFF2-40B4-BE49-F238E27FC236}">
                  <a16:creationId xmlns:a16="http://schemas.microsoft.com/office/drawing/2014/main" id="{E81AB097-8724-4E9A-AF37-94E5C8F80A0D}"/>
                </a:ext>
              </a:extLst>
            </p:cNvPr>
            <p:cNvSpPr/>
            <p:nvPr/>
          </p:nvSpPr>
          <p:spPr>
            <a:xfrm>
              <a:off x="8812128" y="6224382"/>
              <a:ext cx="3161409" cy="481248"/>
            </a:xfrm>
            <a:prstGeom prst="rect">
              <a:avLst/>
            </a:prstGeom>
            <a:ln>
              <a:noFill/>
            </a:ln>
          </p:spPr>
          <p:txBody>
            <a:bodyPr wrap="square">
              <a:spAutoFit/>
            </a:bodyPr>
            <a:lstStyle/>
            <a:p>
              <a:pPr algn="ctr">
                <a:defRPr/>
              </a:pPr>
              <a:r>
                <a:rPr lang="hu-HU" sz="800" dirty="0">
                  <a:solidFill>
                    <a:schemeClr val="tx1">
                      <a:lumMod val="50000"/>
                      <a:lumOff val="50000"/>
                    </a:schemeClr>
                  </a:solidFill>
                  <a:latin typeface="Arial" panose="020B0604020202020204" pitchFamily="34" charset="0"/>
                  <a:cs typeface="Arial" panose="020B0604020202020204" pitchFamily="34" charset="0"/>
                </a:rPr>
                <a:t>P</a:t>
              </a:r>
              <a:r>
                <a:rPr lang="en-GB" sz="800" dirty="0" err="1">
                  <a:solidFill>
                    <a:schemeClr val="tx1">
                      <a:lumMod val="50000"/>
                      <a:lumOff val="50000"/>
                    </a:schemeClr>
                  </a:solidFill>
                  <a:latin typeface="Arial" panose="020B0604020202020204" pitchFamily="34" charset="0"/>
                  <a:cs typeface="Arial" panose="020B0604020202020204" pitchFamily="34" charset="0"/>
                </a:rPr>
                <a:t>roposed</a:t>
              </a:r>
              <a:r>
                <a:rPr lang="en-GB" sz="800" dirty="0">
                  <a:solidFill>
                    <a:schemeClr val="tx1">
                      <a:lumMod val="50000"/>
                      <a:lumOff val="50000"/>
                    </a:schemeClr>
                  </a:solidFill>
                  <a:latin typeface="Arial" panose="020B0604020202020204" pitchFamily="34" charset="0"/>
                  <a:cs typeface="Arial" panose="020B0604020202020204" pitchFamily="34" charset="0"/>
                </a:rPr>
                <a:t> reference satellite antenna pattern</a:t>
              </a:r>
              <a:r>
                <a:rPr lang="hu-HU" sz="800" dirty="0">
                  <a:solidFill>
                    <a:schemeClr val="tx1">
                      <a:lumMod val="50000"/>
                      <a:lumOff val="50000"/>
                    </a:schemeClr>
                  </a:solidFill>
                  <a:latin typeface="Arial" panose="020B0604020202020204" pitchFamily="34" charset="0"/>
                  <a:cs typeface="Arial" panose="020B0604020202020204" pitchFamily="34" charset="0"/>
                </a:rPr>
                <a:t>.</a:t>
              </a:r>
            </a:p>
            <a:p>
              <a:pPr algn="ctr">
                <a:defRPr/>
              </a:pPr>
              <a:r>
                <a:rPr lang="hu-HU" sz="800"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P</a:t>
              </a:r>
              <a:r>
                <a:rPr lang="en-GB" sz="800" dirty="0" err="1">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reliminary</a:t>
              </a:r>
              <a:r>
                <a:rPr lang="en-GB" sz="800"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 draft Report ITU-R M.[Space‑VHF]</a:t>
              </a:r>
            </a:p>
          </p:txBody>
        </p:sp>
      </p:grpSp>
      <p:pic>
        <p:nvPicPr>
          <p:cNvPr id="16" name="Kép 15">
            <a:extLst>
              <a:ext uri="{FF2B5EF4-FFF2-40B4-BE49-F238E27FC236}">
                <a16:creationId xmlns:a16="http://schemas.microsoft.com/office/drawing/2014/main" id="{85920E42-71F8-4FAB-9092-CFBAB0E08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8" name="Átellenes sarkain kerekített téglalap 16">
            <a:extLst>
              <a:ext uri="{FF2B5EF4-FFF2-40B4-BE49-F238E27FC236}">
                <a16:creationId xmlns:a16="http://schemas.microsoft.com/office/drawing/2014/main" id="{DAC10D31-5DF4-43E4-B49D-045CF1AC10E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1.7. napirendi pont</a:t>
            </a:r>
          </a:p>
        </p:txBody>
      </p:sp>
    </p:spTree>
    <p:extLst>
      <p:ext uri="{BB962C8B-B14F-4D97-AF65-F5344CB8AC3E}">
        <p14:creationId xmlns:p14="http://schemas.microsoft.com/office/powerpoint/2010/main" val="2807156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a:extLst>
              <a:ext uri="{FF2B5EF4-FFF2-40B4-BE49-F238E27FC236}">
                <a16:creationId xmlns:a16="http://schemas.microsoft.com/office/drawing/2014/main" id="{6691AA80-054A-439B-A11B-6B3EDE7DDCE0}"/>
              </a:ext>
            </a:extLst>
          </p:cNvPr>
          <p:cNvCxnSpPr/>
          <p:nvPr/>
        </p:nvCxnSpPr>
        <p:spPr>
          <a:xfrm>
            <a:off x="539354" y="771525"/>
            <a:ext cx="8209359"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A8825725-240F-4E99-A020-96F2499B3852}"/>
              </a:ext>
            </a:extLst>
          </p:cNvPr>
          <p:cNvSpPr>
            <a:spLocks noGrp="1"/>
          </p:cNvSpPr>
          <p:nvPr>
            <p:ph idx="1"/>
          </p:nvPr>
        </p:nvSpPr>
        <p:spPr>
          <a:xfrm>
            <a:off x="505455" y="859719"/>
            <a:ext cx="7175772" cy="266525"/>
          </a:xfrm>
        </p:spPr>
        <p:txBody>
          <a:bodyPr/>
          <a:lstStyle/>
          <a:p>
            <a:pPr marL="36000" indent="0" algn="just">
              <a:lnSpc>
                <a:spcPct val="100000"/>
              </a:lnSpc>
              <a:buNone/>
            </a:pPr>
            <a:r>
              <a:rPr lang="hu-HU" sz="1400" dirty="0"/>
              <a:t>Az új 117,975 - 137 MHz sávú műholdas (R) légi mozgószolgálati rendszer koncepciója.</a:t>
            </a:r>
          </a:p>
        </p:txBody>
      </p:sp>
      <p:pic>
        <p:nvPicPr>
          <p:cNvPr id="6" name="Kép 5">
            <a:extLst>
              <a:ext uri="{FF2B5EF4-FFF2-40B4-BE49-F238E27FC236}">
                <a16:creationId xmlns:a16="http://schemas.microsoft.com/office/drawing/2014/main" id="{8FFAC938-AA43-47D2-9175-1440A30F4F96}"/>
              </a:ext>
            </a:extLst>
          </p:cNvPr>
          <p:cNvPicPr>
            <a:picLocks noChangeAspect="1"/>
          </p:cNvPicPr>
          <p:nvPr/>
        </p:nvPicPr>
        <p:blipFill>
          <a:blip r:embed="rId3"/>
          <a:stretch>
            <a:fillRect/>
          </a:stretch>
        </p:blipFill>
        <p:spPr>
          <a:xfrm>
            <a:off x="249350" y="1347614"/>
            <a:ext cx="5670839" cy="3312371"/>
          </a:xfrm>
          <a:prstGeom prst="rect">
            <a:avLst/>
          </a:prstGeom>
        </p:spPr>
      </p:pic>
      <p:sp>
        <p:nvSpPr>
          <p:cNvPr id="7" name="Content Placeholder 3">
            <a:extLst>
              <a:ext uri="{FF2B5EF4-FFF2-40B4-BE49-F238E27FC236}">
                <a16:creationId xmlns:a16="http://schemas.microsoft.com/office/drawing/2014/main" id="{48343F37-0166-4491-9B54-28F804C13A24}"/>
              </a:ext>
            </a:extLst>
          </p:cNvPr>
          <p:cNvSpPr txBox="1">
            <a:spLocks/>
          </p:cNvSpPr>
          <p:nvPr/>
        </p:nvSpPr>
        <p:spPr>
          <a:xfrm>
            <a:off x="6084168" y="1506252"/>
            <a:ext cx="2810482" cy="1596377"/>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nSpc>
                <a:spcPct val="100000"/>
              </a:lnSpc>
              <a:buNone/>
            </a:pPr>
            <a:r>
              <a:rPr lang="hu-HU" sz="1400" dirty="0"/>
              <a:t>Teszt műholdak:</a:t>
            </a:r>
          </a:p>
          <a:p>
            <a:pPr marL="161925" indent="-134541">
              <a:lnSpc>
                <a:spcPct val="100000"/>
              </a:lnSpc>
              <a:defRPr/>
            </a:pPr>
            <a:r>
              <a:rPr lang="hu-HU" sz="1400" dirty="0">
                <a:latin typeface="Arial" panose="020B0604020202020204" pitchFamily="34" charset="0"/>
              </a:rPr>
              <a:t>Ausztráliában már prototípus tesztüzem zajlik 7 üzemelő műholddal. </a:t>
            </a:r>
          </a:p>
          <a:p>
            <a:pPr marL="161925" indent="-134541">
              <a:lnSpc>
                <a:spcPct val="100000"/>
              </a:lnSpc>
              <a:defRPr/>
            </a:pPr>
            <a:r>
              <a:rPr lang="hu-HU" sz="1400" dirty="0">
                <a:latin typeface="Arial" panose="020B0604020202020204" pitchFamily="34" charset="0"/>
              </a:rPr>
              <a:t>Franciaország és Spanyolország műholdjai készülőben. </a:t>
            </a:r>
          </a:p>
          <a:p>
            <a:pPr marL="36000" indent="0">
              <a:lnSpc>
                <a:spcPct val="100000"/>
              </a:lnSpc>
              <a:buNone/>
            </a:pPr>
            <a:endParaRPr lang="hu-HU" sz="1400" dirty="0"/>
          </a:p>
        </p:txBody>
      </p:sp>
      <p:sp>
        <p:nvSpPr>
          <p:cNvPr id="8" name="Téglalap 7">
            <a:extLst>
              <a:ext uri="{FF2B5EF4-FFF2-40B4-BE49-F238E27FC236}">
                <a16:creationId xmlns:a16="http://schemas.microsoft.com/office/drawing/2014/main" id="{35F004D0-C0B1-446B-B703-2C3EB21443BD}"/>
              </a:ext>
            </a:extLst>
          </p:cNvPr>
          <p:cNvSpPr/>
          <p:nvPr/>
        </p:nvSpPr>
        <p:spPr>
          <a:xfrm>
            <a:off x="5994181" y="3163753"/>
            <a:ext cx="3046580" cy="1600438"/>
          </a:xfrm>
          <a:prstGeom prst="rect">
            <a:avLst/>
          </a:prstGeom>
        </p:spPr>
        <p:txBody>
          <a:bodyPr wrap="square">
            <a:spAutoFit/>
          </a:bodyPr>
          <a:lstStyle/>
          <a:p>
            <a:pPr marL="27384">
              <a:buClr>
                <a:srgbClr val="0556A5"/>
              </a:buClr>
              <a:defRPr/>
            </a:pPr>
            <a:r>
              <a:rPr lang="hu-HU" sz="1400">
                <a:solidFill>
                  <a:srgbClr val="43515A"/>
                </a:solidFill>
                <a:latin typeface="Arial" panose="020B0604020202020204" pitchFamily="34" charset="0"/>
              </a:rPr>
              <a:t>ICAO szabvány:</a:t>
            </a:r>
          </a:p>
          <a:p>
            <a:pPr marL="161925" indent="-134541">
              <a:buClr>
                <a:srgbClr val="0556A5"/>
              </a:buClr>
              <a:buFont typeface="Arial" panose="020B0604020202020204" pitchFamily="34" charset="0"/>
              <a:buChar char="•"/>
              <a:defRPr/>
            </a:pPr>
            <a:r>
              <a:rPr lang="en-GB" sz="1400">
                <a:solidFill>
                  <a:srgbClr val="43515A"/>
                </a:solidFill>
                <a:latin typeface="Arial" panose="020B0604020202020204" pitchFamily="34" charset="0"/>
              </a:rPr>
              <a:t>117</a:t>
            </a:r>
            <a:r>
              <a:rPr lang="hu-HU" sz="1400">
                <a:solidFill>
                  <a:srgbClr val="43515A"/>
                </a:solidFill>
                <a:latin typeface="Arial" panose="020B0604020202020204" pitchFamily="34" charset="0"/>
              </a:rPr>
              <a:t>,</a:t>
            </a:r>
            <a:r>
              <a:rPr lang="en-GB" sz="1400">
                <a:solidFill>
                  <a:srgbClr val="43515A"/>
                </a:solidFill>
                <a:latin typeface="Arial" panose="020B0604020202020204" pitchFamily="34" charset="0"/>
              </a:rPr>
              <a:t>975-136 MHz</a:t>
            </a:r>
            <a:r>
              <a:rPr lang="hu-HU" sz="1400">
                <a:solidFill>
                  <a:srgbClr val="43515A"/>
                </a:solidFill>
                <a:latin typeface="Arial" panose="020B0604020202020204" pitchFamily="34" charset="0"/>
              </a:rPr>
              <a:t> – (R) légi mozgó hangkapcsolat</a:t>
            </a:r>
          </a:p>
          <a:p>
            <a:pPr marL="161925" indent="-134541">
              <a:buClr>
                <a:srgbClr val="0556A5"/>
              </a:buClr>
              <a:buFont typeface="Arial" panose="020B0604020202020204" pitchFamily="34" charset="0"/>
              <a:buChar char="•"/>
              <a:defRPr/>
            </a:pPr>
            <a:r>
              <a:rPr lang="en-GB" sz="1400">
                <a:solidFill>
                  <a:srgbClr val="43515A"/>
                </a:solidFill>
                <a:latin typeface="Arial" panose="020B0604020202020204" pitchFamily="34" charset="0"/>
              </a:rPr>
              <a:t>136-137 MHz</a:t>
            </a:r>
            <a:r>
              <a:rPr lang="hu-HU" sz="1400">
                <a:solidFill>
                  <a:srgbClr val="43515A"/>
                </a:solidFill>
                <a:latin typeface="Arial" panose="020B0604020202020204" pitchFamily="34" charset="0"/>
              </a:rPr>
              <a:t> –</a:t>
            </a:r>
            <a:r>
              <a:rPr lang="en-GB" sz="1400">
                <a:solidFill>
                  <a:srgbClr val="43515A"/>
                </a:solidFill>
                <a:latin typeface="Arial" panose="020B0604020202020204" pitchFamily="34" charset="0"/>
              </a:rPr>
              <a:t> VHF digital data link Mode 2 (VDL Mode 2) </a:t>
            </a:r>
            <a:endParaRPr lang="hu-HU" sz="1400">
              <a:solidFill>
                <a:srgbClr val="43515A"/>
              </a:solidFill>
              <a:latin typeface="Arial" panose="020B0604020202020204" pitchFamily="34" charset="0"/>
            </a:endParaRPr>
          </a:p>
          <a:p>
            <a:pPr marL="161925" indent="-134541">
              <a:buClr>
                <a:srgbClr val="0556A5"/>
              </a:buClr>
              <a:buFont typeface="Arial" panose="020B0604020202020204" pitchFamily="34" charset="0"/>
              <a:buChar char="•"/>
              <a:defRPr/>
            </a:pPr>
            <a:r>
              <a:rPr lang="en-GB" sz="1400">
                <a:solidFill>
                  <a:srgbClr val="43515A"/>
                </a:solidFill>
                <a:latin typeface="Arial" panose="020B0604020202020204" pitchFamily="34" charset="0"/>
              </a:rPr>
              <a:t>136</a:t>
            </a:r>
            <a:r>
              <a:rPr lang="hu-HU" sz="1400">
                <a:solidFill>
                  <a:srgbClr val="43515A"/>
                </a:solidFill>
                <a:latin typeface="Arial" panose="020B0604020202020204" pitchFamily="34" charset="0"/>
              </a:rPr>
              <a:t>,</a:t>
            </a:r>
            <a:r>
              <a:rPr lang="en-GB" sz="1400">
                <a:solidFill>
                  <a:srgbClr val="43515A"/>
                </a:solidFill>
                <a:latin typeface="Arial" panose="020B0604020202020204" pitchFamily="34" charset="0"/>
              </a:rPr>
              <a:t>975 MHz</a:t>
            </a:r>
            <a:r>
              <a:rPr lang="hu-HU" sz="1400">
                <a:solidFill>
                  <a:srgbClr val="43515A"/>
                </a:solidFill>
                <a:latin typeface="Arial" panose="020B0604020202020204" pitchFamily="34" charset="0"/>
              </a:rPr>
              <a:t> – </a:t>
            </a:r>
            <a:r>
              <a:rPr lang="en-GB" sz="1400">
                <a:solidFill>
                  <a:srgbClr val="43515A"/>
                </a:solidFill>
                <a:latin typeface="Arial" panose="020B0604020202020204" pitchFamily="34" charset="0"/>
              </a:rPr>
              <a:t>VDL Mode 2 CSC</a:t>
            </a:r>
            <a:r>
              <a:rPr lang="hu-HU" sz="1400">
                <a:solidFill>
                  <a:srgbClr val="43515A"/>
                </a:solidFill>
                <a:latin typeface="Arial" panose="020B0604020202020204" pitchFamily="34" charset="0"/>
              </a:rPr>
              <a:t> (</a:t>
            </a:r>
            <a:r>
              <a:rPr lang="en-GB" sz="1400">
                <a:solidFill>
                  <a:srgbClr val="43515A"/>
                </a:solidFill>
                <a:latin typeface="Arial" panose="020B0604020202020204" pitchFamily="34" charset="0"/>
              </a:rPr>
              <a:t>Common Signalling</a:t>
            </a:r>
            <a:r>
              <a:rPr lang="hu-HU" sz="1400">
                <a:solidFill>
                  <a:srgbClr val="43515A"/>
                </a:solidFill>
                <a:latin typeface="Arial" panose="020B0604020202020204" pitchFamily="34" charset="0"/>
              </a:rPr>
              <a:t> Channel)</a:t>
            </a:r>
            <a:endParaRPr lang="hu-HU" sz="1400" dirty="0">
              <a:solidFill>
                <a:srgbClr val="43515A"/>
              </a:solidFill>
              <a:latin typeface="Arial" panose="020B0604020202020204" pitchFamily="34" charset="0"/>
            </a:endParaRPr>
          </a:p>
        </p:txBody>
      </p:sp>
      <p:pic>
        <p:nvPicPr>
          <p:cNvPr id="10" name="Kép 9">
            <a:extLst>
              <a:ext uri="{FF2B5EF4-FFF2-40B4-BE49-F238E27FC236}">
                <a16:creationId xmlns:a16="http://schemas.microsoft.com/office/drawing/2014/main" id="{AFC6DC58-423D-4855-B503-397985B3C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8F6AAD54-96D4-4310-9CE7-E989DA6042EE}"/>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1.7. napirendi pont</a:t>
            </a:r>
          </a:p>
        </p:txBody>
      </p:sp>
    </p:spTree>
    <p:extLst>
      <p:ext uri="{BB962C8B-B14F-4D97-AF65-F5344CB8AC3E}">
        <p14:creationId xmlns:p14="http://schemas.microsoft.com/office/powerpoint/2010/main" val="1785577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églalap 2">
            <a:extLst>
              <a:ext uri="{FF2B5EF4-FFF2-40B4-BE49-F238E27FC236}">
                <a16:creationId xmlns:a16="http://schemas.microsoft.com/office/drawing/2014/main" id="{A5C74965-8786-4891-834B-2487FBCBD416}"/>
              </a:ext>
            </a:extLst>
          </p:cNvPr>
          <p:cNvSpPr/>
          <p:nvPr/>
        </p:nvSpPr>
        <p:spPr>
          <a:xfrm>
            <a:off x="177988" y="1419622"/>
            <a:ext cx="9001000" cy="3323987"/>
          </a:xfrm>
          <a:prstGeom prst="rect">
            <a:avLst/>
          </a:prstGeom>
        </p:spPr>
        <p:txBody>
          <a:bodyPr wrap="square">
            <a:spAutoFit/>
          </a:bodyPr>
          <a:lstStyle/>
          <a:p>
            <a:pPr marL="216000" indent="-180000">
              <a:buClr>
                <a:srgbClr val="0556A5"/>
              </a:buClr>
              <a:buFont typeface="Arial" pitchFamily="34" charset="0"/>
              <a:buChar char="•"/>
            </a:pPr>
            <a:r>
              <a:rPr lang="hu-HU" sz="1500" dirty="0">
                <a:solidFill>
                  <a:srgbClr val="43515A"/>
                </a:solidFill>
              </a:rPr>
              <a:t>CEPT állásponttal (ECP) megegyező eredmény</a:t>
            </a:r>
          </a:p>
          <a:p>
            <a:pPr marL="216000" indent="-180000">
              <a:buClr>
                <a:srgbClr val="0556A5"/>
              </a:buClr>
              <a:buFont typeface="Arial" pitchFamily="34" charset="0"/>
              <a:buChar char="•"/>
            </a:pPr>
            <a:r>
              <a:rPr lang="hu-HU" sz="1500" dirty="0">
                <a:solidFill>
                  <a:srgbClr val="43515A"/>
                </a:solidFill>
              </a:rPr>
              <a:t>A rendszer </a:t>
            </a:r>
            <a:r>
              <a:rPr lang="hu-HU" sz="1500" b="1" dirty="0">
                <a:solidFill>
                  <a:srgbClr val="43515A"/>
                </a:solidFill>
              </a:rPr>
              <a:t>NGSO műholdakra </a:t>
            </a:r>
            <a:r>
              <a:rPr lang="hu-HU" sz="1500" dirty="0">
                <a:solidFill>
                  <a:srgbClr val="43515A"/>
                </a:solidFill>
              </a:rPr>
              <a:t>korlátozódik, melyekre a CEPT által eredetileg javasolt pfd korlátnál némileg szigorúbb, de még elfogadható korlátozások vonatkoznak. (FRA: </a:t>
            </a:r>
          </a:p>
          <a:p>
            <a:pPr marL="216000" indent="-180000">
              <a:buClr>
                <a:srgbClr val="0556A5"/>
              </a:buClr>
              <a:buFont typeface="Arial" pitchFamily="34" charset="0"/>
              <a:buChar char="•"/>
            </a:pPr>
            <a:r>
              <a:rPr lang="hu-HU" sz="1500" dirty="0">
                <a:solidFill>
                  <a:srgbClr val="43515A"/>
                </a:solidFill>
              </a:rPr>
              <a:t>Az egyéb védelmi értékeknél és szabályozási előírásoknál az ECP-ben megadottakat elfogadták.</a:t>
            </a:r>
          </a:p>
          <a:p>
            <a:pPr marL="216000" indent="-180000">
              <a:buClr>
                <a:srgbClr val="0556A5"/>
              </a:buClr>
              <a:buFont typeface="Arial" pitchFamily="34" charset="0"/>
              <a:buChar char="•"/>
            </a:pPr>
            <a:r>
              <a:rPr lang="hu-HU" sz="1500" b="1" dirty="0">
                <a:solidFill>
                  <a:srgbClr val="43515A"/>
                </a:solidFill>
              </a:rPr>
              <a:t>Új elsődleges műholdas (R) légi mozgószolgálati felosztás </a:t>
            </a:r>
            <a:r>
              <a:rPr lang="hu-HU" sz="1500" dirty="0">
                <a:solidFill>
                  <a:srgbClr val="43515A"/>
                </a:solidFill>
              </a:rPr>
              <a:t>a teljes 117,975-137 MHz sávban az RR </a:t>
            </a:r>
            <a:r>
              <a:rPr lang="hu-HU" sz="1500" dirty="0" err="1">
                <a:solidFill>
                  <a:srgbClr val="43515A"/>
                </a:solidFill>
              </a:rPr>
              <a:t>főtáblájában</a:t>
            </a:r>
            <a:endParaRPr lang="hu-HU" sz="1500" dirty="0">
              <a:solidFill>
                <a:srgbClr val="43515A"/>
              </a:solidFill>
            </a:endParaRPr>
          </a:p>
          <a:p>
            <a:pPr marL="216000" indent="-180000">
              <a:buClr>
                <a:srgbClr val="0556A5"/>
              </a:buClr>
              <a:buFont typeface="Arial" pitchFamily="34" charset="0"/>
              <a:buChar char="•"/>
            </a:pPr>
            <a:r>
              <a:rPr lang="hu-HU" sz="1500" dirty="0">
                <a:solidFill>
                  <a:srgbClr val="43515A"/>
                </a:solidFill>
              </a:rPr>
              <a:t>Új lábjegyzetekben rögzítik a koordinációs kötelezettséget</a:t>
            </a:r>
          </a:p>
          <a:p>
            <a:pPr marL="216000" indent="-180000">
              <a:buClr>
                <a:srgbClr val="0556A5"/>
              </a:buClr>
              <a:buFont typeface="Arial" pitchFamily="34" charset="0"/>
              <a:buChar char="•"/>
            </a:pPr>
            <a:r>
              <a:rPr lang="hu-HU" sz="1500" dirty="0">
                <a:solidFill>
                  <a:srgbClr val="43515A"/>
                </a:solidFill>
              </a:rPr>
              <a:t>A </a:t>
            </a:r>
            <a:r>
              <a:rPr lang="hu-HU" sz="1500" b="1" dirty="0">
                <a:solidFill>
                  <a:srgbClr val="43515A"/>
                </a:solidFill>
              </a:rPr>
              <a:t>földi AM(R)S prioritása </a:t>
            </a:r>
            <a:r>
              <a:rPr lang="hu-HU" sz="1500" dirty="0">
                <a:solidFill>
                  <a:srgbClr val="43515A"/>
                </a:solidFill>
              </a:rPr>
              <a:t>a műholdas AMS(R)S-</a:t>
            </a:r>
            <a:r>
              <a:rPr lang="hu-HU" sz="1500" dirty="0" err="1">
                <a:solidFill>
                  <a:srgbClr val="43515A"/>
                </a:solidFill>
              </a:rPr>
              <a:t>sel</a:t>
            </a:r>
            <a:r>
              <a:rPr lang="hu-HU" sz="1500" dirty="0">
                <a:solidFill>
                  <a:srgbClr val="43515A"/>
                </a:solidFill>
              </a:rPr>
              <a:t> szemben.</a:t>
            </a:r>
          </a:p>
          <a:p>
            <a:pPr marL="216000" indent="-180000">
              <a:buClr>
                <a:srgbClr val="0556A5"/>
              </a:buClr>
              <a:buFont typeface="Arial" pitchFamily="34" charset="0"/>
              <a:buChar char="•"/>
            </a:pPr>
            <a:r>
              <a:rPr lang="hu-HU" sz="1500" dirty="0">
                <a:solidFill>
                  <a:srgbClr val="43515A"/>
                </a:solidFill>
              </a:rPr>
              <a:t>Az AM(R)S és AMS(R)S szolgálatok sávon belüli és az ARNS szolgálattal az 117,975 MHz szomszédos sávú együttes felhasználásához frekvenciatervezést és koordinációt kell biztosítani a jelenlegi ICAO frekvenciagazdálkodási keretek figyelembevételével.</a:t>
            </a:r>
          </a:p>
          <a:p>
            <a:pPr marL="216000" indent="-180000">
              <a:buClr>
                <a:srgbClr val="0556A5"/>
              </a:buClr>
              <a:buFont typeface="Arial" pitchFamily="34" charset="0"/>
              <a:buChar char="•"/>
            </a:pPr>
            <a:r>
              <a:rPr lang="hu-HU" sz="1500" dirty="0">
                <a:solidFill>
                  <a:srgbClr val="43515A"/>
                </a:solidFill>
              </a:rPr>
              <a:t>Az új WRC Határozatban </a:t>
            </a:r>
            <a:r>
              <a:rPr lang="hu-HU" sz="1500" b="1" dirty="0">
                <a:solidFill>
                  <a:srgbClr val="43515A"/>
                </a:solidFill>
              </a:rPr>
              <a:t>ICAO frekvenciatervezési eljárások </a:t>
            </a:r>
            <a:r>
              <a:rPr lang="hu-HU" sz="1500" dirty="0">
                <a:solidFill>
                  <a:srgbClr val="43515A"/>
                </a:solidFill>
              </a:rPr>
              <a:t>alkalmazása </a:t>
            </a:r>
          </a:p>
          <a:p>
            <a:pPr marL="216000" indent="-180000">
              <a:buClr>
                <a:srgbClr val="0556A5"/>
              </a:buClr>
              <a:buFont typeface="Arial" pitchFamily="34" charset="0"/>
              <a:buChar char="•"/>
            </a:pPr>
            <a:r>
              <a:rPr lang="hu-HU" sz="1500" b="1" dirty="0">
                <a:solidFill>
                  <a:srgbClr val="43515A"/>
                </a:solidFill>
              </a:rPr>
              <a:t>Kísérleti AMS(R)S </a:t>
            </a:r>
            <a:r>
              <a:rPr lang="hu-HU" sz="1500" dirty="0">
                <a:solidFill>
                  <a:srgbClr val="43515A"/>
                </a:solidFill>
              </a:rPr>
              <a:t>rendszereknek az ICAO SARP szabványok elkészülte előtti használhatósága is (ez a már pályán levő műholdak miatt fontos.)</a:t>
            </a:r>
          </a:p>
        </p:txBody>
      </p:sp>
      <p:pic>
        <p:nvPicPr>
          <p:cNvPr id="8" name="Kép 7">
            <a:extLst>
              <a:ext uri="{FF2B5EF4-FFF2-40B4-BE49-F238E27FC236}">
                <a16:creationId xmlns:a16="http://schemas.microsoft.com/office/drawing/2014/main" id="{8967D0DC-0568-458A-987B-6DFCA0F20C5F}"/>
              </a:ext>
            </a:extLst>
          </p:cNvPr>
          <p:cNvPicPr>
            <a:picLocks noChangeAspect="1"/>
          </p:cNvPicPr>
          <p:nvPr/>
        </p:nvPicPr>
        <p:blipFill>
          <a:blip r:embed="rId2"/>
          <a:stretch>
            <a:fillRect/>
          </a:stretch>
        </p:blipFill>
        <p:spPr>
          <a:xfrm>
            <a:off x="4791489" y="843558"/>
            <a:ext cx="4352511" cy="777744"/>
          </a:xfrm>
          <a:prstGeom prst="rect">
            <a:avLst/>
          </a:prstGeom>
          <a:ln>
            <a:solidFill>
              <a:schemeClr val="accent1"/>
            </a:solidFill>
          </a:ln>
        </p:spPr>
      </p:pic>
      <p:pic>
        <p:nvPicPr>
          <p:cNvPr id="11" name="Kép 10">
            <a:extLst>
              <a:ext uri="{FF2B5EF4-FFF2-40B4-BE49-F238E27FC236}">
                <a16:creationId xmlns:a16="http://schemas.microsoft.com/office/drawing/2014/main" id="{F6F76FEA-7024-45F2-A8B7-B0C097C31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2CC5BE87-1637-47E2-B413-50B63E0B44B3}"/>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1.7. napirendi pont - eredmény</a:t>
            </a:r>
          </a:p>
        </p:txBody>
      </p:sp>
    </p:spTree>
    <p:extLst>
      <p:ext uri="{BB962C8B-B14F-4D97-AF65-F5344CB8AC3E}">
        <p14:creationId xmlns:p14="http://schemas.microsoft.com/office/powerpoint/2010/main" val="204593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18864" y="848855"/>
            <a:ext cx="8229600" cy="914600"/>
          </a:xfrm>
        </p:spPr>
        <p:txBody>
          <a:bodyPr/>
          <a:lstStyle/>
          <a:p>
            <a:pPr marL="36000" indent="0" algn="just">
              <a:lnSpc>
                <a:spcPct val="100000"/>
              </a:lnSpc>
              <a:buNone/>
            </a:pPr>
            <a:r>
              <a:rPr lang="hu-HU" sz="1400" dirty="0"/>
              <a:t>Szabályozási intézkedések a 155. (Rev.WRC-19) Határozat és az 5.484B lábjegyzet felülvizsgálatára a műholdas állandóhelyű szolgálat (FSS) hálózatainak pilótanélküli légijármű rendszerek vezérlési és telematikai célú* (Control and Non-Payload Communications of Unmanned Aircraft Systems, UAS CNPC) felhasználása érdekében. </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fik 3">
            <a:extLst>
              <a:ext uri="{FF2B5EF4-FFF2-40B4-BE49-F238E27FC236}">
                <a16:creationId xmlns:a16="http://schemas.microsoft.com/office/drawing/2014/main" id="{5968283D-314D-4755-819B-B3A3E61829C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0809" y="1996057"/>
            <a:ext cx="4058381" cy="2736271"/>
          </a:xfrm>
          <a:prstGeom prst="rect">
            <a:avLst/>
          </a:prstGeom>
          <a:noFill/>
          <a:ln>
            <a:solidFill>
              <a:srgbClr val="4F81BD"/>
            </a:solidFill>
          </a:ln>
        </p:spPr>
      </p:pic>
      <p:sp>
        <p:nvSpPr>
          <p:cNvPr id="10" name="Átellenes sarkain kerekített téglalap 16">
            <a:extLst>
              <a:ext uri="{FF2B5EF4-FFF2-40B4-BE49-F238E27FC236}">
                <a16:creationId xmlns:a16="http://schemas.microsoft.com/office/drawing/2014/main" id="{62C53E7E-1573-4833-87D3-B5A35A360DB4}"/>
              </a:ext>
            </a:extLst>
          </p:cNvPr>
          <p:cNvSpPr/>
          <p:nvPr/>
        </p:nvSpPr>
        <p:spPr>
          <a:xfrm>
            <a:off x="591235" y="1837090"/>
            <a:ext cx="992399" cy="294508"/>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Háttér</a:t>
            </a:r>
          </a:p>
        </p:txBody>
      </p:sp>
      <p:sp>
        <p:nvSpPr>
          <p:cNvPr id="11" name="Téglalap 10">
            <a:extLst>
              <a:ext uri="{FF2B5EF4-FFF2-40B4-BE49-F238E27FC236}">
                <a16:creationId xmlns:a16="http://schemas.microsoft.com/office/drawing/2014/main" id="{C7A1096F-886F-4863-A7D0-A7E50E403A8C}"/>
              </a:ext>
            </a:extLst>
          </p:cNvPr>
          <p:cNvSpPr/>
          <p:nvPr/>
        </p:nvSpPr>
        <p:spPr>
          <a:xfrm>
            <a:off x="197186" y="2270115"/>
            <a:ext cx="4546918" cy="2462213"/>
          </a:xfrm>
          <a:prstGeom prst="rect">
            <a:avLst/>
          </a:prstGeom>
        </p:spPr>
        <p:txBody>
          <a:bodyPr wrap="square">
            <a:spAutoFit/>
          </a:bodyPr>
          <a:lstStyle/>
          <a:p>
            <a:pPr marL="216000" indent="-180000" algn="just">
              <a:buClr>
                <a:srgbClr val="0556A5"/>
              </a:buClr>
              <a:buFont typeface="Arial" pitchFamily="34" charset="0"/>
              <a:buChar char="•"/>
            </a:pPr>
            <a:r>
              <a:rPr lang="hu-HU" sz="1400" b="1" dirty="0">
                <a:solidFill>
                  <a:srgbClr val="43515A"/>
                </a:solidFill>
              </a:rPr>
              <a:t>2012 óta napirenden</a:t>
            </a:r>
            <a:r>
              <a:rPr lang="hu-HU" sz="1400" dirty="0">
                <a:solidFill>
                  <a:srgbClr val="43515A"/>
                </a:solidFill>
              </a:rPr>
              <a:t>.</a:t>
            </a:r>
          </a:p>
          <a:p>
            <a:pPr marL="216000" indent="-180000" algn="just">
              <a:buClr>
                <a:srgbClr val="0556A5"/>
              </a:buClr>
              <a:buFont typeface="Arial" pitchFamily="34" charset="0"/>
              <a:buChar char="•"/>
            </a:pPr>
            <a:r>
              <a:rPr lang="hu-HU" sz="1400" dirty="0">
                <a:solidFill>
                  <a:srgbClr val="43515A"/>
                </a:solidFill>
              </a:rPr>
              <a:t>A 155. (</a:t>
            </a:r>
            <a:r>
              <a:rPr lang="hu-HU" sz="1400" dirty="0" err="1">
                <a:solidFill>
                  <a:srgbClr val="43515A"/>
                </a:solidFill>
              </a:rPr>
              <a:t>WRC</a:t>
            </a:r>
            <a:r>
              <a:rPr lang="hu-HU" sz="1400" dirty="0">
                <a:solidFill>
                  <a:srgbClr val="43515A"/>
                </a:solidFill>
              </a:rPr>
              <a:t>-15) Határozat és az 5.484B lábjegyzet hozta létre az FSS sávok UAS CNPC célú használatának spektrumszabályozási alapját.</a:t>
            </a:r>
          </a:p>
          <a:p>
            <a:pPr marL="216000" indent="-180000" algn="just">
              <a:buClr>
                <a:srgbClr val="0556A5"/>
              </a:buClr>
              <a:buFont typeface="Arial" pitchFamily="34" charset="0"/>
              <a:buChar char="•"/>
            </a:pPr>
            <a:r>
              <a:rPr lang="hu-HU" sz="1400" dirty="0">
                <a:solidFill>
                  <a:srgbClr val="43515A"/>
                </a:solidFill>
              </a:rPr>
              <a:t>Az </a:t>
            </a:r>
            <a:r>
              <a:rPr lang="hu-HU" sz="1400" dirty="0" err="1">
                <a:solidFill>
                  <a:srgbClr val="43515A"/>
                </a:solidFill>
              </a:rPr>
              <a:t>ICAO</a:t>
            </a:r>
            <a:r>
              <a:rPr lang="hu-HU" sz="1400" dirty="0">
                <a:solidFill>
                  <a:srgbClr val="43515A"/>
                </a:solidFill>
              </a:rPr>
              <a:t> szabványokat (SARPS, Standards and </a:t>
            </a:r>
            <a:r>
              <a:rPr lang="hu-HU" sz="1400" dirty="0" err="1">
                <a:solidFill>
                  <a:srgbClr val="43515A"/>
                </a:solidFill>
              </a:rPr>
              <a:t>Recommended</a:t>
            </a:r>
            <a:r>
              <a:rPr lang="hu-HU" sz="1400" dirty="0">
                <a:solidFill>
                  <a:srgbClr val="43515A"/>
                </a:solidFill>
              </a:rPr>
              <a:t> </a:t>
            </a:r>
            <a:r>
              <a:rPr lang="hu-HU" sz="1400" dirty="0" err="1">
                <a:solidFill>
                  <a:srgbClr val="43515A"/>
                </a:solidFill>
              </a:rPr>
              <a:t>Practices</a:t>
            </a:r>
            <a:r>
              <a:rPr lang="hu-HU" sz="1400" dirty="0">
                <a:solidFill>
                  <a:srgbClr val="43515A"/>
                </a:solidFill>
              </a:rPr>
              <a:t>) dolgozott ki, és az UAS/RPAS technológia is sokat fejlődött.</a:t>
            </a:r>
          </a:p>
          <a:p>
            <a:pPr marL="216000" indent="-180000" algn="just">
              <a:buClr>
                <a:srgbClr val="0556A5"/>
              </a:buClr>
              <a:buFont typeface="Arial" pitchFamily="34" charset="0"/>
              <a:buChar char="•"/>
            </a:pPr>
            <a:r>
              <a:rPr lang="hu-HU" sz="1400" dirty="0">
                <a:solidFill>
                  <a:srgbClr val="43515A"/>
                </a:solidFill>
              </a:rPr>
              <a:t>Az USA saját hatáskörben évtizedek óta használja állandóhelyű műholdas hálózatait nagy katonai UAV-k vezérlésére polgári szerződéses szolgáltatásként, elkülönített légtérben.</a:t>
            </a:r>
          </a:p>
        </p:txBody>
      </p:sp>
      <p:sp>
        <p:nvSpPr>
          <p:cNvPr id="12" name="Téglalap 11">
            <a:extLst>
              <a:ext uri="{FF2B5EF4-FFF2-40B4-BE49-F238E27FC236}">
                <a16:creationId xmlns:a16="http://schemas.microsoft.com/office/drawing/2014/main" id="{6AC73F4D-C444-4921-B8F1-BAE4C470622C}"/>
              </a:ext>
            </a:extLst>
          </p:cNvPr>
          <p:cNvSpPr/>
          <p:nvPr/>
        </p:nvSpPr>
        <p:spPr>
          <a:xfrm>
            <a:off x="5646986" y="1532623"/>
            <a:ext cx="3101478" cy="230832"/>
          </a:xfrm>
          <a:prstGeom prst="rect">
            <a:avLst/>
          </a:prstGeom>
        </p:spPr>
        <p:txBody>
          <a:bodyPr wrap="square">
            <a:spAutoFit/>
          </a:bodyPr>
          <a:lstStyle/>
          <a:p>
            <a:r>
              <a:rPr lang="hu-HU" sz="900" dirty="0">
                <a:solidFill>
                  <a:srgbClr val="43515A"/>
                </a:solidFill>
              </a:rPr>
              <a:t>*másként: </a:t>
            </a:r>
            <a:r>
              <a:rPr lang="en-US" sz="900" dirty="0" err="1">
                <a:solidFill>
                  <a:srgbClr val="43515A"/>
                </a:solidFill>
              </a:rPr>
              <a:t>irányítás</a:t>
            </a:r>
            <a:r>
              <a:rPr lang="en-US" sz="900" dirty="0">
                <a:solidFill>
                  <a:srgbClr val="43515A"/>
                </a:solidFill>
              </a:rPr>
              <a:t> </a:t>
            </a:r>
            <a:r>
              <a:rPr lang="en-US" sz="900" dirty="0" err="1">
                <a:solidFill>
                  <a:srgbClr val="43515A"/>
                </a:solidFill>
              </a:rPr>
              <a:t>és</a:t>
            </a:r>
            <a:r>
              <a:rPr lang="en-US" sz="900" dirty="0">
                <a:solidFill>
                  <a:srgbClr val="43515A"/>
                </a:solidFill>
              </a:rPr>
              <a:t> nem </a:t>
            </a:r>
            <a:r>
              <a:rPr lang="en-US" sz="900" dirty="0" err="1">
                <a:solidFill>
                  <a:srgbClr val="43515A"/>
                </a:solidFill>
              </a:rPr>
              <a:t>hasznos</a:t>
            </a:r>
            <a:r>
              <a:rPr lang="en-US" sz="900" dirty="0">
                <a:solidFill>
                  <a:srgbClr val="43515A"/>
                </a:solidFill>
              </a:rPr>
              <a:t> </a:t>
            </a:r>
            <a:r>
              <a:rPr lang="en-US" sz="900" dirty="0" err="1">
                <a:solidFill>
                  <a:srgbClr val="43515A"/>
                </a:solidFill>
              </a:rPr>
              <a:t>teher</a:t>
            </a:r>
            <a:r>
              <a:rPr lang="en-US" sz="900" dirty="0">
                <a:solidFill>
                  <a:srgbClr val="43515A"/>
                </a:solidFill>
              </a:rPr>
              <a:t> </a:t>
            </a:r>
            <a:r>
              <a:rPr lang="en-US" sz="900" dirty="0" err="1">
                <a:solidFill>
                  <a:srgbClr val="43515A"/>
                </a:solidFill>
              </a:rPr>
              <a:t>kommunikáció</a:t>
            </a:r>
            <a:endParaRPr lang="en-US" sz="900" dirty="0">
              <a:solidFill>
                <a:srgbClr val="43515A"/>
              </a:solidFill>
            </a:endParaRPr>
          </a:p>
        </p:txBody>
      </p:sp>
      <p:pic>
        <p:nvPicPr>
          <p:cNvPr id="13" name="Kép 12">
            <a:extLst>
              <a:ext uri="{FF2B5EF4-FFF2-40B4-BE49-F238E27FC236}">
                <a16:creationId xmlns:a16="http://schemas.microsoft.com/office/drawing/2014/main" id="{3926DEEA-9F45-49CF-ACAC-26BB7E37E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4" name="Átellenes sarkain kerekített téglalap 16">
            <a:extLst>
              <a:ext uri="{FF2B5EF4-FFF2-40B4-BE49-F238E27FC236}">
                <a16:creationId xmlns:a16="http://schemas.microsoft.com/office/drawing/2014/main" id="{E4E0DB5E-677C-486F-9528-2B2917873C66}"/>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1.8. napirendi pont</a:t>
            </a:r>
          </a:p>
        </p:txBody>
      </p:sp>
    </p:spTree>
    <p:extLst>
      <p:ext uri="{BB962C8B-B14F-4D97-AF65-F5344CB8AC3E}">
        <p14:creationId xmlns:p14="http://schemas.microsoft.com/office/powerpoint/2010/main" val="1387447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7EE35B25-737C-4F08-A070-EAE66D9165E6}"/>
              </a:ext>
            </a:extLst>
          </p:cNvPr>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églalap 9">
            <a:extLst>
              <a:ext uri="{FF2B5EF4-FFF2-40B4-BE49-F238E27FC236}">
                <a16:creationId xmlns:a16="http://schemas.microsoft.com/office/drawing/2014/main" id="{24E0D4F2-B472-4C8B-A82B-EB4D068CCEEF}"/>
              </a:ext>
            </a:extLst>
          </p:cNvPr>
          <p:cNvSpPr/>
          <p:nvPr/>
        </p:nvSpPr>
        <p:spPr>
          <a:xfrm>
            <a:off x="398143" y="1481246"/>
            <a:ext cx="8350321" cy="1660134"/>
          </a:xfrm>
          <a:prstGeom prst="rect">
            <a:avLst/>
          </a:prstGeom>
        </p:spPr>
        <p:txBody>
          <a:bodyPr wrap="square">
            <a:spAutoFit/>
          </a:bodyPr>
          <a:lstStyle/>
          <a:p>
            <a:pPr marL="216000" indent="-180000" algn="just">
              <a:lnSpc>
                <a:spcPct val="105000"/>
              </a:lnSpc>
              <a:buClr>
                <a:srgbClr val="0556A5"/>
              </a:buClr>
              <a:buFont typeface="Arial" pitchFamily="34" charset="0"/>
              <a:buChar char="•"/>
            </a:pPr>
            <a:r>
              <a:rPr lang="hu-HU" sz="1400" dirty="0">
                <a:solidFill>
                  <a:srgbClr val="43515A"/>
                </a:solidFill>
              </a:rPr>
              <a:t>Ha a meglévő FSS hálózatok az irányítás és nem hasznos teher kommunikáció ICAO által meghatározott biztonsági üzemeltetési feltételeit nem tudják teljesíteni, akkor ezeket az összeköttetéseket az UAS üzemeltetők nem használhatják.</a:t>
            </a:r>
          </a:p>
          <a:p>
            <a:pPr marL="216000" indent="-180000" algn="just">
              <a:lnSpc>
                <a:spcPct val="105000"/>
              </a:lnSpc>
              <a:buClr>
                <a:srgbClr val="0556A5"/>
              </a:buClr>
              <a:buFont typeface="Arial" pitchFamily="34" charset="0"/>
              <a:buChar char="•"/>
            </a:pPr>
            <a:r>
              <a:rPr lang="hu-HU" sz="1400" dirty="0">
                <a:solidFill>
                  <a:srgbClr val="43515A"/>
                </a:solidFill>
              </a:rPr>
              <a:t>A CEPT két opciót vizsgált:</a:t>
            </a:r>
          </a:p>
          <a:p>
            <a:pPr marL="355600" indent="-285750">
              <a:lnSpc>
                <a:spcPct val="105000"/>
              </a:lnSpc>
              <a:buClr>
                <a:srgbClr val="0556A5"/>
              </a:buClr>
              <a:buFont typeface="Arial" panose="020B0604020202020204" pitchFamily="34" charset="0"/>
              <a:buChar char="−"/>
            </a:pPr>
            <a:r>
              <a:rPr lang="hu-HU" sz="1400" dirty="0">
                <a:solidFill>
                  <a:srgbClr val="43515A"/>
                </a:solidFill>
              </a:rPr>
              <a:t>A 5.484B nemzetközi lábjegyzet, a 155. Határozat és a 171. Határozat törlése. (</a:t>
            </a:r>
            <a:r>
              <a:rPr lang="hu-HU" sz="1400" u="sng" dirty="0">
                <a:solidFill>
                  <a:srgbClr val="43515A"/>
                </a:solidFill>
              </a:rPr>
              <a:t>NOC</a:t>
            </a:r>
            <a:r>
              <a:rPr lang="hu-HU" sz="1400" dirty="0">
                <a:solidFill>
                  <a:srgbClr val="43515A"/>
                </a:solidFill>
              </a:rPr>
              <a:t>)</a:t>
            </a:r>
          </a:p>
          <a:p>
            <a:pPr marL="355600" indent="-285750">
              <a:lnSpc>
                <a:spcPct val="105000"/>
              </a:lnSpc>
              <a:buClr>
                <a:srgbClr val="0556A5"/>
              </a:buClr>
              <a:buFont typeface="Arial" panose="020B0604020202020204" pitchFamily="34" charset="0"/>
              <a:buChar char="−"/>
            </a:pPr>
            <a:r>
              <a:rPr lang="hu-HU" sz="1400" dirty="0">
                <a:solidFill>
                  <a:srgbClr val="43515A"/>
                </a:solidFill>
              </a:rPr>
              <a:t>Az RR 5.484B lábjegyzet és a 155. Határozat felülvizsgálata, a 171. Határozat törlése. </a:t>
            </a:r>
            <a:endParaRPr lang="pl-PL" sz="1400" dirty="0">
              <a:solidFill>
                <a:srgbClr val="43515A"/>
              </a:solidFill>
            </a:endParaRPr>
          </a:p>
          <a:p>
            <a:pPr marL="355600" indent="-285750">
              <a:lnSpc>
                <a:spcPct val="105000"/>
              </a:lnSpc>
              <a:buClr>
                <a:srgbClr val="0556A5"/>
              </a:buClr>
              <a:buFont typeface="Arial" panose="020B0604020202020204" pitchFamily="34" charset="0"/>
              <a:buChar char="−"/>
            </a:pPr>
            <a:r>
              <a:rPr lang="hu-HU" sz="1400" dirty="0">
                <a:solidFill>
                  <a:srgbClr val="43515A"/>
                </a:solidFill>
              </a:rPr>
              <a:t>Ezekről az opciókról nem sikerült megállapodni, </a:t>
            </a:r>
            <a:r>
              <a:rPr lang="hu-HU" sz="1400" b="1" dirty="0">
                <a:solidFill>
                  <a:srgbClr val="43515A"/>
                </a:solidFill>
              </a:rPr>
              <a:t>a CEPT ECP-t nem fogadott el</a:t>
            </a:r>
            <a:r>
              <a:rPr lang="hu-HU" sz="1400" dirty="0">
                <a:solidFill>
                  <a:srgbClr val="43515A"/>
                </a:solidFill>
              </a:rPr>
              <a:t>.</a:t>
            </a:r>
          </a:p>
        </p:txBody>
      </p:sp>
      <p:sp>
        <p:nvSpPr>
          <p:cNvPr id="11" name="Átellenes sarkain kerekített téglalap 16">
            <a:extLst>
              <a:ext uri="{FF2B5EF4-FFF2-40B4-BE49-F238E27FC236}">
                <a16:creationId xmlns:a16="http://schemas.microsoft.com/office/drawing/2014/main" id="{429D6D00-84DC-41E4-86AF-5FFAF6394EB8}"/>
              </a:ext>
            </a:extLst>
          </p:cNvPr>
          <p:cNvSpPr/>
          <p:nvPr/>
        </p:nvSpPr>
        <p:spPr>
          <a:xfrm>
            <a:off x="546085" y="938374"/>
            <a:ext cx="1856495"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CEPT álláspont</a:t>
            </a:r>
          </a:p>
        </p:txBody>
      </p:sp>
      <p:sp>
        <p:nvSpPr>
          <p:cNvPr id="14" name="Átellenes sarkain kerekített téglalap 16">
            <a:extLst>
              <a:ext uri="{FF2B5EF4-FFF2-40B4-BE49-F238E27FC236}">
                <a16:creationId xmlns:a16="http://schemas.microsoft.com/office/drawing/2014/main" id="{7460C4EE-9065-46BB-9459-A17270412385}"/>
              </a:ext>
            </a:extLst>
          </p:cNvPr>
          <p:cNvSpPr/>
          <p:nvPr/>
        </p:nvSpPr>
        <p:spPr>
          <a:xfrm>
            <a:off x="539552" y="3238374"/>
            <a:ext cx="3008624"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a:t>NATO katonai érdek</a:t>
            </a:r>
          </a:p>
        </p:txBody>
      </p:sp>
      <p:sp>
        <p:nvSpPr>
          <p:cNvPr id="15" name="Téglalap 14">
            <a:extLst>
              <a:ext uri="{FF2B5EF4-FFF2-40B4-BE49-F238E27FC236}">
                <a16:creationId xmlns:a16="http://schemas.microsoft.com/office/drawing/2014/main" id="{5A55D442-4598-41F1-97B9-BB0C24258459}"/>
              </a:ext>
            </a:extLst>
          </p:cNvPr>
          <p:cNvSpPr/>
          <p:nvPr/>
        </p:nvSpPr>
        <p:spPr>
          <a:xfrm>
            <a:off x="398143" y="3695368"/>
            <a:ext cx="8484643" cy="784658"/>
          </a:xfrm>
          <a:prstGeom prst="rect">
            <a:avLst/>
          </a:prstGeom>
        </p:spPr>
        <p:txBody>
          <a:bodyPr wrap="square">
            <a:noAutofit/>
          </a:bodyPr>
          <a:lstStyle/>
          <a:p>
            <a:pPr marL="171450" indent="-171450" algn="just">
              <a:lnSpc>
                <a:spcPct val="105000"/>
              </a:lnSpc>
              <a:buFont typeface="Arial" panose="020B0604020202020204" pitchFamily="34" charset="0"/>
              <a:buChar char="•"/>
            </a:pPr>
            <a:r>
              <a:rPr lang="hu-HU" sz="1400" dirty="0">
                <a:solidFill>
                  <a:srgbClr val="43515A"/>
                </a:solidFill>
                <a:latin typeface="Arial" panose="020B0604020202020204" pitchFamily="34" charset="0"/>
                <a:ea typeface="Times New Roman" panose="02020603050405020304" pitchFamily="18" charset="0"/>
                <a:cs typeface="Arial" panose="020B0604020202020204" pitchFamily="34" charset="0"/>
              </a:rPr>
              <a:t>A NATO széles körben üzemeltet pilótanélküli légijármű rendszereket katonai repülési szabályok szerint a vezérlési és telematikai (CNPC) kommunikációhoz műholdas állandóhelyű (FSS) hálózatokat használva.</a:t>
            </a:r>
          </a:p>
          <a:p>
            <a:pPr marL="171450" indent="-171450" algn="just">
              <a:lnSpc>
                <a:spcPct val="105000"/>
              </a:lnSpc>
              <a:buFont typeface="Arial" panose="020B0604020202020204" pitchFamily="34" charset="0"/>
              <a:buChar char="•"/>
            </a:pPr>
            <a:r>
              <a:rPr lang="hu-HU" sz="1400" dirty="0">
                <a:solidFill>
                  <a:srgbClr val="43515A"/>
                </a:solidFill>
                <a:latin typeface="Arial" panose="020B0604020202020204" pitchFamily="34" charset="0"/>
                <a:ea typeface="Times New Roman" panose="02020603050405020304" pitchFamily="18" charset="0"/>
                <a:cs typeface="Arial" panose="020B0604020202020204" pitchFamily="34" charset="0"/>
              </a:rPr>
              <a:t>Világos szabályok felállítása lehetővé teszi, hogy a nagy méretű UAV-k minden alkalommal használhassák a szabályozott légteret (R) útvonali (nem elkülönített légtéri) repülésekhez.</a:t>
            </a:r>
          </a:p>
        </p:txBody>
      </p:sp>
      <p:pic>
        <p:nvPicPr>
          <p:cNvPr id="16" name="Kép 15">
            <a:extLst>
              <a:ext uri="{FF2B5EF4-FFF2-40B4-BE49-F238E27FC236}">
                <a16:creationId xmlns:a16="http://schemas.microsoft.com/office/drawing/2014/main" id="{F165E70F-43C1-4617-9CDD-1F4BA68D07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7" name="Átellenes sarkain kerekített téglalap 16">
            <a:extLst>
              <a:ext uri="{FF2B5EF4-FFF2-40B4-BE49-F238E27FC236}">
                <a16:creationId xmlns:a16="http://schemas.microsoft.com/office/drawing/2014/main" id="{5C5CB40A-4995-496D-9A4B-C934CD466A64}"/>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1.8. napirendi pont</a:t>
            </a:r>
          </a:p>
        </p:txBody>
      </p:sp>
    </p:spTree>
    <p:extLst>
      <p:ext uri="{BB962C8B-B14F-4D97-AF65-F5344CB8AC3E}">
        <p14:creationId xmlns:p14="http://schemas.microsoft.com/office/powerpoint/2010/main" val="340275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Átellenes sarkain kerekített téglalap 9"/>
          <p:cNvSpPr/>
          <p:nvPr/>
        </p:nvSpPr>
        <p:spPr>
          <a:xfrm>
            <a:off x="2214000" y="241793"/>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Magyar delegáció</a:t>
            </a:r>
          </a:p>
        </p:txBody>
      </p:sp>
      <p:sp>
        <p:nvSpPr>
          <p:cNvPr id="16" name="Téglalap 15">
            <a:extLst>
              <a:ext uri="{FF2B5EF4-FFF2-40B4-BE49-F238E27FC236}">
                <a16:creationId xmlns:a16="http://schemas.microsoft.com/office/drawing/2014/main" id="{BA820315-EECC-42BD-865D-B3ACF10D14E4}"/>
              </a:ext>
            </a:extLst>
          </p:cNvPr>
          <p:cNvSpPr/>
          <p:nvPr/>
        </p:nvSpPr>
        <p:spPr>
          <a:xfrm>
            <a:off x="827584" y="1491630"/>
            <a:ext cx="5904656" cy="2416046"/>
          </a:xfrm>
          <a:prstGeom prst="rect">
            <a:avLst/>
          </a:prstGeom>
        </p:spPr>
        <p:txBody>
          <a:bodyPr wrap="square">
            <a:spAutoFit/>
          </a:bodyPr>
          <a:lstStyle/>
          <a:p>
            <a:r>
              <a:rPr lang="hu-HU" sz="1500" b="1" dirty="0">
                <a:latin typeface="Lato Light" panose="020B0604020202020204" charset="0"/>
                <a:ea typeface="Lato Light" panose="020B0604020202020204" charset="0"/>
                <a:cs typeface="Lato Light" panose="020B0604020202020204" charset="0"/>
              </a:rPr>
              <a:t>Magyar delegáció: 13 fő</a:t>
            </a:r>
          </a:p>
          <a:p>
            <a:r>
              <a:rPr lang="hu-HU" sz="1500" b="1" dirty="0">
                <a:latin typeface="Lato Light" panose="020B0604020202020204" charset="0"/>
                <a:ea typeface="Lato Light" panose="020B0604020202020204" charset="0"/>
                <a:cs typeface="Lato Light" panose="020B0604020202020204" charset="0"/>
              </a:rPr>
              <a:t>Első héten 9 fő (NMHH részéről 7 fő, MKAB -1 fő)</a:t>
            </a:r>
          </a:p>
          <a:p>
            <a:r>
              <a:rPr lang="hu-HU" sz="1500" b="1" dirty="0">
                <a:latin typeface="Lato Light" panose="020B0604020202020204" charset="0"/>
                <a:ea typeface="Lato Light" panose="020B0604020202020204" charset="0"/>
                <a:cs typeface="Lato Light" panose="020B0604020202020204" charset="0"/>
              </a:rPr>
              <a:t>Második héten 6 fő, </a:t>
            </a:r>
          </a:p>
          <a:p>
            <a:r>
              <a:rPr lang="hu-HU" sz="1500" b="1" dirty="0">
                <a:latin typeface="Lato Light" panose="020B0604020202020204" charset="0"/>
                <a:ea typeface="Lato Light" panose="020B0604020202020204" charset="0"/>
                <a:cs typeface="Lato Light" panose="020B0604020202020204" charset="0"/>
              </a:rPr>
              <a:t>Harmadik és negyedik hét: 7 fő </a:t>
            </a:r>
          </a:p>
          <a:p>
            <a:endParaRPr lang="hu-HU" sz="1350" b="1" dirty="0">
              <a:latin typeface="Lato Light" panose="020B0604020202020204" charset="0"/>
              <a:ea typeface="Lato Light" panose="020B0604020202020204" charset="0"/>
              <a:cs typeface="Lato Light" panose="020B0604020202020204" charset="0"/>
            </a:endParaRPr>
          </a:p>
          <a:p>
            <a:r>
              <a:rPr lang="hu-HU" sz="1500" dirty="0"/>
              <a:t>Dr. Vári Péter főigazgató-helyettes, a delegáció vezetője</a:t>
            </a:r>
          </a:p>
          <a:p>
            <a:r>
              <a:rPr lang="hu-HU" sz="1500" dirty="0"/>
              <a:t>Frekvencia- és Azonosítógazdálkodási Igazgatóság – 7 fő</a:t>
            </a:r>
          </a:p>
          <a:p>
            <a:r>
              <a:rPr lang="hu-HU" sz="1500" dirty="0"/>
              <a:t>Védelmi és Rendészeti Frekvenciagazdálkodási Igazgatóság – 3 fő</a:t>
            </a:r>
          </a:p>
          <a:p>
            <a:r>
              <a:rPr lang="hu-HU" sz="1500" dirty="0"/>
              <a:t>Nemzetközi Igazgatóság – 1 fő</a:t>
            </a:r>
          </a:p>
          <a:p>
            <a:endParaRPr lang="hu-HU" sz="1350" dirty="0">
              <a:latin typeface="Lato Light" panose="020B0604020202020204" charset="0"/>
              <a:ea typeface="Lato Light" panose="020B0604020202020204" charset="0"/>
              <a:cs typeface="Lato Light" panose="020B0604020202020204" charset="0"/>
            </a:endParaRPr>
          </a:p>
        </p:txBody>
      </p:sp>
      <p:pic>
        <p:nvPicPr>
          <p:cNvPr id="8" name="Kép 7">
            <a:extLst>
              <a:ext uri="{FF2B5EF4-FFF2-40B4-BE49-F238E27FC236}">
                <a16:creationId xmlns:a16="http://schemas.microsoft.com/office/drawing/2014/main" id="{6D06E15A-7B9C-4106-9A0A-107922253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1727075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7EE35B25-737C-4F08-A070-EAE66D9165E6}"/>
              </a:ext>
            </a:extLst>
          </p:cNvPr>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églalap 5">
            <a:extLst>
              <a:ext uri="{FF2B5EF4-FFF2-40B4-BE49-F238E27FC236}">
                <a16:creationId xmlns:a16="http://schemas.microsoft.com/office/drawing/2014/main" id="{1454B866-C1F0-4968-8E35-C78AC78319E9}"/>
              </a:ext>
            </a:extLst>
          </p:cNvPr>
          <p:cNvSpPr/>
          <p:nvPr/>
        </p:nvSpPr>
        <p:spPr>
          <a:xfrm>
            <a:off x="417276" y="898827"/>
            <a:ext cx="8331188" cy="3785652"/>
          </a:xfrm>
          <a:prstGeom prst="rect">
            <a:avLst/>
          </a:prstGeom>
        </p:spPr>
        <p:txBody>
          <a:bodyPr wrap="square">
            <a:spAutoFit/>
          </a:bodyPr>
          <a:lstStyle/>
          <a:p>
            <a:pPr marL="216000" indent="-180000" algn="just">
              <a:lnSpc>
                <a:spcPts val="1800"/>
              </a:lnSpc>
              <a:buClr>
                <a:srgbClr val="0556A5"/>
              </a:buClr>
              <a:buFont typeface="Arial" pitchFamily="34" charset="0"/>
              <a:buChar char="•"/>
            </a:pPr>
            <a:r>
              <a:rPr lang="hu-HU" sz="1500" dirty="0">
                <a:solidFill>
                  <a:srgbClr val="43515A"/>
                </a:solidFill>
              </a:rPr>
              <a:t>NOC: politikai döntés.</a:t>
            </a:r>
          </a:p>
          <a:p>
            <a:pPr marL="216000" indent="-180000" algn="just">
              <a:lnSpc>
                <a:spcPts val="1800"/>
              </a:lnSpc>
              <a:buClr>
                <a:srgbClr val="0556A5"/>
              </a:buClr>
              <a:buFont typeface="Arial" pitchFamily="34" charset="0"/>
              <a:buChar char="•"/>
            </a:pPr>
            <a:r>
              <a:rPr lang="hu-HU" sz="1500" dirty="0">
                <a:solidFill>
                  <a:srgbClr val="43515A"/>
                </a:solidFill>
              </a:rPr>
              <a:t>Az előzetes CEPT/NATO USA álláspontokkal teljes mértékben ellentétes megoldás. </a:t>
            </a:r>
          </a:p>
          <a:p>
            <a:pPr marL="216000" indent="-180000" algn="just">
              <a:lnSpc>
                <a:spcPts val="1800"/>
              </a:lnSpc>
              <a:buClr>
                <a:srgbClr val="0556A5"/>
              </a:buClr>
              <a:buFont typeface="Arial" pitchFamily="34" charset="0"/>
              <a:buChar char="•"/>
            </a:pPr>
            <a:r>
              <a:rPr lang="hu-HU" sz="1500" dirty="0">
                <a:solidFill>
                  <a:srgbClr val="43515A"/>
                </a:solidFill>
              </a:rPr>
              <a:t>Az FSS hálózatok UAS távvezérlés céljára való használatának vizsgálatát azonnali hatállyal felfüggesztik, és a </a:t>
            </a:r>
            <a:r>
              <a:rPr lang="hu-HU" sz="1500" b="1" dirty="0">
                <a:solidFill>
                  <a:srgbClr val="43515A"/>
                </a:solidFill>
              </a:rPr>
              <a:t>WRC-27-re</a:t>
            </a:r>
            <a:r>
              <a:rPr lang="hu-HU" sz="1500" dirty="0">
                <a:solidFill>
                  <a:srgbClr val="43515A"/>
                </a:solidFill>
              </a:rPr>
              <a:t> olyan napirendi pont indítását kezdeményezik, ami vizsgálatok végzését irányozza elő nem elkülönített légtérben használt pilóta nélküli légijárművek fedélzetén elhelyezett CNPC célú földi állomásoknak műholdas összeköttetésen keresztül az arra megfelelő sávokban történő műholdas (R) légi mozgószolgálati felhasználásához szükséges intézkedések kidolgozása céljából.</a:t>
            </a:r>
          </a:p>
          <a:p>
            <a:pPr marL="176213" algn="just">
              <a:lnSpc>
                <a:spcPts val="1800"/>
              </a:lnSpc>
              <a:buClr>
                <a:srgbClr val="0556A5"/>
              </a:buClr>
            </a:pPr>
            <a:r>
              <a:rPr lang="hu-HU" sz="1500" dirty="0">
                <a:solidFill>
                  <a:srgbClr val="43515A"/>
                </a:solidFill>
              </a:rPr>
              <a:t> A megfelelő cselekvési irányt a WRC-31-en kell meghatározni. </a:t>
            </a:r>
          </a:p>
          <a:p>
            <a:pPr marL="216000" indent="-180000" algn="just">
              <a:lnSpc>
                <a:spcPts val="1800"/>
              </a:lnSpc>
              <a:buClr>
                <a:srgbClr val="0556A5"/>
              </a:buClr>
              <a:buFont typeface="Arial" pitchFamily="34" charset="0"/>
              <a:buChar char="•"/>
            </a:pPr>
            <a:r>
              <a:rPr lang="hu-HU" sz="1500" dirty="0">
                <a:solidFill>
                  <a:srgbClr val="43515A"/>
                </a:solidFill>
              </a:rPr>
              <a:t>USA részről kérték WRC-t, hogy az RCC-vel és Kínával egyeztetett kompromisszumos javaslatot változtatás nélkül fogadja el, ami meg is történt. </a:t>
            </a:r>
          </a:p>
          <a:p>
            <a:pPr marL="216000" indent="-180000" algn="just">
              <a:lnSpc>
                <a:spcPts val="1800"/>
              </a:lnSpc>
              <a:buClr>
                <a:srgbClr val="0556A5"/>
              </a:buClr>
              <a:buFont typeface="Arial" pitchFamily="34" charset="0"/>
              <a:buChar char="•"/>
            </a:pPr>
            <a:r>
              <a:rPr lang="hu-HU" sz="1500" dirty="0">
                <a:solidFill>
                  <a:srgbClr val="43515A"/>
                </a:solidFill>
              </a:rPr>
              <a:t>A WRC </a:t>
            </a:r>
            <a:r>
              <a:rPr lang="hu-HU" sz="1500" b="1" dirty="0">
                <a:solidFill>
                  <a:srgbClr val="43515A"/>
                </a:solidFill>
              </a:rPr>
              <a:t>Plenáris ülés jegyzőkönyvében </a:t>
            </a:r>
            <a:r>
              <a:rPr lang="hu-HU" sz="1500" dirty="0">
                <a:solidFill>
                  <a:srgbClr val="43515A"/>
                </a:solidFill>
              </a:rPr>
              <a:t>döntés formájában rögzítették a fentebb leírt megállapodást az FSS helyett az AMS(R)S keretében történő UAS CNPC megoldások kidolgozásához szükséges ITU-R vizsgálatok és egy </a:t>
            </a:r>
            <a:r>
              <a:rPr lang="hu-HU" sz="1500" b="1" dirty="0">
                <a:solidFill>
                  <a:srgbClr val="43515A"/>
                </a:solidFill>
              </a:rPr>
              <a:t>WRC-31</a:t>
            </a:r>
            <a:r>
              <a:rPr lang="hu-HU" sz="1500" dirty="0">
                <a:solidFill>
                  <a:srgbClr val="43515A"/>
                </a:solidFill>
              </a:rPr>
              <a:t> napirendi pont indításáról.</a:t>
            </a:r>
          </a:p>
          <a:p>
            <a:pPr marL="216000" indent="-180000" algn="just">
              <a:lnSpc>
                <a:spcPts val="1800"/>
              </a:lnSpc>
              <a:buClr>
                <a:srgbClr val="0556A5"/>
              </a:buClr>
              <a:buFont typeface="Arial" pitchFamily="34" charset="0"/>
              <a:buChar char="•"/>
            </a:pPr>
            <a:r>
              <a:rPr lang="hu-HU" sz="1500" dirty="0">
                <a:solidFill>
                  <a:srgbClr val="43515A"/>
                </a:solidFill>
              </a:rPr>
              <a:t>A közzétett dokumentumokban végül ilyen WRC-27 vagy WRC-31 napirendi pontnak nincs nyoma.</a:t>
            </a:r>
          </a:p>
        </p:txBody>
      </p:sp>
      <p:pic>
        <p:nvPicPr>
          <p:cNvPr id="8" name="Kép 7">
            <a:extLst>
              <a:ext uri="{FF2B5EF4-FFF2-40B4-BE49-F238E27FC236}">
                <a16:creationId xmlns:a16="http://schemas.microsoft.com/office/drawing/2014/main" id="{F5F879F9-3F75-40A0-A9CB-E609D0262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553AE9B2-3CD9-4B50-A58C-9B5438E8191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1.8. napirendi pont - eredmény</a:t>
            </a:r>
          </a:p>
        </p:txBody>
      </p:sp>
    </p:spTree>
    <p:extLst>
      <p:ext uri="{BB962C8B-B14F-4D97-AF65-F5344CB8AC3E}">
        <p14:creationId xmlns:p14="http://schemas.microsoft.com/office/powerpoint/2010/main" val="1410199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27792" y="898278"/>
            <a:ext cx="8229600" cy="914600"/>
          </a:xfrm>
        </p:spPr>
        <p:txBody>
          <a:bodyPr/>
          <a:lstStyle/>
          <a:p>
            <a:pPr marL="36000" indent="0" algn="just">
              <a:lnSpc>
                <a:spcPct val="100000"/>
              </a:lnSpc>
              <a:buNone/>
            </a:pPr>
            <a:r>
              <a:rPr lang="hu-HU" sz="1400" dirty="0"/>
              <a:t>Az </a:t>
            </a:r>
            <a:r>
              <a:rPr lang="hu-HU" sz="1400" b="1" dirty="0"/>
              <a:t>RR 27. Függelék </a:t>
            </a:r>
            <a:r>
              <a:rPr lang="hu-HU" sz="1400" dirty="0"/>
              <a:t>felülvizsgálata annak érdekében, hogy az (R) légi mozgószolgálat keretében alkalmazhatók legyenek a polgári/kereskedelmi légiközlekedés életbiztonsági alkalmazásainak </a:t>
            </a:r>
            <a:r>
              <a:rPr lang="hu-HU" sz="1400" b="1" dirty="0"/>
              <a:t>digitális szélessávú </a:t>
            </a:r>
            <a:r>
              <a:rPr lang="hu-HU" sz="1400" dirty="0"/>
              <a:t>technológiái a </a:t>
            </a:r>
            <a:r>
              <a:rPr lang="hu-HU" sz="1400" b="1" dirty="0"/>
              <a:t>2850-22 000 kHz</a:t>
            </a:r>
            <a:r>
              <a:rPr lang="hu-HU" sz="1400" dirty="0"/>
              <a:t>-es rövidhullámú (HF) sávban, biztosítva a jelenlegi analóg (V+D) és az új, korszerűbb rendszerek együttélését.</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9AB6500-BBDF-479D-A1C4-F944EF35A3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3605" y="2739220"/>
            <a:ext cx="767587" cy="62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Kép 7">
            <a:extLst>
              <a:ext uri="{FF2B5EF4-FFF2-40B4-BE49-F238E27FC236}">
                <a16:creationId xmlns:a16="http://schemas.microsoft.com/office/drawing/2014/main" id="{DC594983-40FE-4F48-9EE3-858B86BD893D}"/>
              </a:ext>
            </a:extLst>
          </p:cNvPr>
          <p:cNvPicPr>
            <a:picLocks noChangeAspect="1"/>
          </p:cNvPicPr>
          <p:nvPr/>
        </p:nvPicPr>
        <p:blipFill>
          <a:blip r:embed="rId3"/>
          <a:stretch>
            <a:fillRect/>
          </a:stretch>
        </p:blipFill>
        <p:spPr>
          <a:xfrm>
            <a:off x="4476605" y="2342740"/>
            <a:ext cx="3870119" cy="1309129"/>
          </a:xfrm>
          <a:prstGeom prst="rect">
            <a:avLst/>
          </a:prstGeom>
        </p:spPr>
      </p:pic>
      <p:sp>
        <p:nvSpPr>
          <p:cNvPr id="10" name="Átellenes sarkain kerekített téglalap 16">
            <a:extLst>
              <a:ext uri="{FF2B5EF4-FFF2-40B4-BE49-F238E27FC236}">
                <a16:creationId xmlns:a16="http://schemas.microsoft.com/office/drawing/2014/main" id="{E656AB6E-9ECC-4CC7-8CAD-C36E2B16AD92}"/>
              </a:ext>
            </a:extLst>
          </p:cNvPr>
          <p:cNvSpPr/>
          <p:nvPr/>
        </p:nvSpPr>
        <p:spPr>
          <a:xfrm>
            <a:off x="611560" y="2008772"/>
            <a:ext cx="1042738" cy="312237"/>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Háttér</a:t>
            </a:r>
          </a:p>
        </p:txBody>
      </p:sp>
      <p:sp>
        <p:nvSpPr>
          <p:cNvPr id="11" name="Téglalap 10">
            <a:extLst>
              <a:ext uri="{FF2B5EF4-FFF2-40B4-BE49-F238E27FC236}">
                <a16:creationId xmlns:a16="http://schemas.microsoft.com/office/drawing/2014/main" id="{2FFF3DA0-65E7-4404-95BC-A67EA6269DB4}"/>
              </a:ext>
            </a:extLst>
          </p:cNvPr>
          <p:cNvSpPr/>
          <p:nvPr/>
        </p:nvSpPr>
        <p:spPr>
          <a:xfrm>
            <a:off x="152808" y="2571750"/>
            <a:ext cx="4474772" cy="2246769"/>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A légiforgalmi szolgálatok HF kommunikációs adatforgalmának a jelenlegi hangalapú kommunikációra közel 100 éve megszabott 3 kHz-es (jellemzően felső oldalsávú) csatornaosztásnál nagyobb sávszélességre van szüksége. </a:t>
            </a:r>
          </a:p>
          <a:p>
            <a:pPr marL="216000" indent="-180000">
              <a:buClr>
                <a:srgbClr val="0556A5"/>
              </a:buClr>
              <a:buFont typeface="Arial" pitchFamily="34" charset="0"/>
              <a:buChar char="•"/>
            </a:pPr>
            <a:r>
              <a:rPr lang="hu-HU" sz="1400" dirty="0">
                <a:solidFill>
                  <a:srgbClr val="43515A"/>
                </a:solidFill>
              </a:rPr>
              <a:t>Folytonos vagy nem-folytonos szélessávú csatornák kialakíthatók.</a:t>
            </a:r>
          </a:p>
          <a:p>
            <a:pPr marL="216000" indent="-180000">
              <a:buClr>
                <a:srgbClr val="0556A5"/>
              </a:buClr>
              <a:buFont typeface="Arial" pitchFamily="34" charset="0"/>
              <a:buChar char="•"/>
            </a:pPr>
            <a:r>
              <a:rPr lang="hu-HU" sz="1400" dirty="0">
                <a:solidFill>
                  <a:srgbClr val="43515A"/>
                </a:solidFill>
              </a:rPr>
              <a:t>A technológia rendelkezésre áll, tesztelés alatt.</a:t>
            </a:r>
          </a:p>
          <a:p>
            <a:pPr marL="216000" indent="-180000">
              <a:buClr>
                <a:srgbClr val="0556A5"/>
              </a:buClr>
              <a:buFont typeface="Arial" pitchFamily="34" charset="0"/>
              <a:buChar char="•"/>
            </a:pPr>
            <a:r>
              <a:rPr lang="hu-HU" sz="1400" dirty="0">
                <a:solidFill>
                  <a:srgbClr val="43515A"/>
                </a:solidFill>
              </a:rPr>
              <a:t>A teljes 1 600–30 000 kHz-es HF tartomány felülvizsgálata évekbe telne.</a:t>
            </a:r>
          </a:p>
        </p:txBody>
      </p:sp>
      <p:pic>
        <p:nvPicPr>
          <p:cNvPr id="12" name="Kép 11">
            <a:extLst>
              <a:ext uri="{FF2B5EF4-FFF2-40B4-BE49-F238E27FC236}">
                <a16:creationId xmlns:a16="http://schemas.microsoft.com/office/drawing/2014/main" id="{9A444BC7-289F-4028-B066-0E3A85DA00B9}"/>
              </a:ext>
            </a:extLst>
          </p:cNvPr>
          <p:cNvPicPr>
            <a:picLocks noChangeAspect="1"/>
          </p:cNvPicPr>
          <p:nvPr/>
        </p:nvPicPr>
        <p:blipFill>
          <a:blip r:embed="rId4"/>
          <a:stretch>
            <a:fillRect/>
          </a:stretch>
        </p:blipFill>
        <p:spPr>
          <a:xfrm>
            <a:off x="4502667" y="3850605"/>
            <a:ext cx="4344062" cy="1042689"/>
          </a:xfrm>
          <a:prstGeom prst="rect">
            <a:avLst/>
          </a:prstGeom>
          <a:ln>
            <a:solidFill>
              <a:srgbClr val="4F81BD"/>
            </a:solidFill>
          </a:ln>
        </p:spPr>
      </p:pic>
      <p:pic>
        <p:nvPicPr>
          <p:cNvPr id="13" name="Kép 12">
            <a:extLst>
              <a:ext uri="{FF2B5EF4-FFF2-40B4-BE49-F238E27FC236}">
                <a16:creationId xmlns:a16="http://schemas.microsoft.com/office/drawing/2014/main" id="{636C369C-A7B5-4B32-B868-25242A6811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4" name="Átellenes sarkain kerekített téglalap 16">
            <a:extLst>
              <a:ext uri="{FF2B5EF4-FFF2-40B4-BE49-F238E27FC236}">
                <a16:creationId xmlns:a16="http://schemas.microsoft.com/office/drawing/2014/main" id="{230EF32B-59B5-49EA-BF75-D552FB198077}"/>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1.9. napirendi pont</a:t>
            </a:r>
          </a:p>
        </p:txBody>
      </p:sp>
    </p:spTree>
    <p:extLst>
      <p:ext uri="{BB962C8B-B14F-4D97-AF65-F5344CB8AC3E}">
        <p14:creationId xmlns:p14="http://schemas.microsoft.com/office/powerpoint/2010/main" val="3017335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églalap 9">
            <a:extLst>
              <a:ext uri="{FF2B5EF4-FFF2-40B4-BE49-F238E27FC236}">
                <a16:creationId xmlns:a16="http://schemas.microsoft.com/office/drawing/2014/main" id="{18F60EB6-E160-4717-99B9-DBEC9B9F925F}"/>
              </a:ext>
            </a:extLst>
          </p:cNvPr>
          <p:cNvSpPr/>
          <p:nvPr/>
        </p:nvSpPr>
        <p:spPr>
          <a:xfrm>
            <a:off x="536612" y="1132459"/>
            <a:ext cx="3888432" cy="3323987"/>
          </a:xfrm>
          <a:prstGeom prst="rect">
            <a:avLst/>
          </a:prstGeom>
        </p:spPr>
        <p:txBody>
          <a:bodyPr wrap="square">
            <a:spAutoFit/>
          </a:bodyPr>
          <a:lstStyle/>
          <a:p>
            <a:pPr marL="216000" indent="-180000" algn="just">
              <a:buClr>
                <a:srgbClr val="0556A5"/>
              </a:buClr>
              <a:buFont typeface="Arial" pitchFamily="34" charset="0"/>
              <a:buChar char="•"/>
            </a:pPr>
            <a:r>
              <a:rPr lang="hu-HU" sz="1400" dirty="0">
                <a:solidFill>
                  <a:srgbClr val="43515A"/>
                </a:solidFill>
              </a:rPr>
              <a:t>CEPT javaslatnak megfelelő döntés az első héten, teljes konszenzussal.</a:t>
            </a:r>
          </a:p>
          <a:p>
            <a:pPr marL="216000" indent="-180000" algn="just">
              <a:buClr>
                <a:srgbClr val="0556A5"/>
              </a:buClr>
              <a:buFont typeface="Arial" pitchFamily="34" charset="0"/>
              <a:buChar char="•"/>
            </a:pPr>
            <a:r>
              <a:rPr lang="hu-HU" sz="1400" dirty="0">
                <a:solidFill>
                  <a:srgbClr val="43515A"/>
                </a:solidFill>
              </a:rPr>
              <a:t>Az RR 27. Függelékének jelenlegi verziója nem zárja ki a digitális szélessávú HF kommunikáció használatát több csatorna egyidejű használatával.</a:t>
            </a:r>
          </a:p>
          <a:p>
            <a:pPr marL="216000" indent="-180000" algn="just">
              <a:buClr>
                <a:srgbClr val="0556A5"/>
              </a:buClr>
              <a:buFont typeface="Arial" pitchFamily="34" charset="0"/>
              <a:buChar char="•"/>
            </a:pPr>
            <a:r>
              <a:rPr lang="hu-HU" sz="1400" dirty="0">
                <a:solidFill>
                  <a:srgbClr val="43515A"/>
                </a:solidFill>
              </a:rPr>
              <a:t>Valódi szélessávú használat nem lesz a légi mozgó (útvonali) szolgálatban</a:t>
            </a:r>
          </a:p>
          <a:p>
            <a:pPr marL="216000" indent="-180000" algn="just">
              <a:buClr>
                <a:srgbClr val="0556A5"/>
              </a:buClr>
              <a:buFont typeface="Arial" pitchFamily="34" charset="0"/>
              <a:buChar char="•"/>
            </a:pPr>
            <a:r>
              <a:rPr lang="hu-HU" sz="1400" dirty="0">
                <a:solidFill>
                  <a:srgbClr val="43515A"/>
                </a:solidFill>
              </a:rPr>
              <a:t>Az Eljárásrend jelenlegi szövegének vonatkozó részét be kell vezetni az RR 27. Függelékbe</a:t>
            </a:r>
          </a:p>
          <a:p>
            <a:pPr marL="216000" indent="-180000" algn="just">
              <a:buClr>
                <a:srgbClr val="0556A5"/>
              </a:buClr>
              <a:buFont typeface="Arial" pitchFamily="34" charset="0"/>
              <a:buChar char="•"/>
            </a:pPr>
            <a:endParaRPr lang="hu-HU" sz="1400" dirty="0">
              <a:solidFill>
                <a:srgbClr val="43515A"/>
              </a:solidFill>
            </a:endParaRPr>
          </a:p>
          <a:p>
            <a:pPr marL="216000" indent="-180000" algn="just">
              <a:buClr>
                <a:srgbClr val="0556A5"/>
              </a:buClr>
              <a:buFont typeface="Arial" pitchFamily="34" charset="0"/>
              <a:buChar char="•"/>
            </a:pPr>
            <a:r>
              <a:rPr lang="hu-HU" sz="1400" b="1" dirty="0">
                <a:solidFill>
                  <a:srgbClr val="43515A"/>
                </a:solidFill>
              </a:rPr>
              <a:t>WRC-27 1.9 </a:t>
            </a:r>
            <a:r>
              <a:rPr lang="hu-HU" sz="1400" dirty="0">
                <a:solidFill>
                  <a:srgbClr val="43515A"/>
                </a:solidFill>
              </a:rPr>
              <a:t>napirendi pont: RR 26 Függelék aktualizálása a szélessávú használat  támogatása céljából</a:t>
            </a:r>
          </a:p>
        </p:txBody>
      </p:sp>
      <p:pic>
        <p:nvPicPr>
          <p:cNvPr id="11" name="Kép 10">
            <a:extLst>
              <a:ext uri="{FF2B5EF4-FFF2-40B4-BE49-F238E27FC236}">
                <a16:creationId xmlns:a16="http://schemas.microsoft.com/office/drawing/2014/main" id="{B947CD89-20A5-4968-AFFA-17D1DBEE6013}"/>
              </a:ext>
            </a:extLst>
          </p:cNvPr>
          <p:cNvPicPr>
            <a:picLocks noChangeAspect="1"/>
          </p:cNvPicPr>
          <p:nvPr/>
        </p:nvPicPr>
        <p:blipFill>
          <a:blip r:embed="rId2"/>
          <a:stretch>
            <a:fillRect/>
          </a:stretch>
        </p:blipFill>
        <p:spPr>
          <a:xfrm>
            <a:off x="5045979" y="1155965"/>
            <a:ext cx="3414387" cy="3651870"/>
          </a:xfrm>
          <a:prstGeom prst="rect">
            <a:avLst/>
          </a:prstGeom>
          <a:ln>
            <a:solidFill>
              <a:schemeClr val="accent1"/>
            </a:solidFill>
          </a:ln>
        </p:spPr>
      </p:pic>
      <p:sp>
        <p:nvSpPr>
          <p:cNvPr id="12" name="Téglalap 11">
            <a:extLst>
              <a:ext uri="{FF2B5EF4-FFF2-40B4-BE49-F238E27FC236}">
                <a16:creationId xmlns:a16="http://schemas.microsoft.com/office/drawing/2014/main" id="{283310BD-25E8-4A14-905A-4A94E6540370}"/>
              </a:ext>
            </a:extLst>
          </p:cNvPr>
          <p:cNvSpPr/>
          <p:nvPr/>
        </p:nvSpPr>
        <p:spPr>
          <a:xfrm>
            <a:off x="5100605" y="779092"/>
            <a:ext cx="3305136" cy="369332"/>
          </a:xfrm>
          <a:prstGeom prst="rect">
            <a:avLst/>
          </a:prstGeom>
        </p:spPr>
        <p:txBody>
          <a:bodyPr wrap="none">
            <a:spAutoFit/>
          </a:bodyPr>
          <a:lstStyle/>
          <a:p>
            <a:r>
              <a:rPr lang="hu-HU" b="1" dirty="0">
                <a:solidFill>
                  <a:srgbClr val="43515A"/>
                </a:solidFill>
              </a:rPr>
              <a:t>RR </a:t>
            </a:r>
            <a:r>
              <a:rPr lang="pt-BR" b="1" dirty="0">
                <a:solidFill>
                  <a:srgbClr val="43515A"/>
                </a:solidFill>
              </a:rPr>
              <a:t>27. Függelék, </a:t>
            </a:r>
            <a:r>
              <a:rPr lang="hu-HU" b="1" dirty="0">
                <a:solidFill>
                  <a:srgbClr val="43515A"/>
                </a:solidFill>
              </a:rPr>
              <a:t>HF AM</a:t>
            </a:r>
            <a:r>
              <a:rPr lang="pt-BR" b="1" dirty="0">
                <a:solidFill>
                  <a:srgbClr val="43515A"/>
                </a:solidFill>
              </a:rPr>
              <a:t>(R)</a:t>
            </a:r>
            <a:r>
              <a:rPr lang="hu-HU" b="1" dirty="0">
                <a:solidFill>
                  <a:srgbClr val="43515A"/>
                </a:solidFill>
              </a:rPr>
              <a:t>S</a:t>
            </a:r>
          </a:p>
        </p:txBody>
      </p:sp>
      <p:pic>
        <p:nvPicPr>
          <p:cNvPr id="8" name="Kép 7">
            <a:extLst>
              <a:ext uri="{FF2B5EF4-FFF2-40B4-BE49-F238E27FC236}">
                <a16:creationId xmlns:a16="http://schemas.microsoft.com/office/drawing/2014/main" id="{4D70245A-9D26-40ED-9785-BFBFD14C2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3" name="Átellenes sarkain kerekített téglalap 16">
            <a:extLst>
              <a:ext uri="{FF2B5EF4-FFF2-40B4-BE49-F238E27FC236}">
                <a16:creationId xmlns:a16="http://schemas.microsoft.com/office/drawing/2014/main" id="{703826E8-1717-4DD5-8ABE-D9244C7270C5}"/>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1.9. napirendi pont - eredmény</a:t>
            </a:r>
          </a:p>
        </p:txBody>
      </p:sp>
    </p:spTree>
    <p:extLst>
      <p:ext uri="{BB962C8B-B14F-4D97-AF65-F5344CB8AC3E}">
        <p14:creationId xmlns:p14="http://schemas.microsoft.com/office/powerpoint/2010/main" val="1458930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2046" y="869892"/>
            <a:ext cx="8399908" cy="990323"/>
          </a:xfrm>
        </p:spPr>
        <p:txBody>
          <a:bodyPr/>
          <a:lstStyle/>
          <a:p>
            <a:pPr marL="36000" indent="0" algn="just">
              <a:lnSpc>
                <a:spcPct val="100000"/>
              </a:lnSpc>
              <a:buNone/>
            </a:pPr>
            <a:r>
              <a:rPr lang="hu-HU" sz="1400" dirty="0"/>
              <a:t>A </a:t>
            </a:r>
            <a:r>
              <a:rPr lang="hu-HU" sz="1400" b="1" dirty="0"/>
              <a:t>430. (WRC-19) Határozattal </a:t>
            </a:r>
            <a:r>
              <a:rPr lang="hu-HU" sz="1400" dirty="0"/>
              <a:t>összhangban vizsgálatokat végezni a spektrum szükségletekről, a meglévő rádiótávközlési szolgálatokkal történő párhuzamos működésről, és a kapcsolódó szabályozási intézkedésekről </a:t>
            </a:r>
            <a:r>
              <a:rPr lang="hu-HU" sz="1400" b="1" dirty="0"/>
              <a:t>új légi mozgószolgálati felosztás </a:t>
            </a:r>
            <a:r>
              <a:rPr lang="hu-HU" sz="1400" dirty="0"/>
              <a:t>lehetőségének mérlegelésére </a:t>
            </a:r>
            <a:r>
              <a:rPr lang="hu-HU" sz="1400" b="1" dirty="0"/>
              <a:t>nem biztonsági célú légi mozgó </a:t>
            </a:r>
            <a:r>
              <a:rPr lang="hu-HU" sz="1400" dirty="0"/>
              <a:t>alkalmazások használatára.</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Kép 5">
            <a:extLst>
              <a:ext uri="{FF2B5EF4-FFF2-40B4-BE49-F238E27FC236}">
                <a16:creationId xmlns:a16="http://schemas.microsoft.com/office/drawing/2014/main" id="{D2EF13AF-298A-4ECE-983E-50800E742D07}"/>
              </a:ext>
            </a:extLst>
          </p:cNvPr>
          <p:cNvPicPr>
            <a:picLocks noChangeAspect="1"/>
          </p:cNvPicPr>
          <p:nvPr/>
        </p:nvPicPr>
        <p:blipFill rotWithShape="1">
          <a:blip r:embed="rId2"/>
          <a:srcRect l="13463" r="14679"/>
          <a:stretch/>
        </p:blipFill>
        <p:spPr>
          <a:xfrm>
            <a:off x="5505247" y="2499742"/>
            <a:ext cx="3507208" cy="2246769"/>
          </a:xfrm>
          <a:prstGeom prst="rect">
            <a:avLst/>
          </a:prstGeom>
        </p:spPr>
      </p:pic>
      <p:sp>
        <p:nvSpPr>
          <p:cNvPr id="8" name="Átellenes sarkain kerekített téglalap 16">
            <a:extLst>
              <a:ext uri="{FF2B5EF4-FFF2-40B4-BE49-F238E27FC236}">
                <a16:creationId xmlns:a16="http://schemas.microsoft.com/office/drawing/2014/main" id="{EA09554F-071A-48A3-AA70-DD3DA2E0908D}"/>
              </a:ext>
            </a:extLst>
          </p:cNvPr>
          <p:cNvSpPr/>
          <p:nvPr/>
        </p:nvSpPr>
        <p:spPr>
          <a:xfrm>
            <a:off x="539552" y="1881270"/>
            <a:ext cx="992399"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Háttér</a:t>
            </a:r>
          </a:p>
        </p:txBody>
      </p:sp>
      <p:sp>
        <p:nvSpPr>
          <p:cNvPr id="10" name="Téglalap 9">
            <a:extLst>
              <a:ext uri="{FF2B5EF4-FFF2-40B4-BE49-F238E27FC236}">
                <a16:creationId xmlns:a16="http://schemas.microsoft.com/office/drawing/2014/main" id="{8DEC487A-E45E-46C8-816A-F5B8967F6DA1}"/>
              </a:ext>
            </a:extLst>
          </p:cNvPr>
          <p:cNvSpPr/>
          <p:nvPr/>
        </p:nvSpPr>
        <p:spPr>
          <a:xfrm>
            <a:off x="372046" y="2472308"/>
            <a:ext cx="5040560" cy="2031325"/>
          </a:xfrm>
          <a:prstGeom prst="rect">
            <a:avLst/>
          </a:prstGeom>
        </p:spPr>
        <p:txBody>
          <a:bodyPr wrap="square">
            <a:spAutoFit/>
          </a:bodyPr>
          <a:lstStyle/>
          <a:p>
            <a:pPr marL="216000" indent="-180000" algn="just">
              <a:buClr>
                <a:srgbClr val="0556A5"/>
              </a:buClr>
              <a:buFont typeface="Arial" pitchFamily="34" charset="0"/>
              <a:buChar char="•"/>
            </a:pPr>
            <a:r>
              <a:rPr lang="hu-HU" sz="1400" dirty="0">
                <a:solidFill>
                  <a:srgbClr val="43515A"/>
                </a:solidFill>
              </a:rPr>
              <a:t>Francia kezdeményezésre vizsgálják a </a:t>
            </a:r>
            <a:r>
              <a:rPr lang="hu-HU" sz="1400" b="1" dirty="0">
                <a:solidFill>
                  <a:srgbClr val="43515A"/>
                </a:solidFill>
              </a:rPr>
              <a:t>22‑22,21 GHz </a:t>
            </a:r>
            <a:r>
              <a:rPr lang="hu-HU" sz="1400" dirty="0">
                <a:solidFill>
                  <a:srgbClr val="43515A"/>
                </a:solidFill>
              </a:rPr>
              <a:t>sávban a légi mozgószolgálat kizárására vonatkozó korlátozás törlését,</a:t>
            </a:r>
          </a:p>
          <a:p>
            <a:pPr marL="216000" indent="-180000" algn="just">
              <a:buClr>
                <a:srgbClr val="0556A5"/>
              </a:buClr>
              <a:buFont typeface="Arial" pitchFamily="34" charset="0"/>
              <a:buChar char="•"/>
            </a:pPr>
            <a:r>
              <a:rPr lang="hu-HU" sz="1400" dirty="0">
                <a:solidFill>
                  <a:srgbClr val="43515A"/>
                </a:solidFill>
              </a:rPr>
              <a:t>a </a:t>
            </a:r>
            <a:r>
              <a:rPr lang="hu-HU" sz="1400" b="1" dirty="0">
                <a:solidFill>
                  <a:srgbClr val="43515A"/>
                </a:solidFill>
              </a:rPr>
              <a:t>15,4‑15,7 GHz </a:t>
            </a:r>
            <a:r>
              <a:rPr lang="hu-HU" sz="1400" dirty="0">
                <a:solidFill>
                  <a:srgbClr val="43515A"/>
                </a:solidFill>
              </a:rPr>
              <a:t>sávban lehetséges új elsődleges légi mozgó felosztás bevezetését,</a:t>
            </a:r>
          </a:p>
          <a:p>
            <a:pPr marL="216000" indent="-180000" algn="just">
              <a:buClr>
                <a:srgbClr val="0556A5"/>
              </a:buClr>
              <a:buFont typeface="Arial" pitchFamily="34" charset="0"/>
              <a:buChar char="•"/>
            </a:pPr>
            <a:r>
              <a:rPr lang="hu-HU" sz="1400" dirty="0">
                <a:solidFill>
                  <a:srgbClr val="43515A"/>
                </a:solidFill>
              </a:rPr>
              <a:t>biztosítva az adott sávban és a szomszédos sávokban a meglévő elsődleges szolgálatok védelmét, különös tekintettel a passzív szolgálatokra (műholdas Föld-kutatás, rádiócsillagászat, űrkutatás).</a:t>
            </a:r>
          </a:p>
        </p:txBody>
      </p:sp>
      <p:pic>
        <p:nvPicPr>
          <p:cNvPr id="11" name="Kép 10">
            <a:extLst>
              <a:ext uri="{FF2B5EF4-FFF2-40B4-BE49-F238E27FC236}">
                <a16:creationId xmlns:a16="http://schemas.microsoft.com/office/drawing/2014/main" id="{AEB4DF4D-BD4A-47E4-893E-C109C100B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7889F15D-00E0-46EB-9B17-998D4FBFECF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1.10. napirendi pont</a:t>
            </a:r>
          </a:p>
        </p:txBody>
      </p:sp>
    </p:spTree>
    <p:extLst>
      <p:ext uri="{BB962C8B-B14F-4D97-AF65-F5344CB8AC3E}">
        <p14:creationId xmlns:p14="http://schemas.microsoft.com/office/powerpoint/2010/main" val="3163477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Egyenes összekötő 7">
            <a:extLst>
              <a:ext uri="{FF2B5EF4-FFF2-40B4-BE49-F238E27FC236}">
                <a16:creationId xmlns:a16="http://schemas.microsoft.com/office/drawing/2014/main" id="{962B571D-6DE9-4F2C-BF28-416016CE5136}"/>
              </a:ext>
            </a:extLst>
          </p:cNvPr>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églalap 9">
            <a:extLst>
              <a:ext uri="{FF2B5EF4-FFF2-40B4-BE49-F238E27FC236}">
                <a16:creationId xmlns:a16="http://schemas.microsoft.com/office/drawing/2014/main" id="{F5409C75-D7DB-4E75-9203-04CFCD7133B4}"/>
              </a:ext>
            </a:extLst>
          </p:cNvPr>
          <p:cNvSpPr/>
          <p:nvPr/>
        </p:nvSpPr>
        <p:spPr>
          <a:xfrm>
            <a:off x="514073" y="807611"/>
            <a:ext cx="2808541" cy="2246769"/>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A 15 GHz-es tartományban az RR </a:t>
            </a:r>
            <a:r>
              <a:rPr lang="hu-HU" sz="1400" dirty="0" err="1">
                <a:solidFill>
                  <a:srgbClr val="43515A"/>
                </a:solidFill>
              </a:rPr>
              <a:t>főtáblában</a:t>
            </a:r>
            <a:r>
              <a:rPr lang="hu-HU" sz="1400" dirty="0">
                <a:solidFill>
                  <a:srgbClr val="43515A"/>
                </a:solidFill>
              </a:rPr>
              <a:t> </a:t>
            </a:r>
            <a:r>
              <a:rPr lang="hu-HU" sz="1400" b="1" dirty="0">
                <a:solidFill>
                  <a:srgbClr val="43515A"/>
                </a:solidFill>
              </a:rPr>
              <a:t>kizárólag az 1. Körzetben</a:t>
            </a:r>
          </a:p>
          <a:p>
            <a:pPr marL="216000" indent="-180000">
              <a:buClr>
                <a:srgbClr val="0556A5"/>
              </a:buClr>
              <a:buFont typeface="Arial" pitchFamily="34" charset="0"/>
              <a:buChar char="•"/>
            </a:pPr>
            <a:r>
              <a:rPr lang="hu-HU" sz="1400" dirty="0">
                <a:solidFill>
                  <a:srgbClr val="43515A"/>
                </a:solidFill>
              </a:rPr>
              <a:t>a vizsgált 15,4–15,7 GHz-nél némileg szűkebb 15,41–15,7 GHz frekvenciasávban.</a:t>
            </a:r>
          </a:p>
          <a:p>
            <a:pPr marL="216000" indent="-180000">
              <a:buClr>
                <a:srgbClr val="0556A5"/>
              </a:buClr>
              <a:buFont typeface="Arial" pitchFamily="34" charset="0"/>
              <a:buChar char="•"/>
            </a:pPr>
            <a:r>
              <a:rPr lang="hu-HU" sz="1400" dirty="0">
                <a:solidFill>
                  <a:srgbClr val="43515A"/>
                </a:solidFill>
              </a:rPr>
              <a:t>pfd korlátozás lábjegyzetben</a:t>
            </a:r>
          </a:p>
          <a:p>
            <a:pPr marL="216000" indent="-180000">
              <a:buClr>
                <a:srgbClr val="0556A5"/>
              </a:buClr>
              <a:buFont typeface="Arial" pitchFamily="34" charset="0"/>
              <a:buChar char="•"/>
            </a:pPr>
            <a:r>
              <a:rPr lang="hu-HU" sz="1400" dirty="0">
                <a:solidFill>
                  <a:srgbClr val="43515A"/>
                </a:solidFill>
              </a:rPr>
              <a:t>Indonéziában új másodlagos AM(OR)S felosztás lábjegyzetben</a:t>
            </a:r>
          </a:p>
        </p:txBody>
      </p:sp>
      <p:pic>
        <p:nvPicPr>
          <p:cNvPr id="12" name="Kép 11">
            <a:extLst>
              <a:ext uri="{FF2B5EF4-FFF2-40B4-BE49-F238E27FC236}">
                <a16:creationId xmlns:a16="http://schemas.microsoft.com/office/drawing/2014/main" id="{CE2EB3FE-9D0F-4FB8-98BA-0B260A663054}"/>
              </a:ext>
            </a:extLst>
          </p:cNvPr>
          <p:cNvPicPr>
            <a:picLocks noChangeAspect="1"/>
          </p:cNvPicPr>
          <p:nvPr/>
        </p:nvPicPr>
        <p:blipFill>
          <a:blip r:embed="rId2"/>
          <a:stretch>
            <a:fillRect/>
          </a:stretch>
        </p:blipFill>
        <p:spPr>
          <a:xfrm>
            <a:off x="611560" y="3076507"/>
            <a:ext cx="2284830" cy="1487012"/>
          </a:xfrm>
          <a:prstGeom prst="rect">
            <a:avLst/>
          </a:prstGeom>
        </p:spPr>
      </p:pic>
      <p:pic>
        <p:nvPicPr>
          <p:cNvPr id="13" name="Kép 12">
            <a:extLst>
              <a:ext uri="{FF2B5EF4-FFF2-40B4-BE49-F238E27FC236}">
                <a16:creationId xmlns:a16="http://schemas.microsoft.com/office/drawing/2014/main" id="{EE980F1D-ED11-4B0A-BF01-38421A48A25E}"/>
              </a:ext>
            </a:extLst>
          </p:cNvPr>
          <p:cNvPicPr>
            <a:picLocks noChangeAspect="1"/>
          </p:cNvPicPr>
          <p:nvPr/>
        </p:nvPicPr>
        <p:blipFill>
          <a:blip r:embed="rId3"/>
          <a:stretch>
            <a:fillRect/>
          </a:stretch>
        </p:blipFill>
        <p:spPr>
          <a:xfrm>
            <a:off x="4204839" y="914079"/>
            <a:ext cx="4443806" cy="3703213"/>
          </a:xfrm>
          <a:prstGeom prst="rect">
            <a:avLst/>
          </a:prstGeom>
        </p:spPr>
      </p:pic>
      <p:sp>
        <p:nvSpPr>
          <p:cNvPr id="14" name="Téglalap 13">
            <a:extLst>
              <a:ext uri="{FF2B5EF4-FFF2-40B4-BE49-F238E27FC236}">
                <a16:creationId xmlns:a16="http://schemas.microsoft.com/office/drawing/2014/main" id="{8D503782-BF2D-4E42-B69C-16C46195081B}"/>
              </a:ext>
            </a:extLst>
          </p:cNvPr>
          <p:cNvSpPr/>
          <p:nvPr/>
        </p:nvSpPr>
        <p:spPr>
          <a:xfrm>
            <a:off x="709859" y="4510657"/>
            <a:ext cx="2088232" cy="276999"/>
          </a:xfrm>
          <a:prstGeom prst="rect">
            <a:avLst/>
          </a:prstGeom>
        </p:spPr>
        <p:txBody>
          <a:bodyPr wrap="square">
            <a:spAutoFit/>
          </a:bodyPr>
          <a:lstStyle/>
          <a:p>
            <a:r>
              <a:rPr lang="hu-HU" sz="400" dirty="0"/>
              <a:t>Forrás: https://www.unoosa.org/documents/pdf/spacelaw/workshops/SLC2022/presentations/H._Glaude_-_UNOOSA_-_ITU_frequency_management_20220511.pdf</a:t>
            </a:r>
          </a:p>
        </p:txBody>
      </p:sp>
      <p:sp>
        <p:nvSpPr>
          <p:cNvPr id="15" name="Téglalap 14">
            <a:extLst>
              <a:ext uri="{FF2B5EF4-FFF2-40B4-BE49-F238E27FC236}">
                <a16:creationId xmlns:a16="http://schemas.microsoft.com/office/drawing/2014/main" id="{94A457F3-6299-40A3-AEF9-C6C2F1F5D620}"/>
              </a:ext>
            </a:extLst>
          </p:cNvPr>
          <p:cNvSpPr/>
          <p:nvPr/>
        </p:nvSpPr>
        <p:spPr>
          <a:xfrm>
            <a:off x="4283968" y="4644471"/>
            <a:ext cx="1529586" cy="169277"/>
          </a:xfrm>
          <a:prstGeom prst="rect">
            <a:avLst/>
          </a:prstGeom>
        </p:spPr>
        <p:txBody>
          <a:bodyPr wrap="none">
            <a:spAutoFit/>
          </a:bodyPr>
          <a:lstStyle/>
          <a:p>
            <a:r>
              <a:rPr lang="hu-HU" sz="500" dirty="0"/>
              <a:t>Forrás: ITU-R R-ACT-WRC.15-2023-PDF-E.pdf</a:t>
            </a:r>
          </a:p>
        </p:txBody>
      </p:sp>
      <p:pic>
        <p:nvPicPr>
          <p:cNvPr id="11" name="Kép 10">
            <a:extLst>
              <a:ext uri="{FF2B5EF4-FFF2-40B4-BE49-F238E27FC236}">
                <a16:creationId xmlns:a16="http://schemas.microsoft.com/office/drawing/2014/main" id="{59FF3829-3FDA-4299-89C9-F713C309B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6" name="Átellenes sarkain kerekített téglalap 16">
            <a:extLst>
              <a:ext uri="{FF2B5EF4-FFF2-40B4-BE49-F238E27FC236}">
                <a16:creationId xmlns:a16="http://schemas.microsoft.com/office/drawing/2014/main" id="{FEF82916-EF1C-49E4-A8C4-FD3FA6E6FBED}"/>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1.10. napirendi pont - eredmény</a:t>
            </a:r>
          </a:p>
        </p:txBody>
      </p:sp>
    </p:spTree>
    <p:extLst>
      <p:ext uri="{BB962C8B-B14F-4D97-AF65-F5344CB8AC3E}">
        <p14:creationId xmlns:p14="http://schemas.microsoft.com/office/powerpoint/2010/main" val="2690451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Egyenes összekötő 7">
            <a:extLst>
              <a:ext uri="{FF2B5EF4-FFF2-40B4-BE49-F238E27FC236}">
                <a16:creationId xmlns:a16="http://schemas.microsoft.com/office/drawing/2014/main" id="{94D21EC9-8E91-4BD3-8F53-C28D6847E7E6}"/>
              </a:ext>
            </a:extLst>
          </p:cNvPr>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églalap 9">
            <a:extLst>
              <a:ext uri="{FF2B5EF4-FFF2-40B4-BE49-F238E27FC236}">
                <a16:creationId xmlns:a16="http://schemas.microsoft.com/office/drawing/2014/main" id="{4AC17736-7E51-46E1-83F0-16C0E0BCE0C3}"/>
              </a:ext>
            </a:extLst>
          </p:cNvPr>
          <p:cNvSpPr/>
          <p:nvPr/>
        </p:nvSpPr>
        <p:spPr>
          <a:xfrm>
            <a:off x="251520" y="909756"/>
            <a:ext cx="3284291" cy="3323987"/>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22 GHz-es tartományban az RR </a:t>
            </a:r>
            <a:r>
              <a:rPr lang="hu-HU" sz="1400" dirty="0" err="1">
                <a:solidFill>
                  <a:srgbClr val="43515A"/>
                </a:solidFill>
              </a:rPr>
              <a:t>főtáblában</a:t>
            </a:r>
            <a:r>
              <a:rPr lang="hu-HU" sz="1400" dirty="0">
                <a:solidFill>
                  <a:srgbClr val="43515A"/>
                </a:solidFill>
              </a:rPr>
              <a:t> </a:t>
            </a:r>
            <a:r>
              <a:rPr lang="hu-HU" sz="1400" b="1" dirty="0">
                <a:solidFill>
                  <a:srgbClr val="43515A"/>
                </a:solidFill>
              </a:rPr>
              <a:t>kizárólag az 1. Körzetben</a:t>
            </a:r>
          </a:p>
          <a:p>
            <a:pPr marL="216000" indent="-180000">
              <a:buClr>
                <a:srgbClr val="0556A5"/>
              </a:buClr>
              <a:buFont typeface="Arial" pitchFamily="34" charset="0"/>
              <a:buChar char="•"/>
            </a:pPr>
            <a:r>
              <a:rPr lang="hu-HU" sz="1400" dirty="0">
                <a:solidFill>
                  <a:srgbClr val="43515A"/>
                </a:solidFill>
              </a:rPr>
              <a:t>a vizsgált 22–22,21 GHz-nél szintén némileg szűkebb 22-22,2 GHz frekvenciasávban módosul a felosztás elsődleges mozgó, kivéve a légi mozgóról mozgó, kivéve az (R) légi mozgóra</a:t>
            </a:r>
          </a:p>
          <a:p>
            <a:pPr marL="216000" indent="-180000">
              <a:buClr>
                <a:srgbClr val="0556A5"/>
              </a:buClr>
              <a:buFont typeface="Arial" pitchFamily="34" charset="0"/>
              <a:buChar char="•"/>
            </a:pPr>
            <a:r>
              <a:rPr lang="hu-HU" sz="1400" dirty="0">
                <a:solidFill>
                  <a:srgbClr val="43515A"/>
                </a:solidFill>
              </a:rPr>
              <a:t>lehetővé téve az (OR) légi mozgószolgálati használatot, </a:t>
            </a:r>
          </a:p>
          <a:p>
            <a:pPr marL="216000" indent="-180000">
              <a:buClr>
                <a:srgbClr val="0556A5"/>
              </a:buClr>
              <a:buFont typeface="Arial" pitchFamily="34" charset="0"/>
              <a:buChar char="•"/>
            </a:pPr>
            <a:r>
              <a:rPr lang="hu-HU" sz="1400" dirty="0">
                <a:solidFill>
                  <a:srgbClr val="43515A"/>
                </a:solidFill>
              </a:rPr>
              <a:t>lábjegyzetben Bruneiben, Iránban, Malajziában, Szingapúrban és Thaiföldön elsődleges (R) légi mozgó alternatív felosztás.</a:t>
            </a:r>
          </a:p>
        </p:txBody>
      </p:sp>
      <p:pic>
        <p:nvPicPr>
          <p:cNvPr id="12" name="Kép 11">
            <a:extLst>
              <a:ext uri="{FF2B5EF4-FFF2-40B4-BE49-F238E27FC236}">
                <a16:creationId xmlns:a16="http://schemas.microsoft.com/office/drawing/2014/main" id="{D546EE68-CFBD-4A98-89BA-8BF91C5823C5}"/>
              </a:ext>
            </a:extLst>
          </p:cNvPr>
          <p:cNvPicPr>
            <a:picLocks noChangeAspect="1"/>
          </p:cNvPicPr>
          <p:nvPr/>
        </p:nvPicPr>
        <p:blipFill>
          <a:blip r:embed="rId2"/>
          <a:stretch>
            <a:fillRect/>
          </a:stretch>
        </p:blipFill>
        <p:spPr>
          <a:xfrm>
            <a:off x="4777771" y="832588"/>
            <a:ext cx="3971457" cy="1693638"/>
          </a:xfrm>
          <a:prstGeom prst="rect">
            <a:avLst/>
          </a:prstGeom>
        </p:spPr>
      </p:pic>
      <p:sp>
        <p:nvSpPr>
          <p:cNvPr id="13" name="Téglalap 12">
            <a:extLst>
              <a:ext uri="{FF2B5EF4-FFF2-40B4-BE49-F238E27FC236}">
                <a16:creationId xmlns:a16="http://schemas.microsoft.com/office/drawing/2014/main" id="{A3163CAF-EDFE-47CB-B35A-C5FFFCBABE69}"/>
              </a:ext>
            </a:extLst>
          </p:cNvPr>
          <p:cNvSpPr/>
          <p:nvPr/>
        </p:nvSpPr>
        <p:spPr>
          <a:xfrm>
            <a:off x="3419872" y="2551517"/>
            <a:ext cx="5544615" cy="2246769"/>
          </a:xfrm>
          <a:prstGeom prst="rect">
            <a:avLst/>
          </a:prstGeom>
        </p:spPr>
        <p:txBody>
          <a:bodyPr wrap="square">
            <a:spAutoFit/>
          </a:bodyPr>
          <a:lstStyle/>
          <a:p>
            <a:pPr marL="216000" indent="-180000">
              <a:buClr>
                <a:srgbClr val="0556A5"/>
              </a:buClr>
              <a:buFont typeface="Arial" pitchFamily="34" charset="0"/>
              <a:buChar char="•"/>
            </a:pPr>
            <a:r>
              <a:rPr lang="hu-HU" sz="1400" dirty="0">
                <a:solidFill>
                  <a:srgbClr val="43515A"/>
                </a:solidFill>
              </a:rPr>
              <a:t>A Orosz Föderáció az RCC nevében végig erőltette, hogy az (OR) légi mozgó felosztás kizárólag (a repülőgépet bejegyző ország) nemzeti területén belül legyen érvényes.</a:t>
            </a:r>
          </a:p>
          <a:p>
            <a:pPr marL="216000" indent="-180000">
              <a:buClr>
                <a:srgbClr val="0556A5"/>
              </a:buClr>
              <a:buFont typeface="Arial" pitchFamily="34" charset="0"/>
              <a:buChar char="•"/>
            </a:pPr>
            <a:r>
              <a:rPr lang="hu-HU" sz="1400" dirty="0">
                <a:solidFill>
                  <a:srgbClr val="43515A"/>
                </a:solidFill>
              </a:rPr>
              <a:t>Ezt sikerült elkerülni.</a:t>
            </a:r>
          </a:p>
          <a:p>
            <a:pPr marL="216000" indent="-180000">
              <a:buClr>
                <a:srgbClr val="0556A5"/>
              </a:buClr>
              <a:buFont typeface="Arial" pitchFamily="34" charset="0"/>
              <a:buChar char="•"/>
            </a:pPr>
            <a:r>
              <a:rPr lang="hu-HU" sz="1400" dirty="0">
                <a:solidFill>
                  <a:srgbClr val="43515A"/>
                </a:solidFill>
              </a:rPr>
              <a:t>Az (OR) légi mozgó használat 9.21 pont szerinti koordináció alapján történhet, ami a nemzetközi légtérben történő használatot lehetővé teszi. A CEPT/NATO eredeti álláspontjával ez csak részben egyezik meg, nagyban köszönhetően az USA kihátrálásának az elfogadott NATO álláspontból.</a:t>
            </a:r>
          </a:p>
          <a:p>
            <a:pPr marL="216000" indent="-180000">
              <a:buClr>
                <a:srgbClr val="0556A5"/>
              </a:buClr>
              <a:buFont typeface="Arial" pitchFamily="34" charset="0"/>
              <a:buChar char="•"/>
            </a:pPr>
            <a:r>
              <a:rPr lang="hu-HU" sz="1400" dirty="0">
                <a:solidFill>
                  <a:srgbClr val="43515A"/>
                </a:solidFill>
              </a:rPr>
              <a:t>A CEPT és az európai NATO tagállamok részére elfogadható.</a:t>
            </a:r>
          </a:p>
        </p:txBody>
      </p:sp>
      <p:sp>
        <p:nvSpPr>
          <p:cNvPr id="14" name="Téglalap 13">
            <a:extLst>
              <a:ext uri="{FF2B5EF4-FFF2-40B4-BE49-F238E27FC236}">
                <a16:creationId xmlns:a16="http://schemas.microsoft.com/office/drawing/2014/main" id="{037D77BD-B3A9-4F15-8EBC-B0453FA26255}"/>
              </a:ext>
            </a:extLst>
          </p:cNvPr>
          <p:cNvSpPr/>
          <p:nvPr/>
        </p:nvSpPr>
        <p:spPr>
          <a:xfrm>
            <a:off x="6300192" y="2433832"/>
            <a:ext cx="1529586" cy="169277"/>
          </a:xfrm>
          <a:prstGeom prst="rect">
            <a:avLst/>
          </a:prstGeom>
        </p:spPr>
        <p:txBody>
          <a:bodyPr wrap="none">
            <a:spAutoFit/>
          </a:bodyPr>
          <a:lstStyle/>
          <a:p>
            <a:r>
              <a:rPr lang="hu-HU" sz="500" dirty="0"/>
              <a:t>Forrás: ITU-R R-ACT-WRC.15-2023-PDF-E.pdf</a:t>
            </a:r>
          </a:p>
        </p:txBody>
      </p:sp>
      <p:pic>
        <p:nvPicPr>
          <p:cNvPr id="11" name="Kép 10">
            <a:extLst>
              <a:ext uri="{FF2B5EF4-FFF2-40B4-BE49-F238E27FC236}">
                <a16:creationId xmlns:a16="http://schemas.microsoft.com/office/drawing/2014/main" id="{17E20444-DE4D-4D95-8C12-C8246B1EA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6" name="Átellenes sarkain kerekített téglalap 16">
            <a:extLst>
              <a:ext uri="{FF2B5EF4-FFF2-40B4-BE49-F238E27FC236}">
                <a16:creationId xmlns:a16="http://schemas.microsoft.com/office/drawing/2014/main" id="{7248FC43-BC06-4299-9D3D-878FABA5FD9E}"/>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1.10. napirendi pont - eredmény</a:t>
            </a:r>
          </a:p>
        </p:txBody>
      </p:sp>
    </p:spTree>
    <p:extLst>
      <p:ext uri="{BB962C8B-B14F-4D97-AF65-F5344CB8AC3E}">
        <p14:creationId xmlns:p14="http://schemas.microsoft.com/office/powerpoint/2010/main" val="2024398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596" y="887939"/>
            <a:ext cx="8471916" cy="698576"/>
          </a:xfrm>
        </p:spPr>
        <p:txBody>
          <a:bodyPr/>
          <a:lstStyle/>
          <a:p>
            <a:pPr marL="36000" indent="0">
              <a:lnSpc>
                <a:spcPct val="100000"/>
              </a:lnSpc>
              <a:buNone/>
            </a:pPr>
            <a:r>
              <a:rPr lang="hu-HU" sz="1400" dirty="0"/>
              <a:t>A 361. (WRC-19) Határozattal összhangban lehetséges szabályozási intézkedések megfontolása a világméretű tengeri vész- és biztonsági rendszer (GMDSS) további korszerűsítésének és az e-navigáció megvalósításának támogatására. (A WRC-19 1.8. napirendi pont folytatása.)</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Átellenes sarkain kerekített téglalap 16">
            <a:extLst>
              <a:ext uri="{FF2B5EF4-FFF2-40B4-BE49-F238E27FC236}">
                <a16:creationId xmlns:a16="http://schemas.microsoft.com/office/drawing/2014/main" id="{1498A3CB-47E7-4278-A45A-9BB32315D882}"/>
              </a:ext>
            </a:extLst>
          </p:cNvPr>
          <p:cNvSpPr/>
          <p:nvPr/>
        </p:nvSpPr>
        <p:spPr>
          <a:xfrm>
            <a:off x="507795" y="1702903"/>
            <a:ext cx="992399"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Háttér</a:t>
            </a:r>
          </a:p>
        </p:txBody>
      </p:sp>
      <p:sp>
        <p:nvSpPr>
          <p:cNvPr id="10" name="Téglalap 9">
            <a:extLst>
              <a:ext uri="{FF2B5EF4-FFF2-40B4-BE49-F238E27FC236}">
                <a16:creationId xmlns:a16="http://schemas.microsoft.com/office/drawing/2014/main" id="{B8EFA429-03D2-4AAA-9159-C8B7A2024CEC}"/>
              </a:ext>
            </a:extLst>
          </p:cNvPr>
          <p:cNvSpPr/>
          <p:nvPr/>
        </p:nvSpPr>
        <p:spPr>
          <a:xfrm>
            <a:off x="2656" y="2168806"/>
            <a:ext cx="5446863" cy="2462213"/>
          </a:xfrm>
          <a:prstGeom prst="rect">
            <a:avLst/>
          </a:prstGeom>
        </p:spPr>
        <p:txBody>
          <a:bodyPr wrap="square">
            <a:spAutoFit/>
          </a:bodyPr>
          <a:lstStyle/>
          <a:p>
            <a:pPr marL="216000" indent="-180000" algn="just">
              <a:buClr>
                <a:srgbClr val="0556A5"/>
              </a:buClr>
              <a:buFont typeface="Arial" pitchFamily="34" charset="0"/>
              <a:buChar char="•"/>
            </a:pPr>
            <a:r>
              <a:rPr lang="hu-HU" sz="1400" dirty="0">
                <a:solidFill>
                  <a:srgbClr val="43515A"/>
                </a:solidFill>
              </a:rPr>
              <a:t>A Nemzetközi Tengerészeti Navigációs Segédeszköz és Világítótorony Szövetség (IALA) és a Nemzetközi Tengerészeti Szövetség (IMO) dönt a GMDSS korszerűsítéséről és a tengeri kommunikációs eszközök jövőjéről.</a:t>
            </a:r>
          </a:p>
          <a:p>
            <a:pPr marL="216000" indent="-180000">
              <a:buClr>
                <a:srgbClr val="0556A5"/>
              </a:buClr>
              <a:buFont typeface="Arial" pitchFamily="34" charset="0"/>
              <a:buChar char="•"/>
            </a:pPr>
            <a:r>
              <a:rPr lang="hu-HU" sz="1400" dirty="0">
                <a:solidFill>
                  <a:srgbClr val="43515A"/>
                </a:solidFill>
              </a:rPr>
              <a:t>Az ITU CPM </a:t>
            </a:r>
            <a:r>
              <a:rPr lang="hu-HU" sz="1400" dirty="0">
                <a:solidFill>
                  <a:srgbClr val="43515A"/>
                </a:solidFill>
                <a:latin typeface="Arial" panose="020B0604020202020204" pitchFamily="34" charset="0"/>
                <a:cs typeface="Arial" panose="020B0604020202020204" pitchFamily="34" charset="0"/>
              </a:rPr>
              <a:t>a napirendi pontot három részre bontotta:</a:t>
            </a:r>
            <a:r>
              <a:rPr lang="hu-HU" sz="1400" dirty="0">
                <a:latin typeface="Arial" panose="020B0604020202020204" pitchFamily="34" charset="0"/>
                <a:ea typeface="Times New Roman" panose="02020603050405020304" pitchFamily="18" charset="0"/>
                <a:cs typeface="Arial" panose="020B0604020202020204" pitchFamily="34" charset="0"/>
              </a:rPr>
              <a:t> </a:t>
            </a:r>
          </a:p>
          <a:p>
            <a:pPr marL="355600">
              <a:buClr>
                <a:srgbClr val="0556A5"/>
              </a:buClr>
            </a:pPr>
            <a:r>
              <a:rPr lang="hu-HU" sz="1400" b="1" dirty="0">
                <a:solidFill>
                  <a:srgbClr val="43515A"/>
                </a:solidFill>
                <a:latin typeface="Arial" panose="020B0604020202020204" pitchFamily="34" charset="0"/>
                <a:cs typeface="Arial" panose="020B0604020202020204" pitchFamily="34" charset="0"/>
              </a:rPr>
              <a:t>A) MF és HF sávú tengeri mozgó digitális kommunikáció</a:t>
            </a:r>
          </a:p>
          <a:p>
            <a:pPr marL="355600" indent="185738">
              <a:buClr>
                <a:srgbClr val="0556A5"/>
              </a:buClr>
            </a:pPr>
            <a:r>
              <a:rPr lang="hu-HU" sz="1400" dirty="0">
                <a:solidFill>
                  <a:srgbClr val="43515A"/>
                </a:solidFill>
              </a:rPr>
              <a:t>RR 17. Függelék szerint 415-526,5 kHz és 1700-16805 kHz</a:t>
            </a:r>
          </a:p>
          <a:p>
            <a:pPr marL="355600">
              <a:buClr>
                <a:srgbClr val="0556A5"/>
              </a:buClr>
            </a:pPr>
            <a:r>
              <a:rPr lang="hu-HU" sz="1400" b="1" dirty="0">
                <a:solidFill>
                  <a:srgbClr val="43515A"/>
                </a:solidFill>
                <a:latin typeface="Arial" panose="020B0604020202020204" pitchFamily="34" charset="0"/>
                <a:cs typeface="Arial" panose="020B0604020202020204" pitchFamily="34" charset="0"/>
              </a:rPr>
              <a:t>B) e-navigáció</a:t>
            </a:r>
          </a:p>
          <a:p>
            <a:pPr marL="355600">
              <a:buClr>
                <a:srgbClr val="0556A5"/>
              </a:buClr>
            </a:pPr>
            <a:r>
              <a:rPr lang="hu-HU" sz="1400" b="1" dirty="0">
                <a:solidFill>
                  <a:srgbClr val="43515A"/>
                </a:solidFill>
                <a:latin typeface="Arial" panose="020B0604020202020204" pitchFamily="34" charset="0"/>
                <a:cs typeface="Arial" panose="020B0604020202020204" pitchFamily="34" charset="0"/>
              </a:rPr>
              <a:t>C) GMDSS műholdas szolgáltatások</a:t>
            </a:r>
            <a:endParaRPr lang="hu-HU" sz="1400" b="1" dirty="0">
              <a:solidFill>
                <a:srgbClr val="43515A"/>
              </a:solidFill>
            </a:endParaRPr>
          </a:p>
          <a:p>
            <a:pPr marL="541338">
              <a:buClr>
                <a:srgbClr val="0556A5"/>
              </a:buClr>
            </a:pPr>
            <a:r>
              <a:rPr lang="hu-HU" sz="1400" dirty="0">
                <a:solidFill>
                  <a:srgbClr val="43515A"/>
                </a:solidFill>
              </a:rPr>
              <a:t>GMDSS műholdas szolgáltatások 1621,35-1626,5 MHz között (Inmarsat, Iridium, </a:t>
            </a:r>
            <a:r>
              <a:rPr lang="hu-HU" sz="1400" dirty="0" err="1">
                <a:solidFill>
                  <a:srgbClr val="43515A"/>
                </a:solidFill>
              </a:rPr>
              <a:t>Beidou</a:t>
            </a:r>
            <a:r>
              <a:rPr lang="hu-HU" sz="1400" dirty="0">
                <a:solidFill>
                  <a:srgbClr val="43515A"/>
                </a:solidFill>
              </a:rPr>
              <a:t> stb.)</a:t>
            </a:r>
          </a:p>
        </p:txBody>
      </p:sp>
      <p:pic>
        <p:nvPicPr>
          <p:cNvPr id="11" name="Kép 10">
            <a:extLst>
              <a:ext uri="{FF2B5EF4-FFF2-40B4-BE49-F238E27FC236}">
                <a16:creationId xmlns:a16="http://schemas.microsoft.com/office/drawing/2014/main" id="{9CD40C71-07C6-4FFD-BEBD-16FB5935D1B4}"/>
              </a:ext>
            </a:extLst>
          </p:cNvPr>
          <p:cNvPicPr>
            <a:picLocks noChangeAspect="1"/>
          </p:cNvPicPr>
          <p:nvPr/>
        </p:nvPicPr>
        <p:blipFill rotWithShape="1">
          <a:blip r:embed="rId2"/>
          <a:srcRect b="9463"/>
          <a:stretch/>
        </p:blipFill>
        <p:spPr>
          <a:xfrm>
            <a:off x="5539287" y="2025908"/>
            <a:ext cx="3494662" cy="2778090"/>
          </a:xfrm>
          <a:prstGeom prst="rect">
            <a:avLst/>
          </a:prstGeom>
        </p:spPr>
      </p:pic>
      <p:sp>
        <p:nvSpPr>
          <p:cNvPr id="12" name="Téglalap 11">
            <a:extLst>
              <a:ext uri="{FF2B5EF4-FFF2-40B4-BE49-F238E27FC236}">
                <a16:creationId xmlns:a16="http://schemas.microsoft.com/office/drawing/2014/main" id="{7BE4C50D-4492-4C4D-888A-D21814DD86CB}"/>
              </a:ext>
            </a:extLst>
          </p:cNvPr>
          <p:cNvSpPr/>
          <p:nvPr/>
        </p:nvSpPr>
        <p:spPr>
          <a:xfrm>
            <a:off x="5811349" y="4575607"/>
            <a:ext cx="3312368" cy="338554"/>
          </a:xfrm>
          <a:prstGeom prst="rect">
            <a:avLst/>
          </a:prstGeom>
        </p:spPr>
        <p:txBody>
          <a:bodyPr wrap="square">
            <a:spAutoFit/>
          </a:bodyPr>
          <a:lstStyle/>
          <a:p>
            <a:r>
              <a:rPr lang="en-US" sz="800" dirty="0">
                <a:solidFill>
                  <a:schemeClr val="tx1">
                    <a:lumMod val="50000"/>
                    <a:lumOff val="50000"/>
                  </a:schemeClr>
                </a:solidFill>
              </a:rPr>
              <a:t>Forrás:</a:t>
            </a:r>
            <a:r>
              <a:rPr lang="hu-HU" sz="800" dirty="0">
                <a:solidFill>
                  <a:schemeClr val="tx1">
                    <a:lumMod val="50000"/>
                    <a:lumOff val="50000"/>
                  </a:schemeClr>
                </a:solidFill>
              </a:rPr>
              <a:t> </a:t>
            </a:r>
            <a:r>
              <a:rPr lang="en-US" sz="800" dirty="0">
                <a:solidFill>
                  <a:schemeClr val="tx1">
                    <a:lumMod val="50000"/>
                    <a:lumOff val="50000"/>
                  </a:schemeClr>
                </a:solidFill>
              </a:rPr>
              <a:t>www.transnav.eu/</a:t>
            </a:r>
            <a:r>
              <a:rPr lang="hu-HU" sz="800" dirty="0">
                <a:solidFill>
                  <a:schemeClr val="tx1">
                    <a:lumMod val="50000"/>
                    <a:lumOff val="50000"/>
                  </a:schemeClr>
                </a:solidFill>
              </a:rPr>
              <a:t> </a:t>
            </a:r>
          </a:p>
          <a:p>
            <a:r>
              <a:rPr lang="en-US" sz="800" dirty="0">
                <a:solidFill>
                  <a:schemeClr val="tx1">
                    <a:lumMod val="50000"/>
                    <a:lumOff val="50000"/>
                  </a:schemeClr>
                </a:solidFill>
              </a:rPr>
              <a:t>Article_New_Aspects_for_Modernization_Global_Ilcev,56,1086.html</a:t>
            </a:r>
          </a:p>
        </p:txBody>
      </p:sp>
      <p:pic>
        <p:nvPicPr>
          <p:cNvPr id="13" name="Kép 12">
            <a:extLst>
              <a:ext uri="{FF2B5EF4-FFF2-40B4-BE49-F238E27FC236}">
                <a16:creationId xmlns:a16="http://schemas.microsoft.com/office/drawing/2014/main" id="{206077F3-C1DA-4E57-8EE1-6DBD7CC0E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4" name="Átellenes sarkain kerekített téglalap 16">
            <a:extLst>
              <a:ext uri="{FF2B5EF4-FFF2-40B4-BE49-F238E27FC236}">
                <a16:creationId xmlns:a16="http://schemas.microsoft.com/office/drawing/2014/main" id="{5D4CFCE9-0AF4-48C8-A329-3BAC805A4118}"/>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1.11. napirendi pont</a:t>
            </a:r>
          </a:p>
        </p:txBody>
      </p:sp>
    </p:spTree>
    <p:extLst>
      <p:ext uri="{BB962C8B-B14F-4D97-AF65-F5344CB8AC3E}">
        <p14:creationId xmlns:p14="http://schemas.microsoft.com/office/powerpoint/2010/main" val="2521084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églalap 14">
            <a:extLst>
              <a:ext uri="{FF2B5EF4-FFF2-40B4-BE49-F238E27FC236}">
                <a16:creationId xmlns:a16="http://schemas.microsoft.com/office/drawing/2014/main" id="{70E18F63-4EA3-42D3-8E3D-B171EBC9BC29}"/>
              </a:ext>
            </a:extLst>
          </p:cNvPr>
          <p:cNvSpPr/>
          <p:nvPr/>
        </p:nvSpPr>
        <p:spPr>
          <a:xfrm>
            <a:off x="179512" y="1377137"/>
            <a:ext cx="5242740" cy="1815882"/>
          </a:xfrm>
          <a:prstGeom prst="rect">
            <a:avLst/>
          </a:prstGeom>
        </p:spPr>
        <p:txBody>
          <a:bodyPr wrap="square">
            <a:spAutoFit/>
          </a:bodyPr>
          <a:lstStyle/>
          <a:p>
            <a:pPr marL="36000" algn="just">
              <a:buClr>
                <a:srgbClr val="0556A5"/>
              </a:buClr>
            </a:pPr>
            <a:r>
              <a:rPr lang="hu-HU" sz="1400" b="1" dirty="0">
                <a:solidFill>
                  <a:srgbClr val="43515A"/>
                </a:solidFill>
              </a:rPr>
              <a:t>A” Téma: </a:t>
            </a:r>
            <a:r>
              <a:rPr lang="hu-HU" sz="1400" dirty="0">
                <a:solidFill>
                  <a:srgbClr val="43515A"/>
                </a:solidFill>
              </a:rPr>
              <a:t>GMDSS MF és HF sávú tengeri mozgó digitális kommunikáció modernizációja</a:t>
            </a:r>
          </a:p>
          <a:p>
            <a:pPr marL="36000" algn="just">
              <a:buClr>
                <a:srgbClr val="0556A5"/>
              </a:buClr>
            </a:pPr>
            <a:r>
              <a:rPr lang="hu-HU" sz="1400" dirty="0">
                <a:solidFill>
                  <a:srgbClr val="43515A"/>
                </a:solidFill>
              </a:rPr>
              <a:t>A CEPT támogatja a GMDSS modernizáció megvalósításához szükséges szabályozási intézkedéseket a Nemzetközi Rádiószabályzatban, az IMO által hozott döntések alapján.</a:t>
            </a:r>
          </a:p>
          <a:p>
            <a:pPr marL="36000" algn="just">
              <a:buClr>
                <a:srgbClr val="0556A5"/>
              </a:buClr>
            </a:pPr>
            <a:r>
              <a:rPr lang="hu-HU" sz="1400" b="1" dirty="0">
                <a:solidFill>
                  <a:srgbClr val="43515A"/>
                </a:solidFill>
              </a:rPr>
              <a:t>„B” Téma: </a:t>
            </a:r>
            <a:r>
              <a:rPr lang="hu-HU" sz="1400" dirty="0">
                <a:solidFill>
                  <a:srgbClr val="43515A"/>
                </a:solidFill>
              </a:rPr>
              <a:t>GMDSS e-navigáció</a:t>
            </a:r>
          </a:p>
          <a:p>
            <a:pPr marL="36000">
              <a:spcAft>
                <a:spcPts val="600"/>
              </a:spcAft>
              <a:buClr>
                <a:srgbClr val="0556A5"/>
              </a:buClr>
            </a:pPr>
            <a:r>
              <a:rPr lang="hu-HU" sz="1400" dirty="0">
                <a:solidFill>
                  <a:srgbClr val="43515A"/>
                </a:solidFill>
              </a:rPr>
              <a:t>Nem szükséges az RR módosítása (NOC), mivel az IMO </a:t>
            </a:r>
            <a:br>
              <a:rPr lang="hu-HU" sz="1400" dirty="0">
                <a:solidFill>
                  <a:srgbClr val="43515A"/>
                </a:solidFill>
              </a:rPr>
            </a:br>
            <a:r>
              <a:rPr lang="hu-HU" sz="1400" dirty="0">
                <a:solidFill>
                  <a:srgbClr val="43515A"/>
                </a:solidFill>
              </a:rPr>
              <a:t>nem hozott döntést a szükséges spektrumigényekről.</a:t>
            </a:r>
          </a:p>
        </p:txBody>
      </p:sp>
      <p:sp>
        <p:nvSpPr>
          <p:cNvPr id="16" name="Átellenes sarkain kerekített téglalap 16">
            <a:extLst>
              <a:ext uri="{FF2B5EF4-FFF2-40B4-BE49-F238E27FC236}">
                <a16:creationId xmlns:a16="http://schemas.microsoft.com/office/drawing/2014/main" id="{4BA8C516-5B86-4399-AD3A-37B10A231621}"/>
              </a:ext>
            </a:extLst>
          </p:cNvPr>
          <p:cNvSpPr/>
          <p:nvPr/>
        </p:nvSpPr>
        <p:spPr>
          <a:xfrm>
            <a:off x="530043" y="913475"/>
            <a:ext cx="2539612"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CEPT álláspont (ECP)</a:t>
            </a:r>
          </a:p>
        </p:txBody>
      </p:sp>
      <p:pic>
        <p:nvPicPr>
          <p:cNvPr id="18" name="Kép 17">
            <a:extLst>
              <a:ext uri="{FF2B5EF4-FFF2-40B4-BE49-F238E27FC236}">
                <a16:creationId xmlns:a16="http://schemas.microsoft.com/office/drawing/2014/main" id="{2A2FF6C9-CEB3-4797-BFE0-522070BD7570}"/>
              </a:ext>
            </a:extLst>
          </p:cNvPr>
          <p:cNvPicPr>
            <a:picLocks noChangeAspect="1"/>
          </p:cNvPicPr>
          <p:nvPr/>
        </p:nvPicPr>
        <p:blipFill>
          <a:blip r:embed="rId2"/>
          <a:stretch>
            <a:fillRect/>
          </a:stretch>
        </p:blipFill>
        <p:spPr>
          <a:xfrm>
            <a:off x="5710286" y="854677"/>
            <a:ext cx="3110185" cy="2221130"/>
          </a:xfrm>
          <a:prstGeom prst="rect">
            <a:avLst/>
          </a:prstGeom>
        </p:spPr>
      </p:pic>
      <p:sp>
        <p:nvSpPr>
          <p:cNvPr id="8" name="Téglalap 7">
            <a:extLst>
              <a:ext uri="{FF2B5EF4-FFF2-40B4-BE49-F238E27FC236}">
                <a16:creationId xmlns:a16="http://schemas.microsoft.com/office/drawing/2014/main" id="{735AE132-93D6-42A0-BBCA-F4EF0B8FD951}"/>
              </a:ext>
            </a:extLst>
          </p:cNvPr>
          <p:cNvSpPr/>
          <p:nvPr/>
        </p:nvSpPr>
        <p:spPr>
          <a:xfrm>
            <a:off x="179512" y="3193019"/>
            <a:ext cx="8445862" cy="1600438"/>
          </a:xfrm>
          <a:prstGeom prst="rect">
            <a:avLst/>
          </a:prstGeom>
        </p:spPr>
        <p:txBody>
          <a:bodyPr wrap="square">
            <a:spAutoFit/>
          </a:bodyPr>
          <a:lstStyle/>
          <a:p>
            <a:pPr marL="36000">
              <a:buClr>
                <a:srgbClr val="0556A5"/>
              </a:buClr>
            </a:pPr>
            <a:r>
              <a:rPr lang="hu-HU" sz="1400" b="1" dirty="0">
                <a:solidFill>
                  <a:srgbClr val="43515A"/>
                </a:solidFill>
              </a:rPr>
              <a:t>„C” Téma: </a:t>
            </a:r>
            <a:r>
              <a:rPr lang="hu-HU" sz="1400" dirty="0">
                <a:solidFill>
                  <a:srgbClr val="43515A"/>
                </a:solidFill>
              </a:rPr>
              <a:t>Újabb műholdas rendszerek bevonása a GMDSS-be</a:t>
            </a:r>
          </a:p>
          <a:p>
            <a:pPr marL="36000">
              <a:spcAft>
                <a:spcPts val="600"/>
              </a:spcAft>
              <a:buClr>
                <a:srgbClr val="0556A5"/>
              </a:buClr>
            </a:pPr>
            <a:r>
              <a:rPr lang="hu-HU" sz="1400" dirty="0">
                <a:solidFill>
                  <a:srgbClr val="43515A"/>
                </a:solidFill>
              </a:rPr>
              <a:t>A CEPT nem támogatja a BEIDOU regionális műholdas rendszer bevezetését az RR-be a GMDSS részeként, még akkor sem, ha az IMO elismeri a BEIDOU Message Service System-et GMDSS szolgáltatóként. Ennek okai a spektrumigény alátámasztottságának hiánya, az összeférhetetlenség az 1610-1626,5 MHz és 2483,5-2500 MHz sávok jelenlegi használatával, amelyekben a BEIDOU üzemelni szeretne, valamint a sikertelen frekvenciakoordináció más műholdas mozgószolgálati rendszerekkel, amelyek jelen vannak ezekben a frekvenciasávokban.</a:t>
            </a:r>
          </a:p>
        </p:txBody>
      </p:sp>
      <p:pic>
        <p:nvPicPr>
          <p:cNvPr id="10" name="Kép 9">
            <a:extLst>
              <a:ext uri="{FF2B5EF4-FFF2-40B4-BE49-F238E27FC236}">
                <a16:creationId xmlns:a16="http://schemas.microsoft.com/office/drawing/2014/main" id="{F4BBCEDB-86FA-4F13-8D40-16FFAC7C5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AAB04512-636C-4E56-83C7-477D1F605339}"/>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1.11. napirendi pont</a:t>
            </a:r>
          </a:p>
        </p:txBody>
      </p:sp>
    </p:spTree>
    <p:extLst>
      <p:ext uri="{BB962C8B-B14F-4D97-AF65-F5344CB8AC3E}">
        <p14:creationId xmlns:p14="http://schemas.microsoft.com/office/powerpoint/2010/main" val="613236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églalap 14">
            <a:extLst>
              <a:ext uri="{FF2B5EF4-FFF2-40B4-BE49-F238E27FC236}">
                <a16:creationId xmlns:a16="http://schemas.microsoft.com/office/drawing/2014/main" id="{70E18F63-4EA3-42D3-8E3D-B171EBC9BC29}"/>
              </a:ext>
            </a:extLst>
          </p:cNvPr>
          <p:cNvSpPr/>
          <p:nvPr/>
        </p:nvSpPr>
        <p:spPr>
          <a:xfrm>
            <a:off x="421077" y="1131590"/>
            <a:ext cx="8445862" cy="3154774"/>
          </a:xfrm>
          <a:prstGeom prst="rect">
            <a:avLst/>
          </a:prstGeom>
        </p:spPr>
        <p:txBody>
          <a:bodyPr wrap="square">
            <a:spAutoFit/>
          </a:bodyPr>
          <a:lstStyle/>
          <a:p>
            <a:pPr marL="36000" algn="just">
              <a:lnSpc>
                <a:spcPct val="110000"/>
              </a:lnSpc>
              <a:buClr>
                <a:srgbClr val="0556A5"/>
              </a:buClr>
            </a:pPr>
            <a:r>
              <a:rPr lang="hu-HU" sz="1400" b="1" dirty="0">
                <a:solidFill>
                  <a:srgbClr val="43515A"/>
                </a:solidFill>
              </a:rPr>
              <a:t>A” Téma: </a:t>
            </a:r>
            <a:r>
              <a:rPr lang="hu-HU" sz="1400" dirty="0">
                <a:solidFill>
                  <a:srgbClr val="43515A"/>
                </a:solidFill>
              </a:rPr>
              <a:t>GMDSS MF és HF sávú tengeri mozgó digitális kommunikáció modernizációja</a:t>
            </a:r>
          </a:p>
          <a:p>
            <a:pPr marL="36000" algn="just">
              <a:lnSpc>
                <a:spcPct val="110000"/>
              </a:lnSpc>
              <a:buClr>
                <a:srgbClr val="0556A5"/>
              </a:buClr>
            </a:pPr>
            <a:r>
              <a:rPr lang="hu-HU" sz="1400" dirty="0">
                <a:solidFill>
                  <a:srgbClr val="43515A"/>
                </a:solidFill>
              </a:rPr>
              <a:t>A jól kidolgozott CEPT ECP szövegtervezetet a WRC nagyrészt elfogadta. </a:t>
            </a:r>
          </a:p>
          <a:p>
            <a:pPr marL="36000" algn="just">
              <a:lnSpc>
                <a:spcPct val="110000"/>
              </a:lnSpc>
              <a:buClr>
                <a:srgbClr val="0556A5"/>
              </a:buClr>
            </a:pPr>
            <a:r>
              <a:rPr lang="hu-HU" sz="1400" dirty="0">
                <a:solidFill>
                  <a:srgbClr val="43515A"/>
                </a:solidFill>
              </a:rPr>
              <a:t>A keskenysávú távnyomtatásra (NBDP) való hivatkozás törlése a MF és HF sávú GMDSS szabályozásból az RR 15. és 17. Függelékeiben;</a:t>
            </a:r>
          </a:p>
          <a:p>
            <a:pPr marL="36000" algn="just">
              <a:lnSpc>
                <a:spcPct val="110000"/>
              </a:lnSpc>
              <a:buClr>
                <a:srgbClr val="0556A5"/>
              </a:buClr>
            </a:pPr>
            <a:r>
              <a:rPr lang="hu-HU" sz="1400" dirty="0">
                <a:solidFill>
                  <a:srgbClr val="43515A"/>
                </a:solidFill>
              </a:rPr>
              <a:t>Új automatikus összeköttetési rendszerek (ACS) bevezetése az eddigi keskenysávú adatátvitel NBDP frekvenciáin az MF és HF sávban;</a:t>
            </a:r>
          </a:p>
          <a:p>
            <a:pPr marL="36000" algn="just">
              <a:lnSpc>
                <a:spcPct val="110000"/>
              </a:lnSpc>
              <a:buClr>
                <a:srgbClr val="0556A5"/>
              </a:buClr>
            </a:pPr>
            <a:r>
              <a:rPr lang="hu-HU" sz="1400" dirty="0">
                <a:solidFill>
                  <a:srgbClr val="43515A"/>
                </a:solidFill>
              </a:rPr>
              <a:t>Az MF és HF sávú NAVDAT frekvenciák megjelölése GMDSS komponensként az RR 15. Függelékben;</a:t>
            </a:r>
          </a:p>
          <a:p>
            <a:pPr marL="36000" algn="just">
              <a:lnSpc>
                <a:spcPct val="110000"/>
              </a:lnSpc>
              <a:buClr>
                <a:srgbClr val="0556A5"/>
              </a:buClr>
            </a:pPr>
            <a:r>
              <a:rPr lang="hu-HU" sz="1400" dirty="0">
                <a:solidFill>
                  <a:srgbClr val="43515A"/>
                </a:solidFill>
              </a:rPr>
              <a:t>Az automatikus azonosító rendszer kutató-mentő adóinak (AIS-SARTs) bevezetése túlélő jármű állomások alapberendezéseként a Radar-SARTs alternatívájaként a SOLAS megállapodás IV Fejezet alapján;</a:t>
            </a:r>
          </a:p>
          <a:p>
            <a:pPr marL="36000" algn="just">
              <a:lnSpc>
                <a:spcPct val="110000"/>
              </a:lnSpc>
              <a:buClr>
                <a:srgbClr val="0556A5"/>
              </a:buClr>
            </a:pPr>
            <a:r>
              <a:rPr lang="hu-HU" sz="1400" dirty="0">
                <a:solidFill>
                  <a:srgbClr val="43515A"/>
                </a:solidFill>
              </a:rPr>
              <a:t>1,6 GHz-es EPIRB-ek sávjának ügyében az a kompromisszum született, hogy a sáv egyéb műholdas használatra felszabadul, de a 15. Függelék 15-2 táblázatában is benne marad, azzal a kitétellel, hogy csak vészhelyzeti, mentési és sürgősségi célokra használható.</a:t>
            </a:r>
          </a:p>
        </p:txBody>
      </p:sp>
      <p:pic>
        <p:nvPicPr>
          <p:cNvPr id="6" name="Kép 5">
            <a:extLst>
              <a:ext uri="{FF2B5EF4-FFF2-40B4-BE49-F238E27FC236}">
                <a16:creationId xmlns:a16="http://schemas.microsoft.com/office/drawing/2014/main" id="{82FB944C-209A-47AE-9784-929BE6B68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904850B4-8739-4736-A09D-E246BB1A85A8}"/>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1.11. napirendi pont - eredmény</a:t>
            </a:r>
          </a:p>
        </p:txBody>
      </p:sp>
    </p:spTree>
    <p:extLst>
      <p:ext uri="{BB962C8B-B14F-4D97-AF65-F5344CB8AC3E}">
        <p14:creationId xmlns:p14="http://schemas.microsoft.com/office/powerpoint/2010/main" val="1147002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églalap 14">
            <a:extLst>
              <a:ext uri="{FF2B5EF4-FFF2-40B4-BE49-F238E27FC236}">
                <a16:creationId xmlns:a16="http://schemas.microsoft.com/office/drawing/2014/main" id="{70E18F63-4EA3-42D3-8E3D-B171EBC9BC29}"/>
              </a:ext>
            </a:extLst>
          </p:cNvPr>
          <p:cNvSpPr/>
          <p:nvPr/>
        </p:nvSpPr>
        <p:spPr>
          <a:xfrm>
            <a:off x="177884" y="1068613"/>
            <a:ext cx="8932247" cy="3302507"/>
          </a:xfrm>
          <a:prstGeom prst="rect">
            <a:avLst/>
          </a:prstGeom>
        </p:spPr>
        <p:txBody>
          <a:bodyPr wrap="square">
            <a:spAutoFit/>
          </a:bodyPr>
          <a:lstStyle/>
          <a:p>
            <a:pPr marL="36000" algn="just">
              <a:lnSpc>
                <a:spcPct val="110000"/>
              </a:lnSpc>
              <a:buClr>
                <a:srgbClr val="0556A5"/>
              </a:buClr>
            </a:pPr>
            <a:r>
              <a:rPr lang="hu-HU" sz="1400" b="1" dirty="0">
                <a:solidFill>
                  <a:srgbClr val="43515A"/>
                </a:solidFill>
              </a:rPr>
              <a:t>„B” Téma: GMDSS e-navigáció</a:t>
            </a:r>
          </a:p>
          <a:p>
            <a:pPr marL="36000">
              <a:lnSpc>
                <a:spcPct val="110000"/>
              </a:lnSpc>
              <a:spcAft>
                <a:spcPts val="600"/>
              </a:spcAft>
              <a:buClr>
                <a:srgbClr val="0556A5"/>
              </a:buClr>
            </a:pPr>
            <a:r>
              <a:rPr lang="hu-HU" sz="1400" dirty="0">
                <a:solidFill>
                  <a:srgbClr val="43515A"/>
                </a:solidFill>
              </a:rPr>
              <a:t>A lefolytatott vizsgálatok hiánya miatt az WRC a CEPT állásponttal megegyezően egyhangúlag elfogadta a NOC megoldást.</a:t>
            </a:r>
          </a:p>
          <a:p>
            <a:pPr marL="36000">
              <a:lnSpc>
                <a:spcPct val="110000"/>
              </a:lnSpc>
              <a:spcAft>
                <a:spcPts val="600"/>
              </a:spcAft>
              <a:buClr>
                <a:srgbClr val="0556A5"/>
              </a:buClr>
            </a:pPr>
            <a:endParaRPr lang="hu-HU" sz="1400" dirty="0">
              <a:solidFill>
                <a:srgbClr val="43515A"/>
              </a:solidFill>
            </a:endParaRPr>
          </a:p>
          <a:p>
            <a:pPr marL="36000">
              <a:lnSpc>
                <a:spcPct val="110000"/>
              </a:lnSpc>
              <a:spcAft>
                <a:spcPts val="600"/>
              </a:spcAft>
              <a:buClr>
                <a:srgbClr val="0556A5"/>
              </a:buClr>
            </a:pPr>
            <a:r>
              <a:rPr lang="hu-HU" sz="1400" b="1" dirty="0">
                <a:solidFill>
                  <a:srgbClr val="43515A"/>
                </a:solidFill>
              </a:rPr>
              <a:t>„C” Téma: Újabb műholdas rendszerek bevonása a GMDSS-be</a:t>
            </a:r>
          </a:p>
          <a:p>
            <a:pPr marL="36000">
              <a:lnSpc>
                <a:spcPct val="110000"/>
              </a:lnSpc>
              <a:spcAft>
                <a:spcPts val="600"/>
              </a:spcAft>
              <a:buClr>
                <a:srgbClr val="0556A5"/>
              </a:buClr>
            </a:pPr>
            <a:r>
              <a:rPr lang="hu-HU" sz="1400" dirty="0">
                <a:solidFill>
                  <a:srgbClr val="43515A"/>
                </a:solidFill>
              </a:rPr>
              <a:t>A WRC-n elért kompromisszum szerint az 1600 MHz-es L sávban kétszer kb. 4 MHz-et nyitottak meg Föld-űr irányú GMDSS használatra, melyből a kínai </a:t>
            </a:r>
            <a:r>
              <a:rPr lang="hu-HU" sz="1400" dirty="0" err="1">
                <a:solidFill>
                  <a:srgbClr val="43515A"/>
                </a:solidFill>
              </a:rPr>
              <a:t>Beidou</a:t>
            </a:r>
            <a:r>
              <a:rPr lang="hu-HU" sz="1400" dirty="0">
                <a:solidFill>
                  <a:srgbClr val="43515A"/>
                </a:solidFill>
              </a:rPr>
              <a:t> az egyiket használhatja majd, és még egy másik belépő részére marad lehetőség.</a:t>
            </a:r>
          </a:p>
          <a:p>
            <a:pPr marL="36000">
              <a:lnSpc>
                <a:spcPct val="110000"/>
              </a:lnSpc>
              <a:spcAft>
                <a:spcPts val="600"/>
              </a:spcAft>
              <a:buClr>
                <a:srgbClr val="0556A5"/>
              </a:buClr>
            </a:pPr>
            <a:r>
              <a:rPr lang="hu-HU" sz="1400" dirty="0">
                <a:solidFill>
                  <a:srgbClr val="43515A"/>
                </a:solidFill>
              </a:rPr>
              <a:t>A 2500 MHz-es S-sávban űr-Föld irányban a 2 483,59-2 499,91 MHz sávban van a </a:t>
            </a:r>
            <a:r>
              <a:rPr lang="hu-HU" sz="1400" dirty="0" err="1">
                <a:solidFill>
                  <a:srgbClr val="43515A"/>
                </a:solidFill>
              </a:rPr>
              <a:t>Beidou</a:t>
            </a:r>
            <a:r>
              <a:rPr lang="hu-HU" sz="1400" dirty="0">
                <a:solidFill>
                  <a:srgbClr val="43515A"/>
                </a:solidFill>
              </a:rPr>
              <a:t> számára lehetőség GMDSS szolgáltatásokra.</a:t>
            </a:r>
          </a:p>
          <a:p>
            <a:pPr marL="36000">
              <a:lnSpc>
                <a:spcPct val="110000"/>
              </a:lnSpc>
              <a:spcAft>
                <a:spcPts val="600"/>
              </a:spcAft>
              <a:buClr>
                <a:srgbClr val="0556A5"/>
              </a:buClr>
            </a:pPr>
            <a:r>
              <a:rPr lang="hu-HU" sz="1400" dirty="0">
                <a:solidFill>
                  <a:srgbClr val="43515A"/>
                </a:solidFill>
              </a:rPr>
              <a:t>Koordináció szükséges, amire a kínaiaknak a WRC-27-ig lesz lehetőségük, a szolgáltatási területeket és egyéb szabályozást az RR 15. Fügelék módosításában és az új COM4/5 (WRC 23) Határozatban rögzítették.</a:t>
            </a:r>
          </a:p>
        </p:txBody>
      </p:sp>
      <p:pic>
        <p:nvPicPr>
          <p:cNvPr id="6" name="Kép 5">
            <a:extLst>
              <a:ext uri="{FF2B5EF4-FFF2-40B4-BE49-F238E27FC236}">
                <a16:creationId xmlns:a16="http://schemas.microsoft.com/office/drawing/2014/main" id="{D3C7085D-CC1C-44DE-B147-205CA51AA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455974D3-83A5-4116-ADF2-0F8C7BBE449B}"/>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1.11. napirendi pont - eredmény</a:t>
            </a:r>
          </a:p>
        </p:txBody>
      </p:sp>
    </p:spTree>
    <p:extLst>
      <p:ext uri="{BB962C8B-B14F-4D97-AF65-F5344CB8AC3E}">
        <p14:creationId xmlns:p14="http://schemas.microsoft.com/office/powerpoint/2010/main" val="152228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Átellenes sarkain kerekített téglalap 9"/>
          <p:cNvSpPr/>
          <p:nvPr/>
        </p:nvSpPr>
        <p:spPr>
          <a:xfrm>
            <a:off x="2214000" y="241793"/>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A WRC-23 struktúrája</a:t>
            </a:r>
          </a:p>
        </p:txBody>
      </p:sp>
      <p:graphicFrame>
        <p:nvGraphicFramePr>
          <p:cNvPr id="3" name="Táblázat 2">
            <a:extLst>
              <a:ext uri="{FF2B5EF4-FFF2-40B4-BE49-F238E27FC236}">
                <a16:creationId xmlns:a16="http://schemas.microsoft.com/office/drawing/2014/main" id="{70C764D0-5359-4FA9-A1CB-F17E53A5801E}"/>
              </a:ext>
            </a:extLst>
          </p:cNvPr>
          <p:cNvGraphicFramePr>
            <a:graphicFrameLocks noGrp="1"/>
          </p:cNvGraphicFramePr>
          <p:nvPr>
            <p:extLst>
              <p:ext uri="{D42A27DB-BD31-4B8C-83A1-F6EECF244321}">
                <p14:modId xmlns:p14="http://schemas.microsoft.com/office/powerpoint/2010/main" val="2725587190"/>
              </p:ext>
            </p:extLst>
          </p:nvPr>
        </p:nvGraphicFramePr>
        <p:xfrm>
          <a:off x="1031501" y="1109640"/>
          <a:ext cx="7225013" cy="3569830"/>
        </p:xfrm>
        <a:graphic>
          <a:graphicData uri="http://schemas.openxmlformats.org/drawingml/2006/table">
            <a:tbl>
              <a:tblPr firstRow="1" firstCol="1" bandRow="1">
                <a:tableStyleId>{5C22544A-7EE6-4342-B048-85BDC9FD1C3A}</a:tableStyleId>
              </a:tblPr>
              <a:tblGrid>
                <a:gridCol w="1070747">
                  <a:extLst>
                    <a:ext uri="{9D8B030D-6E8A-4147-A177-3AD203B41FA5}">
                      <a16:colId xmlns:a16="http://schemas.microsoft.com/office/drawing/2014/main" val="1310990361"/>
                    </a:ext>
                  </a:extLst>
                </a:gridCol>
                <a:gridCol w="2817755">
                  <a:extLst>
                    <a:ext uri="{9D8B030D-6E8A-4147-A177-3AD203B41FA5}">
                      <a16:colId xmlns:a16="http://schemas.microsoft.com/office/drawing/2014/main" val="2175502617"/>
                    </a:ext>
                  </a:extLst>
                </a:gridCol>
                <a:gridCol w="3336511">
                  <a:extLst>
                    <a:ext uri="{9D8B030D-6E8A-4147-A177-3AD203B41FA5}">
                      <a16:colId xmlns:a16="http://schemas.microsoft.com/office/drawing/2014/main" val="3248537703"/>
                    </a:ext>
                  </a:extLst>
                </a:gridCol>
              </a:tblGrid>
              <a:tr h="146886">
                <a:tc>
                  <a:txBody>
                    <a:bodyPr/>
                    <a:lstStyle/>
                    <a:p>
                      <a:pPr algn="just">
                        <a:lnSpc>
                          <a:spcPct val="115000"/>
                        </a:lnSpc>
                        <a:spcBef>
                          <a:spcPts val="600"/>
                        </a:spcBef>
                        <a:spcAft>
                          <a:spcPts val="600"/>
                        </a:spcAft>
                      </a:pPr>
                      <a:r>
                        <a:rPr lang="hu-HU" sz="900" dirty="0">
                          <a:effectLst/>
                        </a:rPr>
                        <a:t>Bizottság</a:t>
                      </a:r>
                    </a:p>
                    <a:p>
                      <a:pPr algn="just">
                        <a:lnSpc>
                          <a:spcPct val="115000"/>
                        </a:lnSpc>
                        <a:spcBef>
                          <a:spcPts val="600"/>
                        </a:spcBef>
                        <a:spcAft>
                          <a:spcPts val="600"/>
                        </a:spcAft>
                      </a:pP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tc>
                <a:tc>
                  <a:txBody>
                    <a:bodyPr/>
                    <a:lstStyle/>
                    <a:p>
                      <a:pPr algn="just">
                        <a:lnSpc>
                          <a:spcPct val="115000"/>
                        </a:lnSpc>
                        <a:spcBef>
                          <a:spcPts val="600"/>
                        </a:spcBef>
                        <a:spcAft>
                          <a:spcPts val="600"/>
                        </a:spcAft>
                      </a:pPr>
                      <a:r>
                        <a:rPr lang="hu-HU" sz="900" dirty="0">
                          <a:effectLst/>
                        </a:rPr>
                        <a:t>Megnevezés/elnök</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tc>
                <a:tc>
                  <a:txBody>
                    <a:bodyPr/>
                    <a:lstStyle/>
                    <a:p>
                      <a:pPr algn="just">
                        <a:lnSpc>
                          <a:spcPct val="115000"/>
                        </a:lnSpc>
                        <a:spcBef>
                          <a:spcPts val="600"/>
                        </a:spcBef>
                        <a:spcAft>
                          <a:spcPts val="600"/>
                        </a:spcAft>
                      </a:pPr>
                      <a:r>
                        <a:rPr lang="hu-HU" sz="900" dirty="0">
                          <a:effectLst/>
                        </a:rPr>
                        <a:t>Témakörök és munkapontok</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tc>
                <a:extLst>
                  <a:ext uri="{0D108BD9-81ED-4DB2-BD59-A6C34878D82A}">
                    <a16:rowId xmlns:a16="http://schemas.microsoft.com/office/drawing/2014/main" val="1291878304"/>
                  </a:ext>
                </a:extLst>
              </a:tr>
              <a:tr h="307442">
                <a:tc>
                  <a:txBody>
                    <a:bodyPr/>
                    <a:lstStyle/>
                    <a:p>
                      <a:pPr>
                        <a:lnSpc>
                          <a:spcPct val="115000"/>
                        </a:lnSpc>
                        <a:spcAft>
                          <a:spcPts val="0"/>
                        </a:spcAft>
                      </a:pPr>
                      <a:r>
                        <a:rPr lang="hu-HU" sz="900" dirty="0">
                          <a:effectLst/>
                        </a:rPr>
                        <a:t>COM-1</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Steering</a:t>
                      </a:r>
                      <a:r>
                        <a:rPr lang="hu-HU" sz="900" dirty="0">
                          <a:effectLst/>
                        </a:rPr>
                        <a:t> </a:t>
                      </a:r>
                      <a:r>
                        <a:rPr lang="hu-HU" sz="900" dirty="0" err="1">
                          <a:effectLst/>
                        </a:rPr>
                        <a:t>Committee</a:t>
                      </a:r>
                    </a:p>
                    <a:p>
                      <a:pPr>
                        <a:lnSpc>
                          <a:spcPct val="115000"/>
                        </a:lnSpc>
                        <a:spcAft>
                          <a:spcPts val="0"/>
                        </a:spcAft>
                      </a:pPr>
                      <a:r>
                        <a:rPr lang="hu-HU" sz="900" dirty="0">
                          <a:effectLst/>
                        </a:rPr>
                        <a:t>Irányító csoport</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a:effectLst/>
                        </a:rPr>
                        <a:t>A munkacsoport vezetők, tisztviselő döntéshozók csoportja</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extLst>
                  <a:ext uri="{0D108BD9-81ED-4DB2-BD59-A6C34878D82A}">
                    <a16:rowId xmlns:a16="http://schemas.microsoft.com/office/drawing/2014/main" val="27416701"/>
                  </a:ext>
                </a:extLst>
              </a:tr>
              <a:tr h="467997">
                <a:tc>
                  <a:txBody>
                    <a:bodyPr/>
                    <a:lstStyle/>
                    <a:p>
                      <a:pPr>
                        <a:lnSpc>
                          <a:spcPct val="115000"/>
                        </a:lnSpc>
                        <a:spcAft>
                          <a:spcPts val="0"/>
                        </a:spcAft>
                      </a:pPr>
                      <a:r>
                        <a:rPr lang="hu-HU" sz="900" dirty="0">
                          <a:effectLst/>
                        </a:rPr>
                        <a:t>COM-2</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Credential</a:t>
                      </a:r>
                      <a:r>
                        <a:rPr lang="hu-HU" sz="900" dirty="0">
                          <a:effectLst/>
                        </a:rPr>
                        <a:t> </a:t>
                      </a:r>
                      <a:r>
                        <a:rPr lang="hu-HU" sz="900" dirty="0" err="1">
                          <a:effectLst/>
                        </a:rPr>
                        <a:t>Committee</a:t>
                      </a:r>
                    </a:p>
                    <a:p>
                      <a:pPr>
                        <a:lnSpc>
                          <a:spcPct val="115000"/>
                        </a:lnSpc>
                        <a:spcAft>
                          <a:spcPts val="0"/>
                        </a:spcAft>
                      </a:pPr>
                      <a:r>
                        <a:rPr lang="hu-HU" sz="900" dirty="0">
                          <a:effectLst/>
                        </a:rPr>
                        <a:t>Meghatalmazotti Irat csoport</a:t>
                      </a:r>
                    </a:p>
                    <a:p>
                      <a:pPr>
                        <a:lnSpc>
                          <a:spcPct val="115000"/>
                        </a:lnSpc>
                        <a:spcAft>
                          <a:spcPts val="0"/>
                        </a:spcAft>
                      </a:pPr>
                      <a:r>
                        <a:rPr lang="hu-HU" sz="900" dirty="0" err="1">
                          <a:effectLst/>
                        </a:rPr>
                        <a:t>Basebi</a:t>
                      </a:r>
                      <a:r>
                        <a:rPr lang="hu-HU" sz="900" dirty="0">
                          <a:effectLst/>
                        </a:rPr>
                        <a:t> MOSINYI, Botswana</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a:effectLst/>
                        </a:rPr>
                        <a:t>A résztvevők meghatalmazotti iratainak meglétével, érvényességének vizsgálata</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extLst>
                  <a:ext uri="{0D108BD9-81ED-4DB2-BD59-A6C34878D82A}">
                    <a16:rowId xmlns:a16="http://schemas.microsoft.com/office/drawing/2014/main" val="3015928662"/>
                  </a:ext>
                </a:extLst>
              </a:tr>
              <a:tr h="467997">
                <a:tc>
                  <a:txBody>
                    <a:bodyPr/>
                    <a:lstStyle/>
                    <a:p>
                      <a:pPr>
                        <a:lnSpc>
                          <a:spcPct val="115000"/>
                        </a:lnSpc>
                        <a:spcAft>
                          <a:spcPts val="0"/>
                        </a:spcAft>
                      </a:pPr>
                      <a:r>
                        <a:rPr lang="hu-HU" sz="900" dirty="0">
                          <a:effectLst/>
                        </a:rPr>
                        <a:t>COM-3</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Budget</a:t>
                      </a:r>
                      <a:r>
                        <a:rPr lang="hu-HU" sz="900" dirty="0">
                          <a:effectLst/>
                        </a:rPr>
                        <a:t> </a:t>
                      </a:r>
                      <a:r>
                        <a:rPr lang="hu-HU" sz="900" dirty="0" err="1">
                          <a:effectLst/>
                        </a:rPr>
                        <a:t>Control</a:t>
                      </a:r>
                      <a:r>
                        <a:rPr lang="hu-HU" sz="900" dirty="0">
                          <a:effectLst/>
                        </a:rPr>
                        <a:t> </a:t>
                      </a:r>
                      <a:r>
                        <a:rPr lang="hu-HU" sz="900" dirty="0" err="1">
                          <a:effectLst/>
                        </a:rPr>
                        <a:t>Committee</a:t>
                      </a:r>
                    </a:p>
                    <a:p>
                      <a:pPr>
                        <a:lnSpc>
                          <a:spcPct val="115000"/>
                        </a:lnSpc>
                        <a:spcAft>
                          <a:spcPts val="0"/>
                        </a:spcAft>
                      </a:pPr>
                      <a:r>
                        <a:rPr lang="hu-HU" sz="900" dirty="0">
                          <a:effectLst/>
                        </a:rPr>
                        <a:t>Költségvetéskontrol csoport</a:t>
                      </a:r>
                    </a:p>
                    <a:p>
                      <a:pPr>
                        <a:lnSpc>
                          <a:spcPct val="115000"/>
                        </a:lnSpc>
                        <a:spcAft>
                          <a:spcPts val="0"/>
                        </a:spcAft>
                      </a:pPr>
                      <a:r>
                        <a:rPr lang="hu-HU" sz="900" dirty="0" err="1">
                          <a:effectLst/>
                        </a:rPr>
                        <a:t>Cindy</a:t>
                      </a:r>
                      <a:r>
                        <a:rPr lang="hu-HU" sz="900" dirty="0">
                          <a:effectLst/>
                        </a:rPr>
                        <a:t> COOK, Kanada</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a:effectLst/>
                        </a:rPr>
                        <a:t>A WRC-19 költségvetésének vizsgálata</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extLst>
                  <a:ext uri="{0D108BD9-81ED-4DB2-BD59-A6C34878D82A}">
                    <a16:rowId xmlns:a16="http://schemas.microsoft.com/office/drawing/2014/main" val="419182395"/>
                  </a:ext>
                </a:extLst>
              </a:tr>
              <a:tr h="467997">
                <a:tc>
                  <a:txBody>
                    <a:bodyPr/>
                    <a:lstStyle/>
                    <a:p>
                      <a:pPr>
                        <a:lnSpc>
                          <a:spcPct val="115000"/>
                        </a:lnSpc>
                        <a:spcAft>
                          <a:spcPts val="0"/>
                        </a:spcAft>
                      </a:pPr>
                      <a:r>
                        <a:rPr lang="hu-HU" sz="900" dirty="0">
                          <a:effectLst/>
                        </a:rPr>
                        <a:t>COM-4</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Specific</a:t>
                      </a:r>
                      <a:r>
                        <a:rPr lang="hu-HU" sz="900" dirty="0">
                          <a:effectLst/>
                        </a:rPr>
                        <a:t> Agenda </a:t>
                      </a:r>
                      <a:r>
                        <a:rPr lang="hu-HU" sz="900" dirty="0" err="1">
                          <a:effectLst/>
                        </a:rPr>
                        <a:t>Items</a:t>
                      </a:r>
                      <a:r>
                        <a:rPr lang="hu-HU" sz="900" dirty="0">
                          <a:effectLst/>
                        </a:rPr>
                        <a:t> </a:t>
                      </a:r>
                      <a:r>
                        <a:rPr lang="hu-HU" sz="900" dirty="0" err="1">
                          <a:effectLst/>
                        </a:rPr>
                        <a:t>Committees</a:t>
                      </a:r>
                    </a:p>
                    <a:p>
                      <a:pPr>
                        <a:lnSpc>
                          <a:spcPct val="115000"/>
                        </a:lnSpc>
                        <a:spcAft>
                          <a:spcPts val="0"/>
                        </a:spcAft>
                      </a:pPr>
                      <a:r>
                        <a:rPr lang="hu-HU" sz="900" dirty="0">
                          <a:effectLst/>
                        </a:rPr>
                        <a:t>Szakmai csoport</a:t>
                      </a:r>
                    </a:p>
                    <a:p>
                      <a:pPr>
                        <a:lnSpc>
                          <a:spcPct val="115000"/>
                        </a:lnSpc>
                        <a:spcAft>
                          <a:spcPts val="0"/>
                        </a:spcAft>
                      </a:pPr>
                      <a:r>
                        <a:rPr lang="hu-HU" sz="900" dirty="0" err="1">
                          <a:effectLst/>
                        </a:rPr>
                        <a:t>Hiroyuki</a:t>
                      </a:r>
                      <a:r>
                        <a:rPr lang="hu-HU" sz="900" dirty="0">
                          <a:effectLst/>
                        </a:rPr>
                        <a:t> ATARASHI, Japán</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a:effectLst/>
                        </a:rPr>
                        <a:t>Földfelszíni rendszerek</a:t>
                      </a:r>
                    </a:p>
                    <a:p>
                      <a:pPr lvl="0">
                        <a:lnSpc>
                          <a:spcPct val="114999"/>
                        </a:lnSpc>
                        <a:spcAft>
                          <a:spcPts val="0"/>
                        </a:spcAft>
                        <a:buNone/>
                      </a:pPr>
                      <a:r>
                        <a:rPr lang="hu-HU" sz="900">
                          <a:effectLst/>
                        </a:rPr>
                        <a:t>1.1, 1.2, 1.3, 1.4, 1.5, 1.6, 1.7, 1.8, 1.9, 1.10, 1.11, 9.1.b, 9.2</a:t>
                      </a:r>
                      <a:endParaRPr lang="hu-HU" sz="900">
                        <a:effectLst/>
                        <a:latin typeface="Arial"/>
                        <a:ea typeface="Arial" panose="020B0604020202020204" pitchFamily="34" charset="0"/>
                        <a:cs typeface="Times New Roman"/>
                      </a:endParaRPr>
                    </a:p>
                  </a:txBody>
                  <a:tcPr marL="62826" marR="62826" marT="0" marB="0" anchor="ctr"/>
                </a:tc>
                <a:extLst>
                  <a:ext uri="{0D108BD9-81ED-4DB2-BD59-A6C34878D82A}">
                    <a16:rowId xmlns:a16="http://schemas.microsoft.com/office/drawing/2014/main" val="2492613077"/>
                  </a:ext>
                </a:extLst>
              </a:tr>
              <a:tr h="467997">
                <a:tc>
                  <a:txBody>
                    <a:bodyPr/>
                    <a:lstStyle/>
                    <a:p>
                      <a:pPr>
                        <a:lnSpc>
                          <a:spcPct val="115000"/>
                        </a:lnSpc>
                        <a:spcAft>
                          <a:spcPts val="0"/>
                        </a:spcAft>
                      </a:pPr>
                      <a:r>
                        <a:rPr lang="hu-HU" sz="900" dirty="0">
                          <a:effectLst/>
                        </a:rPr>
                        <a:t>COM-5</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Specific</a:t>
                      </a:r>
                      <a:r>
                        <a:rPr lang="hu-HU" sz="900" dirty="0">
                          <a:effectLst/>
                        </a:rPr>
                        <a:t> Agenda </a:t>
                      </a:r>
                      <a:r>
                        <a:rPr lang="hu-HU" sz="900" dirty="0" err="1">
                          <a:effectLst/>
                        </a:rPr>
                        <a:t>Items</a:t>
                      </a:r>
                      <a:r>
                        <a:rPr lang="hu-HU" sz="900" dirty="0">
                          <a:effectLst/>
                        </a:rPr>
                        <a:t> </a:t>
                      </a:r>
                      <a:r>
                        <a:rPr lang="hu-HU" sz="900" dirty="0" err="1">
                          <a:effectLst/>
                        </a:rPr>
                        <a:t>Committees</a:t>
                      </a:r>
                    </a:p>
                    <a:p>
                      <a:pPr>
                        <a:lnSpc>
                          <a:spcPct val="115000"/>
                        </a:lnSpc>
                        <a:spcAft>
                          <a:spcPts val="0"/>
                        </a:spcAft>
                      </a:pPr>
                      <a:r>
                        <a:rPr lang="hu-HU" sz="900" dirty="0">
                          <a:effectLst/>
                        </a:rPr>
                        <a:t>Szakmai csoport</a:t>
                      </a:r>
                    </a:p>
                    <a:p>
                      <a:pPr>
                        <a:lnSpc>
                          <a:spcPct val="115000"/>
                        </a:lnSpc>
                        <a:spcAft>
                          <a:spcPts val="0"/>
                        </a:spcAft>
                      </a:pPr>
                      <a:r>
                        <a:rPr lang="hu-HU" sz="900" dirty="0">
                          <a:effectLst/>
                        </a:rPr>
                        <a:t>Anna MARKLUND, Svédország</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a:effectLst/>
                        </a:rPr>
                        <a:t>Műholdas szolgálatok</a:t>
                      </a:r>
                    </a:p>
                    <a:p>
                      <a:pPr>
                        <a:lnSpc>
                          <a:spcPct val="115000"/>
                        </a:lnSpc>
                        <a:spcAft>
                          <a:spcPts val="0"/>
                        </a:spcAft>
                      </a:pPr>
                      <a:r>
                        <a:rPr lang="hu-HU" sz="900" dirty="0">
                          <a:effectLst/>
                        </a:rPr>
                        <a:t>1.12, 1.13, 1.14, 1.15, 1.16, 1.17, 1.18, 1.19, 7, 9.1 a, 9.1 d</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extLst>
                  <a:ext uri="{0D108BD9-81ED-4DB2-BD59-A6C34878D82A}">
                    <a16:rowId xmlns:a16="http://schemas.microsoft.com/office/drawing/2014/main" val="886079624"/>
                  </a:ext>
                </a:extLst>
              </a:tr>
              <a:tr h="467997">
                <a:tc>
                  <a:txBody>
                    <a:bodyPr/>
                    <a:lstStyle/>
                    <a:p>
                      <a:pPr>
                        <a:lnSpc>
                          <a:spcPct val="115000"/>
                        </a:lnSpc>
                        <a:spcAft>
                          <a:spcPts val="0"/>
                        </a:spcAft>
                      </a:pPr>
                      <a:r>
                        <a:rPr lang="hu-HU" sz="900" dirty="0">
                          <a:effectLst/>
                        </a:rPr>
                        <a:t>COM-6</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Specific</a:t>
                      </a:r>
                      <a:r>
                        <a:rPr lang="hu-HU" sz="900" dirty="0">
                          <a:effectLst/>
                        </a:rPr>
                        <a:t> Agenda </a:t>
                      </a:r>
                      <a:r>
                        <a:rPr lang="hu-HU" sz="900" dirty="0" err="1">
                          <a:effectLst/>
                        </a:rPr>
                        <a:t>Items</a:t>
                      </a:r>
                      <a:r>
                        <a:rPr lang="hu-HU" sz="900" dirty="0">
                          <a:effectLst/>
                        </a:rPr>
                        <a:t> </a:t>
                      </a:r>
                      <a:r>
                        <a:rPr lang="hu-HU" sz="900" dirty="0" err="1">
                          <a:effectLst/>
                        </a:rPr>
                        <a:t>Committees</a:t>
                      </a:r>
                    </a:p>
                    <a:p>
                      <a:pPr>
                        <a:lnSpc>
                          <a:spcPct val="115000"/>
                        </a:lnSpc>
                        <a:spcAft>
                          <a:spcPts val="0"/>
                        </a:spcAft>
                      </a:pPr>
                      <a:r>
                        <a:rPr lang="hu-HU" sz="900" dirty="0">
                          <a:effectLst/>
                        </a:rPr>
                        <a:t>Szakmai csoport</a:t>
                      </a:r>
                    </a:p>
                    <a:p>
                      <a:pPr>
                        <a:lnSpc>
                          <a:spcPct val="115000"/>
                        </a:lnSpc>
                        <a:spcAft>
                          <a:spcPts val="0"/>
                        </a:spcAft>
                      </a:pPr>
                      <a:r>
                        <a:rPr lang="hu-HU" sz="900" dirty="0" err="1">
                          <a:effectLst/>
                        </a:rPr>
                        <a:t>Abdouramane</a:t>
                      </a:r>
                      <a:r>
                        <a:rPr lang="hu-HU" sz="900" dirty="0">
                          <a:effectLst/>
                        </a:rPr>
                        <a:t> El </a:t>
                      </a:r>
                      <a:r>
                        <a:rPr lang="hu-HU" sz="900" dirty="0" err="1">
                          <a:effectLst/>
                        </a:rPr>
                        <a:t>Hadjar</a:t>
                      </a:r>
                      <a:r>
                        <a:rPr lang="hu-HU" sz="900" dirty="0">
                          <a:effectLst/>
                        </a:rPr>
                        <a:t>, Kamerun</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a:effectLst/>
                        </a:rPr>
                        <a:t>Általános szabályozási kérdések</a:t>
                      </a:r>
                    </a:p>
                    <a:p>
                      <a:pPr>
                        <a:lnSpc>
                          <a:spcPct val="115000"/>
                        </a:lnSpc>
                        <a:spcAft>
                          <a:spcPts val="0"/>
                        </a:spcAft>
                      </a:pPr>
                      <a:r>
                        <a:rPr lang="hu-HU" sz="900" dirty="0">
                          <a:effectLst/>
                        </a:rPr>
                        <a:t>2, 4, 8, 9.1, 9.2, 10</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extLst>
                  <a:ext uri="{0D108BD9-81ED-4DB2-BD59-A6C34878D82A}">
                    <a16:rowId xmlns:a16="http://schemas.microsoft.com/office/drawing/2014/main" val="1431926302"/>
                  </a:ext>
                </a:extLst>
              </a:tr>
              <a:tr h="467997">
                <a:tc>
                  <a:txBody>
                    <a:bodyPr/>
                    <a:lstStyle/>
                    <a:p>
                      <a:pPr>
                        <a:lnSpc>
                          <a:spcPct val="115000"/>
                        </a:lnSpc>
                        <a:spcAft>
                          <a:spcPts val="600"/>
                        </a:spcAft>
                      </a:pPr>
                      <a:r>
                        <a:rPr lang="hu-HU" sz="900" dirty="0">
                          <a:effectLst/>
                        </a:rPr>
                        <a:t>COM-7</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nchor="ctr"/>
                </a:tc>
                <a:tc>
                  <a:txBody>
                    <a:bodyPr/>
                    <a:lstStyle/>
                    <a:p>
                      <a:pPr>
                        <a:lnSpc>
                          <a:spcPct val="115000"/>
                        </a:lnSpc>
                        <a:spcAft>
                          <a:spcPts val="0"/>
                        </a:spcAft>
                      </a:pPr>
                      <a:r>
                        <a:rPr lang="hu-HU" sz="900" dirty="0" err="1">
                          <a:effectLst/>
                        </a:rPr>
                        <a:t>Editorial</a:t>
                      </a:r>
                      <a:r>
                        <a:rPr lang="hu-HU" sz="900" dirty="0">
                          <a:effectLst/>
                        </a:rPr>
                        <a:t> </a:t>
                      </a:r>
                      <a:r>
                        <a:rPr lang="hu-HU" sz="900" dirty="0" err="1">
                          <a:effectLst/>
                        </a:rPr>
                        <a:t>Committee</a:t>
                      </a:r>
                    </a:p>
                    <a:p>
                      <a:pPr>
                        <a:lnSpc>
                          <a:spcPct val="115000"/>
                        </a:lnSpc>
                        <a:spcAft>
                          <a:spcPts val="0"/>
                        </a:spcAft>
                      </a:pPr>
                      <a:r>
                        <a:rPr lang="hu-HU" sz="900" dirty="0" err="1">
                          <a:effectLst/>
                        </a:rPr>
                        <a:t>Editoriális</a:t>
                      </a:r>
                      <a:r>
                        <a:rPr lang="hu-HU" sz="900" dirty="0">
                          <a:effectLst/>
                        </a:rPr>
                        <a:t> csoport </a:t>
                      </a:r>
                    </a:p>
                    <a:p>
                      <a:pPr>
                        <a:lnSpc>
                          <a:spcPct val="115000"/>
                        </a:lnSpc>
                        <a:spcAft>
                          <a:spcPts val="0"/>
                        </a:spcAft>
                      </a:pPr>
                      <a:r>
                        <a:rPr lang="hu-HU" sz="900" dirty="0">
                          <a:effectLst/>
                        </a:rPr>
                        <a:t>Christian RISSONE, Franciaország</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tc>
                <a:tc>
                  <a:txBody>
                    <a:bodyPr/>
                    <a:lstStyle/>
                    <a:p>
                      <a:pPr>
                        <a:lnSpc>
                          <a:spcPct val="115000"/>
                        </a:lnSpc>
                        <a:spcAft>
                          <a:spcPts val="0"/>
                        </a:spcAft>
                      </a:pPr>
                      <a:r>
                        <a:rPr lang="hu-HU" sz="900" dirty="0">
                          <a:effectLst/>
                        </a:rPr>
                        <a:t>A dokumentumok nyelvezetének ellenőrzése (ITU kifejezéshasználathoz igazítás, nyelvi változatok azonossága)</a:t>
                      </a:r>
                      <a:endParaRPr lang="hu-HU" sz="900" dirty="0">
                        <a:effectLst/>
                        <a:latin typeface="Arial" panose="020B0604020202020204" pitchFamily="34" charset="0"/>
                        <a:ea typeface="Arial" panose="020B0604020202020204" pitchFamily="34" charset="0"/>
                        <a:cs typeface="Times New Roman" panose="02020603050405020304" pitchFamily="18" charset="0"/>
                      </a:endParaRPr>
                    </a:p>
                  </a:txBody>
                  <a:tcPr marL="62826" marR="62826" marT="0" marB="0"/>
                </a:tc>
                <a:extLst>
                  <a:ext uri="{0D108BD9-81ED-4DB2-BD59-A6C34878D82A}">
                    <a16:rowId xmlns:a16="http://schemas.microsoft.com/office/drawing/2014/main" val="3743232788"/>
                  </a:ext>
                </a:extLst>
              </a:tr>
            </a:tbl>
          </a:graphicData>
        </a:graphic>
      </p:graphicFrame>
      <p:pic>
        <p:nvPicPr>
          <p:cNvPr id="6" name="Kép 5">
            <a:extLst>
              <a:ext uri="{FF2B5EF4-FFF2-40B4-BE49-F238E27FC236}">
                <a16:creationId xmlns:a16="http://schemas.microsoft.com/office/drawing/2014/main" id="{777C891C-701E-4CBE-A21E-2F0CE70DA2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2818797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églalap 14">
            <a:extLst>
              <a:ext uri="{FF2B5EF4-FFF2-40B4-BE49-F238E27FC236}">
                <a16:creationId xmlns:a16="http://schemas.microsoft.com/office/drawing/2014/main" id="{70E18F63-4EA3-42D3-8E3D-B171EBC9BC29}"/>
              </a:ext>
            </a:extLst>
          </p:cNvPr>
          <p:cNvSpPr/>
          <p:nvPr/>
        </p:nvSpPr>
        <p:spPr>
          <a:xfrm>
            <a:off x="539552" y="1059582"/>
            <a:ext cx="3603655" cy="2769989"/>
          </a:xfrm>
          <a:prstGeom prst="rect">
            <a:avLst/>
          </a:prstGeom>
        </p:spPr>
        <p:txBody>
          <a:bodyPr wrap="square">
            <a:spAutoFit/>
          </a:bodyPr>
          <a:lstStyle/>
          <a:p>
            <a:pPr marL="36000">
              <a:spcAft>
                <a:spcPts val="600"/>
              </a:spcAft>
              <a:buClr>
                <a:srgbClr val="0556A5"/>
              </a:buClr>
            </a:pPr>
            <a:r>
              <a:rPr lang="hu-HU" sz="1400" b="1" dirty="0">
                <a:solidFill>
                  <a:srgbClr val="43515A"/>
                </a:solidFill>
              </a:rPr>
              <a:t>„C” Téma: Újabb műholdas rendszerek bevonása a GMDSS-be</a:t>
            </a:r>
          </a:p>
          <a:p>
            <a:pPr marL="36000">
              <a:spcAft>
                <a:spcPts val="600"/>
              </a:spcAft>
              <a:buClr>
                <a:srgbClr val="0556A5"/>
              </a:buClr>
            </a:pPr>
            <a:r>
              <a:rPr lang="hu-HU" sz="1400" dirty="0" err="1">
                <a:solidFill>
                  <a:srgbClr val="43515A"/>
                </a:solidFill>
              </a:rPr>
              <a:t>Beidou</a:t>
            </a:r>
            <a:r>
              <a:rPr lang="hu-HU" sz="1400" dirty="0">
                <a:solidFill>
                  <a:srgbClr val="43515A"/>
                </a:solidFill>
              </a:rPr>
              <a:t> számára lehetőség GMDSS szolgáltatásokra:</a:t>
            </a:r>
          </a:p>
          <a:p>
            <a:pPr marL="36000">
              <a:spcAft>
                <a:spcPts val="600"/>
              </a:spcAft>
              <a:buClr>
                <a:srgbClr val="0556A5"/>
              </a:buClr>
            </a:pPr>
            <a:r>
              <a:rPr lang="hu-HU" sz="1400" dirty="0">
                <a:solidFill>
                  <a:srgbClr val="43515A"/>
                </a:solidFill>
              </a:rPr>
              <a:t>1600 MHz-es L sávban kétszer kb. 4 MHz.</a:t>
            </a:r>
          </a:p>
          <a:p>
            <a:pPr marL="36000">
              <a:spcAft>
                <a:spcPts val="600"/>
              </a:spcAft>
              <a:buClr>
                <a:srgbClr val="0556A5"/>
              </a:buClr>
            </a:pPr>
            <a:r>
              <a:rPr lang="hu-HU" sz="1400" dirty="0">
                <a:solidFill>
                  <a:srgbClr val="43515A"/>
                </a:solidFill>
              </a:rPr>
              <a:t>2500 MHz-es S-sávban űr-Föld irányban a 2 483,59-2 499,91 MHz sávban.</a:t>
            </a:r>
          </a:p>
          <a:p>
            <a:pPr marL="36000">
              <a:spcAft>
                <a:spcPts val="600"/>
              </a:spcAft>
              <a:buClr>
                <a:srgbClr val="0556A5"/>
              </a:buClr>
            </a:pPr>
            <a:r>
              <a:rPr lang="hu-HU" sz="1400" dirty="0">
                <a:solidFill>
                  <a:srgbClr val="43515A"/>
                </a:solidFill>
              </a:rPr>
              <a:t>Szolgáltatási terület: „</a:t>
            </a:r>
            <a:r>
              <a:rPr lang="en-US" sz="1400" dirty="0">
                <a:solidFill>
                  <a:srgbClr val="43515A"/>
                </a:solidFill>
              </a:rPr>
              <a:t>service area from 75°E to 135°E longitude and from 10°N to 55°N latitude</a:t>
            </a:r>
            <a:r>
              <a:rPr lang="hu-HU" sz="1400" dirty="0">
                <a:solidFill>
                  <a:srgbClr val="43515A"/>
                </a:solidFill>
              </a:rPr>
              <a:t>”</a:t>
            </a:r>
            <a:r>
              <a:rPr lang="en-US" sz="1400" dirty="0">
                <a:solidFill>
                  <a:srgbClr val="43515A"/>
                </a:solidFill>
              </a:rPr>
              <a:t>.</a:t>
            </a:r>
            <a:r>
              <a:rPr lang="hu-HU" sz="1400" dirty="0">
                <a:solidFill>
                  <a:srgbClr val="43515A"/>
                </a:solidFill>
              </a:rPr>
              <a:t> Kb. a Dél-Kínai-tengerre korlátozva.</a:t>
            </a:r>
          </a:p>
        </p:txBody>
      </p:sp>
      <p:pic>
        <p:nvPicPr>
          <p:cNvPr id="2" name="Kép 1">
            <a:extLst>
              <a:ext uri="{FF2B5EF4-FFF2-40B4-BE49-F238E27FC236}">
                <a16:creationId xmlns:a16="http://schemas.microsoft.com/office/drawing/2014/main" id="{97562C20-B1E4-443D-AB0D-CE380975EE70}"/>
              </a:ext>
            </a:extLst>
          </p:cNvPr>
          <p:cNvPicPr>
            <a:picLocks noChangeAspect="1"/>
          </p:cNvPicPr>
          <p:nvPr/>
        </p:nvPicPr>
        <p:blipFill>
          <a:blip r:embed="rId2"/>
          <a:stretch>
            <a:fillRect/>
          </a:stretch>
        </p:blipFill>
        <p:spPr>
          <a:xfrm>
            <a:off x="5000795" y="799687"/>
            <a:ext cx="3243613" cy="4114268"/>
          </a:xfrm>
          <a:prstGeom prst="rect">
            <a:avLst/>
          </a:prstGeom>
        </p:spPr>
      </p:pic>
      <p:pic>
        <p:nvPicPr>
          <p:cNvPr id="8" name="Kép 7">
            <a:extLst>
              <a:ext uri="{FF2B5EF4-FFF2-40B4-BE49-F238E27FC236}">
                <a16:creationId xmlns:a16="http://schemas.microsoft.com/office/drawing/2014/main" id="{C523D3FA-EDFD-4BE9-9115-F5563935A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CFCA17D4-A337-47C3-85D9-2C83920B613C}"/>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1.11. napirendi pont - eredmény</a:t>
            </a:r>
          </a:p>
        </p:txBody>
      </p:sp>
    </p:spTree>
    <p:extLst>
      <p:ext uri="{BB962C8B-B14F-4D97-AF65-F5344CB8AC3E}">
        <p14:creationId xmlns:p14="http://schemas.microsoft.com/office/powerpoint/2010/main" val="689360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6610" y="1923678"/>
            <a:ext cx="7731894" cy="648072"/>
          </a:xfrm>
        </p:spPr>
        <p:txBody>
          <a:bodyPr/>
          <a:lstStyle/>
          <a:p>
            <a:pPr>
              <a:lnSpc>
                <a:spcPct val="100000"/>
              </a:lnSpc>
              <a:spcBef>
                <a:spcPts val="0"/>
              </a:spcBef>
            </a:pPr>
            <a:r>
              <a:rPr lang="hu-HU" dirty="0"/>
              <a:t>Általános szabályozási kérdések</a:t>
            </a:r>
          </a:p>
        </p:txBody>
      </p:sp>
      <p:sp>
        <p:nvSpPr>
          <p:cNvPr id="5" name="Subtitle 4"/>
          <p:cNvSpPr>
            <a:spLocks noGrp="1"/>
          </p:cNvSpPr>
          <p:nvPr>
            <p:ph type="subTitle" idx="1"/>
          </p:nvPr>
        </p:nvSpPr>
        <p:spPr>
          <a:xfrm>
            <a:off x="1408996" y="4443958"/>
            <a:ext cx="7128792" cy="432048"/>
          </a:xfrm>
        </p:spPr>
        <p:txBody>
          <a:bodyPr/>
          <a:lstStyle/>
          <a:p>
            <a:pPr>
              <a:lnSpc>
                <a:spcPct val="100000"/>
              </a:lnSpc>
            </a:pPr>
            <a:r>
              <a:rPr lang="hu-HU" sz="2400" dirty="0"/>
              <a:t>Tóth László, Gál Péter</a:t>
            </a:r>
          </a:p>
        </p:txBody>
      </p:sp>
      <p:sp>
        <p:nvSpPr>
          <p:cNvPr id="8" name="Text Placeholder 5"/>
          <p:cNvSpPr>
            <a:spLocks noGrp="1"/>
          </p:cNvSpPr>
          <p:nvPr>
            <p:ph type="body" sz="half" idx="2"/>
          </p:nvPr>
        </p:nvSpPr>
        <p:spPr>
          <a:xfrm>
            <a:off x="1408996" y="2715766"/>
            <a:ext cx="6907420" cy="1368152"/>
          </a:xfrm>
        </p:spPr>
        <p:txBody>
          <a:bodyPr>
            <a:normAutofit lnSpcReduction="10000"/>
          </a:bodyPr>
          <a:lstStyle/>
          <a:p>
            <a:pPr>
              <a:lnSpc>
                <a:spcPct val="110000"/>
              </a:lnSpc>
              <a:spcBef>
                <a:spcPts val="0"/>
              </a:spcBef>
            </a:pPr>
            <a:r>
              <a:rPr lang="hu-HU" sz="1600" dirty="0"/>
              <a:t>2 – RR referenciák</a:t>
            </a:r>
          </a:p>
          <a:p>
            <a:pPr>
              <a:lnSpc>
                <a:spcPct val="110000"/>
              </a:lnSpc>
              <a:spcBef>
                <a:spcPts val="0"/>
              </a:spcBef>
            </a:pPr>
            <a:r>
              <a:rPr lang="hu-HU" sz="1600" dirty="0"/>
              <a:t>4 – Határozatok és ajánlások felülvizsgálata</a:t>
            </a:r>
          </a:p>
          <a:p>
            <a:pPr>
              <a:lnSpc>
                <a:spcPct val="110000"/>
              </a:lnSpc>
              <a:spcBef>
                <a:spcPts val="0"/>
              </a:spcBef>
            </a:pPr>
            <a:r>
              <a:rPr lang="hu-HU" sz="1600" dirty="0"/>
              <a:t>8 – Országnevek lábjegyzetből törlése, lábjegyzetek törlése</a:t>
            </a:r>
          </a:p>
          <a:p>
            <a:pPr>
              <a:lnSpc>
                <a:spcPct val="110000"/>
              </a:lnSpc>
              <a:spcBef>
                <a:spcPts val="0"/>
              </a:spcBef>
            </a:pPr>
            <a:r>
              <a:rPr lang="hu-HU" sz="1600" dirty="0"/>
              <a:t>9 – BR igazgató jelentésével kapcsolatos témák</a:t>
            </a:r>
          </a:p>
          <a:p>
            <a:pPr>
              <a:lnSpc>
                <a:spcPct val="110000"/>
              </a:lnSpc>
              <a:spcBef>
                <a:spcPts val="0"/>
              </a:spcBef>
            </a:pPr>
            <a:r>
              <a:rPr lang="hu-HU" sz="1600" dirty="0"/>
              <a:t>10 – WRC-27 és WRC-31 előzetes napirendje</a:t>
            </a:r>
          </a:p>
        </p:txBody>
      </p:sp>
    </p:spTree>
    <p:extLst>
      <p:ext uri="{BB962C8B-B14F-4D97-AF65-F5344CB8AC3E}">
        <p14:creationId xmlns:p14="http://schemas.microsoft.com/office/powerpoint/2010/main" val="744974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Átellenes sarkain kerekített téglalap 16">
            <a:extLst>
              <a:ext uri="{FF2B5EF4-FFF2-40B4-BE49-F238E27FC236}">
                <a16:creationId xmlns:a16="http://schemas.microsoft.com/office/drawing/2014/main" id="{BCE92B88-048B-43D2-A787-5632FEFE2922}"/>
              </a:ext>
            </a:extLst>
          </p:cNvPr>
          <p:cNvSpPr/>
          <p:nvPr/>
        </p:nvSpPr>
        <p:spPr>
          <a:xfrm>
            <a:off x="533773" y="796785"/>
            <a:ext cx="2376264"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2. napirendi pont</a:t>
            </a:r>
          </a:p>
        </p:txBody>
      </p:sp>
      <p:sp>
        <p:nvSpPr>
          <p:cNvPr id="6" name="Téglalap 5">
            <a:extLst>
              <a:ext uri="{FF2B5EF4-FFF2-40B4-BE49-F238E27FC236}">
                <a16:creationId xmlns:a16="http://schemas.microsoft.com/office/drawing/2014/main" id="{570415AC-ECCF-40CF-8DD3-10883F27B7E1}"/>
              </a:ext>
            </a:extLst>
          </p:cNvPr>
          <p:cNvSpPr/>
          <p:nvPr/>
        </p:nvSpPr>
        <p:spPr>
          <a:xfrm>
            <a:off x="533773" y="1169827"/>
            <a:ext cx="8208912" cy="1046440"/>
          </a:xfrm>
          <a:prstGeom prst="rect">
            <a:avLst/>
          </a:prstGeom>
        </p:spPr>
        <p:txBody>
          <a:bodyPr wrap="square">
            <a:spAutoFit/>
          </a:bodyPr>
          <a:lstStyle/>
          <a:p>
            <a:pPr algn="just"/>
            <a:r>
              <a:rPr lang="hu-HU" sz="1600" dirty="0">
                <a:solidFill>
                  <a:srgbClr val="43515A"/>
                </a:solidFill>
              </a:rPr>
              <a:t>A Rádiótávközlési Közgyűlés (</a:t>
            </a:r>
            <a:r>
              <a:rPr lang="hu-HU" sz="1600" dirty="0" err="1">
                <a:solidFill>
                  <a:srgbClr val="43515A"/>
                </a:solidFill>
              </a:rPr>
              <a:t>RA</a:t>
            </a:r>
            <a:r>
              <a:rPr lang="hu-HU" sz="1600" dirty="0">
                <a:solidFill>
                  <a:srgbClr val="43515A"/>
                </a:solidFill>
              </a:rPr>
              <a:t>) által közölt felülvizsgált ITU-R Ajánlások RR–be épített hivatkozásainak felülvizsgálata és szükség szerinti frissítése összhangban a 27. Határozat 1. mellékletében szereplő elvekkel</a:t>
            </a:r>
          </a:p>
          <a:p>
            <a:pPr algn="just"/>
            <a:endParaRPr lang="hu-HU" sz="1400" dirty="0">
              <a:solidFill>
                <a:srgbClr val="43515A"/>
              </a:solidFill>
            </a:endParaRPr>
          </a:p>
        </p:txBody>
      </p:sp>
      <p:sp>
        <p:nvSpPr>
          <p:cNvPr id="8" name="Átellenes sarkain kerekített téglalap 16">
            <a:extLst>
              <a:ext uri="{FF2B5EF4-FFF2-40B4-BE49-F238E27FC236}">
                <a16:creationId xmlns:a16="http://schemas.microsoft.com/office/drawing/2014/main" id="{7E0DF544-2564-4282-842F-73819A931A28}"/>
              </a:ext>
            </a:extLst>
          </p:cNvPr>
          <p:cNvSpPr/>
          <p:nvPr/>
        </p:nvSpPr>
        <p:spPr>
          <a:xfrm>
            <a:off x="533773" y="2098988"/>
            <a:ext cx="2293416"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4. napirendi pont</a:t>
            </a:r>
          </a:p>
        </p:txBody>
      </p:sp>
      <p:sp>
        <p:nvSpPr>
          <p:cNvPr id="10" name="Téglalap 9">
            <a:extLst>
              <a:ext uri="{FF2B5EF4-FFF2-40B4-BE49-F238E27FC236}">
                <a16:creationId xmlns:a16="http://schemas.microsoft.com/office/drawing/2014/main" id="{FAA9B25B-60EB-4E72-B1D3-F65EDB8CB252}"/>
              </a:ext>
            </a:extLst>
          </p:cNvPr>
          <p:cNvSpPr/>
          <p:nvPr/>
        </p:nvSpPr>
        <p:spPr>
          <a:xfrm>
            <a:off x="533773" y="2511370"/>
            <a:ext cx="8208912" cy="830997"/>
          </a:xfrm>
          <a:prstGeom prst="rect">
            <a:avLst/>
          </a:prstGeom>
        </p:spPr>
        <p:txBody>
          <a:bodyPr wrap="square">
            <a:spAutoFit/>
          </a:bodyPr>
          <a:lstStyle/>
          <a:p>
            <a:pPr algn="just">
              <a:spcAft>
                <a:spcPts val="600"/>
              </a:spcAft>
            </a:pPr>
            <a:r>
              <a:rPr lang="hu-HU" sz="1600" dirty="0">
                <a:solidFill>
                  <a:srgbClr val="43515A"/>
                </a:solidFill>
              </a:rPr>
              <a:t>A 95. (</a:t>
            </a:r>
            <a:r>
              <a:rPr lang="hu-HU" sz="1600" dirty="0" err="1">
                <a:solidFill>
                  <a:srgbClr val="43515A"/>
                </a:solidFill>
              </a:rPr>
              <a:t>Rev</a:t>
            </a:r>
            <a:r>
              <a:rPr lang="hu-HU" sz="1600" dirty="0">
                <a:solidFill>
                  <a:srgbClr val="43515A"/>
                </a:solidFill>
              </a:rPr>
              <a:t>. WRC-07) Határozattal összhangban a korábbi értekezletek határozatainak és ajánlásainak felülvizsgálata, figyelembe véve azok esetleges felülvizsgálatának, cseréjének vagy elvetésének lehetőségét</a:t>
            </a:r>
          </a:p>
        </p:txBody>
      </p:sp>
      <p:sp>
        <p:nvSpPr>
          <p:cNvPr id="11" name="Átellenes sarkain kerekített téglalap 16">
            <a:extLst>
              <a:ext uri="{FF2B5EF4-FFF2-40B4-BE49-F238E27FC236}">
                <a16:creationId xmlns:a16="http://schemas.microsoft.com/office/drawing/2014/main" id="{FD7EE717-6520-477F-A8F2-AE3F9912276E}"/>
              </a:ext>
            </a:extLst>
          </p:cNvPr>
          <p:cNvSpPr/>
          <p:nvPr/>
        </p:nvSpPr>
        <p:spPr>
          <a:xfrm>
            <a:off x="533773" y="3457470"/>
            <a:ext cx="2077392"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8. napirendi pont</a:t>
            </a:r>
          </a:p>
        </p:txBody>
      </p:sp>
      <p:sp>
        <p:nvSpPr>
          <p:cNvPr id="12" name="Téglalap 11">
            <a:extLst>
              <a:ext uri="{FF2B5EF4-FFF2-40B4-BE49-F238E27FC236}">
                <a16:creationId xmlns:a16="http://schemas.microsoft.com/office/drawing/2014/main" id="{AC3007FB-590B-4EB3-BB88-B576B4A5278C}"/>
              </a:ext>
            </a:extLst>
          </p:cNvPr>
          <p:cNvSpPr/>
          <p:nvPr/>
        </p:nvSpPr>
        <p:spPr>
          <a:xfrm>
            <a:off x="539552" y="3838202"/>
            <a:ext cx="8203133" cy="1077218"/>
          </a:xfrm>
          <a:prstGeom prst="rect">
            <a:avLst/>
          </a:prstGeom>
        </p:spPr>
        <p:txBody>
          <a:bodyPr wrap="square">
            <a:spAutoFit/>
          </a:bodyPr>
          <a:lstStyle/>
          <a:p>
            <a:pPr algn="just"/>
            <a:r>
              <a:rPr lang="hu-HU" sz="1600" dirty="0">
                <a:solidFill>
                  <a:srgbClr val="43515A"/>
                </a:solidFill>
              </a:rPr>
              <a:t>A 26. (Rev.WRC-07) Határozatot figyelembe véve vizsgálatok és megfelelő intézkedések megtétele az igazgatások kérésére az országukra vonatkozó lábjegyzetek törlésére vagy az országuk nevének lábjegyzetekből való törlésére, amennyiben erre nincs a továbbiakban szükség.</a:t>
            </a:r>
          </a:p>
        </p:txBody>
      </p:sp>
      <p:pic>
        <p:nvPicPr>
          <p:cNvPr id="13" name="Kép 12">
            <a:extLst>
              <a:ext uri="{FF2B5EF4-FFF2-40B4-BE49-F238E27FC236}">
                <a16:creationId xmlns:a16="http://schemas.microsoft.com/office/drawing/2014/main" id="{91CA769D-2556-4C05-BE9F-3C20C08B8B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5" name="Átellenes sarkain kerekített téglalap 16">
            <a:extLst>
              <a:ext uri="{FF2B5EF4-FFF2-40B4-BE49-F238E27FC236}">
                <a16:creationId xmlns:a16="http://schemas.microsoft.com/office/drawing/2014/main" id="{D05C3E48-CCAF-4A3D-A2E8-E3DE74CEA5B4}"/>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2,4,8,9. napirendi pont</a:t>
            </a:r>
          </a:p>
        </p:txBody>
      </p:sp>
    </p:spTree>
    <p:extLst>
      <p:ext uri="{BB962C8B-B14F-4D97-AF65-F5344CB8AC3E}">
        <p14:creationId xmlns:p14="http://schemas.microsoft.com/office/powerpoint/2010/main" val="1231383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églalap 1"/>
          <p:cNvSpPr/>
          <p:nvPr/>
        </p:nvSpPr>
        <p:spPr>
          <a:xfrm>
            <a:off x="536361" y="880087"/>
            <a:ext cx="8208912" cy="584775"/>
          </a:xfrm>
          <a:prstGeom prst="rect">
            <a:avLst/>
          </a:prstGeom>
        </p:spPr>
        <p:txBody>
          <a:bodyPr wrap="square">
            <a:spAutoFit/>
          </a:bodyPr>
          <a:lstStyle/>
          <a:p>
            <a:pPr algn="just"/>
            <a:r>
              <a:rPr lang="hu-HU" sz="1600" dirty="0">
                <a:solidFill>
                  <a:srgbClr val="43515A"/>
                </a:solidFill>
              </a:rPr>
              <a:t>Az ITU Egyezmény 7. Cikkének megfelelően megvizsgálni és jóváhagyni a Rádiótávközlési Iroda (BR) igazgatójának jelentését</a:t>
            </a:r>
          </a:p>
        </p:txBody>
      </p:sp>
      <p:graphicFrame>
        <p:nvGraphicFramePr>
          <p:cNvPr id="3" name="Táblázat 2"/>
          <p:cNvGraphicFramePr>
            <a:graphicFrameLocks noGrp="1"/>
          </p:cNvGraphicFramePr>
          <p:nvPr>
            <p:extLst>
              <p:ext uri="{D42A27DB-BD31-4B8C-83A1-F6EECF244321}">
                <p14:modId xmlns:p14="http://schemas.microsoft.com/office/powerpoint/2010/main" val="209146651"/>
              </p:ext>
            </p:extLst>
          </p:nvPr>
        </p:nvGraphicFramePr>
        <p:xfrm>
          <a:off x="554519" y="1851670"/>
          <a:ext cx="8193945" cy="2927040"/>
        </p:xfrm>
        <a:graphic>
          <a:graphicData uri="http://schemas.openxmlformats.org/drawingml/2006/table">
            <a:tbl>
              <a:tblPr firstRow="1" bandRow="1">
                <a:tableStyleId>{5C22544A-7EE6-4342-B048-85BDC9FD1C3A}</a:tableStyleId>
              </a:tblPr>
              <a:tblGrid>
                <a:gridCol w="4014704">
                  <a:extLst>
                    <a:ext uri="{9D8B030D-6E8A-4147-A177-3AD203B41FA5}">
                      <a16:colId xmlns:a16="http://schemas.microsoft.com/office/drawing/2014/main" val="1861378220"/>
                    </a:ext>
                  </a:extLst>
                </a:gridCol>
                <a:gridCol w="4179241">
                  <a:extLst>
                    <a:ext uri="{9D8B030D-6E8A-4147-A177-3AD203B41FA5}">
                      <a16:colId xmlns:a16="http://schemas.microsoft.com/office/drawing/2014/main" val="2966551506"/>
                    </a:ext>
                  </a:extLst>
                </a:gridCol>
              </a:tblGrid>
              <a:tr h="492671">
                <a:tc>
                  <a:txBody>
                    <a:bodyPr/>
                    <a:lstStyle/>
                    <a:p>
                      <a:pPr algn="ctr"/>
                      <a:r>
                        <a:rPr lang="hu-HU" sz="1600" dirty="0"/>
                        <a:t>9.1</a:t>
                      </a:r>
                    </a:p>
                  </a:txBody>
                  <a:tcPr anchor="ctr"/>
                </a:tc>
                <a:tc>
                  <a:txBody>
                    <a:bodyPr/>
                    <a:lstStyle/>
                    <a:p>
                      <a:pPr algn="ctr"/>
                      <a:r>
                        <a:rPr lang="hu-HU" sz="1600" dirty="0"/>
                        <a:t>9.2,</a:t>
                      </a:r>
                      <a:r>
                        <a:rPr lang="hu-HU" sz="1600" baseline="0" dirty="0"/>
                        <a:t> 9.3</a:t>
                      </a:r>
                      <a:endParaRPr lang="hu-HU" sz="1600" dirty="0"/>
                    </a:p>
                  </a:txBody>
                  <a:tcPr anchor="ctr"/>
                </a:tc>
                <a:extLst>
                  <a:ext uri="{0D108BD9-81ED-4DB2-BD59-A6C34878D82A}">
                    <a16:rowId xmlns:a16="http://schemas.microsoft.com/office/drawing/2014/main" val="1037638273"/>
                  </a:ext>
                </a:extLst>
              </a:tr>
              <a:tr h="347767">
                <a:tc>
                  <a:txBody>
                    <a:bodyPr/>
                    <a:lstStyle/>
                    <a:p>
                      <a:r>
                        <a:rPr lang="hu-HU" sz="1600" b="1" dirty="0"/>
                        <a:t>9.1.a</a:t>
                      </a:r>
                      <a:r>
                        <a:rPr lang="hu-HU" sz="1600" dirty="0"/>
                        <a:t> </a:t>
                      </a:r>
                      <a:r>
                        <a:rPr lang="hu-HU" sz="1600" i="1" dirty="0"/>
                        <a:t>Űridőjárás-érzékelők</a:t>
                      </a:r>
                    </a:p>
                  </a:txBody>
                  <a:tcPr/>
                </a:tc>
                <a:tc>
                  <a:txBody>
                    <a:bodyPr/>
                    <a:lstStyle/>
                    <a:p>
                      <a:r>
                        <a:rPr lang="hu-HU" sz="1600" b="1" dirty="0"/>
                        <a:t>9.2 Part 1 </a:t>
                      </a:r>
                      <a:r>
                        <a:rPr lang="hu-HU" sz="1600" i="1" dirty="0"/>
                        <a:t>NGSO</a:t>
                      </a:r>
                      <a:r>
                        <a:rPr lang="hu-HU" sz="1600" i="1" baseline="0" dirty="0"/>
                        <a:t> FSS </a:t>
                      </a:r>
                      <a:r>
                        <a:rPr lang="hu-HU" sz="1600" i="1" baseline="0" dirty="0" err="1"/>
                        <a:t>pfd</a:t>
                      </a:r>
                      <a:r>
                        <a:rPr lang="hu-HU" sz="1600" i="1" baseline="-25000" dirty="0" err="1"/>
                        <a:t>max</a:t>
                      </a:r>
                      <a:r>
                        <a:rPr lang="hu-HU" sz="1600" i="1" baseline="0" dirty="0"/>
                        <a:t>, ha N&gt;1000</a:t>
                      </a:r>
                      <a:endParaRPr lang="hu-HU" sz="1600" i="1" dirty="0"/>
                    </a:p>
                  </a:txBody>
                  <a:tcPr/>
                </a:tc>
                <a:extLst>
                  <a:ext uri="{0D108BD9-81ED-4DB2-BD59-A6C34878D82A}">
                    <a16:rowId xmlns:a16="http://schemas.microsoft.com/office/drawing/2014/main" val="1566046701"/>
                  </a:ext>
                </a:extLst>
              </a:tr>
              <a:tr h="347767">
                <a:tc>
                  <a:txBody>
                    <a:bodyPr/>
                    <a:lstStyle/>
                    <a:p>
                      <a:r>
                        <a:rPr lang="hu-HU" sz="1600" b="1" dirty="0"/>
                        <a:t>9.1.b</a:t>
                      </a:r>
                      <a:r>
                        <a:rPr lang="hu-HU" sz="1600" baseline="0" dirty="0"/>
                        <a:t> </a:t>
                      </a:r>
                      <a:r>
                        <a:rPr lang="hu-HU" sz="1600" i="1" dirty="0"/>
                        <a:t>Amatőr</a:t>
                      </a:r>
                      <a:r>
                        <a:rPr lang="hu-HU" sz="1600" i="1" baseline="0" dirty="0"/>
                        <a:t> vs. RNSS 1240-1300 MHz</a:t>
                      </a:r>
                      <a:endParaRPr lang="hu-HU" sz="1600" i="1" dirty="0"/>
                    </a:p>
                  </a:txBody>
                  <a:tcPr/>
                </a:tc>
                <a:tc>
                  <a:txBody>
                    <a:bodyPr/>
                    <a:lstStyle/>
                    <a:p>
                      <a:r>
                        <a:rPr lang="hu-HU" sz="1600" b="1" dirty="0"/>
                        <a:t>9.2 Part 2</a:t>
                      </a:r>
                      <a:r>
                        <a:rPr lang="hu-HU" sz="1600" dirty="0"/>
                        <a:t> </a:t>
                      </a:r>
                      <a:r>
                        <a:rPr lang="hu-HU" sz="1600" i="1" dirty="0"/>
                        <a:t>Kisugárzott jelek azonosítása</a:t>
                      </a:r>
                    </a:p>
                  </a:txBody>
                  <a:tcPr/>
                </a:tc>
                <a:extLst>
                  <a:ext uri="{0D108BD9-81ED-4DB2-BD59-A6C34878D82A}">
                    <a16:rowId xmlns:a16="http://schemas.microsoft.com/office/drawing/2014/main" val="2516617324"/>
                  </a:ext>
                </a:extLst>
              </a:tr>
              <a:tr h="347767">
                <a:tc>
                  <a:txBody>
                    <a:bodyPr/>
                    <a:lstStyle/>
                    <a:p>
                      <a:r>
                        <a:rPr lang="hu-HU" sz="1600" b="1" dirty="0"/>
                        <a:t>9.1.c</a:t>
                      </a:r>
                      <a:r>
                        <a:rPr lang="hu-HU" sz="1600" dirty="0"/>
                        <a:t> </a:t>
                      </a:r>
                      <a:r>
                        <a:rPr lang="hu-HU" sz="1600" i="1" dirty="0"/>
                        <a:t>IMT az FS sávokban</a:t>
                      </a:r>
                    </a:p>
                  </a:txBody>
                  <a:tcPr/>
                </a:tc>
                <a:tc>
                  <a:txBody>
                    <a:bodyPr/>
                    <a:lstStyle/>
                    <a:p>
                      <a:r>
                        <a:rPr lang="hu-HU" sz="1600" b="1" dirty="0"/>
                        <a:t>9.2 Part 3</a:t>
                      </a:r>
                      <a:r>
                        <a:rPr lang="hu-HU" sz="1600" dirty="0"/>
                        <a:t> </a:t>
                      </a:r>
                      <a:r>
                        <a:rPr lang="hu-HU" sz="1600" i="1" dirty="0"/>
                        <a:t>NGSO</a:t>
                      </a:r>
                      <a:r>
                        <a:rPr lang="hu-HU" sz="1600" i="1" baseline="0" dirty="0"/>
                        <a:t> FSS ITU bejelentés; </a:t>
                      </a:r>
                      <a:r>
                        <a:rPr lang="hu-HU" sz="1600" i="1" baseline="0" dirty="0" err="1"/>
                        <a:t>epfd</a:t>
                      </a:r>
                      <a:endParaRPr lang="hu-HU" sz="1600" i="1" dirty="0"/>
                    </a:p>
                  </a:txBody>
                  <a:tcPr/>
                </a:tc>
                <a:extLst>
                  <a:ext uri="{0D108BD9-81ED-4DB2-BD59-A6C34878D82A}">
                    <a16:rowId xmlns:a16="http://schemas.microsoft.com/office/drawing/2014/main" val="2436716248"/>
                  </a:ext>
                </a:extLst>
              </a:tr>
              <a:tr h="347767">
                <a:tc>
                  <a:txBody>
                    <a:bodyPr/>
                    <a:lstStyle/>
                    <a:p>
                      <a:r>
                        <a:rPr lang="hu-HU" sz="1600" b="1" dirty="0"/>
                        <a:t>9.1.d</a:t>
                      </a:r>
                      <a:r>
                        <a:rPr lang="hu-HU" sz="1600" dirty="0"/>
                        <a:t> </a:t>
                      </a:r>
                      <a:r>
                        <a:rPr lang="hu-HU" sz="1600" i="1" dirty="0"/>
                        <a:t>EESS védelme 37 </a:t>
                      </a:r>
                      <a:r>
                        <a:rPr lang="hu-HU" sz="1600" i="1" dirty="0" err="1"/>
                        <a:t>GHz</a:t>
                      </a:r>
                      <a:endParaRPr lang="hu-HU" sz="1600" i="1" dirty="0"/>
                    </a:p>
                  </a:txBody>
                  <a:tcPr/>
                </a:tc>
                <a:tc>
                  <a:txBody>
                    <a:bodyPr/>
                    <a:lstStyle/>
                    <a:p>
                      <a:r>
                        <a:rPr lang="hu-HU" sz="1600" b="1" dirty="0"/>
                        <a:t>9.2 Part 4</a:t>
                      </a:r>
                      <a:r>
                        <a:rPr lang="hu-HU" sz="1600" dirty="0"/>
                        <a:t> </a:t>
                      </a:r>
                      <a:r>
                        <a:rPr lang="hu-HU" sz="1600" i="1" dirty="0"/>
                        <a:t>Műhold üzemelés</a:t>
                      </a:r>
                      <a:r>
                        <a:rPr lang="hu-HU" sz="1600" i="1" baseline="0" dirty="0"/>
                        <a:t> hosszabbítás</a:t>
                      </a:r>
                      <a:endParaRPr lang="hu-HU" sz="1600" i="1" dirty="0"/>
                    </a:p>
                  </a:txBody>
                  <a:tcPr/>
                </a:tc>
                <a:extLst>
                  <a:ext uri="{0D108BD9-81ED-4DB2-BD59-A6C34878D82A}">
                    <a16:rowId xmlns:a16="http://schemas.microsoft.com/office/drawing/2014/main" val="1643119149"/>
                  </a:ext>
                </a:extLst>
              </a:tr>
              <a:tr h="347767">
                <a:tc>
                  <a:txBody>
                    <a:bodyPr/>
                    <a:lstStyle/>
                    <a:p>
                      <a:r>
                        <a:rPr lang="hu-HU" sz="1600" b="1" dirty="0"/>
                        <a:t>9.1 Res. 427 (WRC-19)</a:t>
                      </a:r>
                      <a:r>
                        <a:rPr lang="hu-HU" sz="1600" dirty="0"/>
                        <a:t> </a:t>
                      </a:r>
                      <a:r>
                        <a:rPr lang="hu-HU" sz="1600" i="1" dirty="0"/>
                        <a:t>Légi szolgálatok</a:t>
                      </a:r>
                    </a:p>
                  </a:txBody>
                  <a:tcPr/>
                </a:tc>
                <a:tc>
                  <a:txBody>
                    <a:bodyPr/>
                    <a:lstStyle/>
                    <a:p>
                      <a:r>
                        <a:rPr lang="hu-HU" sz="1600" b="1" dirty="0"/>
                        <a:t>9.2 Part 5</a:t>
                      </a:r>
                      <a:r>
                        <a:rPr lang="hu-HU" sz="1600" dirty="0"/>
                        <a:t> </a:t>
                      </a:r>
                      <a:r>
                        <a:rPr lang="hu-HU" sz="1600" i="1" dirty="0"/>
                        <a:t>RNSS zavarás L-sávban</a:t>
                      </a:r>
                    </a:p>
                  </a:txBody>
                  <a:tcPr/>
                </a:tc>
                <a:extLst>
                  <a:ext uri="{0D108BD9-81ED-4DB2-BD59-A6C34878D82A}">
                    <a16:rowId xmlns:a16="http://schemas.microsoft.com/office/drawing/2014/main" val="4261420520"/>
                  </a:ext>
                </a:extLst>
              </a:tr>
              <a:tr h="347767">
                <a:tc>
                  <a:txBody>
                    <a:bodyPr/>
                    <a:lstStyle/>
                    <a:p>
                      <a:r>
                        <a:rPr lang="hu-HU" sz="1600" b="1" dirty="0"/>
                        <a:t>9.1 Res. 655 (WRC-15)</a:t>
                      </a:r>
                      <a:r>
                        <a:rPr lang="hu-HU" sz="1600" dirty="0"/>
                        <a:t> </a:t>
                      </a:r>
                      <a:r>
                        <a:rPr lang="hu-HU" sz="1600" i="1" dirty="0"/>
                        <a:t>Hiteles órajel</a:t>
                      </a:r>
                    </a:p>
                  </a:txBody>
                  <a:tcPr/>
                </a:tc>
                <a:tc>
                  <a:txBody>
                    <a:bodyPr/>
                    <a:lstStyle/>
                    <a:p>
                      <a:r>
                        <a:rPr lang="hu-HU" sz="1600" b="1" dirty="0"/>
                        <a:t>9.2.</a:t>
                      </a:r>
                      <a:r>
                        <a:rPr lang="hu-HU" sz="1600" b="1" baseline="0" dirty="0"/>
                        <a:t> </a:t>
                      </a:r>
                      <a:r>
                        <a:rPr lang="hu-HU" sz="1600" b="0" i="1" baseline="0" dirty="0"/>
                        <a:t>Egyéb témák (több mint 80 téma)</a:t>
                      </a:r>
                      <a:endParaRPr lang="hu-HU" sz="1600" b="0" i="1" dirty="0"/>
                    </a:p>
                  </a:txBody>
                  <a:tcPr/>
                </a:tc>
                <a:extLst>
                  <a:ext uri="{0D108BD9-81ED-4DB2-BD59-A6C34878D82A}">
                    <a16:rowId xmlns:a16="http://schemas.microsoft.com/office/drawing/2014/main" val="2429016941"/>
                  </a:ext>
                </a:extLst>
              </a:tr>
              <a:tr h="347767">
                <a:tc>
                  <a:txBody>
                    <a:bodyPr/>
                    <a:lstStyle/>
                    <a:p>
                      <a:r>
                        <a:rPr lang="hu-HU" sz="1600" b="1" dirty="0"/>
                        <a:t>9.1 Art.</a:t>
                      </a:r>
                      <a:r>
                        <a:rPr lang="hu-HU" sz="1600" b="1" baseline="0" dirty="0"/>
                        <a:t> </a:t>
                      </a:r>
                      <a:r>
                        <a:rPr lang="hu-HU" sz="1600" b="1" dirty="0"/>
                        <a:t>21 (RR 21.5) </a:t>
                      </a:r>
                      <a:r>
                        <a:rPr lang="hu-HU" sz="1600" b="0" i="1" dirty="0"/>
                        <a:t>IMT AAS TRP</a:t>
                      </a:r>
                    </a:p>
                  </a:txBody>
                  <a:tcPr/>
                </a:tc>
                <a:tc>
                  <a:txBody>
                    <a:bodyPr/>
                    <a:lstStyle/>
                    <a:p>
                      <a:r>
                        <a:rPr lang="hu-HU" sz="1600" b="1" dirty="0"/>
                        <a:t>9.3 </a:t>
                      </a:r>
                      <a:r>
                        <a:rPr lang="hu-HU" sz="1600" b="0" i="1" dirty="0"/>
                        <a:t>Res. 80</a:t>
                      </a:r>
                      <a:r>
                        <a:rPr lang="hu-HU" sz="1600" b="0" i="1" baseline="0" dirty="0"/>
                        <a:t> alapján azonosított témák</a:t>
                      </a:r>
                      <a:endParaRPr lang="hu-HU" sz="1600" b="0" i="1" dirty="0"/>
                    </a:p>
                  </a:txBody>
                  <a:tcPr/>
                </a:tc>
                <a:extLst>
                  <a:ext uri="{0D108BD9-81ED-4DB2-BD59-A6C34878D82A}">
                    <a16:rowId xmlns:a16="http://schemas.microsoft.com/office/drawing/2014/main" val="2181087600"/>
                  </a:ext>
                </a:extLst>
              </a:tr>
            </a:tbl>
          </a:graphicData>
        </a:graphic>
      </p:graphicFrame>
      <p:pic>
        <p:nvPicPr>
          <p:cNvPr id="8" name="Kép 7">
            <a:extLst>
              <a:ext uri="{FF2B5EF4-FFF2-40B4-BE49-F238E27FC236}">
                <a16:creationId xmlns:a16="http://schemas.microsoft.com/office/drawing/2014/main" id="{85976B47-D1CF-4731-BA85-9ED0779F6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8BA1EA31-CD22-43D2-B36A-89E871B638AA}"/>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 napirendi pont</a:t>
            </a:r>
          </a:p>
        </p:txBody>
      </p:sp>
    </p:spTree>
    <p:extLst>
      <p:ext uri="{BB962C8B-B14F-4D97-AF65-F5344CB8AC3E}">
        <p14:creationId xmlns:p14="http://schemas.microsoft.com/office/powerpoint/2010/main" val="2675915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a:extLst>
              <a:ext uri="{FF2B5EF4-FFF2-40B4-BE49-F238E27FC236}">
                <a16:creationId xmlns:a16="http://schemas.microsoft.com/office/drawing/2014/main" id="{265990DD-0198-4250-B77D-7F25347D6AD3}"/>
              </a:ext>
            </a:extLst>
          </p:cNvPr>
          <p:cNvSpPr>
            <a:spLocks noGrp="1"/>
          </p:cNvSpPr>
          <p:nvPr>
            <p:ph idx="1"/>
          </p:nvPr>
        </p:nvSpPr>
        <p:spPr>
          <a:xfrm>
            <a:off x="539552" y="2152058"/>
            <a:ext cx="8496944" cy="2673878"/>
          </a:xfrm>
        </p:spPr>
        <p:txBody>
          <a:bodyPr/>
          <a:lstStyle/>
          <a:p>
            <a:r>
              <a:rPr lang="hu-HU" dirty="0"/>
              <a:t>WRC-határozatba (</a:t>
            </a:r>
            <a:r>
              <a:rPr lang="hu-HU" dirty="0" err="1"/>
              <a:t>Res</a:t>
            </a:r>
            <a:r>
              <a:rPr lang="hu-HU" dirty="0"/>
              <a:t>. COM 5/1) került az űridőjárás definíció (nem RR 1. Cikkbe) és a szolgálati besorolás: </a:t>
            </a:r>
            <a:r>
              <a:rPr lang="hu-HU" b="1" dirty="0" err="1"/>
              <a:t>MetAids</a:t>
            </a:r>
            <a:r>
              <a:rPr lang="hu-HU" b="1" dirty="0"/>
              <a:t> </a:t>
            </a:r>
            <a:r>
              <a:rPr lang="hu-HU" b="1" i="1" dirty="0"/>
              <a:t>(</a:t>
            </a:r>
            <a:r>
              <a:rPr lang="hu-HU" b="1" i="1" dirty="0" err="1"/>
              <a:t>space</a:t>
            </a:r>
            <a:r>
              <a:rPr lang="hu-HU" b="1" i="1" dirty="0"/>
              <a:t> </a:t>
            </a:r>
            <a:r>
              <a:rPr lang="hu-HU" b="1" i="1" dirty="0" err="1"/>
              <a:t>weather</a:t>
            </a:r>
            <a:r>
              <a:rPr lang="hu-HU" b="1" i="1" dirty="0"/>
              <a:t>)</a:t>
            </a:r>
          </a:p>
          <a:p>
            <a:endParaRPr lang="hu-HU" i="1" dirty="0"/>
          </a:p>
          <a:p>
            <a:r>
              <a:rPr lang="hu-HU" dirty="0">
                <a:solidFill>
                  <a:schemeClr val="tx1"/>
                </a:solidFill>
              </a:rPr>
              <a:t>„</a:t>
            </a:r>
            <a:r>
              <a:rPr lang="hu-HU" u="sng" dirty="0"/>
              <a:t>Űridőjárás</a:t>
            </a:r>
            <a:r>
              <a:rPr lang="hu-HU" dirty="0"/>
              <a:t>: </a:t>
            </a:r>
            <a:r>
              <a:rPr lang="hu-HU" i="1" dirty="0"/>
              <a:t>főként Nap tevékenységből eredő, nagyrészt a Föld légkörén túl előforduló természeti jelenségek, amelyek hatással vannak a Föld környezetére és az emberi tevékenységre.</a:t>
            </a:r>
            <a:r>
              <a:rPr lang="hu-HU" dirty="0"/>
              <a:t>”</a:t>
            </a:r>
          </a:p>
          <a:p>
            <a:endParaRPr lang="hu-HU" i="1" dirty="0"/>
          </a:p>
          <a:p>
            <a:r>
              <a:rPr lang="hu-HU" dirty="0"/>
              <a:t>Szolgálati besorolás, és határozatra való hivatkozás új </a:t>
            </a:r>
            <a:r>
              <a:rPr lang="hu-HU" b="1" dirty="0"/>
              <a:t>RR 29B </a:t>
            </a:r>
            <a:r>
              <a:rPr lang="hu-HU" dirty="0"/>
              <a:t>Cikkben</a:t>
            </a:r>
          </a:p>
        </p:txBody>
      </p:sp>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539553" y="763831"/>
            <a:ext cx="8522122" cy="1015830"/>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600" dirty="0"/>
              <a:t>A 657. (Rev.WRC-19) Határozattal összhangban felülvizsgálni az űridőjárás-érzékelők műszaki és üzemeltetési jellemzőit, spektrumkövetelményeit, meghatározni a megfelelő rádiószolgálat alá történő besorolását, figyelembe véve a meglévő szolgálatokat</a:t>
            </a:r>
            <a:endParaRPr lang="en-US" sz="1600" dirty="0"/>
          </a:p>
        </p:txBody>
      </p:sp>
      <p:pic>
        <p:nvPicPr>
          <p:cNvPr id="2" name="Kép 1"/>
          <p:cNvPicPr>
            <a:picLocks noChangeAspect="1"/>
          </p:cNvPicPr>
          <p:nvPr/>
        </p:nvPicPr>
        <p:blipFill>
          <a:blip r:embed="rId3"/>
          <a:stretch>
            <a:fillRect/>
          </a:stretch>
        </p:blipFill>
        <p:spPr>
          <a:xfrm>
            <a:off x="7982016" y="1449761"/>
            <a:ext cx="992399" cy="541566"/>
          </a:xfrm>
          <a:prstGeom prst="rect">
            <a:avLst/>
          </a:prstGeom>
        </p:spPr>
      </p:pic>
      <p:sp>
        <p:nvSpPr>
          <p:cNvPr id="3" name="Szövegdoboz 2">
            <a:extLst>
              <a:ext uri="{FF2B5EF4-FFF2-40B4-BE49-F238E27FC236}">
                <a16:creationId xmlns:a16="http://schemas.microsoft.com/office/drawing/2014/main" id="{3661F4AD-7F43-4A22-AEEB-A8FEF0195728}"/>
              </a:ext>
            </a:extLst>
          </p:cNvPr>
          <p:cNvSpPr txBox="1"/>
          <p:nvPr/>
        </p:nvSpPr>
        <p:spPr>
          <a:xfrm>
            <a:off x="8244408" y="4456604"/>
            <a:ext cx="720080" cy="369332"/>
          </a:xfrm>
          <a:prstGeom prst="rect">
            <a:avLst/>
          </a:prstGeom>
          <a:solidFill>
            <a:srgbClr val="92D050"/>
          </a:solidFill>
        </p:spPr>
        <p:txBody>
          <a:bodyPr wrap="square" rtlCol="0">
            <a:spAutoFit/>
          </a:bodyPr>
          <a:lstStyle/>
          <a:p>
            <a:r>
              <a:rPr lang="hu-HU" sz="1200" b="1" dirty="0"/>
              <a:t>ECP</a:t>
            </a:r>
            <a:r>
              <a:rPr lang="hu-HU" sz="1200" dirty="0"/>
              <a:t> </a:t>
            </a:r>
            <a:r>
              <a:rPr lang="hu-HU" sz="1200" dirty="0">
                <a:sym typeface="Wingdings" panose="05000000000000000000" pitchFamily="2" charset="2"/>
              </a:rPr>
              <a:t></a:t>
            </a:r>
            <a:r>
              <a:rPr lang="hu-HU" dirty="0"/>
              <a:t> </a:t>
            </a:r>
          </a:p>
        </p:txBody>
      </p:sp>
      <p:pic>
        <p:nvPicPr>
          <p:cNvPr id="10" name="Kép 9">
            <a:extLst>
              <a:ext uri="{FF2B5EF4-FFF2-40B4-BE49-F238E27FC236}">
                <a16:creationId xmlns:a16="http://schemas.microsoft.com/office/drawing/2014/main" id="{D9612285-55CA-4109-BB83-FBCA6FC3F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65D069F6-10AC-4C8F-B202-AE84781F81A2}"/>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9.1.a napirendi pont</a:t>
            </a:r>
          </a:p>
        </p:txBody>
      </p:sp>
    </p:spTree>
    <p:extLst>
      <p:ext uri="{BB962C8B-B14F-4D97-AF65-F5344CB8AC3E}">
        <p14:creationId xmlns:p14="http://schemas.microsoft.com/office/powerpoint/2010/main" val="2686516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9553" y="779346"/>
            <a:ext cx="8208911" cy="1162905"/>
          </a:xfrm>
        </p:spPr>
        <p:txBody>
          <a:bodyPr/>
          <a:lstStyle/>
          <a:p>
            <a:pPr marL="36000" indent="0" algn="just">
              <a:lnSpc>
                <a:spcPct val="100000"/>
              </a:lnSpc>
              <a:buNone/>
            </a:pPr>
            <a:r>
              <a:rPr lang="hu-HU" sz="1600" dirty="0"/>
              <a:t>A 774. (WRC-19) Határozattal összhangban felülvizsgálni az amatőr és a műholdas amatőr szolgálatok felosztását az 1240-1300 MHz frekvenciasávban, annak megállapítása érdekében, hogy szükséges-e további intézkedés az azonos sávban üzemelő RNSS (űr-Föld) védelmére</a:t>
            </a:r>
          </a:p>
        </p:txBody>
      </p:sp>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artalom helye 4">
            <a:extLst>
              <a:ext uri="{FF2B5EF4-FFF2-40B4-BE49-F238E27FC236}">
                <a16:creationId xmlns:a16="http://schemas.microsoft.com/office/drawing/2014/main" id="{721A7248-82F0-408A-B90A-5CDDE6701CBF}"/>
              </a:ext>
            </a:extLst>
          </p:cNvPr>
          <p:cNvSpPr txBox="1">
            <a:spLocks/>
          </p:cNvSpPr>
          <p:nvPr/>
        </p:nvSpPr>
        <p:spPr>
          <a:xfrm>
            <a:off x="508265" y="2112615"/>
            <a:ext cx="8568952" cy="2673878"/>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a:t>WRC előtt megjelent ITU-R M.2164 ajánlás (elsődleges RNSS védelme másodlagos amatőr szolgálatokkal szemben)</a:t>
            </a:r>
            <a:endParaRPr lang="hu-HU" b="1" i="1" dirty="0"/>
          </a:p>
          <a:p>
            <a:endParaRPr lang="hu-HU" i="1" dirty="0"/>
          </a:p>
          <a:p>
            <a:r>
              <a:rPr lang="hu-HU" dirty="0"/>
              <a:t>Új RR lábjegyzet (</a:t>
            </a:r>
            <a:r>
              <a:rPr lang="hu-HU" b="1" dirty="0"/>
              <a:t>5.A91B</a:t>
            </a:r>
            <a:r>
              <a:rPr lang="hu-HU" dirty="0"/>
              <a:t>): amatőr </a:t>
            </a:r>
            <a:r>
              <a:rPr lang="hu-HU" dirty="0" err="1"/>
              <a:t>szolg</a:t>
            </a:r>
            <a:r>
              <a:rPr lang="hu-HU" dirty="0"/>
              <a:t>. nem okozhat káros zavarást RNSS-</a:t>
            </a:r>
            <a:r>
              <a:rPr lang="hu-HU" dirty="0" err="1"/>
              <a:t>nek</a:t>
            </a:r>
            <a:r>
              <a:rPr lang="hu-HU" dirty="0"/>
              <a:t>; ha mégis előfordul minél gyorsabban meg kell szüntetni </a:t>
            </a:r>
          </a:p>
          <a:p>
            <a:endParaRPr lang="hu-HU" i="1" dirty="0"/>
          </a:p>
          <a:p>
            <a:r>
              <a:rPr lang="hu-HU" dirty="0"/>
              <a:t>Lábjegyzet legenyhébb formában hivatkozza be az ITU-R ajánlást:</a:t>
            </a:r>
          </a:p>
          <a:p>
            <a:pPr marL="36000" indent="0">
              <a:buNone/>
            </a:pPr>
            <a:r>
              <a:rPr lang="hu-HU" dirty="0"/>
              <a:t>„</a:t>
            </a:r>
            <a:r>
              <a:rPr lang="en-US" i="1" dirty="0"/>
              <a:t>see the most recent version of Recommendation ITU-R M.2164</a:t>
            </a:r>
            <a:r>
              <a:rPr lang="hu-HU" dirty="0"/>
              <a:t>”</a:t>
            </a:r>
            <a:r>
              <a:rPr lang="en-US" dirty="0"/>
              <a:t> </a:t>
            </a:r>
            <a:endParaRPr lang="hu-HU" dirty="0"/>
          </a:p>
        </p:txBody>
      </p:sp>
      <p:sp>
        <p:nvSpPr>
          <p:cNvPr id="8" name="Szövegdoboz 7">
            <a:extLst>
              <a:ext uri="{FF2B5EF4-FFF2-40B4-BE49-F238E27FC236}">
                <a16:creationId xmlns:a16="http://schemas.microsoft.com/office/drawing/2014/main" id="{FFDA4BED-DDDC-4977-BDCB-A4FA45B0B408}"/>
              </a:ext>
            </a:extLst>
          </p:cNvPr>
          <p:cNvSpPr txBox="1"/>
          <p:nvPr/>
        </p:nvSpPr>
        <p:spPr>
          <a:xfrm>
            <a:off x="8172400" y="4435726"/>
            <a:ext cx="720080" cy="369332"/>
          </a:xfrm>
          <a:prstGeom prst="rect">
            <a:avLst/>
          </a:prstGeom>
          <a:solidFill>
            <a:schemeClr val="accent3">
              <a:lumMod val="60000"/>
              <a:lumOff val="40000"/>
            </a:schemeClr>
          </a:solidFill>
        </p:spPr>
        <p:txBody>
          <a:bodyPr wrap="square" rtlCol="0">
            <a:spAutoFit/>
          </a:bodyPr>
          <a:lstStyle/>
          <a:p>
            <a:r>
              <a:rPr lang="hu-HU" sz="1200" b="1" dirty="0"/>
              <a:t>ECP</a:t>
            </a:r>
            <a:r>
              <a:rPr lang="hu-HU" sz="1200" dirty="0"/>
              <a:t> </a:t>
            </a:r>
            <a:r>
              <a:rPr lang="hu-HU" sz="1200" dirty="0">
                <a:sym typeface="Wingdings" panose="05000000000000000000" pitchFamily="2" charset="2"/>
              </a:rPr>
              <a:t></a:t>
            </a:r>
            <a:r>
              <a:rPr lang="hu-HU" dirty="0"/>
              <a:t> </a:t>
            </a:r>
          </a:p>
        </p:txBody>
      </p:sp>
      <p:pic>
        <p:nvPicPr>
          <p:cNvPr id="10" name="Kép 9">
            <a:extLst>
              <a:ext uri="{FF2B5EF4-FFF2-40B4-BE49-F238E27FC236}">
                <a16:creationId xmlns:a16="http://schemas.microsoft.com/office/drawing/2014/main" id="{E9E3A588-B82A-43BE-B7B3-682B715A4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4E4A96DC-CF49-4F3B-AAA9-824FC10DE58B}"/>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9.1.b napirendi pont</a:t>
            </a:r>
          </a:p>
        </p:txBody>
      </p:sp>
    </p:spTree>
    <p:extLst>
      <p:ext uri="{BB962C8B-B14F-4D97-AF65-F5344CB8AC3E}">
        <p14:creationId xmlns:p14="http://schemas.microsoft.com/office/powerpoint/2010/main" val="1732232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539552" y="757163"/>
            <a:ext cx="8208912" cy="1022496"/>
          </a:xfrm>
          <a:prstGeom prst="rect">
            <a:avLst/>
          </a:prstGeom>
        </p:spPr>
        <p:txBody>
          <a:bodyPr/>
          <a:lstStyle>
            <a:lvl1pPr marL="216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1pPr>
            <a:lvl2pPr marL="540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2pPr>
            <a:lvl3pPr marL="82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3pPr>
            <a:lvl4pPr marL="100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4pPr>
            <a:lvl5pPr marL="1188000" indent="-180000" algn="l" defTabSz="914400" rtl="0" eaLnBrk="1" latinLnBrk="0" hangingPunct="1">
              <a:lnSpc>
                <a:spcPts val="2200"/>
              </a:lnSpc>
              <a:spcBef>
                <a:spcPts val="0"/>
              </a:spcBef>
              <a:buClr>
                <a:srgbClr val="0556A5"/>
              </a:buClr>
              <a:buFont typeface="Arial" pitchFamily="34" charset="0"/>
              <a:buChar char="•"/>
              <a:defRPr sz="2000" kern="1200">
                <a:solidFill>
                  <a:srgbClr val="43515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just">
              <a:buNone/>
            </a:pPr>
            <a:r>
              <a:rPr lang="hu-HU" sz="1600" dirty="0"/>
              <a:t>A műholdas Föld-kutató szolgálat (passzív) védelme a 36–37 GHz frekvenciasávban az NGSO FSS űrállomásaival szemben</a:t>
            </a:r>
          </a:p>
          <a:p>
            <a:pPr marL="36000" indent="0" algn="just">
              <a:buNone/>
            </a:pPr>
            <a:r>
              <a:rPr lang="hu-HU" sz="1400" dirty="0"/>
              <a:t>(EESS alatti pályán nagy számú FSS műhold </a:t>
            </a:r>
            <a:r>
              <a:rPr lang="hu-HU" sz="1400" dirty="0" err="1"/>
              <a:t>vs</a:t>
            </a:r>
            <a:r>
              <a:rPr lang="hu-HU" sz="1400" dirty="0"/>
              <a:t>. Sentinel-3 (EU </a:t>
            </a:r>
            <a:r>
              <a:rPr lang="hu-HU" sz="1400" dirty="0" err="1"/>
              <a:t>Copernicus</a:t>
            </a:r>
            <a:r>
              <a:rPr lang="hu-HU" sz="1400" dirty="0"/>
              <a:t>) passzív érzékelő)</a:t>
            </a:r>
            <a:endParaRPr lang="en-US" sz="1400" dirty="0"/>
          </a:p>
        </p:txBody>
      </p:sp>
      <p:sp>
        <p:nvSpPr>
          <p:cNvPr id="5" name="Tartalom helye 4">
            <a:extLst>
              <a:ext uri="{FF2B5EF4-FFF2-40B4-BE49-F238E27FC236}">
                <a16:creationId xmlns:a16="http://schemas.microsoft.com/office/drawing/2014/main" id="{56E231B5-89F6-4BCF-A585-2F156DBBE2D6}"/>
              </a:ext>
            </a:extLst>
          </p:cNvPr>
          <p:cNvSpPr>
            <a:spLocks noGrp="1"/>
          </p:cNvSpPr>
          <p:nvPr>
            <p:ph idx="1"/>
          </p:nvPr>
        </p:nvSpPr>
        <p:spPr>
          <a:xfrm>
            <a:off x="539552" y="1986689"/>
            <a:ext cx="8496944" cy="2754306"/>
          </a:xfrm>
        </p:spPr>
        <p:txBody>
          <a:bodyPr/>
          <a:lstStyle/>
          <a:p>
            <a:r>
              <a:rPr lang="hu-HU" dirty="0"/>
              <a:t>Új RR lábjegyzetben (</a:t>
            </a:r>
            <a:r>
              <a:rPr lang="hu-HU" b="1" dirty="0"/>
              <a:t>5.A91D</a:t>
            </a:r>
            <a:r>
              <a:rPr lang="hu-HU" dirty="0"/>
              <a:t>) rögzítették az NGSO FSS állomások sávon kívüli sugárzásra vonatkozó korlátot 36-37 </a:t>
            </a:r>
            <a:r>
              <a:rPr lang="hu-HU" dirty="0" err="1"/>
              <a:t>GHz</a:t>
            </a:r>
            <a:r>
              <a:rPr lang="hu-HU" dirty="0"/>
              <a:t> sávra:</a:t>
            </a:r>
          </a:p>
          <a:p>
            <a:endParaRPr lang="hu-HU" dirty="0"/>
          </a:p>
          <a:p>
            <a:pPr lvl="1"/>
            <a:r>
              <a:rPr lang="hu-HU" dirty="0"/>
              <a:t>−21 dB(W/100 MHz), nadírtól számított 65°-</a:t>
            </a:r>
            <a:r>
              <a:rPr lang="hu-HU" dirty="0" err="1"/>
              <a:t>nál</a:t>
            </a:r>
            <a:r>
              <a:rPr lang="hu-HU" dirty="0"/>
              <a:t> nagyobb szögekre</a:t>
            </a:r>
          </a:p>
          <a:p>
            <a:pPr marL="360000" lvl="1" indent="0">
              <a:buNone/>
            </a:pPr>
            <a:r>
              <a:rPr lang="hu-HU" dirty="0"/>
              <a:t> </a:t>
            </a:r>
            <a:r>
              <a:rPr lang="hu-HU" sz="1600" i="1" dirty="0"/>
              <a:t>/ECP: -31 dB(W/100 MHz)/</a:t>
            </a:r>
          </a:p>
          <a:p>
            <a:endParaRPr lang="hu-HU" dirty="0"/>
          </a:p>
          <a:p>
            <a:r>
              <a:rPr lang="hu-HU" dirty="0"/>
              <a:t>Műholdas karakterisztikákat tartalmazó RR 2. Függelék ’A’ táblázatának A.28.a. pontjába is bekerültek a korlátozó paraméterek</a:t>
            </a:r>
          </a:p>
          <a:p>
            <a:endParaRPr lang="hu-HU" dirty="0"/>
          </a:p>
        </p:txBody>
      </p:sp>
      <p:sp>
        <p:nvSpPr>
          <p:cNvPr id="10" name="Szövegdoboz 9">
            <a:extLst>
              <a:ext uri="{FF2B5EF4-FFF2-40B4-BE49-F238E27FC236}">
                <a16:creationId xmlns:a16="http://schemas.microsoft.com/office/drawing/2014/main" id="{4244AC73-10AD-49F5-86BA-C3674EBA3630}"/>
              </a:ext>
            </a:extLst>
          </p:cNvPr>
          <p:cNvSpPr txBox="1"/>
          <p:nvPr/>
        </p:nvSpPr>
        <p:spPr>
          <a:xfrm>
            <a:off x="8172400" y="4435726"/>
            <a:ext cx="720080" cy="369332"/>
          </a:xfrm>
          <a:prstGeom prst="rect">
            <a:avLst/>
          </a:prstGeom>
          <a:solidFill>
            <a:schemeClr val="accent3">
              <a:lumMod val="60000"/>
              <a:lumOff val="40000"/>
            </a:schemeClr>
          </a:solidFill>
        </p:spPr>
        <p:txBody>
          <a:bodyPr wrap="square" rtlCol="0">
            <a:spAutoFit/>
          </a:bodyPr>
          <a:lstStyle/>
          <a:p>
            <a:r>
              <a:rPr lang="hu-HU" sz="1200" b="1" dirty="0"/>
              <a:t>ECP</a:t>
            </a:r>
            <a:r>
              <a:rPr lang="hu-HU" sz="1200" dirty="0"/>
              <a:t> </a:t>
            </a:r>
            <a:r>
              <a:rPr lang="hu-HU" sz="1200" dirty="0">
                <a:sym typeface="Wingdings" panose="05000000000000000000" pitchFamily="2" charset="2"/>
              </a:rPr>
              <a:t></a:t>
            </a:r>
            <a:r>
              <a:rPr lang="hu-HU" dirty="0"/>
              <a:t> </a:t>
            </a:r>
          </a:p>
        </p:txBody>
      </p:sp>
      <p:pic>
        <p:nvPicPr>
          <p:cNvPr id="8" name="Kép 7">
            <a:extLst>
              <a:ext uri="{FF2B5EF4-FFF2-40B4-BE49-F238E27FC236}">
                <a16:creationId xmlns:a16="http://schemas.microsoft.com/office/drawing/2014/main" id="{CA58170A-A7B4-4BFE-960F-2984BE401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1" name="Átellenes sarkain kerekített téglalap 16">
            <a:extLst>
              <a:ext uri="{FF2B5EF4-FFF2-40B4-BE49-F238E27FC236}">
                <a16:creationId xmlns:a16="http://schemas.microsoft.com/office/drawing/2014/main" id="{6A1FD51E-F204-4272-B10D-0AA4AB97A89E}"/>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9.1.d napirendi pont</a:t>
            </a:r>
          </a:p>
        </p:txBody>
      </p:sp>
    </p:spTree>
    <p:extLst>
      <p:ext uri="{BB962C8B-B14F-4D97-AF65-F5344CB8AC3E}">
        <p14:creationId xmlns:p14="http://schemas.microsoft.com/office/powerpoint/2010/main" val="2481977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églalap 7"/>
          <p:cNvSpPr/>
          <p:nvPr/>
        </p:nvSpPr>
        <p:spPr>
          <a:xfrm>
            <a:off x="511207" y="851581"/>
            <a:ext cx="8272020" cy="584775"/>
          </a:xfrm>
          <a:prstGeom prst="rect">
            <a:avLst/>
          </a:prstGeom>
        </p:spPr>
        <p:txBody>
          <a:bodyPr wrap="square">
            <a:spAutoFit/>
          </a:bodyPr>
          <a:lstStyle/>
          <a:p>
            <a:pPr algn="just"/>
            <a:r>
              <a:rPr lang="hu-HU" altLang="hu-HU" sz="1600" b="1" dirty="0">
                <a:solidFill>
                  <a:srgbClr val="202124"/>
                </a:solidFill>
              </a:rPr>
              <a:t>RR 21.5. pontjában meghatározott teljesítmény határértékek AAS IMT állomásokra történő alkalmazhatóságának vizsgálata - erre vonatkozó RR módosítási javaslatok</a:t>
            </a:r>
            <a:endParaRPr lang="hu-HU" sz="1600" b="1" dirty="0">
              <a:solidFill>
                <a:srgbClr val="43515A"/>
              </a:solidFill>
            </a:endParaRPr>
          </a:p>
        </p:txBody>
      </p:sp>
      <p:sp>
        <p:nvSpPr>
          <p:cNvPr id="2" name="Téglalap 1">
            <a:extLst>
              <a:ext uri="{FF2B5EF4-FFF2-40B4-BE49-F238E27FC236}">
                <a16:creationId xmlns:a16="http://schemas.microsoft.com/office/drawing/2014/main" id="{3D1ABA39-C59B-431A-B0A2-73CA7057954E}"/>
              </a:ext>
            </a:extLst>
          </p:cNvPr>
          <p:cNvSpPr/>
          <p:nvPr/>
        </p:nvSpPr>
        <p:spPr>
          <a:xfrm>
            <a:off x="435990" y="1773347"/>
            <a:ext cx="8272020" cy="3370153"/>
          </a:xfrm>
          <a:prstGeom prst="rect">
            <a:avLst/>
          </a:prstGeom>
        </p:spPr>
        <p:txBody>
          <a:bodyPr wrap="square">
            <a:spAutoFit/>
          </a:bodyPr>
          <a:lstStyle/>
          <a:p>
            <a:pPr marL="216000" indent="-180000">
              <a:lnSpc>
                <a:spcPts val="2200"/>
              </a:lnSpc>
              <a:buClr>
                <a:srgbClr val="0556A5"/>
              </a:buClr>
              <a:buFont typeface="Arial" pitchFamily="34" charset="0"/>
              <a:buChar char="•"/>
            </a:pPr>
            <a:r>
              <a:rPr lang="hu-HU" sz="2000" dirty="0">
                <a:solidFill>
                  <a:srgbClr val="43515A"/>
                </a:solidFill>
              </a:rPr>
              <a:t>RR 21. Cikk nem módosul, helyette RR 4. Függelék 1. táblázatába (földfelszíni szolgálatok karakterisztikái) kerül bele előírás mit kell figyelembe venni, ha az antennára juttatott teljesítmény nem mérhető:</a:t>
            </a:r>
          </a:p>
          <a:p>
            <a:pPr marL="742950" lvl="1" indent="-285750">
              <a:buFont typeface="Arial" panose="020B0604020202020204" pitchFamily="34" charset="0"/>
              <a:buChar char="•"/>
            </a:pPr>
            <a:r>
              <a:rPr lang="hu-HU" sz="2000" dirty="0">
                <a:solidFill>
                  <a:srgbClr val="43515A"/>
                </a:solidFill>
              </a:rPr>
              <a:t>TRP </a:t>
            </a:r>
            <a:r>
              <a:rPr lang="hu-HU" sz="2000" i="1" dirty="0">
                <a:solidFill>
                  <a:srgbClr val="43515A"/>
                </a:solidFill>
              </a:rPr>
              <a:t>vagy</a:t>
            </a:r>
            <a:r>
              <a:rPr lang="hu-HU" sz="2000" dirty="0">
                <a:solidFill>
                  <a:srgbClr val="43515A"/>
                </a:solidFill>
              </a:rPr>
              <a:t> </a:t>
            </a:r>
          </a:p>
          <a:p>
            <a:pPr marL="742950" lvl="1" indent="-285750">
              <a:buFont typeface="Arial" panose="020B0604020202020204" pitchFamily="34" charset="0"/>
              <a:buChar char="•"/>
            </a:pPr>
            <a:r>
              <a:rPr lang="hu-HU" sz="2000" dirty="0">
                <a:solidFill>
                  <a:srgbClr val="43515A"/>
                </a:solidFill>
              </a:rPr>
              <a:t>számított TRP (EIRP - D</a:t>
            </a:r>
            <a:r>
              <a:rPr lang="hu-HU" sz="2000" baseline="-25000" dirty="0">
                <a:solidFill>
                  <a:srgbClr val="43515A"/>
                </a:solidFill>
              </a:rPr>
              <a:t>ant</a:t>
            </a:r>
            <a:r>
              <a:rPr lang="hu-HU" sz="2000" dirty="0">
                <a:solidFill>
                  <a:srgbClr val="43515A"/>
                </a:solidFill>
              </a:rPr>
              <a:t>) </a:t>
            </a:r>
            <a:r>
              <a:rPr lang="hu-HU" sz="2000" i="1" dirty="0">
                <a:solidFill>
                  <a:srgbClr val="43515A"/>
                </a:solidFill>
              </a:rPr>
              <a:t>vagy</a:t>
            </a:r>
          </a:p>
          <a:p>
            <a:pPr marL="742950" lvl="1" indent="-285750">
              <a:buFont typeface="Arial" panose="020B0604020202020204" pitchFamily="34" charset="0"/>
              <a:buChar char="•"/>
            </a:pPr>
            <a:r>
              <a:rPr lang="hu-HU" sz="2000" dirty="0">
                <a:solidFill>
                  <a:srgbClr val="43515A"/>
                </a:solidFill>
              </a:rPr>
              <a:t>számított antennára juttatott teljesítmény (EIRP - </a:t>
            </a:r>
            <a:r>
              <a:rPr lang="hu-HU" sz="2000" dirty="0" err="1">
                <a:solidFill>
                  <a:srgbClr val="43515A"/>
                </a:solidFill>
              </a:rPr>
              <a:t>G</a:t>
            </a:r>
            <a:r>
              <a:rPr lang="hu-HU" sz="2000" baseline="-25000" dirty="0" err="1">
                <a:solidFill>
                  <a:srgbClr val="43515A"/>
                </a:solidFill>
              </a:rPr>
              <a:t>max</a:t>
            </a:r>
            <a:r>
              <a:rPr lang="hu-HU" sz="2000" dirty="0">
                <a:solidFill>
                  <a:srgbClr val="43515A"/>
                </a:solidFill>
              </a:rPr>
              <a:t>)</a:t>
            </a:r>
          </a:p>
          <a:p>
            <a:pPr marL="742950" lvl="1" indent="-285750">
              <a:buFont typeface="Arial" panose="020B0604020202020204" pitchFamily="34" charset="0"/>
              <a:buChar char="•"/>
            </a:pPr>
            <a:endParaRPr lang="hu-HU" sz="2000" dirty="0">
              <a:solidFill>
                <a:srgbClr val="43515A"/>
              </a:solidFill>
            </a:endParaRPr>
          </a:p>
          <a:p>
            <a:pPr marL="285750" indent="-285750">
              <a:buFont typeface="Arial" panose="020B0604020202020204" pitchFamily="34" charset="0"/>
              <a:buChar char="•"/>
            </a:pPr>
            <a:r>
              <a:rPr lang="hu-HU" sz="2000" dirty="0">
                <a:solidFill>
                  <a:srgbClr val="43515A"/>
                </a:solidFill>
              </a:rPr>
              <a:t>RR 21. Cikk II. részének 21-2 táblázata nem kerül kiegészítésre most a 29,5 </a:t>
            </a:r>
            <a:r>
              <a:rPr lang="hu-HU" sz="2000" dirty="0" err="1">
                <a:solidFill>
                  <a:srgbClr val="43515A"/>
                </a:solidFill>
              </a:rPr>
              <a:t>GHz</a:t>
            </a:r>
            <a:r>
              <a:rPr lang="hu-HU" sz="2000" dirty="0">
                <a:solidFill>
                  <a:srgbClr val="43515A"/>
                </a:solidFill>
              </a:rPr>
              <a:t> feletti sávokkal, de jövőben lehetséges a bővítés</a:t>
            </a:r>
          </a:p>
          <a:p>
            <a:pPr marL="285750" indent="-285750">
              <a:buFont typeface="Arial" panose="020B0604020202020204" pitchFamily="34" charset="0"/>
              <a:buChar char="•"/>
            </a:pPr>
            <a:r>
              <a:rPr lang="hu-HU" sz="2000" dirty="0">
                <a:solidFill>
                  <a:srgbClr val="43515A"/>
                </a:solidFill>
              </a:rPr>
              <a:t>Ha adott sávra WRC </a:t>
            </a:r>
            <a:r>
              <a:rPr lang="hu-HU" sz="2000" dirty="0" err="1">
                <a:solidFill>
                  <a:srgbClr val="43515A"/>
                </a:solidFill>
              </a:rPr>
              <a:t>Res</a:t>
            </a:r>
            <a:r>
              <a:rPr lang="hu-HU" sz="2000" dirty="0">
                <a:solidFill>
                  <a:srgbClr val="43515A"/>
                </a:solidFill>
              </a:rPr>
              <a:t>. tartalmaz EIRP maszkot, az az irányadó </a:t>
            </a:r>
            <a:endParaRPr lang="en-US" sz="2000" dirty="0">
              <a:solidFill>
                <a:srgbClr val="43515A"/>
              </a:solidFill>
            </a:endParaRPr>
          </a:p>
          <a:p>
            <a:endParaRPr lang="hu-HU"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Szövegdoboz 9">
            <a:extLst>
              <a:ext uri="{FF2B5EF4-FFF2-40B4-BE49-F238E27FC236}">
                <a16:creationId xmlns:a16="http://schemas.microsoft.com/office/drawing/2014/main" id="{C37CAF39-4DEE-4883-8590-3E05D2A3C6CC}"/>
              </a:ext>
            </a:extLst>
          </p:cNvPr>
          <p:cNvSpPr txBox="1"/>
          <p:nvPr/>
        </p:nvSpPr>
        <p:spPr>
          <a:xfrm>
            <a:off x="8062088" y="1396546"/>
            <a:ext cx="720080" cy="369332"/>
          </a:xfrm>
          <a:prstGeom prst="rect">
            <a:avLst/>
          </a:prstGeom>
          <a:solidFill>
            <a:schemeClr val="accent3">
              <a:lumMod val="60000"/>
              <a:lumOff val="40000"/>
            </a:schemeClr>
          </a:solidFill>
        </p:spPr>
        <p:txBody>
          <a:bodyPr wrap="square" rtlCol="0">
            <a:spAutoFit/>
          </a:bodyPr>
          <a:lstStyle/>
          <a:p>
            <a:r>
              <a:rPr lang="hu-HU" sz="1200" b="1" dirty="0"/>
              <a:t>ECP</a:t>
            </a:r>
            <a:r>
              <a:rPr lang="hu-HU" sz="1200" dirty="0"/>
              <a:t> </a:t>
            </a:r>
            <a:r>
              <a:rPr lang="hu-HU" sz="1200" dirty="0">
                <a:sym typeface="Wingdings" panose="05000000000000000000" pitchFamily="2" charset="2"/>
              </a:rPr>
              <a:t></a:t>
            </a:r>
            <a:r>
              <a:rPr lang="hu-HU" dirty="0"/>
              <a:t> </a:t>
            </a:r>
          </a:p>
        </p:txBody>
      </p:sp>
      <p:pic>
        <p:nvPicPr>
          <p:cNvPr id="11" name="Kép 10">
            <a:extLst>
              <a:ext uri="{FF2B5EF4-FFF2-40B4-BE49-F238E27FC236}">
                <a16:creationId xmlns:a16="http://schemas.microsoft.com/office/drawing/2014/main" id="{E704C3B3-D10E-4BFD-83EA-A50BD6CA3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655B8968-F1A2-43CF-91AE-B7CD48C22531}"/>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9.1 RR 21. Cikk 21.5. felülvizsgálata</a:t>
            </a:r>
          </a:p>
        </p:txBody>
      </p:sp>
    </p:spTree>
    <p:extLst>
      <p:ext uri="{BB962C8B-B14F-4D97-AF65-F5344CB8AC3E}">
        <p14:creationId xmlns:p14="http://schemas.microsoft.com/office/powerpoint/2010/main" val="4240187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églalap 7"/>
          <p:cNvSpPr/>
          <p:nvPr/>
        </p:nvSpPr>
        <p:spPr>
          <a:xfrm>
            <a:off x="539552" y="871289"/>
            <a:ext cx="8208911" cy="338554"/>
          </a:xfrm>
          <a:prstGeom prst="rect">
            <a:avLst/>
          </a:prstGeom>
        </p:spPr>
        <p:txBody>
          <a:bodyPr wrap="square">
            <a:spAutoFit/>
          </a:bodyPr>
          <a:lstStyle/>
          <a:p>
            <a:pPr algn="ctr"/>
            <a:r>
              <a:rPr lang="hu-HU" sz="1600" b="1" dirty="0">
                <a:solidFill>
                  <a:srgbClr val="43515A"/>
                </a:solidFill>
              </a:rPr>
              <a:t>Időskála definíció és időjelek rádiótávközlő rendszereken történő szétosztása  </a:t>
            </a:r>
          </a:p>
        </p:txBody>
      </p:sp>
      <p:sp>
        <p:nvSpPr>
          <p:cNvPr id="6" name="Tartalom helye 4">
            <a:extLst>
              <a:ext uri="{FF2B5EF4-FFF2-40B4-BE49-F238E27FC236}">
                <a16:creationId xmlns:a16="http://schemas.microsoft.com/office/drawing/2014/main" id="{354EB037-7F45-4E9C-83C5-660C09E733ED}"/>
              </a:ext>
            </a:extLst>
          </p:cNvPr>
          <p:cNvSpPr>
            <a:spLocks noGrp="1"/>
          </p:cNvSpPr>
          <p:nvPr>
            <p:ph idx="1"/>
          </p:nvPr>
        </p:nvSpPr>
        <p:spPr>
          <a:xfrm>
            <a:off x="467544" y="1630289"/>
            <a:ext cx="8496944" cy="2754306"/>
          </a:xfrm>
        </p:spPr>
        <p:txBody>
          <a:bodyPr/>
          <a:lstStyle/>
          <a:p>
            <a:r>
              <a:rPr lang="hu-HU" dirty="0"/>
              <a:t>655. WRC-határozat módosul:</a:t>
            </a:r>
          </a:p>
          <a:p>
            <a:endParaRPr lang="hu-HU" dirty="0"/>
          </a:p>
          <a:p>
            <a:pPr lvl="1"/>
            <a:r>
              <a:rPr lang="hu-HU" dirty="0"/>
              <a:t>További együttműködés súly- és mértékügyi szervezetekkel</a:t>
            </a:r>
          </a:p>
          <a:p>
            <a:pPr lvl="1"/>
            <a:r>
              <a:rPr lang="hu-HU" dirty="0"/>
              <a:t>Továbbra is alkalmazandó jelenlegi formájában ITU-R TF.460-6 </a:t>
            </a:r>
          </a:p>
          <a:p>
            <a:pPr lvl="1"/>
            <a:r>
              <a:rPr lang="hu-HU" dirty="0"/>
              <a:t>UT1 és UTC közti </a:t>
            </a:r>
            <a:r>
              <a:rPr lang="hu-HU" dirty="0" err="1"/>
              <a:t>max</a:t>
            </a:r>
            <a:r>
              <a:rPr lang="hu-HU" dirty="0"/>
              <a:t>. különbség és folytonos UTC bevezetése lehetőleg 2035-ben</a:t>
            </a:r>
          </a:p>
          <a:p>
            <a:pPr lvl="1"/>
            <a:r>
              <a:rPr lang="hu-HU" dirty="0"/>
              <a:t>Átállási határidő az új UTC-re legkésőbb 2040</a:t>
            </a:r>
          </a:p>
        </p:txBody>
      </p:sp>
      <p:pic>
        <p:nvPicPr>
          <p:cNvPr id="11" name="Kép 10">
            <a:extLst>
              <a:ext uri="{FF2B5EF4-FFF2-40B4-BE49-F238E27FC236}">
                <a16:creationId xmlns:a16="http://schemas.microsoft.com/office/drawing/2014/main" id="{B02E29F4-90A2-470B-9AA3-C2C306A3A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12" name="Átellenes sarkain kerekített téglalap 16">
            <a:extLst>
              <a:ext uri="{FF2B5EF4-FFF2-40B4-BE49-F238E27FC236}">
                <a16:creationId xmlns:a16="http://schemas.microsoft.com/office/drawing/2014/main" id="{246A7EFB-3E0C-4A6C-A25B-256A6632F817}"/>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9.1 </a:t>
            </a:r>
            <a:r>
              <a:rPr lang="hu-HU" dirty="0" err="1"/>
              <a:t>Res</a:t>
            </a:r>
            <a:r>
              <a:rPr lang="hu-HU" dirty="0"/>
              <a:t>. 655 (WRC-15)</a:t>
            </a:r>
          </a:p>
        </p:txBody>
      </p:sp>
      <p:sp>
        <p:nvSpPr>
          <p:cNvPr id="13" name="Szövegdoboz 12">
            <a:extLst>
              <a:ext uri="{FF2B5EF4-FFF2-40B4-BE49-F238E27FC236}">
                <a16:creationId xmlns:a16="http://schemas.microsoft.com/office/drawing/2014/main" id="{39720FD5-8763-4F94-9FB3-93C60E8B518E}"/>
              </a:ext>
            </a:extLst>
          </p:cNvPr>
          <p:cNvSpPr txBox="1"/>
          <p:nvPr/>
        </p:nvSpPr>
        <p:spPr>
          <a:xfrm>
            <a:off x="8018402" y="4384595"/>
            <a:ext cx="720080" cy="369332"/>
          </a:xfrm>
          <a:prstGeom prst="rect">
            <a:avLst/>
          </a:prstGeom>
          <a:solidFill>
            <a:schemeClr val="accent3">
              <a:lumMod val="60000"/>
              <a:lumOff val="40000"/>
            </a:schemeClr>
          </a:solidFill>
        </p:spPr>
        <p:txBody>
          <a:bodyPr wrap="square" rtlCol="0">
            <a:spAutoFit/>
          </a:bodyPr>
          <a:lstStyle/>
          <a:p>
            <a:r>
              <a:rPr lang="hu-HU" sz="1200" b="1" dirty="0"/>
              <a:t>ECP</a:t>
            </a:r>
            <a:r>
              <a:rPr lang="hu-HU" sz="1200" dirty="0"/>
              <a:t> </a:t>
            </a:r>
            <a:r>
              <a:rPr lang="hu-HU" sz="1200" dirty="0">
                <a:sym typeface="Wingdings" panose="05000000000000000000" pitchFamily="2" charset="2"/>
              </a:rPr>
              <a:t></a:t>
            </a:r>
            <a:r>
              <a:rPr lang="hu-HU" dirty="0"/>
              <a:t> </a:t>
            </a:r>
          </a:p>
        </p:txBody>
      </p:sp>
    </p:spTree>
    <p:extLst>
      <p:ext uri="{BB962C8B-B14F-4D97-AF65-F5344CB8AC3E}">
        <p14:creationId xmlns:p14="http://schemas.microsoft.com/office/powerpoint/2010/main" val="4106617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zöveg helye 3">
            <a:extLst>
              <a:ext uri="{FF2B5EF4-FFF2-40B4-BE49-F238E27FC236}">
                <a16:creationId xmlns:a16="http://schemas.microsoft.com/office/drawing/2014/main" id="{B0898C78-3D46-49F1-A2D6-7A43515EE9C7}"/>
              </a:ext>
            </a:extLst>
          </p:cNvPr>
          <p:cNvSpPr>
            <a:spLocks noGrp="1"/>
          </p:cNvSpPr>
          <p:nvPr>
            <p:ph type="body" sz="half" idx="2"/>
          </p:nvPr>
        </p:nvSpPr>
        <p:spPr>
          <a:xfrm>
            <a:off x="539553" y="843561"/>
            <a:ext cx="8208912" cy="3960434"/>
          </a:xfrm>
        </p:spPr>
        <p:txBody>
          <a:bodyPr>
            <a:normAutofit/>
          </a:bodyPr>
          <a:lstStyle/>
          <a:p>
            <a:pPr marL="623888" indent="-623888">
              <a:lnSpc>
                <a:spcPct val="110000"/>
              </a:lnSpc>
              <a:spcAft>
                <a:spcPts val="1200"/>
              </a:spcAft>
              <a:tabLst>
                <a:tab pos="623888" algn="l"/>
              </a:tabLst>
            </a:pPr>
            <a:r>
              <a:rPr lang="hu-HU" sz="1600" dirty="0"/>
              <a:t>1.1	47,2–50,2 </a:t>
            </a:r>
            <a:r>
              <a:rPr lang="hu-HU" sz="1600" dirty="0" err="1"/>
              <a:t>GHz</a:t>
            </a:r>
            <a:r>
              <a:rPr lang="hu-HU" sz="1600" dirty="0"/>
              <a:t> és 50,4–51,4 </a:t>
            </a:r>
            <a:r>
              <a:rPr lang="hu-HU" sz="1600" dirty="0" err="1"/>
              <a:t>GHz</a:t>
            </a:r>
            <a:r>
              <a:rPr lang="hu-HU" sz="1600" dirty="0"/>
              <a:t> GSO és NGSO FSS (E-s) légi, tengeri ESIM  (GSO és NGSO a 47,2-51,4 </a:t>
            </a:r>
            <a:r>
              <a:rPr lang="hu-HU" sz="1600" dirty="0" err="1"/>
              <a:t>GHz</a:t>
            </a:r>
            <a:r>
              <a:rPr lang="hu-HU" sz="1600" dirty="0"/>
              <a:t> tartományban)</a:t>
            </a:r>
          </a:p>
          <a:p>
            <a:pPr marL="623888" indent="-623888">
              <a:lnSpc>
                <a:spcPct val="110000"/>
              </a:lnSpc>
              <a:spcAft>
                <a:spcPts val="1200"/>
              </a:spcAft>
              <a:tabLst>
                <a:tab pos="623888" algn="l"/>
              </a:tabLst>
            </a:pPr>
            <a:r>
              <a:rPr lang="hu-HU" sz="1600" dirty="0"/>
              <a:t>1.2	13,75-14 </a:t>
            </a:r>
            <a:r>
              <a:rPr lang="hu-HU" sz="1600" dirty="0" err="1"/>
              <a:t>GHz</a:t>
            </a:r>
            <a:r>
              <a:rPr lang="hu-HU" sz="1600" dirty="0"/>
              <a:t> FSS (E-s) kis antennás földi állomás</a:t>
            </a:r>
          </a:p>
          <a:p>
            <a:pPr marL="623888" indent="-623888">
              <a:lnSpc>
                <a:spcPct val="110000"/>
              </a:lnSpc>
              <a:spcAft>
                <a:spcPts val="1200"/>
              </a:spcAft>
              <a:tabLst>
                <a:tab pos="623888" algn="l"/>
              </a:tabLst>
            </a:pPr>
            <a:r>
              <a:rPr lang="hu-HU" sz="1600" dirty="0"/>
              <a:t>1.3	51,4-52,4 </a:t>
            </a:r>
            <a:r>
              <a:rPr lang="hu-HU" sz="1600" dirty="0" err="1"/>
              <a:t>GHz</a:t>
            </a:r>
            <a:r>
              <a:rPr lang="hu-HU" sz="1600" dirty="0"/>
              <a:t> NGSO FSS (E-s) </a:t>
            </a:r>
            <a:r>
              <a:rPr lang="hu-HU" sz="1600" dirty="0" err="1"/>
              <a:t>gateway</a:t>
            </a:r>
            <a:r>
              <a:rPr lang="hu-HU" sz="1600" dirty="0"/>
              <a:t> földi állomások</a:t>
            </a:r>
          </a:p>
          <a:p>
            <a:pPr marL="623888" indent="-623888">
              <a:lnSpc>
                <a:spcPct val="110000"/>
              </a:lnSpc>
              <a:spcAft>
                <a:spcPts val="1200"/>
              </a:spcAft>
              <a:tabLst>
                <a:tab pos="623888" algn="l"/>
              </a:tabLst>
            </a:pPr>
            <a:r>
              <a:rPr lang="hu-HU" sz="1600" dirty="0"/>
              <a:t>1.4	17,3-17,7 </a:t>
            </a:r>
            <a:r>
              <a:rPr lang="hu-HU" sz="1600" dirty="0" err="1"/>
              <a:t>GHz</a:t>
            </a:r>
            <a:r>
              <a:rPr lang="hu-HU" sz="1600" dirty="0"/>
              <a:t> új elsődleges FSS (s-E) és 17,3-17,8 </a:t>
            </a:r>
            <a:r>
              <a:rPr lang="hu-HU" sz="1600" dirty="0" err="1"/>
              <a:t>GHz</a:t>
            </a:r>
            <a:r>
              <a:rPr lang="hu-HU" sz="1600" dirty="0"/>
              <a:t> új elsődleges BSS (s-E) R3-ban; PFD korlát NGSO FSS (s-E)-re R1, R3-ban</a:t>
            </a:r>
          </a:p>
          <a:p>
            <a:pPr marL="623888" indent="-623888">
              <a:lnSpc>
                <a:spcPct val="110000"/>
              </a:lnSpc>
              <a:spcAft>
                <a:spcPts val="1200"/>
              </a:spcAft>
              <a:tabLst>
                <a:tab pos="623888" algn="l"/>
              </a:tabLst>
            </a:pPr>
            <a:r>
              <a:rPr lang="hu-HU" sz="1600" dirty="0"/>
              <a:t>1.5	</a:t>
            </a:r>
            <a:r>
              <a:rPr lang="hu-HU" sz="1600" dirty="0" err="1"/>
              <a:t>Jogosulatlanul</a:t>
            </a:r>
            <a:r>
              <a:rPr lang="hu-HU" sz="1600" dirty="0"/>
              <a:t> működő NGSO FSS és MSS földi állomások; NGSO FSS és MSS szolgáltatási terület</a:t>
            </a:r>
          </a:p>
          <a:p>
            <a:pPr marL="623888" indent="-623888">
              <a:lnSpc>
                <a:spcPct val="110000"/>
              </a:lnSpc>
              <a:spcAft>
                <a:spcPts val="1200"/>
              </a:spcAft>
              <a:tabLst>
                <a:tab pos="623888" algn="l"/>
              </a:tabLst>
            </a:pPr>
            <a:r>
              <a:rPr lang="hu-HU" sz="1600" dirty="0"/>
              <a:t>1.6	FSS egyenlő hozzáférés 37,5-42,5 </a:t>
            </a:r>
            <a:r>
              <a:rPr lang="hu-HU" sz="1600" dirty="0" err="1"/>
              <a:t>GHz</a:t>
            </a:r>
            <a:r>
              <a:rPr lang="hu-HU" sz="1600" dirty="0"/>
              <a:t> (s-E), 42,5-43,5 </a:t>
            </a:r>
            <a:r>
              <a:rPr lang="hu-HU" sz="1600" dirty="0" err="1"/>
              <a:t>GHz</a:t>
            </a:r>
            <a:r>
              <a:rPr lang="hu-HU" sz="1600" dirty="0"/>
              <a:t> (E-s), 47,2-50,2 </a:t>
            </a:r>
            <a:r>
              <a:rPr lang="hu-HU" sz="1600" dirty="0" err="1"/>
              <a:t>GHz</a:t>
            </a:r>
            <a:r>
              <a:rPr lang="hu-HU" sz="1600" dirty="0"/>
              <a:t> (E-s), 50,4-51,4 </a:t>
            </a:r>
            <a:r>
              <a:rPr lang="hu-HU" sz="1600" dirty="0" err="1"/>
              <a:t>GHz</a:t>
            </a:r>
            <a:r>
              <a:rPr lang="hu-HU" sz="1600" dirty="0"/>
              <a:t> (E-s) sávokhoz (FSS a 37,5-51,4 </a:t>
            </a:r>
            <a:r>
              <a:rPr lang="hu-HU" sz="1600" dirty="0" err="1"/>
              <a:t>GHz</a:t>
            </a:r>
            <a:r>
              <a:rPr lang="hu-HU" sz="1600" dirty="0"/>
              <a:t> tartományban)</a:t>
            </a:r>
          </a:p>
        </p:txBody>
      </p:sp>
      <p:pic>
        <p:nvPicPr>
          <p:cNvPr id="6" name="Kép 5">
            <a:extLst>
              <a:ext uri="{FF2B5EF4-FFF2-40B4-BE49-F238E27FC236}">
                <a16:creationId xmlns:a16="http://schemas.microsoft.com/office/drawing/2014/main" id="{DF5B0558-146D-4DDD-AB55-638194B365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6370DF74-7D22-4952-8003-9AA0C6006B29}"/>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WRC-27 napirendi pontok</a:t>
            </a:r>
          </a:p>
        </p:txBody>
      </p:sp>
    </p:spTree>
    <p:extLst>
      <p:ext uri="{BB962C8B-B14F-4D97-AF65-F5344CB8AC3E}">
        <p14:creationId xmlns:p14="http://schemas.microsoft.com/office/powerpoint/2010/main" val="77744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Átellenes sarkain kerekített téglalap 16"/>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Regionális szervezetek</a:t>
            </a:r>
          </a:p>
        </p:txBody>
      </p:sp>
      <p:pic>
        <p:nvPicPr>
          <p:cNvPr id="3" name="Kép 2"/>
          <p:cNvPicPr>
            <a:picLocks noChangeAspect="1"/>
          </p:cNvPicPr>
          <p:nvPr/>
        </p:nvPicPr>
        <p:blipFill>
          <a:blip r:embed="rId2">
            <a:clrChange>
              <a:clrFrom>
                <a:srgbClr val="EBEBEB"/>
              </a:clrFrom>
              <a:clrTo>
                <a:srgbClr val="EBEBEB">
                  <a:alpha val="0"/>
                </a:srgbClr>
              </a:clrTo>
            </a:clrChange>
          </a:blip>
          <a:stretch>
            <a:fillRect/>
          </a:stretch>
        </p:blipFill>
        <p:spPr>
          <a:xfrm>
            <a:off x="202769" y="1795051"/>
            <a:ext cx="2950571" cy="1152128"/>
          </a:xfrm>
          <a:prstGeom prst="rect">
            <a:avLst/>
          </a:prstGeom>
        </p:spPr>
      </p:pic>
      <p:pic>
        <p:nvPicPr>
          <p:cNvPr id="5" name="Kép 4"/>
          <p:cNvPicPr>
            <a:picLocks noChangeAspect="1"/>
          </p:cNvPicPr>
          <p:nvPr/>
        </p:nvPicPr>
        <p:blipFill>
          <a:blip r:embed="rId3">
            <a:clrChange>
              <a:clrFrom>
                <a:srgbClr val="EBEBEB"/>
              </a:clrFrom>
              <a:clrTo>
                <a:srgbClr val="EBEBEB">
                  <a:alpha val="0"/>
                </a:srgbClr>
              </a:clrTo>
            </a:clrChange>
          </a:blip>
          <a:stretch>
            <a:fillRect/>
          </a:stretch>
        </p:blipFill>
        <p:spPr>
          <a:xfrm>
            <a:off x="3297356" y="1763996"/>
            <a:ext cx="2750973" cy="926207"/>
          </a:xfrm>
          <a:prstGeom prst="rect">
            <a:avLst/>
          </a:prstGeom>
        </p:spPr>
      </p:pic>
      <p:pic>
        <p:nvPicPr>
          <p:cNvPr id="13" name="Kép 12"/>
          <p:cNvPicPr>
            <a:picLocks noChangeAspect="1"/>
          </p:cNvPicPr>
          <p:nvPr/>
        </p:nvPicPr>
        <p:blipFill>
          <a:blip r:embed="rId4">
            <a:clrChange>
              <a:clrFrom>
                <a:srgbClr val="EBEBEB"/>
              </a:clrFrom>
              <a:clrTo>
                <a:srgbClr val="EBEBEB">
                  <a:alpha val="0"/>
                </a:srgbClr>
              </a:clrTo>
            </a:clrChange>
          </a:blip>
          <a:stretch>
            <a:fillRect/>
          </a:stretch>
        </p:blipFill>
        <p:spPr>
          <a:xfrm>
            <a:off x="6060206" y="1795052"/>
            <a:ext cx="2781766" cy="795762"/>
          </a:xfrm>
          <a:prstGeom prst="rect">
            <a:avLst/>
          </a:prstGeom>
        </p:spPr>
      </p:pic>
      <p:pic>
        <p:nvPicPr>
          <p:cNvPr id="16" name="Kép 15"/>
          <p:cNvPicPr>
            <a:picLocks noChangeAspect="1"/>
          </p:cNvPicPr>
          <p:nvPr/>
        </p:nvPicPr>
        <p:blipFill>
          <a:blip r:embed="rId5">
            <a:clrChange>
              <a:clrFrom>
                <a:srgbClr val="EBEBEB"/>
              </a:clrFrom>
              <a:clrTo>
                <a:srgbClr val="EBEBEB">
                  <a:alpha val="0"/>
                </a:srgbClr>
              </a:clrTo>
            </a:clrChange>
          </a:blip>
          <a:stretch>
            <a:fillRect/>
          </a:stretch>
        </p:blipFill>
        <p:spPr>
          <a:xfrm>
            <a:off x="59780" y="3291830"/>
            <a:ext cx="2952838" cy="1008112"/>
          </a:xfrm>
          <a:prstGeom prst="rect">
            <a:avLst/>
          </a:prstGeom>
        </p:spPr>
      </p:pic>
      <p:pic>
        <p:nvPicPr>
          <p:cNvPr id="19" name="Kép 18"/>
          <p:cNvPicPr>
            <a:picLocks noChangeAspect="1"/>
          </p:cNvPicPr>
          <p:nvPr/>
        </p:nvPicPr>
        <p:blipFill>
          <a:blip r:embed="rId6">
            <a:clrChange>
              <a:clrFrom>
                <a:srgbClr val="EBEBEB"/>
              </a:clrFrom>
              <a:clrTo>
                <a:srgbClr val="EBEBEB">
                  <a:alpha val="0"/>
                </a:srgbClr>
              </a:clrTo>
            </a:clrChange>
          </a:blip>
          <a:stretch>
            <a:fillRect/>
          </a:stretch>
        </p:blipFill>
        <p:spPr>
          <a:xfrm>
            <a:off x="3273718" y="3319741"/>
            <a:ext cx="3098482" cy="1075861"/>
          </a:xfrm>
          <a:prstGeom prst="rect">
            <a:avLst/>
          </a:prstGeom>
        </p:spPr>
      </p:pic>
      <p:pic>
        <p:nvPicPr>
          <p:cNvPr id="20" name="Kép 19"/>
          <p:cNvPicPr>
            <a:picLocks noChangeAspect="1"/>
          </p:cNvPicPr>
          <p:nvPr/>
        </p:nvPicPr>
        <p:blipFill rotWithShape="1">
          <a:blip r:embed="rId7">
            <a:clrChange>
              <a:clrFrom>
                <a:srgbClr val="EBEBEB"/>
              </a:clrFrom>
              <a:clrTo>
                <a:srgbClr val="EBEBEB">
                  <a:alpha val="0"/>
                </a:srgbClr>
              </a:clrTo>
            </a:clrChange>
          </a:blip>
          <a:srcRect r="84191"/>
          <a:stretch/>
        </p:blipFill>
        <p:spPr>
          <a:xfrm>
            <a:off x="6173465" y="3357502"/>
            <a:ext cx="486767" cy="1000338"/>
          </a:xfrm>
          <a:prstGeom prst="rect">
            <a:avLst/>
          </a:prstGeom>
        </p:spPr>
      </p:pic>
      <p:sp>
        <p:nvSpPr>
          <p:cNvPr id="21" name="Téglalap 20"/>
          <p:cNvSpPr/>
          <p:nvPr/>
        </p:nvSpPr>
        <p:spPr>
          <a:xfrm>
            <a:off x="480905" y="1388880"/>
            <a:ext cx="2258760" cy="461665"/>
          </a:xfrm>
          <a:prstGeom prst="rect">
            <a:avLst/>
          </a:prstGeom>
        </p:spPr>
        <p:txBody>
          <a:bodyPr wrap="none">
            <a:spAutoFit/>
          </a:bodyPr>
          <a:lstStyle/>
          <a:p>
            <a:pPr algn="ctr" fontAlgn="base"/>
            <a:r>
              <a:rPr lang="hu-HU" sz="1200" b="1" dirty="0" err="1"/>
              <a:t>Asia-Pacific</a:t>
            </a:r>
            <a:r>
              <a:rPr lang="hu-HU" sz="1200" b="1" dirty="0"/>
              <a:t> </a:t>
            </a:r>
            <a:r>
              <a:rPr lang="hu-HU" sz="1200" b="1" dirty="0" err="1"/>
              <a:t>Telecommunity</a:t>
            </a:r>
            <a:r>
              <a:rPr lang="hu-HU" sz="1200" b="1" dirty="0"/>
              <a:t> </a:t>
            </a:r>
            <a:br>
              <a:rPr lang="hu-HU" sz="1200" b="1" dirty="0"/>
            </a:br>
            <a:r>
              <a:rPr lang="hu-HU" sz="1200" b="1" dirty="0"/>
              <a:t>(APT)</a:t>
            </a:r>
          </a:p>
        </p:txBody>
      </p:sp>
      <p:sp>
        <p:nvSpPr>
          <p:cNvPr id="22" name="Téglalap 21"/>
          <p:cNvSpPr/>
          <p:nvPr/>
        </p:nvSpPr>
        <p:spPr>
          <a:xfrm>
            <a:off x="3263642" y="1388881"/>
            <a:ext cx="2818400" cy="461665"/>
          </a:xfrm>
          <a:prstGeom prst="rect">
            <a:avLst/>
          </a:prstGeom>
        </p:spPr>
        <p:txBody>
          <a:bodyPr wrap="none">
            <a:spAutoFit/>
          </a:bodyPr>
          <a:lstStyle/>
          <a:p>
            <a:pPr algn="ctr" fontAlgn="base"/>
            <a:r>
              <a:rPr lang="en-US" sz="1200" b="1" dirty="0"/>
              <a:t>Arab Spectrum Management Group </a:t>
            </a:r>
            <a:endParaRPr lang="hu-HU" sz="1200" b="1" dirty="0"/>
          </a:p>
          <a:p>
            <a:pPr algn="ctr" fontAlgn="base"/>
            <a:r>
              <a:rPr lang="en-US" sz="1200" b="1" dirty="0"/>
              <a:t>(ASMG)</a:t>
            </a:r>
            <a:endParaRPr lang="hu-HU" sz="1200" b="1" dirty="0"/>
          </a:p>
        </p:txBody>
      </p:sp>
      <p:sp>
        <p:nvSpPr>
          <p:cNvPr id="23" name="Téglalap 22"/>
          <p:cNvSpPr/>
          <p:nvPr/>
        </p:nvSpPr>
        <p:spPr>
          <a:xfrm>
            <a:off x="6120347" y="1388880"/>
            <a:ext cx="2800575" cy="461665"/>
          </a:xfrm>
          <a:prstGeom prst="rect">
            <a:avLst/>
          </a:prstGeom>
        </p:spPr>
        <p:txBody>
          <a:bodyPr wrap="none">
            <a:spAutoFit/>
          </a:bodyPr>
          <a:lstStyle/>
          <a:p>
            <a:pPr algn="ctr" fontAlgn="base"/>
            <a:r>
              <a:rPr lang="hu-HU" sz="1200" b="1" dirty="0" err="1"/>
              <a:t>African</a:t>
            </a:r>
            <a:r>
              <a:rPr lang="hu-HU" sz="1200" b="1" dirty="0"/>
              <a:t> </a:t>
            </a:r>
            <a:r>
              <a:rPr lang="hu-HU" sz="1200" b="1" dirty="0" err="1"/>
              <a:t>Telecommunications</a:t>
            </a:r>
            <a:r>
              <a:rPr lang="hu-HU" sz="1200" b="1" dirty="0"/>
              <a:t> Union </a:t>
            </a:r>
            <a:br>
              <a:rPr lang="hu-HU" sz="1200" b="1" dirty="0"/>
            </a:br>
            <a:r>
              <a:rPr lang="hu-HU" sz="1200" b="1" dirty="0"/>
              <a:t>(ATU)</a:t>
            </a:r>
          </a:p>
        </p:txBody>
      </p:sp>
      <p:sp>
        <p:nvSpPr>
          <p:cNvPr id="26" name="Téglalap 25"/>
          <p:cNvSpPr/>
          <p:nvPr/>
        </p:nvSpPr>
        <p:spPr>
          <a:xfrm>
            <a:off x="-56812" y="2905657"/>
            <a:ext cx="3469732" cy="461665"/>
          </a:xfrm>
          <a:prstGeom prst="rect">
            <a:avLst/>
          </a:prstGeom>
        </p:spPr>
        <p:txBody>
          <a:bodyPr wrap="none">
            <a:spAutoFit/>
          </a:bodyPr>
          <a:lstStyle/>
          <a:p>
            <a:pPr algn="ctr" fontAlgn="base"/>
            <a:r>
              <a:rPr lang="en-US" sz="1200" b="1" dirty="0"/>
              <a:t>European Conference of Postal and </a:t>
            </a:r>
            <a:endParaRPr lang="hu-HU" sz="1200" b="1" dirty="0"/>
          </a:p>
          <a:p>
            <a:pPr algn="ctr" fontAlgn="base"/>
            <a:r>
              <a:rPr lang="en-US" sz="1200" b="1" dirty="0"/>
              <a:t>Telecommunications Administrations (CEPT)</a:t>
            </a:r>
          </a:p>
        </p:txBody>
      </p:sp>
      <p:sp>
        <p:nvSpPr>
          <p:cNvPr id="27" name="Téglalap 26"/>
          <p:cNvSpPr/>
          <p:nvPr/>
        </p:nvSpPr>
        <p:spPr>
          <a:xfrm>
            <a:off x="3296979" y="2900825"/>
            <a:ext cx="2789353" cy="461665"/>
          </a:xfrm>
          <a:prstGeom prst="rect">
            <a:avLst/>
          </a:prstGeom>
        </p:spPr>
        <p:txBody>
          <a:bodyPr wrap="none">
            <a:spAutoFit/>
          </a:bodyPr>
          <a:lstStyle/>
          <a:p>
            <a:pPr algn="ctr" fontAlgn="base"/>
            <a:r>
              <a:rPr lang="en-US" sz="1200" b="1" dirty="0"/>
              <a:t>Inter-American Telecommunication </a:t>
            </a:r>
            <a:endParaRPr lang="hu-HU" sz="1200" b="1" dirty="0"/>
          </a:p>
          <a:p>
            <a:pPr algn="ctr" fontAlgn="base"/>
            <a:r>
              <a:rPr lang="en-US" sz="1200" b="1" dirty="0"/>
              <a:t>Commission (CITEL)</a:t>
            </a:r>
            <a:endParaRPr lang="hu-HU" sz="1200" b="1" dirty="0"/>
          </a:p>
        </p:txBody>
      </p:sp>
      <p:sp>
        <p:nvSpPr>
          <p:cNvPr id="28" name="Téglalap 27"/>
          <p:cNvSpPr/>
          <p:nvPr/>
        </p:nvSpPr>
        <p:spPr>
          <a:xfrm>
            <a:off x="6268528" y="2900824"/>
            <a:ext cx="2504212" cy="461665"/>
          </a:xfrm>
          <a:prstGeom prst="rect">
            <a:avLst/>
          </a:prstGeom>
        </p:spPr>
        <p:txBody>
          <a:bodyPr wrap="none">
            <a:spAutoFit/>
          </a:bodyPr>
          <a:lstStyle/>
          <a:p>
            <a:pPr algn="ctr" fontAlgn="base"/>
            <a:r>
              <a:rPr lang="en-US" sz="1200" b="1" dirty="0"/>
              <a:t>Regional Commonwealth in the</a:t>
            </a:r>
            <a:endParaRPr lang="hu-HU" sz="1200" b="1" dirty="0"/>
          </a:p>
          <a:p>
            <a:pPr algn="ctr" fontAlgn="base"/>
            <a:r>
              <a:rPr lang="en-US" sz="1200" b="1" dirty="0"/>
              <a:t>Field of Communications (RCC)</a:t>
            </a:r>
            <a:endParaRPr lang="hu-HU" sz="1200" b="1" dirty="0"/>
          </a:p>
        </p:txBody>
      </p:sp>
      <p:pic>
        <p:nvPicPr>
          <p:cNvPr id="29" name="Kép 28"/>
          <p:cNvPicPr>
            <a:picLocks noChangeAspect="1"/>
          </p:cNvPicPr>
          <p:nvPr/>
        </p:nvPicPr>
        <p:blipFill rotWithShape="1">
          <a:blip r:embed="rId7">
            <a:clrChange>
              <a:clrFrom>
                <a:srgbClr val="EBEBEB"/>
              </a:clrFrom>
              <a:clrTo>
                <a:srgbClr val="EBEBEB">
                  <a:alpha val="0"/>
                </a:srgbClr>
              </a:clrTo>
            </a:clrChange>
          </a:blip>
          <a:srcRect l="26929"/>
          <a:stretch/>
        </p:blipFill>
        <p:spPr>
          <a:xfrm>
            <a:off x="6766711" y="3367322"/>
            <a:ext cx="2249894" cy="1000338"/>
          </a:xfrm>
          <a:prstGeom prst="rect">
            <a:avLst/>
          </a:prstGeom>
        </p:spPr>
      </p:pic>
      <p:pic>
        <p:nvPicPr>
          <p:cNvPr id="18" name="Kép 17">
            <a:extLst>
              <a:ext uri="{FF2B5EF4-FFF2-40B4-BE49-F238E27FC236}">
                <a16:creationId xmlns:a16="http://schemas.microsoft.com/office/drawing/2014/main" id="{CBEC6E08-7A4D-46EB-AE10-A8FEC73C32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2475867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zöveg helye 3">
            <a:extLst>
              <a:ext uri="{FF2B5EF4-FFF2-40B4-BE49-F238E27FC236}">
                <a16:creationId xmlns:a16="http://schemas.microsoft.com/office/drawing/2014/main" id="{9FBB9F25-A33E-4FEF-96CA-24859476556D}"/>
              </a:ext>
            </a:extLst>
          </p:cNvPr>
          <p:cNvSpPr>
            <a:spLocks noGrp="1"/>
          </p:cNvSpPr>
          <p:nvPr>
            <p:ph type="body" sz="half" idx="2"/>
          </p:nvPr>
        </p:nvSpPr>
        <p:spPr>
          <a:xfrm>
            <a:off x="539553" y="843563"/>
            <a:ext cx="8208912" cy="3960432"/>
          </a:xfrm>
        </p:spPr>
        <p:txBody>
          <a:bodyPr>
            <a:normAutofit/>
          </a:bodyPr>
          <a:lstStyle/>
          <a:p>
            <a:pPr marL="623888" indent="-623888">
              <a:lnSpc>
                <a:spcPct val="110000"/>
              </a:lnSpc>
              <a:spcAft>
                <a:spcPts val="1200"/>
              </a:spcAft>
              <a:tabLst>
                <a:tab pos="623888" algn="l"/>
              </a:tabLst>
            </a:pPr>
            <a:r>
              <a:rPr lang="hu-HU" sz="1600" dirty="0"/>
              <a:t>1.7	IMT a 4400-4800 MHz, 7125-8400 MHz és 14,8-15,35 </a:t>
            </a:r>
            <a:r>
              <a:rPr lang="hu-HU" sz="1600" dirty="0" err="1"/>
              <a:t>GHz</a:t>
            </a:r>
            <a:r>
              <a:rPr lang="hu-HU" sz="1600" dirty="0"/>
              <a:t> sávokban</a:t>
            </a:r>
          </a:p>
          <a:p>
            <a:pPr marL="623888" indent="-623888">
              <a:lnSpc>
                <a:spcPct val="110000"/>
              </a:lnSpc>
              <a:spcAft>
                <a:spcPts val="1200"/>
              </a:spcAft>
              <a:tabLst>
                <a:tab pos="623888" algn="l"/>
              </a:tabLst>
            </a:pPr>
            <a:r>
              <a:rPr lang="hu-HU" sz="1600" dirty="0"/>
              <a:t>1.8	Elsődleges RLS a 231,5-275 </a:t>
            </a:r>
            <a:r>
              <a:rPr lang="hu-HU" sz="1600" dirty="0" err="1"/>
              <a:t>GHz</a:t>
            </a:r>
            <a:r>
              <a:rPr lang="hu-HU" sz="1600" dirty="0"/>
              <a:t> tartományban; 275-700 </a:t>
            </a:r>
            <a:r>
              <a:rPr lang="hu-HU" sz="1600" dirty="0" err="1"/>
              <a:t>GHz</a:t>
            </a:r>
            <a:r>
              <a:rPr lang="hu-HU" sz="1600" dirty="0"/>
              <a:t> tartományban azonosítás RLS képalkotó rendszerekre</a:t>
            </a:r>
          </a:p>
          <a:p>
            <a:pPr marL="623888" indent="-623888">
              <a:lnSpc>
                <a:spcPct val="110000"/>
              </a:lnSpc>
              <a:spcAft>
                <a:spcPts val="1200"/>
              </a:spcAft>
              <a:tabLst>
                <a:tab pos="623888" algn="l"/>
              </a:tabLst>
            </a:pPr>
            <a:r>
              <a:rPr lang="hu-HU" sz="1600" dirty="0"/>
              <a:t>1.9	(OR) AMS modernizáció, RR App. 26 aktualizálás</a:t>
            </a:r>
          </a:p>
          <a:p>
            <a:pPr marL="623888" indent="-623888">
              <a:lnSpc>
                <a:spcPct val="110000"/>
              </a:lnSpc>
              <a:spcAft>
                <a:spcPts val="1200"/>
              </a:spcAft>
              <a:tabLst>
                <a:tab pos="623888" algn="l"/>
              </a:tabLst>
            </a:pPr>
            <a:r>
              <a:rPr lang="hu-HU" sz="1600" dirty="0"/>
              <a:t>1.10	71-76/81-86 </a:t>
            </a:r>
            <a:r>
              <a:rPr lang="hu-HU" sz="1600" dirty="0" err="1"/>
              <a:t>GHz</a:t>
            </a:r>
            <a:r>
              <a:rPr lang="hu-HU" sz="1600" dirty="0"/>
              <a:t> FS, MS védelme: PFD, EIRP korlát FSS, MSS, BSS-re</a:t>
            </a:r>
          </a:p>
          <a:p>
            <a:pPr marL="536575" indent="-536575">
              <a:lnSpc>
                <a:spcPct val="110000"/>
              </a:lnSpc>
              <a:spcAft>
                <a:spcPts val="1200"/>
              </a:spcAft>
              <a:tabLst>
                <a:tab pos="536575" algn="l"/>
              </a:tabLst>
            </a:pPr>
            <a:r>
              <a:rPr lang="hu-HU" sz="1600" dirty="0"/>
              <a:t>1.11	GSO és NGSO ISS (s-s) az MSS használatú 1518–1544 MHz, 1545–1559 MHz, 1610–1645,5 MHz, 1646,5–1660 MHz, 1670–1675 MHz és 2483,5–2500 MHz frekvenciasávokban (MSS felosztás az L és S sávban)</a:t>
            </a:r>
          </a:p>
          <a:p>
            <a:pPr marL="536575" indent="-536575">
              <a:lnSpc>
                <a:spcPct val="110000"/>
              </a:lnSpc>
              <a:spcAft>
                <a:spcPts val="1200"/>
              </a:spcAft>
              <a:tabLst>
                <a:tab pos="536575" algn="l"/>
              </a:tabLst>
            </a:pPr>
            <a:r>
              <a:rPr lang="hu-HU" sz="1600" dirty="0"/>
              <a:t>1.12	Alacsony adatsebességű NGSO MSS a 1427–1432 MHz (s-E), 1645,5–1646,5 MHz (s-E) (E-s), 1880–1920 MHz (s-s) (E-s) és 2010–2025 MHz (s-E) (E-s) sávokban (Alacsony adatsebességű NGSO MSS az L és S sávokban)</a:t>
            </a:r>
          </a:p>
        </p:txBody>
      </p:sp>
      <p:pic>
        <p:nvPicPr>
          <p:cNvPr id="6" name="Kép 5">
            <a:extLst>
              <a:ext uri="{FF2B5EF4-FFF2-40B4-BE49-F238E27FC236}">
                <a16:creationId xmlns:a16="http://schemas.microsoft.com/office/drawing/2014/main" id="{0609B8CE-8047-4EA9-B964-19EEF0A63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9E34755D-BA67-4196-A033-06DCD6416801}"/>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WRC-27 napirendi pontok</a:t>
            </a:r>
          </a:p>
        </p:txBody>
      </p:sp>
    </p:spTree>
    <p:extLst>
      <p:ext uri="{BB962C8B-B14F-4D97-AF65-F5344CB8AC3E}">
        <p14:creationId xmlns:p14="http://schemas.microsoft.com/office/powerpoint/2010/main" val="1106003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zöveg helye 3">
            <a:extLst>
              <a:ext uri="{FF2B5EF4-FFF2-40B4-BE49-F238E27FC236}">
                <a16:creationId xmlns:a16="http://schemas.microsoft.com/office/drawing/2014/main" id="{C3314C2C-8CFE-4271-BD64-6A9538AAB5C7}"/>
              </a:ext>
            </a:extLst>
          </p:cNvPr>
          <p:cNvSpPr>
            <a:spLocks noGrp="1"/>
          </p:cNvSpPr>
          <p:nvPr>
            <p:ph type="body" sz="half" idx="2"/>
          </p:nvPr>
        </p:nvSpPr>
        <p:spPr>
          <a:xfrm>
            <a:off x="539553" y="843563"/>
            <a:ext cx="8208912" cy="3960432"/>
          </a:xfrm>
        </p:spPr>
        <p:txBody>
          <a:bodyPr>
            <a:normAutofit/>
          </a:bodyPr>
          <a:lstStyle/>
          <a:p>
            <a:pPr marL="536575" indent="-536575">
              <a:lnSpc>
                <a:spcPct val="110000"/>
              </a:lnSpc>
              <a:spcAft>
                <a:spcPts val="1200"/>
              </a:spcAft>
              <a:tabLst>
                <a:tab pos="536575" algn="l"/>
              </a:tabLst>
            </a:pPr>
            <a:r>
              <a:rPr lang="hu-HU" sz="1600" dirty="0"/>
              <a:t>1.13	Új MSS felosztás földfelszíni IMT hálózat kiegészítésére</a:t>
            </a:r>
          </a:p>
          <a:p>
            <a:pPr marL="536575" indent="-536575">
              <a:lnSpc>
                <a:spcPct val="110000"/>
              </a:lnSpc>
              <a:spcAft>
                <a:spcPts val="1200"/>
              </a:spcAft>
              <a:tabLst>
                <a:tab pos="536575" algn="l"/>
              </a:tabLst>
            </a:pPr>
            <a:r>
              <a:rPr lang="hu-HU" sz="1600" dirty="0"/>
              <a:t>1.14	Új MSS felosztások</a:t>
            </a:r>
          </a:p>
          <a:p>
            <a:pPr marL="536575" indent="-536575">
              <a:lnSpc>
                <a:spcPct val="110000"/>
              </a:lnSpc>
              <a:spcAft>
                <a:spcPts val="1200"/>
              </a:spcAft>
              <a:tabLst>
                <a:tab pos="536575" algn="l"/>
              </a:tabLst>
            </a:pPr>
            <a:r>
              <a:rPr lang="hu-HU" sz="1600" dirty="0"/>
              <a:t>1.15	Holdon megvalósított kommunikáció SRS (s-s) keretében</a:t>
            </a:r>
          </a:p>
          <a:p>
            <a:pPr marL="536575" indent="-536575">
              <a:lnSpc>
                <a:spcPct val="110000"/>
              </a:lnSpc>
              <a:spcAft>
                <a:spcPts val="1200"/>
              </a:spcAft>
              <a:tabLst>
                <a:tab pos="536575" algn="l"/>
              </a:tabLst>
            </a:pPr>
            <a:r>
              <a:rPr lang="hu-HU" sz="1600" dirty="0"/>
              <a:t>1.16	Rádiócsendes zónában működő elsődleges RAS védelme NGSO rendszerekkel szemben</a:t>
            </a:r>
          </a:p>
          <a:p>
            <a:pPr marL="536575" indent="-536575">
              <a:lnSpc>
                <a:spcPct val="110000"/>
              </a:lnSpc>
              <a:spcAft>
                <a:spcPts val="1200"/>
              </a:spcAft>
              <a:tabLst>
                <a:tab pos="536575" algn="l"/>
              </a:tabLst>
            </a:pPr>
            <a:r>
              <a:rPr lang="hu-HU" sz="1600" dirty="0"/>
              <a:t>1 17	Űridőjárás-érzékelők (csak vétel) szabályozása, védelme</a:t>
            </a:r>
          </a:p>
          <a:p>
            <a:pPr marL="536575" indent="-536575">
              <a:lnSpc>
                <a:spcPct val="110000"/>
              </a:lnSpc>
              <a:spcAft>
                <a:spcPts val="1200"/>
              </a:spcAft>
              <a:tabLst>
                <a:tab pos="536575" algn="l"/>
              </a:tabLst>
            </a:pPr>
            <a:r>
              <a:rPr lang="hu-HU" sz="1600" dirty="0"/>
              <a:t>1.18	EESS (passzív), RAS védelme aktív szolgálatok nem kívánt sugárzásával szemben 76 </a:t>
            </a:r>
            <a:r>
              <a:rPr lang="hu-HU" sz="1600" dirty="0" err="1"/>
              <a:t>GHz</a:t>
            </a:r>
            <a:r>
              <a:rPr lang="hu-HU" sz="1600" dirty="0"/>
              <a:t> fölött</a:t>
            </a:r>
          </a:p>
          <a:p>
            <a:pPr marL="536575" indent="-536575">
              <a:lnSpc>
                <a:spcPct val="110000"/>
              </a:lnSpc>
              <a:spcAft>
                <a:spcPts val="1200"/>
              </a:spcAft>
              <a:tabLst>
                <a:tab pos="536575" algn="l"/>
              </a:tabLst>
            </a:pPr>
            <a:r>
              <a:rPr lang="hu-HU" sz="1600" dirty="0"/>
              <a:t>1.19	Elsődleges EESS (passzív) 4200-4400 MHz és 8400-8500 MHz sávban (R1, R2, R3-ban)</a:t>
            </a:r>
          </a:p>
        </p:txBody>
      </p:sp>
      <p:pic>
        <p:nvPicPr>
          <p:cNvPr id="6" name="Kép 5">
            <a:extLst>
              <a:ext uri="{FF2B5EF4-FFF2-40B4-BE49-F238E27FC236}">
                <a16:creationId xmlns:a16="http://schemas.microsoft.com/office/drawing/2014/main" id="{946AD010-A4E7-4DFF-8B8C-D01FBD058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DC531077-D521-464F-91B6-D5381655065F}"/>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WRC-27 napirendi pontok</a:t>
            </a:r>
          </a:p>
        </p:txBody>
      </p:sp>
    </p:spTree>
    <p:extLst>
      <p:ext uri="{BB962C8B-B14F-4D97-AF65-F5344CB8AC3E}">
        <p14:creationId xmlns:p14="http://schemas.microsoft.com/office/powerpoint/2010/main" val="1336305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zöveg helye 3">
            <a:extLst>
              <a:ext uri="{FF2B5EF4-FFF2-40B4-BE49-F238E27FC236}">
                <a16:creationId xmlns:a16="http://schemas.microsoft.com/office/drawing/2014/main" id="{AF1B3D3E-125F-41F3-9AEE-BC29AA7F3762}"/>
              </a:ext>
            </a:extLst>
          </p:cNvPr>
          <p:cNvSpPr>
            <a:spLocks noGrp="1"/>
          </p:cNvSpPr>
          <p:nvPr>
            <p:ph type="body" sz="half" idx="2"/>
          </p:nvPr>
        </p:nvSpPr>
        <p:spPr>
          <a:xfrm>
            <a:off x="467544" y="843579"/>
            <a:ext cx="8280921" cy="3960416"/>
          </a:xfrm>
        </p:spPr>
        <p:txBody>
          <a:bodyPr>
            <a:noAutofit/>
          </a:bodyPr>
          <a:lstStyle/>
          <a:p>
            <a:pPr marL="623888" indent="-623888">
              <a:lnSpc>
                <a:spcPct val="110000"/>
              </a:lnSpc>
              <a:spcAft>
                <a:spcPts val="1200"/>
              </a:spcAft>
              <a:tabLst>
                <a:tab pos="623888" algn="l"/>
              </a:tabLst>
            </a:pPr>
            <a:r>
              <a:rPr lang="hu-HU" sz="1600" dirty="0"/>
              <a:t>2.1	275-325 </a:t>
            </a:r>
            <a:r>
              <a:rPr lang="hu-HU" sz="1600" dirty="0" err="1"/>
              <a:t>GHz</a:t>
            </a:r>
            <a:r>
              <a:rPr lang="hu-HU" sz="1600" dirty="0"/>
              <a:t> FS, MS, RLS, amatőr, </a:t>
            </a:r>
            <a:r>
              <a:rPr lang="hu-HU" sz="1600" dirty="0" err="1"/>
              <a:t>műh</a:t>
            </a:r>
            <a:r>
              <a:rPr lang="hu-HU" sz="1600" dirty="0"/>
              <a:t>. amatőr, RAS, EESS, SRS (passzív) felosztás + RR lábjegyzet módosítások</a:t>
            </a:r>
          </a:p>
          <a:p>
            <a:pPr marL="623888" indent="-623888">
              <a:lnSpc>
                <a:spcPct val="110000"/>
              </a:lnSpc>
              <a:spcAft>
                <a:spcPts val="1200"/>
              </a:spcAft>
              <a:tabLst>
                <a:tab pos="623888" algn="l"/>
              </a:tabLst>
            </a:pPr>
            <a:r>
              <a:rPr lang="hu-HU" sz="1600" dirty="0"/>
              <a:t>2.2	Nyalábolt, nem nyalábolt WPT lehetséges sávok, rádiószolgálatok zavarásának elkerülése</a:t>
            </a:r>
          </a:p>
          <a:p>
            <a:pPr marL="623888" indent="-623888">
              <a:lnSpc>
                <a:spcPct val="110000"/>
              </a:lnSpc>
              <a:spcAft>
                <a:spcPts val="1200"/>
              </a:spcAft>
              <a:tabLst>
                <a:tab pos="623888" algn="l"/>
              </a:tabLst>
            </a:pPr>
            <a:r>
              <a:rPr lang="hu-HU" sz="1600" dirty="0"/>
              <a:t>2.3	NGSO FSS (E-s) légi, tengeri ESIM 12,75-13,25 </a:t>
            </a:r>
            <a:r>
              <a:rPr lang="hu-HU" sz="1600" dirty="0" err="1"/>
              <a:t>GHz</a:t>
            </a:r>
            <a:r>
              <a:rPr lang="hu-HU" sz="1600" dirty="0"/>
              <a:t> sávban</a:t>
            </a:r>
          </a:p>
          <a:p>
            <a:pPr marL="623888" indent="-623888">
              <a:lnSpc>
                <a:spcPct val="110000"/>
              </a:lnSpc>
              <a:spcAft>
                <a:spcPts val="1200"/>
              </a:spcAft>
              <a:tabLst>
                <a:tab pos="623888" algn="l"/>
              </a:tabLst>
            </a:pPr>
            <a:r>
              <a:rPr lang="hu-HU" sz="1600" dirty="0"/>
              <a:t>2.4	GSO, NGSO közötti ISS 3700-4200 MHz és 5925-6425 MHz sávokban</a:t>
            </a:r>
          </a:p>
          <a:p>
            <a:pPr marL="623888" indent="-623888">
              <a:lnSpc>
                <a:spcPct val="110000"/>
              </a:lnSpc>
              <a:spcAft>
                <a:spcPts val="1200"/>
              </a:spcAft>
              <a:tabLst>
                <a:tab pos="623888" algn="l"/>
              </a:tabLst>
            </a:pPr>
            <a:r>
              <a:rPr lang="hu-HU" sz="1600" dirty="0"/>
              <a:t>2.5	Elsődleges AMS-re [694-960 MHz R1-ben], 890-942 MHz R2-ben, [3400-3700 MHz R3-ban] nem biztonsági célú földfelszíni IMT UE-k által</a:t>
            </a:r>
          </a:p>
          <a:p>
            <a:pPr marL="623888" indent="-623888">
              <a:lnSpc>
                <a:spcPct val="110000"/>
              </a:lnSpc>
              <a:spcAft>
                <a:spcPts val="1200"/>
              </a:spcAft>
              <a:tabLst>
                <a:tab pos="623888" algn="l"/>
              </a:tabLst>
            </a:pPr>
            <a:r>
              <a:rPr lang="hu-HU" sz="1600" dirty="0"/>
              <a:t>2.6	[102-109.5 </a:t>
            </a:r>
            <a:r>
              <a:rPr lang="hu-HU" sz="1600" dirty="0" err="1"/>
              <a:t>GHz</a:t>
            </a:r>
            <a:r>
              <a:rPr lang="hu-HU" sz="1600" dirty="0"/>
              <a:t>, 151,5-164 </a:t>
            </a:r>
            <a:r>
              <a:rPr lang="hu-HU" sz="1600" dirty="0" err="1"/>
              <a:t>GHz</a:t>
            </a:r>
            <a:r>
              <a:rPr lang="hu-HU" sz="1600" dirty="0"/>
              <a:t>, 167-174,8 </a:t>
            </a:r>
            <a:r>
              <a:rPr lang="hu-HU" sz="1600" dirty="0" err="1"/>
              <a:t>GHz</a:t>
            </a:r>
            <a:r>
              <a:rPr lang="hu-HU" sz="1600" dirty="0"/>
              <a:t>, 209-226 </a:t>
            </a:r>
            <a:r>
              <a:rPr lang="hu-HU" sz="1600" dirty="0" err="1"/>
              <a:t>GHz</a:t>
            </a:r>
            <a:r>
              <a:rPr lang="hu-HU" sz="1600" dirty="0"/>
              <a:t> és 252-275 </a:t>
            </a:r>
            <a:r>
              <a:rPr lang="hu-HU" sz="1600" dirty="0" err="1"/>
              <a:t>GHz</a:t>
            </a:r>
            <a:r>
              <a:rPr lang="hu-HU" sz="1600" dirty="0"/>
              <a:t>] IMT azonosítás (100 </a:t>
            </a:r>
            <a:r>
              <a:rPr lang="hu-HU" sz="1600" dirty="0" err="1"/>
              <a:t>GHz</a:t>
            </a:r>
            <a:r>
              <a:rPr lang="hu-HU" sz="1600" dirty="0"/>
              <a:t> feletti IMT)</a:t>
            </a:r>
          </a:p>
          <a:p>
            <a:pPr marL="623888" indent="-623888">
              <a:lnSpc>
                <a:spcPct val="110000"/>
              </a:lnSpc>
              <a:spcAft>
                <a:spcPts val="1200"/>
              </a:spcAft>
              <a:tabLst>
                <a:tab pos="623888" algn="l"/>
              </a:tabLst>
            </a:pPr>
            <a:r>
              <a:rPr lang="hu-HU" sz="1600" dirty="0"/>
              <a:t>2.7	VHF-sávú tengeri rádiótávközlő rendszerek felhasználásának javítása</a:t>
            </a:r>
          </a:p>
        </p:txBody>
      </p:sp>
      <p:pic>
        <p:nvPicPr>
          <p:cNvPr id="6" name="Kép 5">
            <a:extLst>
              <a:ext uri="{FF2B5EF4-FFF2-40B4-BE49-F238E27FC236}">
                <a16:creationId xmlns:a16="http://schemas.microsoft.com/office/drawing/2014/main" id="{124838DB-62D8-4AE8-892D-8781801EB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7C7259C5-28F8-4528-8842-90575B5FD683}"/>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WRC-31 előzetes napirendi pontok</a:t>
            </a:r>
          </a:p>
        </p:txBody>
      </p:sp>
    </p:spTree>
    <p:extLst>
      <p:ext uri="{BB962C8B-B14F-4D97-AF65-F5344CB8AC3E}">
        <p14:creationId xmlns:p14="http://schemas.microsoft.com/office/powerpoint/2010/main" val="1119820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zöveg helye 3">
            <a:extLst>
              <a:ext uri="{FF2B5EF4-FFF2-40B4-BE49-F238E27FC236}">
                <a16:creationId xmlns:a16="http://schemas.microsoft.com/office/drawing/2014/main" id="{86CD1D1B-3F2C-4BD7-9AF6-866AB9EC43F8}"/>
              </a:ext>
            </a:extLst>
          </p:cNvPr>
          <p:cNvSpPr>
            <a:spLocks noGrp="1"/>
          </p:cNvSpPr>
          <p:nvPr>
            <p:ph type="body" sz="half" idx="2"/>
          </p:nvPr>
        </p:nvSpPr>
        <p:spPr>
          <a:xfrm>
            <a:off x="459546" y="793168"/>
            <a:ext cx="8280921" cy="3960416"/>
          </a:xfrm>
        </p:spPr>
        <p:txBody>
          <a:bodyPr>
            <a:noAutofit/>
          </a:bodyPr>
          <a:lstStyle/>
          <a:p>
            <a:pPr marL="623888" indent="-623888">
              <a:lnSpc>
                <a:spcPct val="110000"/>
              </a:lnSpc>
              <a:spcAft>
                <a:spcPts val="1200"/>
              </a:spcAft>
              <a:tabLst>
                <a:tab pos="623888" algn="l"/>
              </a:tabLst>
            </a:pPr>
            <a:r>
              <a:rPr lang="hu-HU" sz="1600" dirty="0"/>
              <a:t>2.8	MF-, HF-sávú tengeri rádiótávközlés csatornahasználatának és felhasználásának javítása</a:t>
            </a:r>
          </a:p>
          <a:p>
            <a:pPr marL="623888" indent="-623888">
              <a:lnSpc>
                <a:spcPct val="110000"/>
              </a:lnSpc>
              <a:spcAft>
                <a:spcPts val="1200"/>
              </a:spcAft>
              <a:tabLst>
                <a:tab pos="623888" algn="l"/>
              </a:tabLst>
            </a:pPr>
            <a:r>
              <a:rPr lang="hu-HU" sz="1600" dirty="0"/>
              <a:t>2.9	RNSS (s-E) felosztás az [5030-5250 MHz] sávban</a:t>
            </a:r>
          </a:p>
          <a:p>
            <a:pPr marL="623888" indent="-623888">
              <a:lnSpc>
                <a:spcPct val="110000"/>
              </a:lnSpc>
              <a:spcAft>
                <a:spcPts val="1200"/>
              </a:spcAft>
              <a:tabLst>
                <a:tab pos="623888" algn="l"/>
              </a:tabLst>
            </a:pPr>
            <a:r>
              <a:rPr lang="hu-HU" sz="1600" dirty="0"/>
              <a:t>2.10	Új elsődleges EESS (E-s) felosztás 22,55-23,15 </a:t>
            </a:r>
            <a:r>
              <a:rPr lang="hu-HU" sz="1600" dirty="0" err="1"/>
              <a:t>GHz</a:t>
            </a:r>
            <a:r>
              <a:rPr lang="hu-HU" sz="1600" dirty="0"/>
              <a:t> sávban</a:t>
            </a:r>
          </a:p>
          <a:p>
            <a:pPr marL="623888" indent="-623888">
              <a:lnSpc>
                <a:spcPct val="110000"/>
              </a:lnSpc>
              <a:spcAft>
                <a:spcPts val="1200"/>
              </a:spcAft>
              <a:tabLst>
                <a:tab pos="623888" algn="l"/>
              </a:tabLst>
            </a:pPr>
            <a:r>
              <a:rPr lang="hu-HU" sz="1600" dirty="0"/>
              <a:t>2.11	Másodlagos EESS (s-E) elsődlegessé [37,5-40,5 </a:t>
            </a:r>
            <a:r>
              <a:rPr lang="hu-HU" sz="1600" dirty="0" err="1"/>
              <a:t>GHz</a:t>
            </a:r>
            <a:r>
              <a:rPr lang="hu-HU" sz="1600" dirty="0"/>
              <a:t>] sávban / új elsődleges EESS (s-E) [40,5-52,4 </a:t>
            </a:r>
            <a:r>
              <a:rPr lang="hu-HU" sz="1600" dirty="0" err="1"/>
              <a:t>GHz</a:t>
            </a:r>
            <a:r>
              <a:rPr lang="hu-HU" sz="1600" dirty="0"/>
              <a:t>] tartományban R1,R2,R3-ban</a:t>
            </a:r>
          </a:p>
          <a:p>
            <a:pPr marL="623888" indent="-623888">
              <a:lnSpc>
                <a:spcPct val="110000"/>
              </a:lnSpc>
              <a:spcAft>
                <a:spcPts val="1200"/>
              </a:spcAft>
              <a:tabLst>
                <a:tab pos="623888" algn="l"/>
              </a:tabLst>
            </a:pPr>
            <a:r>
              <a:rPr lang="hu-HU" sz="1600" dirty="0"/>
              <a:t>2.12	Új másodlagos EESS (aktív) [3000-3100 MHz] és [3300-3400 MHz] sávokban</a:t>
            </a:r>
          </a:p>
          <a:p>
            <a:pPr marL="623888" indent="-623888">
              <a:lnSpc>
                <a:spcPct val="110000"/>
              </a:lnSpc>
              <a:spcAft>
                <a:spcPts val="1200"/>
              </a:spcAft>
              <a:tabLst>
                <a:tab pos="623888" algn="l"/>
              </a:tabLst>
            </a:pPr>
            <a:r>
              <a:rPr lang="hu-HU" sz="1600" dirty="0"/>
              <a:t>2.13	Űrbeli EESS (aktív) SAR és rádiómeghatározó rendszerek összeférhetősége 9200-10400 MHz sávban</a:t>
            </a:r>
          </a:p>
          <a:p>
            <a:pPr marL="623888" indent="-623888">
              <a:lnSpc>
                <a:spcPct val="110000"/>
              </a:lnSpc>
              <a:spcAft>
                <a:spcPts val="1200"/>
              </a:spcAft>
              <a:tabLst>
                <a:tab pos="623888" algn="l"/>
              </a:tabLst>
            </a:pPr>
            <a:r>
              <a:rPr lang="hu-HU" sz="1600" dirty="0"/>
              <a:t>2.14	BS, MS spektrumhasználat, -igény felülvizsgálat 470-694 MHz sávban</a:t>
            </a:r>
          </a:p>
        </p:txBody>
      </p:sp>
      <p:pic>
        <p:nvPicPr>
          <p:cNvPr id="8" name="Kép 7">
            <a:extLst>
              <a:ext uri="{FF2B5EF4-FFF2-40B4-BE49-F238E27FC236}">
                <a16:creationId xmlns:a16="http://schemas.microsoft.com/office/drawing/2014/main" id="{471CDCEE-E92C-48CF-9599-D136A0F34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
        <p:nvSpPr>
          <p:cNvPr id="7" name="Átellenes sarkain kerekített téglalap 16">
            <a:extLst>
              <a:ext uri="{FF2B5EF4-FFF2-40B4-BE49-F238E27FC236}">
                <a16:creationId xmlns:a16="http://schemas.microsoft.com/office/drawing/2014/main" id="{C11A461D-65EE-4B77-88AC-689DC9798E5F}"/>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WRC-31 előzetes napirendi pontok</a:t>
            </a:r>
          </a:p>
        </p:txBody>
      </p:sp>
    </p:spTree>
    <p:extLst>
      <p:ext uri="{BB962C8B-B14F-4D97-AF65-F5344CB8AC3E}">
        <p14:creationId xmlns:p14="http://schemas.microsoft.com/office/powerpoint/2010/main" val="1252448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26274" y="2211710"/>
            <a:ext cx="7731894" cy="936104"/>
          </a:xfrm>
        </p:spPr>
        <p:txBody>
          <a:bodyPr/>
          <a:lstStyle/>
          <a:p>
            <a:pPr>
              <a:lnSpc>
                <a:spcPct val="100000"/>
              </a:lnSpc>
              <a:spcBef>
                <a:spcPts val="0"/>
              </a:spcBef>
            </a:pPr>
            <a:r>
              <a:rPr lang="hu-HU" dirty="0"/>
              <a:t>CPM-27-1</a:t>
            </a:r>
          </a:p>
        </p:txBody>
      </p:sp>
      <p:sp>
        <p:nvSpPr>
          <p:cNvPr id="5" name="Subtitle 4"/>
          <p:cNvSpPr>
            <a:spLocks noGrp="1"/>
          </p:cNvSpPr>
          <p:nvPr>
            <p:ph type="subTitle" idx="1"/>
          </p:nvPr>
        </p:nvSpPr>
        <p:spPr>
          <a:xfrm>
            <a:off x="1426274" y="4438405"/>
            <a:ext cx="7128792" cy="432048"/>
          </a:xfrm>
        </p:spPr>
        <p:txBody>
          <a:bodyPr/>
          <a:lstStyle/>
          <a:p>
            <a:pPr>
              <a:lnSpc>
                <a:spcPct val="100000"/>
              </a:lnSpc>
            </a:pPr>
            <a:r>
              <a:rPr lang="hu-HU" sz="2400" dirty="0"/>
              <a:t>Bálint Irén</a:t>
            </a:r>
          </a:p>
        </p:txBody>
      </p:sp>
      <p:sp>
        <p:nvSpPr>
          <p:cNvPr id="8" name="Text Placeholder 5"/>
          <p:cNvSpPr>
            <a:spLocks noGrp="1"/>
          </p:cNvSpPr>
          <p:nvPr>
            <p:ph type="body" sz="half" idx="2"/>
          </p:nvPr>
        </p:nvSpPr>
        <p:spPr>
          <a:xfrm>
            <a:off x="1426274" y="3234107"/>
            <a:ext cx="6579766" cy="1146575"/>
          </a:xfrm>
        </p:spPr>
        <p:txBody>
          <a:bodyPr>
            <a:normAutofit/>
          </a:bodyPr>
          <a:lstStyle/>
          <a:p>
            <a:pPr>
              <a:lnSpc>
                <a:spcPct val="110000"/>
              </a:lnSpc>
              <a:spcBef>
                <a:spcPts val="0"/>
              </a:spcBef>
            </a:pPr>
            <a:endParaRPr lang="hu-HU" sz="1600" dirty="0"/>
          </a:p>
        </p:txBody>
      </p:sp>
    </p:spTree>
    <p:extLst>
      <p:ext uri="{BB962C8B-B14F-4D97-AF65-F5344CB8AC3E}">
        <p14:creationId xmlns:p14="http://schemas.microsoft.com/office/powerpoint/2010/main" val="3382242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7146C49A-BDCC-4EF1-8862-635E407E52E5}"/>
              </a:ext>
            </a:extLst>
          </p:cNvPr>
          <p:cNvSpPr txBox="1">
            <a:spLocks/>
          </p:cNvSpPr>
          <p:nvPr/>
        </p:nvSpPr>
        <p:spPr>
          <a:xfrm>
            <a:off x="539553" y="875271"/>
            <a:ext cx="8352928" cy="4338058"/>
          </a:xfrm>
          <a:prstGeom prst="rect">
            <a:avLst/>
          </a:prstGeom>
        </p:spPr>
        <p:txBody>
          <a:bodyPr anchor="t">
            <a:normAutofit/>
          </a:bodyPr>
          <a:lstStyle/>
          <a:p>
            <a:pPr marL="285750" indent="-285750" algn="just" hangingPunct="0">
              <a:buFont typeface="Wingdings" panose="05000000000000000000" pitchFamily="2" charset="2"/>
              <a:buChar char="Ø"/>
            </a:pPr>
            <a:r>
              <a:rPr lang="hu-HU" sz="1400" dirty="0">
                <a:latin typeface="Lato Light" panose="020B0604020202020204" charset="0"/>
                <a:ea typeface="Lato Light" panose="020B0604020202020204" charset="0"/>
                <a:cs typeface="Lato Light" panose="020B0604020202020204" charset="0"/>
              </a:rPr>
              <a:t>az ITU Alapokmányában foglalt szabályoknak megfelelően a WRC-23 javaslatot tesz a Tanácsnak a WRC-27 napirendjére (</a:t>
            </a:r>
            <a:r>
              <a:rPr lang="hu-HU" sz="1400" dirty="0" err="1">
                <a:latin typeface="Lato Light" panose="020B0604020202020204" charset="0"/>
                <a:ea typeface="Lato Light" panose="020B0604020202020204" charset="0"/>
                <a:cs typeface="Lato Light" panose="020B0604020202020204" charset="0"/>
              </a:rPr>
              <a:t>Resolution</a:t>
            </a:r>
            <a:r>
              <a:rPr lang="hu-HU" sz="1400" dirty="0">
                <a:latin typeface="Lato Light" panose="020B0604020202020204" charset="0"/>
                <a:ea typeface="Lato Light" panose="020B0604020202020204" charset="0"/>
                <a:cs typeface="Lato Light" panose="020B0604020202020204" charset="0"/>
              </a:rPr>
              <a:t> 813 (WRC-23) és a WRC-31 előzetes napirendjére (</a:t>
            </a:r>
            <a:r>
              <a:rPr lang="hu-HU" sz="1400" dirty="0" err="1">
                <a:latin typeface="Lato Light" panose="020B0604020202020204" charset="0"/>
                <a:ea typeface="Lato Light" panose="020B0604020202020204" charset="0"/>
                <a:cs typeface="Lato Light" panose="020B0604020202020204" charset="0"/>
              </a:rPr>
              <a:t>Resolution</a:t>
            </a:r>
            <a:r>
              <a:rPr lang="hu-HU" sz="1400" dirty="0">
                <a:latin typeface="Lato Light" panose="020B0604020202020204" charset="0"/>
                <a:ea typeface="Lato Light" panose="020B0604020202020204" charset="0"/>
                <a:cs typeface="Lato Light" panose="020B0604020202020204" charset="0"/>
              </a:rPr>
              <a:t> 814 (WRC-23) </a:t>
            </a:r>
            <a:endParaRPr lang="hu-HU" dirty="0"/>
          </a:p>
          <a:p>
            <a:pPr marL="285750" indent="-285750" algn="just" hangingPunct="0">
              <a:buFont typeface="Wingdings" panose="05000000000000000000" pitchFamily="2" charset="2"/>
              <a:buChar char="Ø"/>
            </a:pPr>
            <a:r>
              <a:rPr lang="hu-HU" sz="1400" dirty="0">
                <a:latin typeface="Lato Light" panose="020B0604020202020204" charset="0"/>
                <a:ea typeface="Lato Light" panose="020B0604020202020204" charset="0"/>
                <a:cs typeface="Lato Light" panose="020B0604020202020204" charset="0"/>
              </a:rPr>
              <a:t>az</a:t>
            </a:r>
            <a:r>
              <a:rPr lang="en-US" sz="1400" dirty="0">
                <a:latin typeface="Lato Light" panose="020B0604020202020204" charset="0"/>
                <a:ea typeface="Lato Light" panose="020B0604020202020204" charset="0"/>
                <a:cs typeface="Lato Light" panose="020B0604020202020204" charset="0"/>
              </a:rPr>
              <a:t> RA-23 ITU-R 2-9 </a:t>
            </a:r>
            <a:r>
              <a:rPr lang="en-US" sz="1400" dirty="0" err="1">
                <a:latin typeface="Lato Light" panose="020B0604020202020204" charset="0"/>
                <a:ea typeface="Lato Light" panose="020B0604020202020204" charset="0"/>
                <a:cs typeface="Lato Light" panose="020B0604020202020204" charset="0"/>
              </a:rPr>
              <a:t>Határozatának</a:t>
            </a:r>
            <a:r>
              <a:rPr lang="en-US" sz="1400" dirty="0">
                <a:latin typeface="Lato Light" panose="020B0604020202020204" charset="0"/>
                <a:ea typeface="Lato Light" panose="020B0604020202020204" charset="0"/>
                <a:cs typeface="Lato Light" panose="020B0604020202020204" charset="0"/>
              </a:rPr>
              <a:t> </a:t>
            </a:r>
            <a:r>
              <a:rPr lang="en-US" sz="1400" dirty="0" err="1">
                <a:latin typeface="Lato Light" panose="020B0604020202020204" charset="0"/>
                <a:ea typeface="Lato Light" panose="020B0604020202020204" charset="0"/>
                <a:cs typeface="Lato Light" panose="020B0604020202020204" charset="0"/>
              </a:rPr>
              <a:t>megfelelően</a:t>
            </a:r>
            <a:r>
              <a:rPr lang="en-US" sz="1400" dirty="0">
                <a:latin typeface="Lato Light" panose="020B0604020202020204" charset="0"/>
                <a:ea typeface="Lato Light" panose="020B0604020202020204" charset="0"/>
                <a:cs typeface="Lato Light" panose="020B0604020202020204" charset="0"/>
              </a:rPr>
              <a:t> a WRC-27 </a:t>
            </a:r>
            <a:r>
              <a:rPr lang="en-US" sz="1400" dirty="0" err="1">
                <a:latin typeface="Lato Light" panose="020B0604020202020204" charset="0"/>
                <a:ea typeface="Lato Light" panose="020B0604020202020204" charset="0"/>
                <a:cs typeface="Lato Light" panose="020B0604020202020204" charset="0"/>
              </a:rPr>
              <a:t>előkészítéséért</a:t>
            </a:r>
            <a:r>
              <a:rPr lang="en-US" sz="1400" dirty="0">
                <a:latin typeface="Lato Light" panose="020B0604020202020204" charset="0"/>
                <a:ea typeface="Lato Light" panose="020B0604020202020204" charset="0"/>
                <a:cs typeface="Lato Light" panose="020B0604020202020204" charset="0"/>
              </a:rPr>
              <a:t> a </a:t>
            </a:r>
            <a:r>
              <a:rPr lang="en-US" sz="1400" dirty="0" err="1">
                <a:latin typeface="Lato Light" panose="020B0604020202020204" charset="0"/>
                <a:ea typeface="Lato Light" panose="020B0604020202020204" charset="0"/>
                <a:cs typeface="Lato Light" panose="020B0604020202020204" charset="0"/>
              </a:rPr>
              <a:t>konferencia</a:t>
            </a:r>
            <a:r>
              <a:rPr lang="en-US" sz="1400" dirty="0">
                <a:latin typeface="Lato Light" panose="020B0604020202020204" charset="0"/>
                <a:ea typeface="Lato Light" panose="020B0604020202020204" charset="0"/>
                <a:cs typeface="Lato Light" panose="020B0604020202020204" charset="0"/>
              </a:rPr>
              <a:t> </a:t>
            </a:r>
            <a:r>
              <a:rPr lang="en-US" sz="1400" dirty="0" err="1">
                <a:latin typeface="Lato Light" panose="020B0604020202020204" charset="0"/>
                <a:ea typeface="Lato Light" panose="020B0604020202020204" charset="0"/>
                <a:cs typeface="Lato Light" panose="020B0604020202020204" charset="0"/>
              </a:rPr>
              <a:t>előkészítő</a:t>
            </a:r>
            <a:r>
              <a:rPr lang="en-US" sz="1400" dirty="0">
                <a:latin typeface="Lato Light" panose="020B0604020202020204" charset="0"/>
                <a:ea typeface="Lato Light" panose="020B0604020202020204" charset="0"/>
                <a:cs typeface="Lato Light" panose="020B0604020202020204" charset="0"/>
              </a:rPr>
              <a:t> </a:t>
            </a:r>
            <a:r>
              <a:rPr lang="en-US" sz="1400" dirty="0" err="1">
                <a:latin typeface="Lato Light" panose="020B0604020202020204" charset="0"/>
                <a:ea typeface="Lato Light" panose="020B0604020202020204" charset="0"/>
                <a:cs typeface="Lato Light" panose="020B0604020202020204" charset="0"/>
              </a:rPr>
              <a:t>csoport</a:t>
            </a:r>
            <a:r>
              <a:rPr lang="en-US" sz="1400" dirty="0">
                <a:latin typeface="Lato Light" panose="020B0604020202020204" charset="0"/>
                <a:ea typeface="Lato Light" panose="020B0604020202020204" charset="0"/>
                <a:cs typeface="Lato Light" panose="020B0604020202020204" charset="0"/>
              </a:rPr>
              <a:t> (Conference Preparatory Meeting –CPM-27) </a:t>
            </a:r>
            <a:r>
              <a:rPr lang="en-US" sz="1400" dirty="0" err="1">
                <a:latin typeface="Lato Light" panose="020B0604020202020204" charset="0"/>
                <a:ea typeface="Lato Light" panose="020B0604020202020204" charset="0"/>
                <a:cs typeface="Lato Light" panose="020B0604020202020204" charset="0"/>
              </a:rPr>
              <a:t>felelős</a:t>
            </a:r>
            <a:endParaRPr lang="en-US" dirty="0" err="1"/>
          </a:p>
          <a:p>
            <a:pPr marL="285750" indent="-285750" algn="just" hangingPunct="0">
              <a:buFont typeface="Wingdings" panose="05000000000000000000" pitchFamily="2" charset="2"/>
              <a:buChar char="Ø"/>
            </a:pPr>
            <a:r>
              <a:rPr lang="hu-HU" sz="1400" dirty="0">
                <a:latin typeface="Lato Light" panose="020B0604020202020204" charset="0"/>
                <a:ea typeface="Lato Light" panose="020B0604020202020204" charset="0"/>
                <a:cs typeface="Lato Light" panose="020B0604020202020204" charset="0"/>
              </a:rPr>
              <a:t>a CPM két ülésszakot </a:t>
            </a:r>
            <a:r>
              <a:rPr lang="en-US" sz="1400" dirty="0">
                <a:latin typeface="Lato Light" panose="020B0604020202020204" charset="0"/>
                <a:ea typeface="Lato Light" panose="020B0604020202020204" charset="0"/>
                <a:cs typeface="Lato Light" panose="020B0604020202020204" charset="0"/>
              </a:rPr>
              <a:t> </a:t>
            </a:r>
            <a:r>
              <a:rPr lang="hu-HU" sz="1400" dirty="0">
                <a:latin typeface="Lato Light" panose="020B0604020202020204" charset="0"/>
                <a:ea typeface="Lato Light" panose="020B0604020202020204" charset="0"/>
                <a:cs typeface="Lato Light" panose="020B0604020202020204" charset="0"/>
              </a:rPr>
              <a:t>tart és alapvető célja a WRC-27 előkészítő tevékenység megszervezése és koordinálása</a:t>
            </a:r>
            <a:endParaRPr lang="hu-HU" dirty="0"/>
          </a:p>
          <a:p>
            <a:pPr marL="285750" indent="-285750" algn="just" hangingPunct="0">
              <a:buFont typeface="Wingdings" panose="05000000000000000000" pitchFamily="2" charset="2"/>
              <a:buChar char="Ø"/>
            </a:pPr>
            <a:r>
              <a:rPr lang="hu-HU" sz="1400" dirty="0">
                <a:latin typeface="Lato Light" panose="020B0604020202020204" charset="0"/>
                <a:ea typeface="Lato Light" panose="020B0604020202020204" charset="0"/>
                <a:cs typeface="Lato Light" panose="020B0604020202020204" charset="0"/>
              </a:rPr>
              <a:t>az első ülés (</a:t>
            </a:r>
            <a:r>
              <a:rPr lang="en-US" sz="1400" dirty="0">
                <a:latin typeface="Lato Light" panose="020B0604020202020204" charset="0"/>
                <a:ea typeface="Lato Light" panose="020B0604020202020204" charset="0"/>
                <a:cs typeface="Lato Light" panose="020B0604020202020204" charset="0"/>
              </a:rPr>
              <a:t>CPM</a:t>
            </a:r>
            <a:r>
              <a:rPr lang="hu-HU" sz="1400" dirty="0">
                <a:latin typeface="Lato Light" panose="020B0604020202020204" charset="0"/>
                <a:ea typeface="Lato Light" panose="020B0604020202020204" charset="0"/>
                <a:cs typeface="Lato Light" panose="020B0604020202020204" charset="0"/>
              </a:rPr>
              <a:t>27-1</a:t>
            </a:r>
            <a:r>
              <a:rPr lang="en-US" sz="1400" dirty="0">
                <a:latin typeface="Lato Light" panose="020B0604020202020204" charset="0"/>
                <a:ea typeface="Lato Light" panose="020B0604020202020204" charset="0"/>
                <a:cs typeface="Lato Light" panose="020B0604020202020204" charset="0"/>
              </a:rPr>
              <a:t>) </a:t>
            </a:r>
            <a:r>
              <a:rPr lang="hu-HU" sz="1400" dirty="0">
                <a:latin typeface="Lato Light" panose="020B0604020202020204" charset="0"/>
                <a:ea typeface="Lato Light" panose="020B0604020202020204" charset="0"/>
                <a:cs typeface="Lato Light" panose="020B0604020202020204" charset="0"/>
              </a:rPr>
              <a:t>közvetlenül a WRC-23 után:  2023. december 18-19., Dubai</a:t>
            </a:r>
            <a:endParaRPr lang="hu-HU" dirty="0"/>
          </a:p>
          <a:p>
            <a:pPr marL="285750" indent="-285750" algn="just" hangingPunct="0">
              <a:buFont typeface="Wingdings" panose="05000000000000000000" pitchFamily="2" charset="2"/>
              <a:buChar char="Ø"/>
            </a:pPr>
            <a:r>
              <a:rPr lang="hu-HU" sz="1400" dirty="0">
                <a:latin typeface="Lato Light" panose="020B0604020202020204" charset="0"/>
                <a:ea typeface="Lato Light" panose="020B0604020202020204" charset="0"/>
                <a:cs typeface="Lato Light" panose="020B0604020202020204" charset="0"/>
              </a:rPr>
              <a:t>Elnöke: Alexander </a:t>
            </a:r>
            <a:r>
              <a:rPr lang="hu-HU" sz="1400" dirty="0" err="1">
                <a:latin typeface="Lato Light" panose="020B0604020202020204" charset="0"/>
                <a:ea typeface="Lato Light" panose="020B0604020202020204" charset="0"/>
                <a:cs typeface="Lato Light" panose="020B0604020202020204" charset="0"/>
              </a:rPr>
              <a:t>Kühn</a:t>
            </a:r>
            <a:r>
              <a:rPr lang="hu-HU" sz="1400" dirty="0">
                <a:latin typeface="Lato Light" panose="020B0604020202020204" charset="0"/>
                <a:ea typeface="Lato Light" panose="020B0604020202020204" charset="0"/>
                <a:cs typeface="Lato Light" panose="020B0604020202020204" charset="0"/>
              </a:rPr>
              <a:t>, Németország</a:t>
            </a:r>
            <a:endParaRPr lang="hu-HU" dirty="0"/>
          </a:p>
          <a:p>
            <a:pPr algn="just">
              <a:lnSpc>
                <a:spcPct val="112999"/>
              </a:lnSpc>
            </a:pPr>
            <a:endParaRPr lang="hu-HU" sz="1400" dirty="0">
              <a:latin typeface="Lato Light" panose="020B0604020202020204" charset="0"/>
              <a:ea typeface="Lato Light" panose="020B0604020202020204" charset="0"/>
              <a:cs typeface="Lato Light" panose="020B0604020202020204" charset="0"/>
            </a:endParaRPr>
          </a:p>
          <a:p>
            <a:pPr>
              <a:spcBef>
                <a:spcPct val="0"/>
              </a:spcBef>
              <a:spcAft>
                <a:spcPts val="600"/>
              </a:spcAft>
            </a:pPr>
            <a:r>
              <a:rPr lang="hu-HU" sz="1400" b="1" dirty="0">
                <a:latin typeface="Lato Light" panose="020B0604020202020204" charset="0"/>
                <a:ea typeface="Lato Light" panose="020B0604020202020204" charset="0"/>
                <a:cs typeface="Lato Light" panose="020B0604020202020204" charset="0"/>
              </a:rPr>
              <a:t>A CPM-23-1 főbb feladatai</a:t>
            </a:r>
            <a:r>
              <a:rPr lang="hu-HU" sz="1400" b="1" dirty="0"/>
              <a:t> </a:t>
            </a:r>
            <a:r>
              <a:rPr lang="hu-HU" sz="1400" b="1" dirty="0">
                <a:cs typeface="Arial"/>
              </a:rPr>
              <a:t>(CA/270 körlevél tartalmazza a CPM27-1eredményét)</a:t>
            </a:r>
            <a:endParaRPr lang="hu-HU" dirty="0">
              <a:cs typeface="Arial"/>
            </a:endParaRPr>
          </a:p>
          <a:p>
            <a:pPr marL="800100" lvl="1" indent="-342900">
              <a:spcBef>
                <a:spcPct val="0"/>
              </a:spcBef>
              <a:spcAft>
                <a:spcPts val="600"/>
              </a:spcAft>
              <a:buFont typeface="Wingdings" pitchFamily="2" charset="2"/>
              <a:buChar char="Ø"/>
            </a:pPr>
            <a:r>
              <a:rPr lang="hu-HU" sz="1400" b="1" dirty="0">
                <a:latin typeface="Lato Light" panose="020B0604020202020204" charset="0"/>
                <a:ea typeface="Lato Light" panose="020B0604020202020204" charset="0"/>
                <a:cs typeface="Lato Light" panose="020B0604020202020204" charset="0"/>
              </a:rPr>
              <a:t>a CPM-27 dokumentum struktúrájának kialakítása és a fejezetek témafelelőseinek kijelölése;</a:t>
            </a:r>
            <a:endParaRPr lang="hu-HU" dirty="0"/>
          </a:p>
          <a:p>
            <a:pPr marL="800100" lvl="1" indent="-342900">
              <a:spcBef>
                <a:spcPct val="0"/>
              </a:spcBef>
              <a:spcAft>
                <a:spcPts val="600"/>
              </a:spcAft>
              <a:buFont typeface="Wingdings" pitchFamily="2" charset="2"/>
              <a:buChar char="Ø"/>
            </a:pPr>
            <a:r>
              <a:rPr lang="hu-HU" sz="1400" b="1" dirty="0">
                <a:latin typeface="Lato Light" panose="020B0604020202020204" charset="0"/>
                <a:ea typeface="Lato Light" panose="020B0604020202020204" charset="0"/>
                <a:cs typeface="Lato Light" panose="020B0604020202020204" charset="0"/>
              </a:rPr>
              <a:t>a napirendi pontokhoz kapcsolódó vizsgálatokért felelős munkacsoportok és érintett (közreműködő) munkacsoportok beazonosítása (WRC-27 és WRC-31);</a:t>
            </a:r>
            <a:endParaRPr lang="hu-HU" dirty="0"/>
          </a:p>
          <a:p>
            <a:pPr marL="800100" lvl="1" indent="-342900">
              <a:spcBef>
                <a:spcPct val="0"/>
              </a:spcBef>
              <a:spcAft>
                <a:spcPts val="600"/>
              </a:spcAft>
              <a:buFont typeface="Wingdings" pitchFamily="2" charset="2"/>
              <a:buChar char="Ø"/>
            </a:pPr>
            <a:r>
              <a:rPr lang="hu-HU" sz="1400" b="1" dirty="0">
                <a:latin typeface="Lato Light" panose="020B0604020202020204" charset="0"/>
                <a:ea typeface="Lato Light" panose="020B0604020202020204" charset="0"/>
                <a:cs typeface="Lato Light" panose="020B0604020202020204" charset="0"/>
              </a:rPr>
              <a:t>a WRC-27 előkészítő ITU tevékenység ütemezése.</a:t>
            </a:r>
            <a:endParaRPr lang="hu-HU" dirty="0"/>
          </a:p>
        </p:txBody>
      </p:sp>
      <p:pic>
        <p:nvPicPr>
          <p:cNvPr id="6" name="Kép 5">
            <a:extLst>
              <a:ext uri="{FF2B5EF4-FFF2-40B4-BE49-F238E27FC236}">
                <a16:creationId xmlns:a16="http://schemas.microsoft.com/office/drawing/2014/main" id="{156B1CF3-F897-4069-8A6F-D403D05EA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998" y="124020"/>
            <a:ext cx="486458" cy="536493"/>
          </a:xfrm>
          <a:prstGeom prst="rect">
            <a:avLst/>
          </a:prstGeom>
        </p:spPr>
      </p:pic>
      <p:sp>
        <p:nvSpPr>
          <p:cNvPr id="7" name="Átellenes sarkain kerekített téglalap 16">
            <a:extLst>
              <a:ext uri="{FF2B5EF4-FFF2-40B4-BE49-F238E27FC236}">
                <a16:creationId xmlns:a16="http://schemas.microsoft.com/office/drawing/2014/main" id="{70E80274-E08B-4D50-B4A1-60C02F2AB570}"/>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CPM-27-1</a:t>
            </a:r>
          </a:p>
        </p:txBody>
      </p:sp>
    </p:spTree>
    <p:extLst>
      <p:ext uri="{BB962C8B-B14F-4D97-AF65-F5344CB8AC3E}">
        <p14:creationId xmlns:p14="http://schemas.microsoft.com/office/powerpoint/2010/main" val="2202534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áblázat 3"/>
          <p:cNvGraphicFramePr>
            <a:graphicFrameLocks noGrp="1"/>
          </p:cNvGraphicFramePr>
          <p:nvPr>
            <p:extLst>
              <p:ext uri="{D42A27DB-BD31-4B8C-83A1-F6EECF244321}">
                <p14:modId xmlns:p14="http://schemas.microsoft.com/office/powerpoint/2010/main" val="1159347180"/>
              </p:ext>
            </p:extLst>
          </p:nvPr>
        </p:nvGraphicFramePr>
        <p:xfrm>
          <a:off x="408371" y="913086"/>
          <a:ext cx="8274685" cy="3743960"/>
        </p:xfrm>
        <a:graphic>
          <a:graphicData uri="http://schemas.openxmlformats.org/drawingml/2006/table">
            <a:tbl>
              <a:tblPr firstRow="1" bandRow="1">
                <a:tableStyleId>{5C22544A-7EE6-4342-B048-85BDC9FD1C3A}</a:tableStyleId>
              </a:tblPr>
              <a:tblGrid>
                <a:gridCol w="405765">
                  <a:extLst>
                    <a:ext uri="{9D8B030D-6E8A-4147-A177-3AD203B41FA5}">
                      <a16:colId xmlns:a16="http://schemas.microsoft.com/office/drawing/2014/main" val="2892977890"/>
                    </a:ext>
                  </a:extLst>
                </a:gridCol>
                <a:gridCol w="2905125">
                  <a:extLst>
                    <a:ext uri="{9D8B030D-6E8A-4147-A177-3AD203B41FA5}">
                      <a16:colId xmlns:a16="http://schemas.microsoft.com/office/drawing/2014/main" val="801529845"/>
                    </a:ext>
                  </a:extLst>
                </a:gridCol>
                <a:gridCol w="2173605">
                  <a:extLst>
                    <a:ext uri="{9D8B030D-6E8A-4147-A177-3AD203B41FA5}">
                      <a16:colId xmlns:a16="http://schemas.microsoft.com/office/drawing/2014/main" val="3458514596"/>
                    </a:ext>
                  </a:extLst>
                </a:gridCol>
                <a:gridCol w="2790190">
                  <a:extLst>
                    <a:ext uri="{9D8B030D-6E8A-4147-A177-3AD203B41FA5}">
                      <a16:colId xmlns:a16="http://schemas.microsoft.com/office/drawing/2014/main" val="672178865"/>
                    </a:ext>
                  </a:extLst>
                </a:gridCol>
              </a:tblGrid>
              <a:tr h="332740">
                <a:tc>
                  <a:txBody>
                    <a:bodyPr/>
                    <a:lstStyle/>
                    <a:p>
                      <a:endParaRPr lang="hu-HU">
                        <a:effectLst/>
                      </a:endParaRPr>
                    </a:p>
                  </a:txBody>
                  <a:tcPr marL="65405" marR="65405" marT="9525" marB="0" anchor="ctr"/>
                </a:tc>
                <a:tc>
                  <a:txBody>
                    <a:bodyPr/>
                    <a:lstStyle/>
                    <a:p>
                      <a:pPr>
                        <a:buNone/>
                      </a:pPr>
                      <a:r>
                        <a:rPr lang="hu-HU" sz="1200" dirty="0">
                          <a:effectLst/>
                        </a:rPr>
                        <a:t>Fejezet</a:t>
                      </a:r>
                    </a:p>
                  </a:txBody>
                  <a:tcPr marL="65405" marR="65405" marT="9525" marB="0" anchor="ctr"/>
                </a:tc>
                <a:tc>
                  <a:txBody>
                    <a:bodyPr/>
                    <a:lstStyle/>
                    <a:p>
                      <a:pPr>
                        <a:buNone/>
                      </a:pPr>
                      <a:r>
                        <a:rPr lang="hu-HU" sz="1200" dirty="0">
                          <a:effectLst/>
                        </a:rPr>
                        <a:t>WRC‑27</a:t>
                      </a:r>
                      <a:br>
                        <a:rPr lang="hu-HU" sz="1200" dirty="0">
                          <a:effectLst/>
                        </a:rPr>
                      </a:br>
                      <a:r>
                        <a:rPr lang="hu-HU" sz="1200" dirty="0">
                          <a:effectLst/>
                        </a:rPr>
                        <a:t>napirendi pont</a:t>
                      </a:r>
                    </a:p>
                  </a:txBody>
                  <a:tcPr marL="65405" marR="65405" marT="9525" marB="0" anchor="ctr"/>
                </a:tc>
                <a:tc>
                  <a:txBody>
                    <a:bodyPr/>
                    <a:lstStyle/>
                    <a:p>
                      <a:pPr>
                        <a:buNone/>
                      </a:pPr>
                      <a:r>
                        <a:rPr lang="hu-HU" sz="1200" dirty="0">
                          <a:effectLst/>
                        </a:rPr>
                        <a:t>Felelős</a:t>
                      </a:r>
                    </a:p>
                  </a:txBody>
                  <a:tcPr marL="65405" marR="65405" marT="9525" marB="0" anchor="ctr"/>
                </a:tc>
                <a:extLst>
                  <a:ext uri="{0D108BD9-81ED-4DB2-BD59-A6C34878D82A}">
                    <a16:rowId xmlns:a16="http://schemas.microsoft.com/office/drawing/2014/main" val="2279957336"/>
                  </a:ext>
                </a:extLst>
              </a:tr>
              <a:tr h="499110">
                <a:tc>
                  <a:txBody>
                    <a:bodyPr/>
                    <a:lstStyle/>
                    <a:p>
                      <a:pPr>
                        <a:buNone/>
                      </a:pPr>
                      <a:r>
                        <a:rPr lang="en-GB" dirty="0">
                          <a:effectLst/>
                        </a:rPr>
                        <a:t>1</a:t>
                      </a:r>
                    </a:p>
                  </a:txBody>
                  <a:tcPr marL="65405" marR="65405" marT="9525" marB="0" anchor="ctr"/>
                </a:tc>
                <a:tc>
                  <a:txBody>
                    <a:bodyPr/>
                    <a:lstStyle/>
                    <a:p>
                      <a:pPr>
                        <a:buNone/>
                      </a:pPr>
                      <a:r>
                        <a:rPr lang="en-GB" sz="1200" b="1" dirty="0">
                          <a:effectLst/>
                        </a:rPr>
                        <a:t>MŰHOLDAS ÁLLANDÓHELYŰ </a:t>
                      </a:r>
                      <a:r>
                        <a:rPr lang="en-GB" sz="1200" b="1" dirty="0" err="1">
                          <a:effectLst/>
                        </a:rPr>
                        <a:t>és</a:t>
                      </a:r>
                      <a:r>
                        <a:rPr lang="en-GB" sz="1200" b="1" dirty="0">
                          <a:effectLst/>
                        </a:rPr>
                        <a:t> MŰHOLDAS MŰSORSZÓRÓ </a:t>
                      </a:r>
                      <a:r>
                        <a:rPr lang="en-GB" sz="1200" b="1" dirty="0" err="1">
                          <a:effectLst/>
                        </a:rPr>
                        <a:t>témák</a:t>
                      </a:r>
                    </a:p>
                  </a:txBody>
                  <a:tcPr marL="65405" marR="65405" marT="9525" marB="0" anchor="ctr"/>
                </a:tc>
                <a:tc>
                  <a:txBody>
                    <a:bodyPr/>
                    <a:lstStyle/>
                    <a:p>
                      <a:pPr>
                        <a:buNone/>
                      </a:pPr>
                      <a:r>
                        <a:rPr lang="en-GB" sz="1200" dirty="0">
                          <a:effectLst/>
                        </a:rPr>
                        <a:t>1.1, 1.2, 1.3, 1.4, 1.5, 1.6, 7</a:t>
                      </a:r>
                    </a:p>
                  </a:txBody>
                  <a:tcPr marL="65405" marR="65405" marT="9525" marB="0" anchor="ctr"/>
                </a:tc>
                <a:tc>
                  <a:txBody>
                    <a:bodyPr/>
                    <a:lstStyle/>
                    <a:p>
                      <a:pPr>
                        <a:buNone/>
                      </a:pPr>
                      <a:r>
                        <a:rPr lang="en-GB" sz="1200" dirty="0">
                          <a:effectLst/>
                        </a:rPr>
                        <a:t>Mr. Andrew PEGUES (for 1.1, 1.2, 1.3, 1.4, 1.6)</a:t>
                      </a:r>
                    </a:p>
                    <a:p>
                      <a:pPr>
                        <a:buNone/>
                      </a:pPr>
                      <a:r>
                        <a:rPr lang="en-GB" sz="1200" dirty="0">
                          <a:effectLst/>
                        </a:rPr>
                        <a:t>Mr. Mostafa MOUSA (for 1.5, 7)</a:t>
                      </a:r>
                    </a:p>
                  </a:txBody>
                  <a:tcPr marL="65405" marR="65405" marT="9525" marB="0" anchor="ctr"/>
                </a:tc>
                <a:extLst>
                  <a:ext uri="{0D108BD9-81ED-4DB2-BD59-A6C34878D82A}">
                    <a16:rowId xmlns:a16="http://schemas.microsoft.com/office/drawing/2014/main" val="398637130"/>
                  </a:ext>
                </a:extLst>
              </a:tr>
              <a:tr h="332740">
                <a:tc>
                  <a:txBody>
                    <a:bodyPr/>
                    <a:lstStyle/>
                    <a:p>
                      <a:pPr>
                        <a:buNone/>
                      </a:pPr>
                      <a:r>
                        <a:rPr lang="en-GB" dirty="0">
                          <a:effectLst/>
                        </a:rPr>
                        <a:t>2</a:t>
                      </a:r>
                    </a:p>
                  </a:txBody>
                  <a:tcPr marL="65405" marR="65405" marT="9525" marB="0" anchor="ctr"/>
                </a:tc>
                <a:tc>
                  <a:txBody>
                    <a:bodyPr/>
                    <a:lstStyle/>
                    <a:p>
                      <a:pPr>
                        <a:buNone/>
                      </a:pPr>
                      <a:r>
                        <a:rPr lang="en-GB" sz="1200" b="1" dirty="0">
                          <a:effectLst/>
                        </a:rPr>
                        <a:t>ÁLLANDÓHELYŰ, MOZGÓ </a:t>
                      </a:r>
                      <a:r>
                        <a:rPr lang="en-GB" sz="1200" b="1" dirty="0" err="1">
                          <a:effectLst/>
                        </a:rPr>
                        <a:t>és</a:t>
                      </a:r>
                      <a:r>
                        <a:rPr lang="en-GB" sz="1200" b="1" dirty="0">
                          <a:effectLst/>
                        </a:rPr>
                        <a:t> RÁDIÓLOKÁCIÓ </a:t>
                      </a:r>
                      <a:r>
                        <a:rPr lang="en-GB" sz="1200" b="1" dirty="0" err="1">
                          <a:effectLst/>
                        </a:rPr>
                        <a:t>témák</a:t>
                      </a:r>
                    </a:p>
                  </a:txBody>
                  <a:tcPr marL="65405" marR="65405" marT="9525" marB="0" anchor="ctr"/>
                </a:tc>
                <a:tc>
                  <a:txBody>
                    <a:bodyPr/>
                    <a:lstStyle/>
                    <a:p>
                      <a:pPr>
                        <a:buNone/>
                      </a:pPr>
                      <a:r>
                        <a:rPr lang="en-GB" sz="1200" dirty="0">
                          <a:effectLst/>
                        </a:rPr>
                        <a:t>1.7, 1.8, 1.9, 1.10</a:t>
                      </a:r>
                    </a:p>
                  </a:txBody>
                  <a:tcPr marL="65405" marR="65405" marT="9525" marB="0" anchor="ctr"/>
                </a:tc>
                <a:tc>
                  <a:txBody>
                    <a:bodyPr/>
                    <a:lstStyle/>
                    <a:p>
                      <a:pPr>
                        <a:buNone/>
                      </a:pPr>
                      <a:r>
                        <a:rPr lang="en-GB" sz="1200" dirty="0">
                          <a:effectLst/>
                        </a:rPr>
                        <a:t>Mr. Richard MAKGOTLHO (for 1.8, 1.9)</a:t>
                      </a:r>
                    </a:p>
                    <a:p>
                      <a:pPr>
                        <a:buNone/>
                      </a:pPr>
                      <a:r>
                        <a:rPr lang="en-GB" sz="1200" dirty="0">
                          <a:effectLst/>
                        </a:rPr>
                        <a:t>Mr. Abdulla JABER (for 1.7, 1.10)</a:t>
                      </a:r>
                    </a:p>
                  </a:txBody>
                  <a:tcPr marL="65405" marR="65405" marT="9525" marB="0" anchor="ctr"/>
                </a:tc>
                <a:extLst>
                  <a:ext uri="{0D108BD9-81ED-4DB2-BD59-A6C34878D82A}">
                    <a16:rowId xmlns:a16="http://schemas.microsoft.com/office/drawing/2014/main" val="2887949503"/>
                  </a:ext>
                </a:extLst>
              </a:tr>
              <a:tr h="578485">
                <a:tc>
                  <a:txBody>
                    <a:bodyPr/>
                    <a:lstStyle/>
                    <a:p>
                      <a:pPr>
                        <a:buNone/>
                      </a:pPr>
                      <a:r>
                        <a:rPr lang="en-GB" dirty="0">
                          <a:effectLst/>
                        </a:rPr>
                        <a:t>3</a:t>
                      </a:r>
                    </a:p>
                  </a:txBody>
                  <a:tcPr marL="65405" marR="65405" marT="9525" marB="0" anchor="ctr"/>
                </a:tc>
                <a:tc>
                  <a:txBody>
                    <a:bodyPr/>
                    <a:lstStyle/>
                    <a:p>
                      <a:pPr>
                        <a:buNone/>
                      </a:pPr>
                      <a:r>
                        <a:rPr lang="en-GB" sz="1200" b="1" dirty="0">
                          <a:effectLst/>
                        </a:rPr>
                        <a:t>MŰHOLDAS MOZGÓ </a:t>
                      </a:r>
                      <a:r>
                        <a:rPr lang="en-GB" sz="1200" b="1" dirty="0" err="1">
                          <a:effectLst/>
                        </a:rPr>
                        <a:t>témák</a:t>
                      </a:r>
                      <a:r>
                        <a:rPr lang="en-GB" sz="1200" b="1" dirty="0">
                          <a:effectLst/>
                        </a:rPr>
                        <a:t> </a:t>
                      </a:r>
                    </a:p>
                  </a:txBody>
                  <a:tcPr marL="65405" marR="65405" marT="9525" marB="0" anchor="ctr"/>
                </a:tc>
                <a:tc>
                  <a:txBody>
                    <a:bodyPr/>
                    <a:lstStyle/>
                    <a:p>
                      <a:pPr>
                        <a:buNone/>
                      </a:pPr>
                      <a:r>
                        <a:rPr lang="en-GB" sz="1200" dirty="0">
                          <a:effectLst/>
                        </a:rPr>
                        <a:t>1.11, 1.12, 1.13, 1.14</a:t>
                      </a:r>
                    </a:p>
                  </a:txBody>
                  <a:tcPr marL="65405" marR="65405" marT="9525" marB="0" anchor="ctr"/>
                </a:tc>
                <a:tc>
                  <a:txBody>
                    <a:bodyPr/>
                    <a:lstStyle/>
                    <a:p>
                      <a:pPr>
                        <a:buNone/>
                      </a:pPr>
                      <a:r>
                        <a:rPr lang="en-GB" sz="1200" dirty="0">
                          <a:effectLst/>
                        </a:rPr>
                        <a:t>Mr. Sergey S. UVAROV</a:t>
                      </a:r>
                    </a:p>
                  </a:txBody>
                  <a:tcPr marL="65405" marR="65405" marT="9525" marB="0" anchor="ctr"/>
                </a:tc>
                <a:extLst>
                  <a:ext uri="{0D108BD9-81ED-4DB2-BD59-A6C34878D82A}">
                    <a16:rowId xmlns:a16="http://schemas.microsoft.com/office/drawing/2014/main" val="3473670980"/>
                  </a:ext>
                </a:extLst>
              </a:tr>
              <a:tr h="578485">
                <a:tc>
                  <a:txBody>
                    <a:bodyPr/>
                    <a:lstStyle/>
                    <a:p>
                      <a:pPr>
                        <a:buNone/>
                      </a:pPr>
                      <a:r>
                        <a:rPr lang="en-GB" dirty="0">
                          <a:effectLst/>
                        </a:rPr>
                        <a:t>4</a:t>
                      </a:r>
                    </a:p>
                  </a:txBody>
                  <a:tcPr marL="65405" marR="65405" marT="9525" marB="0" anchor="ctr"/>
                </a:tc>
                <a:tc>
                  <a:txBody>
                    <a:bodyPr/>
                    <a:lstStyle/>
                    <a:p>
                      <a:pPr lvl="0" algn="l">
                        <a:buNone/>
                      </a:pPr>
                      <a:r>
                        <a:rPr lang="en-GB" sz="1200" b="1" dirty="0">
                          <a:effectLst/>
                        </a:rPr>
                        <a:t>TUDOMÁNYOS </a:t>
                      </a:r>
                      <a:r>
                        <a:rPr lang="en-GB" sz="1200" b="1" dirty="0" err="1">
                          <a:effectLst/>
                        </a:rPr>
                        <a:t>témák</a:t>
                      </a:r>
                    </a:p>
                  </a:txBody>
                  <a:tcPr marL="65405" marR="65405" marT="9525" marB="0" anchor="ctr"/>
                </a:tc>
                <a:tc>
                  <a:txBody>
                    <a:bodyPr/>
                    <a:lstStyle/>
                    <a:p>
                      <a:pPr>
                        <a:buNone/>
                      </a:pPr>
                      <a:r>
                        <a:rPr lang="en-GB" sz="1200" dirty="0">
                          <a:effectLst/>
                        </a:rPr>
                        <a:t>1.15, 1.16, 1.17, 1.18, 1.19</a:t>
                      </a:r>
                    </a:p>
                  </a:txBody>
                  <a:tcPr marL="65405" marR="65405" marT="9525" marB="0" anchor="ctr"/>
                </a:tc>
                <a:tc>
                  <a:txBody>
                    <a:bodyPr/>
                    <a:lstStyle/>
                    <a:p>
                      <a:pPr>
                        <a:buNone/>
                      </a:pPr>
                      <a:r>
                        <a:rPr lang="en-GB" sz="1200" dirty="0">
                          <a:effectLst/>
                        </a:rPr>
                        <a:t>Mr. Jean PLA</a:t>
                      </a:r>
                    </a:p>
                  </a:txBody>
                  <a:tcPr marL="65405" marR="65405" marT="9525" marB="0" anchor="ctr"/>
                </a:tc>
                <a:extLst>
                  <a:ext uri="{0D108BD9-81ED-4DB2-BD59-A6C34878D82A}">
                    <a16:rowId xmlns:a16="http://schemas.microsoft.com/office/drawing/2014/main" val="192650195"/>
                  </a:ext>
                </a:extLst>
              </a:tr>
              <a:tr h="344805">
                <a:tc>
                  <a:txBody>
                    <a:bodyPr/>
                    <a:lstStyle/>
                    <a:p>
                      <a:pPr>
                        <a:buNone/>
                      </a:pPr>
                      <a:r>
                        <a:rPr lang="en-GB" dirty="0">
                          <a:effectLst/>
                        </a:rPr>
                        <a:t>5</a:t>
                      </a:r>
                    </a:p>
                  </a:txBody>
                  <a:tcPr marL="65405" marR="65405" marT="9525" marB="0" anchor="ctr"/>
                </a:tc>
                <a:tc>
                  <a:txBody>
                    <a:bodyPr/>
                    <a:lstStyle/>
                    <a:p>
                      <a:pPr>
                        <a:buNone/>
                      </a:pPr>
                      <a:r>
                        <a:rPr lang="hu-HU" sz="1200" b="1" dirty="0">
                          <a:effectLst/>
                        </a:rPr>
                        <a:t>ÁLTALÁNOS TÉMAKÖRÖK</a:t>
                      </a:r>
                    </a:p>
                  </a:txBody>
                  <a:tcPr marL="65405" marR="65405" marT="9525" marB="0" anchor="ctr"/>
                </a:tc>
                <a:tc>
                  <a:txBody>
                    <a:bodyPr/>
                    <a:lstStyle/>
                    <a:p>
                      <a:pPr>
                        <a:buNone/>
                      </a:pPr>
                      <a:r>
                        <a:rPr lang="en-US" sz="1200" dirty="0">
                          <a:effectLst/>
                        </a:rPr>
                        <a:t>2, 4</a:t>
                      </a:r>
                    </a:p>
                  </a:txBody>
                  <a:tcPr marL="65405" marR="65405" marT="9525" marB="0" anchor="ctr"/>
                </a:tc>
                <a:tc>
                  <a:txBody>
                    <a:bodyPr/>
                    <a:lstStyle/>
                    <a:p>
                      <a:pPr>
                        <a:buNone/>
                      </a:pPr>
                      <a:r>
                        <a:rPr lang="en-GB" sz="1200" dirty="0">
                          <a:effectLst/>
                        </a:rPr>
                        <a:t>Mr. Bin LIU</a:t>
                      </a:r>
                    </a:p>
                  </a:txBody>
                  <a:tcPr marL="65405" marR="65405" marT="9525" marB="0" anchor="ctr"/>
                </a:tc>
                <a:extLst>
                  <a:ext uri="{0D108BD9-81ED-4DB2-BD59-A6C34878D82A}">
                    <a16:rowId xmlns:a16="http://schemas.microsoft.com/office/drawing/2014/main" val="4071942824"/>
                  </a:ext>
                </a:extLst>
              </a:tr>
              <a:tr h="332740">
                <a:tc>
                  <a:txBody>
                    <a:bodyPr/>
                    <a:lstStyle/>
                    <a:p>
                      <a:endParaRPr lang="hu-HU">
                        <a:effectLst/>
                      </a:endParaRPr>
                    </a:p>
                  </a:txBody>
                  <a:tcPr marL="65405" marR="65405" marT="9525" marB="0" anchor="ctr"/>
                </a:tc>
                <a:tc>
                  <a:txBody>
                    <a:bodyPr/>
                    <a:lstStyle/>
                    <a:p>
                      <a:pPr>
                        <a:buNone/>
                      </a:pPr>
                      <a:r>
                        <a:rPr lang="hu-HU" sz="1200" b="1" dirty="0">
                          <a:effectLst/>
                        </a:rPr>
                        <a:t>1. MELLÉKLET : WRC-27 10. napiendi </a:t>
                      </a:r>
                      <a:r>
                        <a:rPr lang="hu-HU" sz="1200" b="1" dirty="0" err="1">
                          <a:effectLst/>
                        </a:rPr>
                        <a:t>pojntja</a:t>
                      </a:r>
                      <a:r>
                        <a:rPr lang="hu-HU" sz="1200" b="1" dirty="0">
                          <a:effectLst/>
                        </a:rPr>
                        <a:t> – tájékoztató jelleggel</a:t>
                      </a:r>
                    </a:p>
                  </a:txBody>
                  <a:tcPr marL="65405" marR="65405" marT="9525" marB="0" anchor="ctr"/>
                </a:tc>
                <a:tc>
                  <a:txBody>
                    <a:bodyPr/>
                    <a:lstStyle/>
                    <a:p>
                      <a:pPr>
                        <a:buNone/>
                      </a:pPr>
                      <a:r>
                        <a:rPr lang="en-US" sz="1200" dirty="0">
                          <a:effectLst/>
                        </a:rPr>
                        <a:t>10</a:t>
                      </a:r>
                    </a:p>
                  </a:txBody>
                  <a:tcPr marL="65405" marR="65405" marT="9525" marB="0" anchor="ctr"/>
                </a:tc>
                <a:tc>
                  <a:txBody>
                    <a:bodyPr/>
                    <a:lstStyle/>
                    <a:p>
                      <a:pPr>
                        <a:buNone/>
                      </a:pPr>
                      <a:endParaRPr lang="hu-HU" sz="1200" dirty="0">
                        <a:effectLst/>
                      </a:endParaRPr>
                    </a:p>
                  </a:txBody>
                  <a:tcPr marL="65405" marR="65405" marT="9525" marB="0" anchor="ctr"/>
                </a:tc>
                <a:extLst>
                  <a:ext uri="{0D108BD9-81ED-4DB2-BD59-A6C34878D82A}">
                    <a16:rowId xmlns:a16="http://schemas.microsoft.com/office/drawing/2014/main" val="936563455"/>
                  </a:ext>
                </a:extLst>
              </a:tr>
              <a:tr h="332740">
                <a:tc>
                  <a:txBody>
                    <a:bodyPr/>
                    <a:lstStyle/>
                    <a:p>
                      <a:pPr marL="228600"/>
                      <a:endParaRPr lang="hu-HU" dirty="0">
                        <a:effectLst/>
                      </a:endParaRPr>
                    </a:p>
                  </a:txBody>
                  <a:tcPr marL="65405" marR="65405" marT="9525" marB="0" anchor="ctr"/>
                </a:tc>
                <a:tc>
                  <a:txBody>
                    <a:bodyPr/>
                    <a:lstStyle/>
                    <a:p>
                      <a:pPr>
                        <a:buNone/>
                      </a:pPr>
                      <a:r>
                        <a:rPr lang="hu-HU" sz="1200" b="1" dirty="0">
                          <a:effectLst/>
                        </a:rPr>
                        <a:t>2. MELLÉKLET : WRC-27 8. napirendi pontja – tájékoztató jelleggel</a:t>
                      </a:r>
                    </a:p>
                  </a:txBody>
                  <a:tcPr marL="65405" marR="65405" marT="9525" marB="0" anchor="ctr"/>
                </a:tc>
                <a:tc>
                  <a:txBody>
                    <a:bodyPr/>
                    <a:lstStyle/>
                    <a:p>
                      <a:pPr>
                        <a:buNone/>
                      </a:pPr>
                      <a:r>
                        <a:rPr lang="en-US" sz="1200" dirty="0">
                          <a:effectLst/>
                        </a:rPr>
                        <a:t>8</a:t>
                      </a:r>
                    </a:p>
                  </a:txBody>
                  <a:tcPr marL="65405" marR="65405" marT="9525" marB="0" anchor="ctr"/>
                </a:tc>
                <a:tc>
                  <a:txBody>
                    <a:bodyPr/>
                    <a:lstStyle/>
                    <a:p>
                      <a:pPr>
                        <a:buNone/>
                      </a:pPr>
                      <a:endParaRPr lang="hu-HU" sz="1200" dirty="0">
                        <a:effectLst/>
                      </a:endParaRPr>
                    </a:p>
                  </a:txBody>
                  <a:tcPr marL="65405" marR="65405" marT="9525" marB="0" anchor="ctr"/>
                </a:tc>
                <a:extLst>
                  <a:ext uri="{0D108BD9-81ED-4DB2-BD59-A6C34878D82A}">
                    <a16:rowId xmlns:a16="http://schemas.microsoft.com/office/drawing/2014/main" val="3312364772"/>
                  </a:ext>
                </a:extLst>
              </a:tr>
            </a:tbl>
          </a:graphicData>
        </a:graphic>
      </p:graphicFrame>
      <p:pic>
        <p:nvPicPr>
          <p:cNvPr id="7" name="Kép 6">
            <a:extLst>
              <a:ext uri="{FF2B5EF4-FFF2-40B4-BE49-F238E27FC236}">
                <a16:creationId xmlns:a16="http://schemas.microsoft.com/office/drawing/2014/main" id="{60F9FE41-E61A-45A7-B90E-B1793B51C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998" y="124020"/>
            <a:ext cx="486458" cy="536493"/>
          </a:xfrm>
          <a:prstGeom prst="rect">
            <a:avLst/>
          </a:prstGeom>
        </p:spPr>
      </p:pic>
      <p:sp>
        <p:nvSpPr>
          <p:cNvPr id="6" name="Átellenes sarkain kerekített téglalap 16">
            <a:extLst>
              <a:ext uri="{FF2B5EF4-FFF2-40B4-BE49-F238E27FC236}">
                <a16:creationId xmlns:a16="http://schemas.microsoft.com/office/drawing/2014/main" id="{3D779718-1361-406C-97FF-D600A5157ABF}"/>
              </a:ext>
            </a:extLst>
          </p:cNvPr>
          <p:cNvSpPr/>
          <p:nvPr/>
        </p:nvSpPr>
        <p:spPr>
          <a:xfrm>
            <a:off x="1736816" y="241200"/>
            <a:ext cx="5670368"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
              <a:lnSpc>
                <a:spcPts val="2200"/>
              </a:lnSpc>
            </a:pPr>
            <a:r>
              <a:rPr lang="hu-HU" spc="-100" dirty="0">
                <a:cs typeface="Arial"/>
              </a:rPr>
              <a:t>CPM27-1: CPM27 dokumentum fejezetei és témafelelősök</a:t>
            </a:r>
          </a:p>
        </p:txBody>
      </p:sp>
    </p:spTree>
    <p:extLst>
      <p:ext uri="{BB962C8B-B14F-4D97-AF65-F5344CB8AC3E}">
        <p14:creationId xmlns:p14="http://schemas.microsoft.com/office/powerpoint/2010/main" val="3004713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Kép 4">
            <a:extLst>
              <a:ext uri="{FF2B5EF4-FFF2-40B4-BE49-F238E27FC236}">
                <a16:creationId xmlns:a16="http://schemas.microsoft.com/office/drawing/2014/main" id="{9101D9D7-0833-46B9-9029-0B718EEA93EF}"/>
              </a:ext>
            </a:extLst>
          </p:cNvPr>
          <p:cNvPicPr/>
          <p:nvPr/>
        </p:nvPicPr>
        <p:blipFill>
          <a:blip r:embed="rId2"/>
          <a:stretch>
            <a:fillRect/>
          </a:stretch>
        </p:blipFill>
        <p:spPr>
          <a:xfrm>
            <a:off x="899592" y="928051"/>
            <a:ext cx="7344816" cy="3069833"/>
          </a:xfrm>
          <a:prstGeom prst="rect">
            <a:avLst/>
          </a:prstGeom>
        </p:spPr>
      </p:pic>
      <p:pic>
        <p:nvPicPr>
          <p:cNvPr id="7" name="Kép 6">
            <a:extLst>
              <a:ext uri="{FF2B5EF4-FFF2-40B4-BE49-F238E27FC236}">
                <a16:creationId xmlns:a16="http://schemas.microsoft.com/office/drawing/2014/main" id="{EB7C6C48-315C-46F8-9208-10C1DAEE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998" y="124020"/>
            <a:ext cx="486458" cy="536493"/>
          </a:xfrm>
          <a:prstGeom prst="rect">
            <a:avLst/>
          </a:prstGeom>
        </p:spPr>
      </p:pic>
      <p:sp>
        <p:nvSpPr>
          <p:cNvPr id="6" name="Átellenes sarkain kerekített téglalap 16">
            <a:extLst>
              <a:ext uri="{FF2B5EF4-FFF2-40B4-BE49-F238E27FC236}">
                <a16:creationId xmlns:a16="http://schemas.microsoft.com/office/drawing/2014/main" id="{B7D32FFA-8D67-4F9C-89F0-EC071EE478D8}"/>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pc="-90" dirty="0"/>
              <a:t>CPM-27-1 - WRC-27 ITU felkészülés folyamata</a:t>
            </a:r>
          </a:p>
        </p:txBody>
      </p:sp>
      <p:sp>
        <p:nvSpPr>
          <p:cNvPr id="2" name="Szövegdoboz 1">
            <a:extLst>
              <a:ext uri="{FF2B5EF4-FFF2-40B4-BE49-F238E27FC236}">
                <a16:creationId xmlns:a16="http://schemas.microsoft.com/office/drawing/2014/main" id="{71BC4CA6-F757-4000-9492-2FDFD471FA95}"/>
              </a:ext>
            </a:extLst>
          </p:cNvPr>
          <p:cNvSpPr txBox="1"/>
          <p:nvPr/>
        </p:nvSpPr>
        <p:spPr>
          <a:xfrm>
            <a:off x="542925" y="4171950"/>
            <a:ext cx="8391525"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b="1" dirty="0">
                <a:latin typeface="Calibri"/>
              </a:rPr>
              <a:t>2024. December 31</a:t>
            </a:r>
            <a:r>
              <a:rPr lang="en-US" sz="1400" dirty="0">
                <a:latin typeface="Calibri"/>
              </a:rPr>
              <a:t>: </a:t>
            </a:r>
            <a:r>
              <a:rPr lang="en-US" sz="1400" dirty="0" err="1">
                <a:latin typeface="Calibri"/>
              </a:rPr>
              <a:t>általános</a:t>
            </a:r>
            <a:r>
              <a:rPr lang="en-US" sz="1400" dirty="0">
                <a:latin typeface="Calibri"/>
              </a:rPr>
              <a:t> </a:t>
            </a:r>
            <a:r>
              <a:rPr lang="en-US" sz="1400" dirty="0" err="1">
                <a:latin typeface="Calibri"/>
              </a:rPr>
              <a:t>határidő</a:t>
            </a:r>
            <a:r>
              <a:rPr lang="en-US" sz="1400" dirty="0">
                <a:latin typeface="Calibri"/>
              </a:rPr>
              <a:t> a </a:t>
            </a:r>
            <a:r>
              <a:rPr lang="en-US" sz="1400" dirty="0" err="1">
                <a:latin typeface="Calibri"/>
              </a:rPr>
              <a:t>kritériumok</a:t>
            </a:r>
            <a:r>
              <a:rPr lang="en-US" sz="1400" dirty="0">
                <a:latin typeface="Calibri"/>
              </a:rPr>
              <a:t>, </a:t>
            </a:r>
            <a:r>
              <a:rPr lang="en-US" sz="1400" dirty="0" err="1">
                <a:latin typeface="Calibri"/>
              </a:rPr>
              <a:t>műszaki</a:t>
            </a:r>
            <a:r>
              <a:rPr lang="en-US" sz="1400" dirty="0">
                <a:latin typeface="Calibri"/>
              </a:rPr>
              <a:t> </a:t>
            </a:r>
            <a:r>
              <a:rPr lang="en-US" sz="1400" dirty="0" err="1">
                <a:latin typeface="Calibri"/>
              </a:rPr>
              <a:t>jellemzők</a:t>
            </a:r>
            <a:r>
              <a:rPr lang="en-US" sz="1400" dirty="0">
                <a:latin typeface="Calibri"/>
              </a:rPr>
              <a:t>, </a:t>
            </a:r>
            <a:r>
              <a:rPr lang="en-US" sz="1400" dirty="0" err="1">
                <a:latin typeface="Calibri"/>
              </a:rPr>
              <a:t>és</a:t>
            </a:r>
            <a:r>
              <a:rPr lang="en-US" sz="1400" dirty="0">
                <a:latin typeface="Calibri"/>
              </a:rPr>
              <a:t> </a:t>
            </a:r>
            <a:r>
              <a:rPr lang="en-US" sz="1400" dirty="0" err="1">
                <a:latin typeface="Calibri"/>
              </a:rPr>
              <a:t>módszerek</a:t>
            </a:r>
            <a:r>
              <a:rPr lang="en-US" sz="1400" dirty="0">
                <a:latin typeface="Calibri"/>
              </a:rPr>
              <a:t> </a:t>
            </a:r>
            <a:r>
              <a:rPr lang="en-US" sz="1400" dirty="0" err="1">
                <a:latin typeface="Calibri"/>
              </a:rPr>
              <a:t>meghatározására</a:t>
            </a:r>
            <a:r>
              <a:rPr lang="en-US" sz="1400" dirty="0">
                <a:latin typeface="Calibri"/>
              </a:rPr>
              <a:t> </a:t>
            </a:r>
            <a:endParaRPr lang="hu-HU" sz="1400">
              <a:latin typeface="Arial"/>
              <a:cs typeface="Arial"/>
            </a:endParaRPr>
          </a:p>
          <a:p>
            <a:pPr marL="171450" indent="-171450">
              <a:buFont typeface="Arial"/>
              <a:buChar char="•"/>
            </a:pPr>
            <a:r>
              <a:rPr lang="en-US" sz="1400" dirty="0">
                <a:latin typeface="Calibri"/>
              </a:rPr>
              <a:t>a CPM </a:t>
            </a:r>
            <a:r>
              <a:rPr lang="en-US" sz="1400" dirty="0" err="1">
                <a:latin typeface="Calibri"/>
              </a:rPr>
              <a:t>vezetősége</a:t>
            </a:r>
            <a:r>
              <a:rPr lang="en-US" sz="1400" dirty="0">
                <a:latin typeface="Calibri"/>
              </a:rPr>
              <a:t> </a:t>
            </a:r>
            <a:r>
              <a:rPr lang="en-US" sz="1400" dirty="0" err="1">
                <a:latin typeface="Calibri"/>
              </a:rPr>
              <a:t>indokolt</a:t>
            </a:r>
            <a:r>
              <a:rPr lang="en-US" sz="1400" dirty="0">
                <a:latin typeface="Calibri"/>
              </a:rPr>
              <a:t> </a:t>
            </a:r>
            <a:r>
              <a:rPr lang="en-US" sz="1400" dirty="0" err="1">
                <a:latin typeface="Calibri"/>
              </a:rPr>
              <a:t>esetben</a:t>
            </a:r>
            <a:r>
              <a:rPr lang="en-US" sz="1400" dirty="0">
                <a:latin typeface="Calibri"/>
              </a:rPr>
              <a:t> </a:t>
            </a:r>
            <a:r>
              <a:rPr lang="en-US" sz="1400" dirty="0" err="1">
                <a:latin typeface="Calibri"/>
              </a:rPr>
              <a:t>meghosszabbíthatja</a:t>
            </a:r>
            <a:r>
              <a:rPr lang="en-US" sz="1400" dirty="0">
                <a:latin typeface="Calibri"/>
              </a:rPr>
              <a:t> 2025. </a:t>
            </a:r>
            <a:r>
              <a:rPr lang="en-US" sz="1400" dirty="0" err="1">
                <a:latin typeface="Calibri"/>
              </a:rPr>
              <a:t>Július</a:t>
            </a:r>
            <a:r>
              <a:rPr lang="en-US" sz="1400" dirty="0">
                <a:latin typeface="Calibri"/>
              </a:rPr>
              <a:t> 1-ig </a:t>
            </a:r>
            <a:endParaRPr lang="hu-HU" sz="1400">
              <a:cs typeface="Arial"/>
            </a:endParaRPr>
          </a:p>
        </p:txBody>
      </p:sp>
    </p:spTree>
    <p:extLst>
      <p:ext uri="{BB962C8B-B14F-4D97-AF65-F5344CB8AC3E}">
        <p14:creationId xmlns:p14="http://schemas.microsoft.com/office/powerpoint/2010/main" val="3790574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64610"/>
            <a:ext cx="820891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rtalom helye 1">
            <a:extLst>
              <a:ext uri="{FF2B5EF4-FFF2-40B4-BE49-F238E27FC236}">
                <a16:creationId xmlns:a16="http://schemas.microsoft.com/office/drawing/2014/main" id="{1B4E9F34-29F7-43C4-9A1C-81FDB7049343}"/>
              </a:ext>
            </a:extLst>
          </p:cNvPr>
          <p:cNvGraphicFramePr>
            <a:graphicFrameLocks noGrp="1"/>
          </p:cNvGraphicFramePr>
          <p:nvPr>
            <p:ph idx="1"/>
            <p:extLst>
              <p:ext uri="{D42A27DB-BD31-4B8C-83A1-F6EECF244321}">
                <p14:modId xmlns:p14="http://schemas.microsoft.com/office/powerpoint/2010/main" val="2165012978"/>
              </p:ext>
            </p:extLst>
          </p:nvPr>
        </p:nvGraphicFramePr>
        <p:xfrm>
          <a:off x="518864" y="1059582"/>
          <a:ext cx="8229600" cy="2754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Kép 3">
            <a:extLst>
              <a:ext uri="{FF2B5EF4-FFF2-40B4-BE49-F238E27FC236}">
                <a16:creationId xmlns:a16="http://schemas.microsoft.com/office/drawing/2014/main" id="{116A4CE1-3C4E-4C01-A68C-5543A0D0A1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1059582"/>
            <a:ext cx="1329612" cy="1329612"/>
          </a:xfrm>
          <a:prstGeom prst="rect">
            <a:avLst/>
          </a:prstGeom>
        </p:spPr>
      </p:pic>
      <p:pic>
        <p:nvPicPr>
          <p:cNvPr id="6" name="Kép 5">
            <a:extLst>
              <a:ext uri="{FF2B5EF4-FFF2-40B4-BE49-F238E27FC236}">
                <a16:creationId xmlns:a16="http://schemas.microsoft.com/office/drawing/2014/main" id="{06A39A69-8C41-41BF-ABA8-FD75218AD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96" y="1131590"/>
            <a:ext cx="1526104" cy="1015553"/>
          </a:xfrm>
          <a:prstGeom prst="rect">
            <a:avLst/>
          </a:prstGeom>
        </p:spPr>
      </p:pic>
      <p:sp>
        <p:nvSpPr>
          <p:cNvPr id="8" name="Átellenes sarkain kerekített téglalap 16">
            <a:extLst>
              <a:ext uri="{FF2B5EF4-FFF2-40B4-BE49-F238E27FC236}">
                <a16:creationId xmlns:a16="http://schemas.microsoft.com/office/drawing/2014/main" id="{35B587E0-AF73-45D8-AEAB-4153D904A4E1}"/>
              </a:ext>
            </a:extLst>
          </p:cNvPr>
          <p:cNvSpPr/>
          <p:nvPr/>
        </p:nvSpPr>
        <p:spPr>
          <a:xfrm>
            <a:off x="2214000" y="241200"/>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Felkészülés a WRC-27-re Európában</a:t>
            </a:r>
          </a:p>
        </p:txBody>
      </p:sp>
    </p:spTree>
    <p:extLst>
      <p:ext uri="{BB962C8B-B14F-4D97-AF65-F5344CB8AC3E}">
        <p14:creationId xmlns:p14="http://schemas.microsoft.com/office/powerpoint/2010/main" val="3845600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stretch>
            <a:fillRect/>
          </a:stretch>
        </p:blipFill>
        <p:spPr>
          <a:xfrm>
            <a:off x="6660232" y="78977"/>
            <a:ext cx="1978986" cy="685633"/>
          </a:xfrm>
          <a:prstGeom prst="rect">
            <a:avLst/>
          </a:prstGeom>
        </p:spPr>
      </p:pic>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zöveg helye 4">
            <a:extLst>
              <a:ext uri="{FF2B5EF4-FFF2-40B4-BE49-F238E27FC236}">
                <a16:creationId xmlns:a16="http://schemas.microsoft.com/office/drawing/2014/main" id="{932EED4B-3E02-414E-9944-67C05C832B97}"/>
              </a:ext>
            </a:extLst>
          </p:cNvPr>
          <p:cNvSpPr txBox="1">
            <a:spLocks/>
          </p:cNvSpPr>
          <p:nvPr/>
        </p:nvSpPr>
        <p:spPr>
          <a:xfrm>
            <a:off x="3635896" y="245904"/>
            <a:ext cx="1656184" cy="399600"/>
          </a:xfrm>
          <a:prstGeom prst="rect">
            <a:avLst/>
          </a:prstGeom>
        </p:spPr>
        <p:txBody>
          <a:bodyPr tIns="0" bIns="0" anchor="b">
            <a:normAutofit/>
          </a:bodyPr>
          <a:lstStyle>
            <a:lvl1pPr marL="0" indent="0" algn="l" defTabSz="914400" rtl="0" eaLnBrk="1" latinLnBrk="0" hangingPunct="1">
              <a:lnSpc>
                <a:spcPts val="2200"/>
              </a:lnSpc>
              <a:spcBef>
                <a:spcPts val="0"/>
              </a:spcBef>
              <a:buFont typeface="Arial" pitchFamily="34" charset="0"/>
              <a:buNone/>
              <a:defRPr lang="en-US" sz="2000" kern="1200" dirty="0" smtClean="0">
                <a:solidFill>
                  <a:srgbClr val="43515A"/>
                </a:solidFill>
                <a:latin typeface="+mj-lt"/>
                <a:ea typeface="+mj-ea"/>
                <a:cs typeface="+mj-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hu-HU"/>
              <a:t>Rövidítések</a:t>
            </a:r>
          </a:p>
        </p:txBody>
      </p:sp>
      <p:graphicFrame>
        <p:nvGraphicFramePr>
          <p:cNvPr id="13" name="Táblázat 12">
            <a:extLst>
              <a:ext uri="{FF2B5EF4-FFF2-40B4-BE49-F238E27FC236}">
                <a16:creationId xmlns:a16="http://schemas.microsoft.com/office/drawing/2014/main" id="{13EE4720-C7D2-4017-BDE2-5499CD120583}"/>
              </a:ext>
            </a:extLst>
          </p:cNvPr>
          <p:cNvGraphicFramePr>
            <a:graphicFrameLocks noGrp="1"/>
          </p:cNvGraphicFramePr>
          <p:nvPr/>
        </p:nvGraphicFramePr>
        <p:xfrm>
          <a:off x="179512" y="987574"/>
          <a:ext cx="4104456" cy="3683316"/>
        </p:xfrm>
        <a:graphic>
          <a:graphicData uri="http://schemas.openxmlformats.org/drawingml/2006/table">
            <a:tbl>
              <a:tblPr>
                <a:tableStyleId>{5C22544A-7EE6-4342-B048-85BDC9FD1C3A}</a:tableStyleId>
              </a:tblPr>
              <a:tblGrid>
                <a:gridCol w="437318">
                  <a:extLst>
                    <a:ext uri="{9D8B030D-6E8A-4147-A177-3AD203B41FA5}">
                      <a16:colId xmlns:a16="http://schemas.microsoft.com/office/drawing/2014/main" val="1000698524"/>
                    </a:ext>
                  </a:extLst>
                </a:gridCol>
                <a:gridCol w="1833569">
                  <a:extLst>
                    <a:ext uri="{9D8B030D-6E8A-4147-A177-3AD203B41FA5}">
                      <a16:colId xmlns:a16="http://schemas.microsoft.com/office/drawing/2014/main" val="2343287794"/>
                    </a:ext>
                  </a:extLst>
                </a:gridCol>
                <a:gridCol w="1833569">
                  <a:extLst>
                    <a:ext uri="{9D8B030D-6E8A-4147-A177-3AD203B41FA5}">
                      <a16:colId xmlns:a16="http://schemas.microsoft.com/office/drawing/2014/main" val="3603409827"/>
                    </a:ext>
                  </a:extLst>
                </a:gridCol>
              </a:tblGrid>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AAS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aktív antennarendszer</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Active</a:t>
                      </a:r>
                      <a:r>
                        <a:rPr lang="hu-HU" sz="600" i="1" u="none" strike="noStrike" kern="1200" dirty="0">
                          <a:solidFill>
                            <a:schemeClr val="dk1"/>
                          </a:solidFill>
                          <a:effectLst/>
                          <a:latin typeface="+mn-lt"/>
                          <a:ea typeface="+mn-ea"/>
                          <a:cs typeface="+mn-cs"/>
                        </a:rPr>
                        <a:t> Antenna System</a:t>
                      </a:r>
                    </a:p>
                  </a:txBody>
                  <a:tcPr marL="36000" marR="5128" marT="5128" marB="0" anchor="ctr"/>
                </a:tc>
                <a:extLst>
                  <a:ext uri="{0D108BD9-81ED-4DB2-BD59-A6C34878D82A}">
                    <a16:rowId xmlns:a16="http://schemas.microsoft.com/office/drawing/2014/main" val="233547389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AIS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automatikus azonosító rendszer</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Automatic</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Identification</a:t>
                      </a:r>
                      <a:r>
                        <a:rPr lang="hu-HU" sz="600" i="1" u="none" strike="noStrike" kern="1200" dirty="0">
                          <a:solidFill>
                            <a:schemeClr val="dk1"/>
                          </a:solidFill>
                          <a:effectLst/>
                          <a:latin typeface="+mn-lt"/>
                          <a:ea typeface="+mn-ea"/>
                          <a:cs typeface="+mn-cs"/>
                        </a:rPr>
                        <a:t> System</a:t>
                      </a:r>
                    </a:p>
                  </a:txBody>
                  <a:tcPr marL="36000" marR="5128" marT="5128" marB="0" anchor="ctr"/>
                </a:tc>
                <a:extLst>
                  <a:ext uri="{0D108BD9-81ED-4DB2-BD59-A6C34878D82A}">
                    <a16:rowId xmlns:a16="http://schemas.microsoft.com/office/drawing/2014/main" val="2791545901"/>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AMRD</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önálló tengeri rádiós eszköz </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Autonomous</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Maritime</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Device</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457786516"/>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AMS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légi mozgószolgálat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Aeronautical</a:t>
                      </a:r>
                      <a:r>
                        <a:rPr lang="hu-HU" sz="600" i="1" u="none" strike="noStrike" kern="1200" dirty="0">
                          <a:solidFill>
                            <a:schemeClr val="dk1"/>
                          </a:solidFill>
                          <a:effectLst/>
                          <a:latin typeface="+mn-lt"/>
                          <a:ea typeface="+mn-ea"/>
                          <a:cs typeface="+mn-cs"/>
                        </a:rPr>
                        <a:t> Mobile service</a:t>
                      </a:r>
                    </a:p>
                  </a:txBody>
                  <a:tcPr marL="36000" marR="5128" marT="5128" marB="0" anchor="ctr"/>
                </a:tc>
                <a:extLst>
                  <a:ext uri="{0D108BD9-81ED-4DB2-BD59-A6C34878D82A}">
                    <a16:rowId xmlns:a16="http://schemas.microsoft.com/office/drawing/2014/main" val="2159499106"/>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AMSS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a:t>
                      </a:r>
                      <a:r>
                        <a:rPr lang="hu-HU" sz="600" u="none" strike="noStrike" kern="1200" baseline="0" dirty="0">
                          <a:solidFill>
                            <a:schemeClr val="dk1"/>
                          </a:solidFill>
                          <a:effectLst/>
                          <a:latin typeface="+mn-lt"/>
                          <a:ea typeface="+mn-ea"/>
                          <a:cs typeface="+mn-cs"/>
                        </a:rPr>
                        <a:t> légi mozgószolgálat</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Aeronautical</a:t>
                      </a:r>
                      <a:r>
                        <a:rPr lang="hu-HU" sz="600" i="1" u="none" strike="noStrike" kern="1200" dirty="0">
                          <a:solidFill>
                            <a:schemeClr val="dk1"/>
                          </a:solidFill>
                          <a:effectLst/>
                          <a:latin typeface="+mn-lt"/>
                          <a:ea typeface="+mn-ea"/>
                          <a:cs typeface="+mn-cs"/>
                        </a:rPr>
                        <a:t> Mobile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128" marT="5128" marB="0" anchor="ctr"/>
                </a:tc>
                <a:extLst>
                  <a:ext uri="{0D108BD9-81ED-4DB2-BD59-A6C34878D82A}">
                    <a16:rowId xmlns:a16="http://schemas.microsoft.com/office/drawing/2014/main" val="270277969"/>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APT</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Ázsiai és Csendes-óceáni Távközlési Közösség</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Asia-Pacific</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Telecommunity</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628039236"/>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ARNS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légi rádiónavigáció</a:t>
                      </a:r>
                      <a:r>
                        <a:rPr lang="hu-HU" sz="600" u="none" strike="noStrike" kern="1200" baseline="0" dirty="0">
                          <a:solidFill>
                            <a:schemeClr val="dk1"/>
                          </a:solidFill>
                          <a:effectLst/>
                          <a:latin typeface="+mn-lt"/>
                          <a:ea typeface="+mn-ea"/>
                          <a:cs typeface="+mn-cs"/>
                        </a:rPr>
                        <a:t> szolgálat</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Aeronautical</a:t>
                      </a:r>
                      <a:r>
                        <a:rPr lang="hu-HU" sz="600" i="1" u="none" strike="noStrike" kern="1200" baseline="0" dirty="0">
                          <a:solidFill>
                            <a:schemeClr val="dk1"/>
                          </a:solidFill>
                          <a:effectLst/>
                          <a:latin typeface="+mn-lt"/>
                          <a:ea typeface="+mn-ea"/>
                          <a:cs typeface="+mn-cs"/>
                        </a:rPr>
                        <a:t> </a:t>
                      </a:r>
                      <a:r>
                        <a:rPr lang="hu-HU" sz="600" i="1" u="none" strike="noStrike" kern="1200" baseline="0" dirty="0" err="1">
                          <a:solidFill>
                            <a:schemeClr val="dk1"/>
                          </a:solidFill>
                          <a:effectLst/>
                          <a:latin typeface="+mn-lt"/>
                          <a:ea typeface="+mn-ea"/>
                          <a:cs typeface="+mn-cs"/>
                        </a:rPr>
                        <a:t>Radionavigation</a:t>
                      </a:r>
                      <a:r>
                        <a:rPr lang="hu-HU" sz="600" i="1" u="none" strike="noStrike" kern="1200" baseline="0" dirty="0">
                          <a:solidFill>
                            <a:schemeClr val="dk1"/>
                          </a:solidFill>
                          <a:effectLst/>
                          <a:latin typeface="+mn-lt"/>
                          <a:ea typeface="+mn-ea"/>
                          <a:cs typeface="+mn-cs"/>
                        </a:rPr>
                        <a:t> Service</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405501769"/>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ASMG</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Arab Spektrumgazdálkodási</a:t>
                      </a:r>
                      <a:r>
                        <a:rPr lang="hu-HU" sz="600" u="none" strike="noStrike" kern="1200" baseline="0" dirty="0">
                          <a:solidFill>
                            <a:schemeClr val="dk1"/>
                          </a:solidFill>
                          <a:effectLst/>
                          <a:latin typeface="+mn-lt"/>
                          <a:ea typeface="+mn-ea"/>
                          <a:cs typeface="+mn-cs"/>
                        </a:rPr>
                        <a:t> Csoport</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Arab </a:t>
                      </a:r>
                      <a:r>
                        <a:rPr lang="hu-HU" sz="600" i="1" u="none" strike="noStrike" kern="1200" dirty="0" err="1">
                          <a:solidFill>
                            <a:schemeClr val="dk1"/>
                          </a:solidFill>
                          <a:effectLst/>
                          <a:latin typeface="+mn-lt"/>
                          <a:ea typeface="+mn-ea"/>
                          <a:cs typeface="+mn-cs"/>
                        </a:rPr>
                        <a:t>Spectrum</a:t>
                      </a:r>
                      <a:r>
                        <a:rPr lang="hu-HU" sz="600" i="1" u="none" strike="noStrike" kern="1200" dirty="0">
                          <a:solidFill>
                            <a:schemeClr val="dk1"/>
                          </a:solidFill>
                          <a:effectLst/>
                          <a:latin typeface="+mn-lt"/>
                          <a:ea typeface="+mn-ea"/>
                          <a:cs typeface="+mn-cs"/>
                        </a:rPr>
                        <a:t> Management Group</a:t>
                      </a:r>
                    </a:p>
                  </a:txBody>
                  <a:tcPr marL="36000" marR="5128" marT="5128" marB="0" anchor="ctr"/>
                </a:tc>
                <a:extLst>
                  <a:ext uri="{0D108BD9-81ED-4DB2-BD59-A6C34878D82A}">
                    <a16:rowId xmlns:a16="http://schemas.microsoft.com/office/drawing/2014/main" val="868320903"/>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ATU</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Afrikai</a:t>
                      </a:r>
                      <a:r>
                        <a:rPr lang="hu-HU" sz="600" u="none" strike="noStrike" kern="1200" baseline="0" dirty="0">
                          <a:solidFill>
                            <a:schemeClr val="dk1"/>
                          </a:solidFill>
                          <a:effectLst/>
                          <a:latin typeface="+mn-lt"/>
                          <a:ea typeface="+mn-ea"/>
                          <a:cs typeface="+mn-cs"/>
                        </a:rPr>
                        <a:t> Távközlési Egyesület</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African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Telecommunications</a:t>
                      </a:r>
                      <a:r>
                        <a:rPr lang="hu-HU" sz="600" i="1" u="none" strike="noStrike" kern="1200" dirty="0">
                          <a:solidFill>
                            <a:schemeClr val="dk1"/>
                          </a:solidFill>
                          <a:effectLst/>
                          <a:latin typeface="+mn-lt"/>
                          <a:ea typeface="+mn-ea"/>
                          <a:cs typeface="+mn-cs"/>
                        </a:rPr>
                        <a:t> Union</a:t>
                      </a:r>
                    </a:p>
                  </a:txBody>
                  <a:tcPr marL="36000" marR="5128" marT="5128" marB="0" anchor="ctr"/>
                </a:tc>
                <a:extLst>
                  <a:ext uri="{0D108BD9-81ED-4DB2-BD59-A6C34878D82A}">
                    <a16:rowId xmlns:a16="http://schemas.microsoft.com/office/drawing/2014/main" val="207804064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BBIU</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újbóli használatba vétel</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Brought</a:t>
                      </a:r>
                      <a:r>
                        <a:rPr lang="hu-HU" sz="600" i="1" u="none" strike="noStrike" kern="1200" dirty="0">
                          <a:solidFill>
                            <a:schemeClr val="dk1"/>
                          </a:solidFill>
                          <a:effectLst/>
                          <a:latin typeface="+mn-lt"/>
                          <a:ea typeface="+mn-ea"/>
                          <a:cs typeface="+mn-cs"/>
                        </a:rPr>
                        <a:t> back </a:t>
                      </a:r>
                      <a:r>
                        <a:rPr lang="hu-HU" sz="600" i="1" u="none" strike="noStrike" kern="1200" dirty="0" err="1">
                          <a:solidFill>
                            <a:schemeClr val="dk1"/>
                          </a:solidFill>
                          <a:effectLst/>
                          <a:latin typeface="+mn-lt"/>
                          <a:ea typeface="+mn-ea"/>
                          <a:cs typeface="+mn-cs"/>
                        </a:rPr>
                        <a:t>into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use</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949981239"/>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BIPM</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Nemzetközi Súly- és Mértékügyi Hivatal</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a:t>
                      </a:r>
                      <a:r>
                        <a:rPr lang="hu-HU" sz="600" i="1" u="none" strike="noStrike" kern="1200" dirty="0" err="1">
                          <a:solidFill>
                            <a:schemeClr val="dk1"/>
                          </a:solidFill>
                          <a:effectLst/>
                          <a:latin typeface="+mn-lt"/>
                          <a:ea typeface="+mn-ea"/>
                          <a:cs typeface="+mn-cs"/>
                        </a:rPr>
                        <a:t>Bureau</a:t>
                      </a:r>
                      <a:r>
                        <a:rPr lang="hu-HU" sz="600" i="1" u="none" strike="noStrike" kern="1200" dirty="0">
                          <a:solidFill>
                            <a:schemeClr val="dk1"/>
                          </a:solidFill>
                          <a:effectLst/>
                          <a:latin typeface="+mn-lt"/>
                          <a:ea typeface="+mn-ea"/>
                          <a:cs typeface="+mn-cs"/>
                        </a:rPr>
                        <a:t> of </a:t>
                      </a:r>
                      <a:r>
                        <a:rPr lang="hu-HU" sz="600" i="1" u="none" strike="noStrike" kern="1200" dirty="0" err="1">
                          <a:solidFill>
                            <a:schemeClr val="dk1"/>
                          </a:solidFill>
                          <a:effectLst/>
                          <a:latin typeface="+mn-lt"/>
                          <a:ea typeface="+mn-ea"/>
                          <a:cs typeface="+mn-cs"/>
                        </a:rPr>
                        <a:t>Weights</a:t>
                      </a:r>
                      <a:r>
                        <a:rPr lang="hu-HU" sz="600" i="1" u="none" strike="noStrike" kern="1200" dirty="0">
                          <a:solidFill>
                            <a:schemeClr val="dk1"/>
                          </a:solidFill>
                          <a:effectLst/>
                          <a:latin typeface="+mn-lt"/>
                          <a:ea typeface="+mn-ea"/>
                          <a:cs typeface="+mn-cs"/>
                        </a:rPr>
                        <a:t> and </a:t>
                      </a:r>
                      <a:r>
                        <a:rPr lang="hu-HU" sz="600" i="1" u="none" strike="noStrike" kern="1200" dirty="0" err="1">
                          <a:solidFill>
                            <a:schemeClr val="dk1"/>
                          </a:solidFill>
                          <a:effectLst/>
                          <a:latin typeface="+mn-lt"/>
                          <a:ea typeface="+mn-ea"/>
                          <a:cs typeface="+mn-cs"/>
                        </a:rPr>
                        <a:t>Measures</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75870701"/>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BIU</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használatba vétel</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Bringing</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into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use</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22193019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BR</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Rádiótávközlési Iroda</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Radiocommunication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Bureau</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80005500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BS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műsorszóró szolgálat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Broadcasting</a:t>
                      </a:r>
                      <a:r>
                        <a:rPr lang="hu-HU" sz="600" i="1" u="none" strike="noStrike" kern="1200" dirty="0">
                          <a:solidFill>
                            <a:schemeClr val="dk1"/>
                          </a:solidFill>
                          <a:effectLst/>
                          <a:latin typeface="+mn-lt"/>
                          <a:ea typeface="+mn-ea"/>
                          <a:cs typeface="+mn-cs"/>
                        </a:rPr>
                        <a:t> Service</a:t>
                      </a:r>
                    </a:p>
                  </a:txBody>
                  <a:tcPr marL="36000" marR="5128" marT="5128" marB="0" anchor="ctr"/>
                </a:tc>
                <a:extLst>
                  <a:ext uri="{0D108BD9-81ED-4DB2-BD59-A6C34878D82A}">
                    <a16:rowId xmlns:a16="http://schemas.microsoft.com/office/drawing/2014/main" val="4284104871"/>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BSS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 műsorszóró szolgálat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Broadcasting</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128" marT="5128" marB="0" anchor="ctr"/>
                </a:tc>
                <a:extLst>
                  <a:ext uri="{0D108BD9-81ED-4DB2-BD59-A6C34878D82A}">
                    <a16:rowId xmlns:a16="http://schemas.microsoft.com/office/drawing/2014/main" val="1426255141"/>
                  </a:ext>
                </a:extLst>
              </a:tr>
              <a:tr h="222233">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CEPT </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Postai és Távközlési Igazgatások Európai Értekezlete</a:t>
                      </a:r>
                    </a:p>
                  </a:txBody>
                  <a:tcPr marL="36000" marR="5128" marT="5128"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European Conference of Postal and Telecommunications Administrations</a:t>
                      </a:r>
                    </a:p>
                  </a:txBody>
                  <a:tcPr marL="36000" marR="5128" marT="5128" marB="0" anchor="ctr"/>
                </a:tc>
                <a:extLst>
                  <a:ext uri="{0D108BD9-81ED-4DB2-BD59-A6C34878D82A}">
                    <a16:rowId xmlns:a16="http://schemas.microsoft.com/office/drawing/2014/main" val="89005030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CGPM</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Általános Súly- és Mértékügyi Konferencia</a:t>
                      </a:r>
                    </a:p>
                  </a:txBody>
                  <a:tcPr marL="36000" marR="5128" marT="5128" marB="0" anchor="ctr"/>
                </a:tc>
                <a:tc>
                  <a:txBody>
                    <a:bodyPr/>
                    <a:lstStyle/>
                    <a:p>
                      <a:pPr marL="0" algn="l" defTabSz="914400" rtl="0" eaLnBrk="1" fontAlgn="b" latinLnBrk="0" hangingPunct="1"/>
                      <a:r>
                        <a:rPr lang="en-GB" sz="600" i="1" u="none" strike="noStrike" kern="1200" dirty="0">
                          <a:solidFill>
                            <a:schemeClr val="dk1"/>
                          </a:solidFill>
                          <a:effectLst/>
                          <a:latin typeface="+mn-lt"/>
                          <a:ea typeface="+mn-ea"/>
                          <a:cs typeface="+mn-cs"/>
                        </a:rPr>
                        <a:t>General Conference on Weights and Measures</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660156616"/>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CITEL</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Amerika-közi Távközlési Bizottság</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i="1" u="none" strike="noStrike" kern="1200" dirty="0" err="1">
                          <a:solidFill>
                            <a:schemeClr val="dk1"/>
                          </a:solidFill>
                          <a:effectLst/>
                          <a:latin typeface="+mn-lt"/>
                          <a:ea typeface="+mn-ea"/>
                          <a:cs typeface="+mn-cs"/>
                        </a:rPr>
                        <a:t>Inter</a:t>
                      </a:r>
                      <a:r>
                        <a:rPr lang="hu-HU" sz="600" i="1" u="none" strike="noStrike" kern="1200" dirty="0">
                          <a:solidFill>
                            <a:schemeClr val="dk1"/>
                          </a:solidFill>
                          <a:effectLst/>
                          <a:latin typeface="+mn-lt"/>
                          <a:ea typeface="+mn-ea"/>
                          <a:cs typeface="+mn-cs"/>
                        </a:rPr>
                        <a:t>-American </a:t>
                      </a:r>
                      <a:r>
                        <a:rPr lang="hu-HU" sz="600" i="1" u="none" strike="noStrike" kern="1200" dirty="0" err="1">
                          <a:solidFill>
                            <a:schemeClr val="dk1"/>
                          </a:solidFill>
                          <a:effectLst/>
                          <a:latin typeface="+mn-lt"/>
                          <a:ea typeface="+mn-ea"/>
                          <a:cs typeface="+mn-cs"/>
                        </a:rPr>
                        <a:t>Telecommunication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Commission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1324148710"/>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CNPC</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irányítás és nem hasznos teher kommunikáció</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Control</a:t>
                      </a:r>
                      <a:r>
                        <a:rPr lang="hu-HU" sz="600" i="1" u="none" strike="noStrike" kern="1200" dirty="0">
                          <a:solidFill>
                            <a:schemeClr val="dk1"/>
                          </a:solidFill>
                          <a:effectLst/>
                          <a:latin typeface="+mn-lt"/>
                          <a:ea typeface="+mn-ea"/>
                          <a:cs typeface="+mn-cs"/>
                        </a:rPr>
                        <a:t> and non-</a:t>
                      </a:r>
                      <a:r>
                        <a:rPr lang="hu-HU" sz="600" i="1" u="none" strike="noStrike" kern="1200" dirty="0" err="1">
                          <a:solidFill>
                            <a:schemeClr val="dk1"/>
                          </a:solidFill>
                          <a:effectLst/>
                          <a:latin typeface="+mn-lt"/>
                          <a:ea typeface="+mn-ea"/>
                          <a:cs typeface="+mn-cs"/>
                        </a:rPr>
                        <a:t>payload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communication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1116060410"/>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CPG</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Konferencia Előkészítő Csoport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Conference</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Preparatory</a:t>
                      </a:r>
                      <a:r>
                        <a:rPr lang="hu-HU" sz="600" i="1" u="none" strike="noStrike" kern="1200" dirty="0">
                          <a:solidFill>
                            <a:schemeClr val="dk1"/>
                          </a:solidFill>
                          <a:effectLst/>
                          <a:latin typeface="+mn-lt"/>
                          <a:ea typeface="+mn-ea"/>
                          <a:cs typeface="+mn-cs"/>
                        </a:rPr>
                        <a:t> Group</a:t>
                      </a:r>
                    </a:p>
                  </a:txBody>
                  <a:tcPr marL="36000" marR="5128" marT="5128" marB="0" anchor="ctr"/>
                </a:tc>
                <a:extLst>
                  <a:ext uri="{0D108BD9-81ED-4DB2-BD59-A6C34878D82A}">
                    <a16:rowId xmlns:a16="http://schemas.microsoft.com/office/drawing/2014/main" val="617071827"/>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CPM</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Konferencia előkészítő ülés</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Conference</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Preparatory</a:t>
                      </a:r>
                      <a:r>
                        <a:rPr lang="hu-HU" sz="600" i="1" u="none" strike="noStrike" kern="1200" dirty="0">
                          <a:solidFill>
                            <a:schemeClr val="dk1"/>
                          </a:solidFill>
                          <a:effectLst/>
                          <a:latin typeface="+mn-lt"/>
                          <a:ea typeface="+mn-ea"/>
                          <a:cs typeface="+mn-cs"/>
                        </a:rPr>
                        <a:t> Meeting</a:t>
                      </a:r>
                    </a:p>
                  </a:txBody>
                  <a:tcPr marL="36000" marR="5128" marT="5128" marB="0" anchor="ctr"/>
                </a:tc>
                <a:extLst>
                  <a:ext uri="{0D108BD9-81ED-4DB2-BD59-A6C34878D82A}">
                    <a16:rowId xmlns:a16="http://schemas.microsoft.com/office/drawing/2014/main" val="162916322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CSC</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Közös jelzésre használt</a:t>
                      </a:r>
                      <a:r>
                        <a:rPr lang="hu-HU" sz="600" u="none" strike="noStrike" kern="1200" baseline="0" dirty="0">
                          <a:solidFill>
                            <a:schemeClr val="dk1"/>
                          </a:solidFill>
                          <a:effectLst/>
                          <a:latin typeface="+mn-lt"/>
                          <a:ea typeface="+mn-ea"/>
                          <a:cs typeface="+mn-cs"/>
                        </a:rPr>
                        <a:t> csatorna</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Common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Signalling</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Channel</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853694708"/>
                  </a:ext>
                </a:extLst>
              </a:tr>
              <a:tr h="121225">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Dec</a:t>
                      </a:r>
                      <a:endParaRPr lang="hu-HU" sz="600" b="1"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határozat</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Decision</a:t>
                      </a:r>
                    </a:p>
                  </a:txBody>
                  <a:tcPr marL="36000" marR="5128" marT="5128" marB="0" anchor="ctr"/>
                </a:tc>
                <a:extLst>
                  <a:ext uri="{0D108BD9-81ED-4DB2-BD59-A6C34878D82A}">
                    <a16:rowId xmlns:a16="http://schemas.microsoft.com/office/drawing/2014/main" val="364463836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DL</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lemenő irányú összeköttetés</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Downlink</a:t>
                      </a:r>
                    </a:p>
                  </a:txBody>
                  <a:tcPr marL="36000" marR="5128" marT="5128" marB="0" anchor="ctr"/>
                </a:tc>
                <a:extLst>
                  <a:ext uri="{0D108BD9-81ED-4DB2-BD59-A6C34878D82A}">
                    <a16:rowId xmlns:a16="http://schemas.microsoft.com/office/drawing/2014/main" val="2071118373"/>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DPNMA</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előzetes NATO katonai értékelés tervezet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Draft</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Preliminary</a:t>
                      </a:r>
                      <a:r>
                        <a:rPr lang="hu-HU" sz="600" i="1" u="none" strike="noStrike" kern="1200" dirty="0">
                          <a:solidFill>
                            <a:schemeClr val="dk1"/>
                          </a:solidFill>
                          <a:effectLst/>
                          <a:latin typeface="+mn-lt"/>
                          <a:ea typeface="+mn-ea"/>
                          <a:cs typeface="+mn-cs"/>
                        </a:rPr>
                        <a:t> NATO Military </a:t>
                      </a:r>
                      <a:r>
                        <a:rPr lang="hu-HU" sz="600" i="1" u="none" strike="noStrike" kern="1200" dirty="0" err="1">
                          <a:solidFill>
                            <a:schemeClr val="dk1"/>
                          </a:solidFill>
                          <a:effectLst/>
                          <a:latin typeface="+mn-lt"/>
                          <a:ea typeface="+mn-ea"/>
                          <a:cs typeface="+mn-cs"/>
                        </a:rPr>
                        <a:t>Assessment</a:t>
                      </a:r>
                      <a:r>
                        <a:rPr lang="hu-HU" sz="600" i="1" u="none" strike="noStrike" kern="1200" dirty="0">
                          <a:solidFill>
                            <a:schemeClr val="dk1"/>
                          </a:solidFill>
                          <a:effectLst/>
                          <a:latin typeface="+mn-lt"/>
                          <a:ea typeface="+mn-ea"/>
                          <a:cs typeface="+mn-cs"/>
                        </a:rPr>
                        <a:t>	</a:t>
                      </a:r>
                    </a:p>
                  </a:txBody>
                  <a:tcPr marL="36000" marR="5128" marT="5128" marB="0" anchor="ctr"/>
                </a:tc>
                <a:extLst>
                  <a:ext uri="{0D108BD9-81ED-4DB2-BD59-A6C34878D82A}">
                    <a16:rowId xmlns:a16="http://schemas.microsoft.com/office/drawing/2014/main" val="2664289371"/>
                  </a:ext>
                </a:extLst>
              </a:tr>
              <a:tr h="12122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b="1" u="none" strike="noStrike" kern="1200" dirty="0">
                          <a:solidFill>
                            <a:schemeClr val="dk1"/>
                          </a:solidFill>
                          <a:effectLst/>
                          <a:latin typeface="+mn-lt"/>
                          <a:ea typeface="+mn-ea"/>
                          <a:cs typeface="+mn-cs"/>
                        </a:rPr>
                        <a:t>DPNP</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előzetes NATO álláspont tervezet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Draft</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Preliminary</a:t>
                      </a:r>
                      <a:r>
                        <a:rPr lang="hu-HU" sz="600" i="1" u="none" strike="noStrike" kern="1200" dirty="0">
                          <a:solidFill>
                            <a:schemeClr val="dk1"/>
                          </a:solidFill>
                          <a:effectLst/>
                          <a:latin typeface="+mn-lt"/>
                          <a:ea typeface="+mn-ea"/>
                          <a:cs typeface="+mn-cs"/>
                        </a:rPr>
                        <a:t> NATO </a:t>
                      </a:r>
                      <a:r>
                        <a:rPr lang="hu-HU" sz="600" i="1" u="none" strike="noStrike" kern="1200" dirty="0" err="1">
                          <a:solidFill>
                            <a:schemeClr val="dk1"/>
                          </a:solidFill>
                          <a:effectLst/>
                          <a:latin typeface="+mn-lt"/>
                          <a:ea typeface="+mn-ea"/>
                          <a:cs typeface="+mn-cs"/>
                        </a:rPr>
                        <a:t>Position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1353256776"/>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DRS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adattovábbító rendszer</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Data </a:t>
                      </a:r>
                      <a:r>
                        <a:rPr lang="hu-HU" sz="600" i="1" u="none" strike="noStrike" kern="1200" dirty="0" err="1">
                          <a:solidFill>
                            <a:schemeClr val="dk1"/>
                          </a:solidFill>
                          <a:effectLst/>
                          <a:latin typeface="+mn-lt"/>
                          <a:ea typeface="+mn-ea"/>
                          <a:cs typeface="+mn-cs"/>
                        </a:rPr>
                        <a:t>Relay</a:t>
                      </a:r>
                      <a:r>
                        <a:rPr lang="hu-HU" sz="600" i="1" u="none" strike="noStrike" kern="1200" dirty="0">
                          <a:solidFill>
                            <a:schemeClr val="dk1"/>
                          </a:solidFill>
                          <a:effectLst/>
                          <a:latin typeface="+mn-lt"/>
                          <a:ea typeface="+mn-ea"/>
                          <a:cs typeface="+mn-cs"/>
                        </a:rPr>
                        <a:t> System</a:t>
                      </a:r>
                    </a:p>
                  </a:txBody>
                  <a:tcPr marL="36000" marR="5128" marT="5128" marB="0" anchor="ctr"/>
                </a:tc>
                <a:extLst>
                  <a:ext uri="{0D108BD9-81ED-4DB2-BD59-A6C34878D82A}">
                    <a16:rowId xmlns:a16="http://schemas.microsoft.com/office/drawing/2014/main" val="3708872623"/>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ECP</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európai közös javaslat</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European </a:t>
                      </a:r>
                      <a:r>
                        <a:rPr lang="hu-HU" sz="600" i="1" u="none" strike="noStrike" kern="1200" dirty="0" err="1">
                          <a:solidFill>
                            <a:schemeClr val="dk1"/>
                          </a:solidFill>
                          <a:effectLst/>
                          <a:latin typeface="+mn-lt"/>
                          <a:ea typeface="+mn-ea"/>
                          <a:cs typeface="+mn-cs"/>
                        </a:rPr>
                        <a:t>Common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Proposal</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7049528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EESS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 földkutatási szolgálat</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Earth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Exploration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 </a:t>
                      </a:r>
                    </a:p>
                  </a:txBody>
                  <a:tcPr marL="36000" marR="5128" marT="5128" marB="0" anchor="ctr"/>
                </a:tc>
                <a:extLst>
                  <a:ext uri="{0D108BD9-81ED-4DB2-BD59-A6C34878D82A}">
                    <a16:rowId xmlns:a16="http://schemas.microsoft.com/office/drawing/2014/main" val="616834574"/>
                  </a:ext>
                </a:extLst>
              </a:tr>
            </a:tbl>
          </a:graphicData>
        </a:graphic>
      </p:graphicFrame>
      <p:graphicFrame>
        <p:nvGraphicFramePr>
          <p:cNvPr id="14" name="Táblázat 13">
            <a:extLst>
              <a:ext uri="{FF2B5EF4-FFF2-40B4-BE49-F238E27FC236}">
                <a16:creationId xmlns:a16="http://schemas.microsoft.com/office/drawing/2014/main" id="{0F5238E8-010D-4BE4-A9AE-BD965A1C710C}"/>
              </a:ext>
            </a:extLst>
          </p:cNvPr>
          <p:cNvGraphicFramePr>
            <a:graphicFrameLocks noGrp="1"/>
          </p:cNvGraphicFramePr>
          <p:nvPr/>
        </p:nvGraphicFramePr>
        <p:xfrm>
          <a:off x="4572000" y="987574"/>
          <a:ext cx="4320001" cy="3510422"/>
        </p:xfrm>
        <a:graphic>
          <a:graphicData uri="http://schemas.openxmlformats.org/drawingml/2006/table">
            <a:tbl>
              <a:tblPr>
                <a:tableStyleId>{5C22544A-7EE6-4342-B048-85BDC9FD1C3A}</a:tableStyleId>
              </a:tblPr>
              <a:tblGrid>
                <a:gridCol w="460283">
                  <a:extLst>
                    <a:ext uri="{9D8B030D-6E8A-4147-A177-3AD203B41FA5}">
                      <a16:colId xmlns:a16="http://schemas.microsoft.com/office/drawing/2014/main" val="4204215391"/>
                    </a:ext>
                  </a:extLst>
                </a:gridCol>
                <a:gridCol w="1929859">
                  <a:extLst>
                    <a:ext uri="{9D8B030D-6E8A-4147-A177-3AD203B41FA5}">
                      <a16:colId xmlns:a16="http://schemas.microsoft.com/office/drawing/2014/main" val="1224811405"/>
                    </a:ext>
                  </a:extLst>
                </a:gridCol>
                <a:gridCol w="1929859">
                  <a:extLst>
                    <a:ext uri="{9D8B030D-6E8A-4147-A177-3AD203B41FA5}">
                      <a16:colId xmlns:a16="http://schemas.microsoft.com/office/drawing/2014/main" val="1205245881"/>
                    </a:ext>
                  </a:extLst>
                </a:gridCol>
              </a:tblGrid>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EIRP</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kisugárzott egyenértékű </a:t>
                      </a:r>
                      <a:r>
                        <a:rPr lang="hu-HU" sz="600" u="none" strike="noStrike" kern="1200" dirty="0" err="1">
                          <a:solidFill>
                            <a:schemeClr val="dk1"/>
                          </a:solidFill>
                          <a:effectLst/>
                          <a:latin typeface="+mn-lt"/>
                          <a:ea typeface="+mn-ea"/>
                          <a:cs typeface="+mn-cs"/>
                        </a:rPr>
                        <a:t>izotrop</a:t>
                      </a:r>
                      <a:r>
                        <a:rPr lang="hu-HU" sz="600" u="none" strike="noStrike" kern="1200" dirty="0">
                          <a:solidFill>
                            <a:schemeClr val="dk1"/>
                          </a:solidFill>
                          <a:effectLst/>
                          <a:latin typeface="+mn-lt"/>
                          <a:ea typeface="+mn-ea"/>
                          <a:cs typeface="+mn-cs"/>
                        </a:rPr>
                        <a:t> teljesítmény</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Effective</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Isotropic</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Radiated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Power</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873144647"/>
                  </a:ext>
                </a:extLst>
              </a:tr>
              <a:tr h="121225">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epfd</a:t>
                      </a:r>
                      <a:endParaRPr lang="hu-HU" sz="600" b="1"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egyenértékű</a:t>
                      </a:r>
                      <a:r>
                        <a:rPr lang="hu-HU" sz="600" u="none" strike="noStrike" kern="1200" baseline="0" dirty="0">
                          <a:solidFill>
                            <a:schemeClr val="dk1"/>
                          </a:solidFill>
                          <a:effectLst/>
                          <a:latin typeface="+mn-lt"/>
                          <a:ea typeface="+mn-ea"/>
                          <a:cs typeface="+mn-cs"/>
                        </a:rPr>
                        <a:t> felületi teljesítménysűrűség</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Equivalent</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Power</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Flux</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Density</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136910617"/>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ENSZ</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Egyesült Nemzetek Szervezete</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United </a:t>
                      </a:r>
                      <a:r>
                        <a:rPr lang="hu-HU" sz="600" i="1" u="none" strike="noStrike" kern="1200" dirty="0" err="1">
                          <a:solidFill>
                            <a:schemeClr val="dk1"/>
                          </a:solidFill>
                          <a:effectLst/>
                          <a:latin typeface="+mn-lt"/>
                          <a:ea typeface="+mn-ea"/>
                          <a:cs typeface="+mn-cs"/>
                        </a:rPr>
                        <a:t>Nations</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26127193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EPIRB</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szerencsétlenségek helyét jelző rádióbója</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Emergency</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Position-Indicating</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Radiobeacon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748271568"/>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ESIM</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mozgásban lévő földi állomás</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Earth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Station</a:t>
                      </a:r>
                      <a:r>
                        <a:rPr lang="hu-HU" sz="600" i="1" u="none" strike="noStrike" kern="1200" dirty="0">
                          <a:solidFill>
                            <a:schemeClr val="dk1"/>
                          </a:solidFill>
                          <a:effectLst/>
                          <a:latin typeface="+mn-lt"/>
                          <a:ea typeface="+mn-ea"/>
                          <a:cs typeface="+mn-cs"/>
                        </a:rPr>
                        <a:t> In </a:t>
                      </a:r>
                      <a:r>
                        <a:rPr lang="hu-HU" sz="600" i="1" u="none" strike="noStrike" kern="1200" dirty="0" err="1">
                          <a:solidFill>
                            <a:schemeClr val="dk1"/>
                          </a:solidFill>
                          <a:effectLst/>
                          <a:latin typeface="+mn-lt"/>
                          <a:ea typeface="+mn-ea"/>
                          <a:cs typeface="+mn-cs"/>
                        </a:rPr>
                        <a:t>Motion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84994498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ESV</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hajófedélzeti földi állomás</a:t>
                      </a:r>
                    </a:p>
                  </a:txBody>
                  <a:tcPr marL="36000" marR="5128" marT="5128"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Earth Stations on board Vessels</a:t>
                      </a:r>
                    </a:p>
                  </a:txBody>
                  <a:tcPr marL="36000" marR="5128" marT="5128" marB="0" anchor="ctr"/>
                </a:tc>
                <a:extLst>
                  <a:ext uri="{0D108BD9-81ED-4DB2-BD59-A6C34878D82A}">
                    <a16:rowId xmlns:a16="http://schemas.microsoft.com/office/drawing/2014/main" val="3151288238"/>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EUMETNET</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Európai Meteorológiai Hálózata</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European </a:t>
                      </a:r>
                      <a:r>
                        <a:rPr lang="hu-HU" sz="600" i="1" u="none" strike="noStrike" kern="1200" dirty="0" err="1">
                          <a:solidFill>
                            <a:schemeClr val="dk1"/>
                          </a:solidFill>
                          <a:effectLst/>
                          <a:latin typeface="+mn-lt"/>
                          <a:ea typeface="+mn-ea"/>
                          <a:cs typeface="+mn-cs"/>
                        </a:rPr>
                        <a:t>Meteorological</a:t>
                      </a:r>
                      <a:r>
                        <a:rPr lang="hu-HU" sz="600" i="1" u="none" strike="noStrike" kern="1200" baseline="0" dirty="0">
                          <a:solidFill>
                            <a:schemeClr val="dk1"/>
                          </a:solidFill>
                          <a:effectLst/>
                          <a:latin typeface="+mn-lt"/>
                          <a:ea typeface="+mn-ea"/>
                          <a:cs typeface="+mn-cs"/>
                        </a:rPr>
                        <a:t> </a:t>
                      </a:r>
                      <a:r>
                        <a:rPr lang="hu-HU" sz="600" i="1" u="none" strike="noStrike" kern="1200" dirty="0">
                          <a:solidFill>
                            <a:schemeClr val="dk1"/>
                          </a:solidFill>
                          <a:effectLst/>
                          <a:latin typeface="+mn-lt"/>
                          <a:ea typeface="+mn-ea"/>
                          <a:cs typeface="+mn-cs"/>
                        </a:rPr>
                        <a:t>Network</a:t>
                      </a:r>
                    </a:p>
                  </a:txBody>
                  <a:tcPr marL="36000" marR="5128" marT="5128" marB="0" anchor="ctr"/>
                </a:tc>
                <a:extLst>
                  <a:ext uri="{0D108BD9-81ED-4DB2-BD59-A6C34878D82A}">
                    <a16:rowId xmlns:a16="http://schemas.microsoft.com/office/drawing/2014/main" val="3206587032"/>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FS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állandóhelyű szolgálat</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Fixed Service</a:t>
                      </a:r>
                    </a:p>
                  </a:txBody>
                  <a:tcPr marL="36000" marR="5128" marT="5128" marB="0" anchor="ctr"/>
                </a:tc>
                <a:extLst>
                  <a:ext uri="{0D108BD9-81ED-4DB2-BD59-A6C34878D82A}">
                    <a16:rowId xmlns:a16="http://schemas.microsoft.com/office/drawing/2014/main" val="3868260710"/>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FSS </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 állandóhelyű szolgálat</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Fixed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128" marT="5128" marB="0" anchor="ctr"/>
                </a:tc>
                <a:extLst>
                  <a:ext uri="{0D108BD9-81ED-4DB2-BD59-A6C34878D82A}">
                    <a16:rowId xmlns:a16="http://schemas.microsoft.com/office/drawing/2014/main" val="3892019807"/>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GADSS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világméretű légiforgalmi vész- és biztonsági rendszer </a:t>
                      </a:r>
                    </a:p>
                  </a:txBody>
                  <a:tcPr marL="36000" marR="5128" marT="5128"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Global Aeronautical  Distress and Safety System</a:t>
                      </a:r>
                    </a:p>
                  </a:txBody>
                  <a:tcPr marL="36000" marR="5128" marT="5128" marB="0" anchor="ctr"/>
                </a:tc>
                <a:extLst>
                  <a:ext uri="{0D108BD9-81ED-4DB2-BD59-A6C34878D82A}">
                    <a16:rowId xmlns:a16="http://schemas.microsoft.com/office/drawing/2014/main" val="163026222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GMDSS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világméretű tengeri vész- és biztonsági rendszer</a:t>
                      </a:r>
                    </a:p>
                  </a:txBody>
                  <a:tcPr marL="36000" marR="5128" marT="5128"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Global Maritime Distress and Safety System</a:t>
                      </a:r>
                    </a:p>
                  </a:txBody>
                  <a:tcPr marL="36000" marR="5128" marT="5128" marB="0" anchor="ctr"/>
                </a:tc>
                <a:extLst>
                  <a:ext uri="{0D108BD9-81ED-4DB2-BD59-A6C34878D82A}">
                    <a16:rowId xmlns:a16="http://schemas.microsoft.com/office/drawing/2014/main" val="2257026183"/>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GNSS</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világméretű műholdas navigációs rendszer</a:t>
                      </a:r>
                    </a:p>
                  </a:txBody>
                  <a:tcPr marL="36000" marR="5128" marT="512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i="1" u="none" strike="noStrike" kern="1200" dirty="0">
                          <a:solidFill>
                            <a:schemeClr val="dk1"/>
                          </a:solidFill>
                          <a:effectLst/>
                          <a:latin typeface="+mn-lt"/>
                          <a:ea typeface="+mn-ea"/>
                          <a:cs typeface="+mn-cs"/>
                        </a:rPr>
                        <a:t>Global </a:t>
                      </a:r>
                      <a:r>
                        <a:rPr lang="hu-HU" sz="600" i="1" u="none" strike="noStrike" kern="1200" dirty="0" err="1">
                          <a:solidFill>
                            <a:schemeClr val="dk1"/>
                          </a:solidFill>
                          <a:effectLst/>
                          <a:latin typeface="+mn-lt"/>
                          <a:ea typeface="+mn-ea"/>
                          <a:cs typeface="+mn-cs"/>
                        </a:rPr>
                        <a:t>Navigation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System</a:t>
                      </a:r>
                    </a:p>
                  </a:txBody>
                  <a:tcPr marL="36000" marR="5128" marT="5128" marB="0" anchor="ctr"/>
                </a:tc>
                <a:extLst>
                  <a:ext uri="{0D108BD9-81ED-4DB2-BD59-A6C34878D82A}">
                    <a16:rowId xmlns:a16="http://schemas.microsoft.com/office/drawing/2014/main" val="2075500662"/>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GPS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világméretű helymeghatározó rendszer</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Global </a:t>
                      </a:r>
                      <a:r>
                        <a:rPr lang="hu-HU" sz="600" i="1" u="none" strike="noStrike" kern="1200" dirty="0" err="1">
                          <a:solidFill>
                            <a:schemeClr val="dk1"/>
                          </a:solidFill>
                          <a:effectLst/>
                          <a:latin typeface="+mn-lt"/>
                          <a:ea typeface="+mn-ea"/>
                          <a:cs typeface="+mn-cs"/>
                        </a:rPr>
                        <a:t>Positioning</a:t>
                      </a:r>
                      <a:r>
                        <a:rPr lang="hu-HU" sz="600" i="1" u="none" strike="noStrike" kern="1200" dirty="0">
                          <a:solidFill>
                            <a:schemeClr val="dk1"/>
                          </a:solidFill>
                          <a:effectLst/>
                          <a:latin typeface="+mn-lt"/>
                          <a:ea typeface="+mn-ea"/>
                          <a:cs typeface="+mn-cs"/>
                        </a:rPr>
                        <a:t> System</a:t>
                      </a:r>
                    </a:p>
                  </a:txBody>
                  <a:tcPr marL="36000" marR="5128" marT="5128" marB="0" anchor="ctr"/>
                </a:tc>
                <a:extLst>
                  <a:ext uri="{0D108BD9-81ED-4DB2-BD59-A6C34878D82A}">
                    <a16:rowId xmlns:a16="http://schemas.microsoft.com/office/drawing/2014/main" val="3704426740"/>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GSMA</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Mobil Hírközlés Világméretű Rendszerének Szövetsége</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Global System </a:t>
                      </a:r>
                      <a:r>
                        <a:rPr lang="hu-HU" sz="600" i="1" u="none" strike="noStrike" kern="1200" dirty="0" err="1">
                          <a:solidFill>
                            <a:schemeClr val="dk1"/>
                          </a:solidFill>
                          <a:effectLst/>
                          <a:latin typeface="+mn-lt"/>
                          <a:ea typeface="+mn-ea"/>
                          <a:cs typeface="+mn-cs"/>
                        </a:rPr>
                        <a:t>for</a:t>
                      </a:r>
                      <a:r>
                        <a:rPr lang="hu-HU" sz="600" i="1" u="none" strike="noStrike" kern="1200" dirty="0">
                          <a:solidFill>
                            <a:schemeClr val="dk1"/>
                          </a:solidFill>
                          <a:effectLst/>
                          <a:latin typeface="+mn-lt"/>
                          <a:ea typeface="+mn-ea"/>
                          <a:cs typeface="+mn-cs"/>
                        </a:rPr>
                        <a:t> Mobile </a:t>
                      </a:r>
                      <a:r>
                        <a:rPr lang="hu-HU" sz="600" i="1" u="none" strike="noStrike" kern="1200" dirty="0" err="1">
                          <a:solidFill>
                            <a:schemeClr val="dk1"/>
                          </a:solidFill>
                          <a:effectLst/>
                          <a:latin typeface="+mn-lt"/>
                          <a:ea typeface="+mn-ea"/>
                          <a:cs typeface="+mn-cs"/>
                        </a:rPr>
                        <a:t>Communications</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Association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3676131757"/>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GSO</a:t>
                      </a:r>
                    </a:p>
                  </a:txBody>
                  <a:tcPr marL="36000" marR="5128" marT="5128" marB="0" anchor="ctr"/>
                </a:tc>
                <a:tc>
                  <a:txBody>
                    <a:bodyPr/>
                    <a:lstStyle/>
                    <a:p>
                      <a:pPr marL="0" algn="l" defTabSz="914400" rtl="0" eaLnBrk="1" fontAlgn="b" latinLnBrk="0" hangingPunct="1"/>
                      <a:r>
                        <a:rPr lang="hu-HU" sz="600" u="none" strike="noStrike" kern="1200" dirty="0" err="1">
                          <a:solidFill>
                            <a:schemeClr val="dk1"/>
                          </a:solidFill>
                          <a:effectLst/>
                          <a:latin typeface="+mn-lt"/>
                          <a:ea typeface="+mn-ea"/>
                          <a:cs typeface="+mn-cs"/>
                        </a:rPr>
                        <a:t>geostacionárius</a:t>
                      </a:r>
                      <a:r>
                        <a:rPr lang="hu-HU" sz="600" u="none" strike="noStrike" kern="1200" dirty="0">
                          <a:solidFill>
                            <a:schemeClr val="dk1"/>
                          </a:solidFill>
                          <a:effectLst/>
                          <a:latin typeface="+mn-lt"/>
                          <a:ea typeface="+mn-ea"/>
                          <a:cs typeface="+mn-cs"/>
                        </a:rPr>
                        <a:t> pálya</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Geostationary</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Orbit</a:t>
                      </a:r>
                      <a:r>
                        <a:rPr lang="hu-HU" sz="600" i="1" u="none" strike="noStrike" kern="1200" dirty="0">
                          <a:solidFill>
                            <a:schemeClr val="dk1"/>
                          </a:solidFill>
                          <a:effectLst/>
                          <a:latin typeface="+mn-lt"/>
                          <a:ea typeface="+mn-ea"/>
                          <a:cs typeface="+mn-cs"/>
                        </a:rPr>
                        <a:t> </a:t>
                      </a:r>
                    </a:p>
                  </a:txBody>
                  <a:tcPr marL="36000" marR="5128" marT="5128" marB="0" anchor="ctr"/>
                </a:tc>
                <a:extLst>
                  <a:ext uri="{0D108BD9-81ED-4DB2-BD59-A6C34878D82A}">
                    <a16:rowId xmlns:a16="http://schemas.microsoft.com/office/drawing/2014/main" val="203005707"/>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HAPS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nagy magasságú hordozóra telepített állomás</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High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Altitude</a:t>
                      </a:r>
                      <a:r>
                        <a:rPr lang="hu-HU" sz="600" i="1" u="none" strike="noStrike" kern="1200" dirty="0">
                          <a:solidFill>
                            <a:schemeClr val="dk1"/>
                          </a:solidFill>
                          <a:effectLst/>
                          <a:latin typeface="+mn-lt"/>
                          <a:ea typeface="+mn-ea"/>
                          <a:cs typeface="+mn-cs"/>
                        </a:rPr>
                        <a:t> Platform </a:t>
                      </a:r>
                      <a:r>
                        <a:rPr lang="hu-HU" sz="600" i="1" u="none" strike="noStrike" kern="1200" dirty="0" err="1">
                          <a:solidFill>
                            <a:schemeClr val="dk1"/>
                          </a:solidFill>
                          <a:effectLst/>
                          <a:latin typeface="+mn-lt"/>
                          <a:ea typeface="+mn-ea"/>
                          <a:cs typeface="+mn-cs"/>
                        </a:rPr>
                        <a:t>Station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021231781"/>
                  </a:ext>
                </a:extLst>
              </a:tr>
              <a:tr h="222233">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HF NAVDAT</a:t>
                      </a: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NAVDAT (Navigációs Adat) elnevezésű, a tengeri mozgószolgálat keretében üzemelő rövidhullámú rádiórendszer </a:t>
                      </a:r>
                    </a:p>
                  </a:txBody>
                  <a:tcPr marL="36000" marR="5128" marT="5128"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HF radio system for use in the maritime mobile service named Navigational Data</a:t>
                      </a:r>
                    </a:p>
                  </a:txBody>
                  <a:tcPr marL="36000" marR="5128" marT="5128" marB="0" anchor="ctr"/>
                </a:tc>
                <a:extLst>
                  <a:ext uri="{0D108BD9-81ED-4DB2-BD59-A6C34878D82A}">
                    <a16:rowId xmlns:a16="http://schemas.microsoft.com/office/drawing/2014/main" val="2286910680"/>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HIBS</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nagy magasságú hordozóra telepített állomások IMT bázisállomásként való használata</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High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altitude</a:t>
                      </a:r>
                      <a:r>
                        <a:rPr lang="hu-HU" sz="600" i="1" u="none" strike="noStrike" kern="1200" baseline="0" dirty="0">
                          <a:solidFill>
                            <a:schemeClr val="dk1"/>
                          </a:solidFill>
                          <a:effectLst/>
                          <a:latin typeface="+mn-lt"/>
                          <a:ea typeface="+mn-ea"/>
                          <a:cs typeface="+mn-cs"/>
                        </a:rPr>
                        <a:t> platform </a:t>
                      </a:r>
                      <a:r>
                        <a:rPr lang="hu-HU" sz="600" i="1" u="none" strike="noStrike" kern="1200" baseline="0" dirty="0" err="1">
                          <a:solidFill>
                            <a:schemeClr val="dk1"/>
                          </a:solidFill>
                          <a:effectLst/>
                          <a:latin typeface="+mn-lt"/>
                          <a:ea typeface="+mn-ea"/>
                          <a:cs typeface="+mn-cs"/>
                        </a:rPr>
                        <a:t>station</a:t>
                      </a:r>
                      <a:r>
                        <a:rPr lang="hu-HU" sz="600" i="1" u="none" strike="noStrike" kern="1200" baseline="0" dirty="0">
                          <a:solidFill>
                            <a:schemeClr val="dk1"/>
                          </a:solidFill>
                          <a:effectLst/>
                          <a:latin typeface="+mn-lt"/>
                          <a:ea typeface="+mn-ea"/>
                          <a:cs typeface="+mn-cs"/>
                        </a:rPr>
                        <a:t> </a:t>
                      </a:r>
                      <a:r>
                        <a:rPr lang="hu-HU" sz="600" i="1" u="none" strike="noStrike" kern="1200" baseline="0" dirty="0" err="1">
                          <a:solidFill>
                            <a:schemeClr val="dk1"/>
                          </a:solidFill>
                          <a:effectLst/>
                          <a:latin typeface="+mn-lt"/>
                          <a:ea typeface="+mn-ea"/>
                          <a:cs typeface="+mn-cs"/>
                        </a:rPr>
                        <a:t>as</a:t>
                      </a:r>
                      <a:r>
                        <a:rPr lang="hu-HU" sz="600" i="1" u="none" strike="noStrike" kern="1200" baseline="0" dirty="0">
                          <a:solidFill>
                            <a:schemeClr val="dk1"/>
                          </a:solidFill>
                          <a:effectLst/>
                          <a:latin typeface="+mn-lt"/>
                          <a:ea typeface="+mn-ea"/>
                          <a:cs typeface="+mn-cs"/>
                        </a:rPr>
                        <a:t> IMT </a:t>
                      </a:r>
                      <a:r>
                        <a:rPr lang="hu-HU" sz="600" i="1" u="none" strike="noStrike" kern="1200" baseline="0" dirty="0" err="1">
                          <a:solidFill>
                            <a:schemeClr val="dk1"/>
                          </a:solidFill>
                          <a:effectLst/>
                          <a:latin typeface="+mn-lt"/>
                          <a:ea typeface="+mn-ea"/>
                          <a:cs typeface="+mn-cs"/>
                        </a:rPr>
                        <a:t>Base</a:t>
                      </a:r>
                      <a:r>
                        <a:rPr lang="hu-HU" sz="600" i="1" u="none" strike="noStrike" kern="1200" baseline="0" dirty="0">
                          <a:solidFill>
                            <a:schemeClr val="dk1"/>
                          </a:solidFill>
                          <a:effectLst/>
                          <a:latin typeface="+mn-lt"/>
                          <a:ea typeface="+mn-ea"/>
                          <a:cs typeface="+mn-cs"/>
                        </a:rPr>
                        <a:t> </a:t>
                      </a:r>
                      <a:r>
                        <a:rPr lang="hu-HU" sz="600" i="1" u="none" strike="noStrike" kern="1200" baseline="0" dirty="0" err="1">
                          <a:solidFill>
                            <a:schemeClr val="dk1"/>
                          </a:solidFill>
                          <a:effectLst/>
                          <a:latin typeface="+mn-lt"/>
                          <a:ea typeface="+mn-ea"/>
                          <a:cs typeface="+mn-cs"/>
                        </a:rPr>
                        <a:t>Station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84254886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IALA</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Tengerészeti Navigációs Segédeszköz és Világítótorony Szövetség Hatóságai</a:t>
                      </a:r>
                    </a:p>
                  </a:txBody>
                  <a:tcPr marL="36000" marR="5128" marT="5128"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International Association of Marine Aids to Navigation and Lighthouse Authorities</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913093764"/>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IARU</a:t>
                      </a:r>
                    </a:p>
                  </a:txBody>
                  <a:tcPr marL="36000" marR="5128" marT="5128"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Amatőr</a:t>
                      </a:r>
                      <a:r>
                        <a:rPr lang="hu-HU" sz="600" u="none" strike="noStrike" kern="1200" baseline="0" dirty="0">
                          <a:solidFill>
                            <a:schemeClr val="dk1"/>
                          </a:solidFill>
                          <a:effectLst/>
                          <a:latin typeface="+mn-lt"/>
                          <a:ea typeface="+mn-ea"/>
                          <a:cs typeface="+mn-cs"/>
                        </a:rPr>
                        <a:t> Rádiószövetség</a:t>
                      </a:r>
                      <a:endParaRPr lang="hu-HU" sz="600"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a:t>
                      </a:r>
                      <a:r>
                        <a:rPr lang="hu-HU" sz="600" i="1" u="none" strike="noStrike" kern="1200" dirty="0" err="1">
                          <a:solidFill>
                            <a:schemeClr val="dk1"/>
                          </a:solidFill>
                          <a:effectLst/>
                          <a:latin typeface="+mn-lt"/>
                          <a:ea typeface="+mn-ea"/>
                          <a:cs typeface="+mn-cs"/>
                        </a:rPr>
                        <a:t>Amateur</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Union</a:t>
                      </a:r>
                    </a:p>
                  </a:txBody>
                  <a:tcPr marL="36000" marR="5128" marT="5128" marB="0" anchor="ctr"/>
                </a:tc>
                <a:extLst>
                  <a:ext uri="{0D108BD9-81ED-4DB2-BD59-A6C34878D82A}">
                    <a16:rowId xmlns:a16="http://schemas.microsoft.com/office/drawing/2014/main" val="305989920"/>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ICAO</a:t>
                      </a: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Nemzetközi Polgári Repülési Szervezet</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Civil </a:t>
                      </a:r>
                      <a:r>
                        <a:rPr lang="hu-HU" sz="600" i="1" u="none" strike="noStrike" kern="1200" dirty="0" err="1">
                          <a:solidFill>
                            <a:schemeClr val="dk1"/>
                          </a:solidFill>
                          <a:effectLst/>
                          <a:latin typeface="+mn-lt"/>
                          <a:ea typeface="+mn-ea"/>
                          <a:cs typeface="+mn-cs"/>
                        </a:rPr>
                        <a:t>Aviation</a:t>
                      </a:r>
                      <a:r>
                        <a:rPr lang="hu-HU" sz="600" i="1" u="none" strike="noStrike" kern="1200" dirty="0">
                          <a:solidFill>
                            <a:schemeClr val="dk1"/>
                          </a:solidFill>
                          <a:effectLst/>
                          <a:latin typeface="+mn-lt"/>
                          <a:ea typeface="+mn-ea"/>
                          <a:cs typeface="+mn-cs"/>
                        </a:rPr>
                        <a:t> Organization</a:t>
                      </a:r>
                    </a:p>
                  </a:txBody>
                  <a:tcPr marL="36000" marR="5128" marT="5128" marB="0" anchor="ctr"/>
                </a:tc>
                <a:extLst>
                  <a:ext uri="{0D108BD9-81ED-4DB2-BD59-A6C34878D82A}">
                    <a16:rowId xmlns:a16="http://schemas.microsoft.com/office/drawing/2014/main" val="2703720172"/>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IEC</a:t>
                      </a: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Nemzetközi Elektrotechnikai Bizottság</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a:t>
                      </a:r>
                      <a:r>
                        <a:rPr lang="hu-HU" sz="600" i="1" u="none" strike="noStrike" kern="1200" dirty="0" err="1">
                          <a:solidFill>
                            <a:schemeClr val="dk1"/>
                          </a:solidFill>
                          <a:effectLst/>
                          <a:latin typeface="+mn-lt"/>
                          <a:ea typeface="+mn-ea"/>
                          <a:cs typeface="+mn-cs"/>
                        </a:rPr>
                        <a:t>Electrotechnical</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Comission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10530981"/>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IMO</a:t>
                      </a: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Nemzetközi Tengerészeti Szervezet</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a:t>
                      </a:r>
                      <a:r>
                        <a:rPr lang="hu-HU" sz="600" i="1" u="none" strike="noStrike" kern="1200" dirty="0" err="1">
                          <a:solidFill>
                            <a:schemeClr val="dk1"/>
                          </a:solidFill>
                          <a:effectLst/>
                          <a:latin typeface="+mn-lt"/>
                          <a:ea typeface="+mn-ea"/>
                          <a:cs typeface="+mn-cs"/>
                        </a:rPr>
                        <a:t>Maritime</a:t>
                      </a:r>
                      <a:r>
                        <a:rPr lang="hu-HU" sz="600" i="1" u="none" strike="noStrike" kern="1200" dirty="0">
                          <a:solidFill>
                            <a:schemeClr val="dk1"/>
                          </a:solidFill>
                          <a:effectLst/>
                          <a:latin typeface="+mn-lt"/>
                          <a:ea typeface="+mn-ea"/>
                          <a:cs typeface="+mn-cs"/>
                        </a:rPr>
                        <a:t> Organization</a:t>
                      </a:r>
                    </a:p>
                  </a:txBody>
                  <a:tcPr marL="36000" marR="5128" marT="5128" marB="0" anchor="ctr"/>
                </a:tc>
                <a:extLst>
                  <a:ext uri="{0D108BD9-81ED-4DB2-BD59-A6C34878D82A}">
                    <a16:rowId xmlns:a16="http://schemas.microsoft.com/office/drawing/2014/main" val="3281916438"/>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IMT</a:t>
                      </a: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nemzetközi mozgó távközlés</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Mobile </a:t>
                      </a:r>
                      <a:r>
                        <a:rPr lang="hu-HU" sz="600" i="1" u="none" strike="noStrike" kern="1200" dirty="0" err="1">
                          <a:solidFill>
                            <a:schemeClr val="dk1"/>
                          </a:solidFill>
                          <a:effectLst/>
                          <a:latin typeface="+mn-lt"/>
                          <a:ea typeface="+mn-ea"/>
                          <a:cs typeface="+mn-cs"/>
                        </a:rPr>
                        <a:t>Telecommunication</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1151743586"/>
                  </a:ext>
                </a:extLst>
              </a:tr>
              <a:tr h="121225">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IoT</a:t>
                      </a:r>
                      <a:endParaRPr lang="hu-HU" sz="600" b="1" u="none" strike="noStrike" kern="1200" dirty="0">
                        <a:solidFill>
                          <a:schemeClr val="dk1"/>
                        </a:solidFill>
                        <a:effectLst/>
                        <a:latin typeface="+mn-lt"/>
                        <a:ea typeface="+mn-ea"/>
                        <a:cs typeface="+mn-cs"/>
                      </a:endParaRP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dolgok internete</a:t>
                      </a:r>
                    </a:p>
                  </a:txBody>
                  <a:tcPr marL="36000" marR="5128" marT="5128"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Internet of </a:t>
                      </a:r>
                      <a:r>
                        <a:rPr lang="hu-HU" sz="600" i="1" u="none" strike="noStrike" kern="1200" dirty="0" err="1">
                          <a:solidFill>
                            <a:schemeClr val="dk1"/>
                          </a:solidFill>
                          <a:effectLst/>
                          <a:latin typeface="+mn-lt"/>
                          <a:ea typeface="+mn-ea"/>
                          <a:cs typeface="+mn-cs"/>
                        </a:rPr>
                        <a:t>Things</a:t>
                      </a:r>
                      <a:endParaRPr lang="hu-HU" sz="600" i="1" u="none" strike="noStrike" kern="1200" dirty="0">
                        <a:solidFill>
                          <a:schemeClr val="dk1"/>
                        </a:solidFill>
                        <a:effectLst/>
                        <a:latin typeface="+mn-lt"/>
                        <a:ea typeface="+mn-ea"/>
                        <a:cs typeface="+mn-cs"/>
                      </a:endParaRPr>
                    </a:p>
                  </a:txBody>
                  <a:tcPr marL="36000" marR="5128" marT="5128" marB="0" anchor="ctr"/>
                </a:tc>
                <a:extLst>
                  <a:ext uri="{0D108BD9-81ED-4DB2-BD59-A6C34878D82A}">
                    <a16:rowId xmlns:a16="http://schemas.microsoft.com/office/drawing/2014/main" val="2102702725"/>
                  </a:ext>
                </a:extLst>
              </a:tr>
              <a:tr h="121225">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ISL</a:t>
                      </a:r>
                    </a:p>
                  </a:txBody>
                  <a:tcPr marL="36000" marR="5128" marT="5128"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műholdak közötti összeköttetés</a:t>
                      </a:r>
                    </a:p>
                  </a:txBody>
                  <a:tcPr marL="36000" marR="5128" marT="5128"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Intersatellite</a:t>
                      </a:r>
                      <a:r>
                        <a:rPr lang="hu-HU" sz="600" i="1" u="none" strike="noStrike" kern="1200" dirty="0">
                          <a:solidFill>
                            <a:schemeClr val="dk1"/>
                          </a:solidFill>
                          <a:effectLst/>
                          <a:latin typeface="+mn-lt"/>
                          <a:ea typeface="+mn-ea"/>
                          <a:cs typeface="+mn-cs"/>
                        </a:rPr>
                        <a:t> Link</a:t>
                      </a:r>
                    </a:p>
                  </a:txBody>
                  <a:tcPr marL="36000" marR="5128" marT="5128" marB="0" anchor="ctr"/>
                </a:tc>
                <a:extLst>
                  <a:ext uri="{0D108BD9-81ED-4DB2-BD59-A6C34878D82A}">
                    <a16:rowId xmlns:a16="http://schemas.microsoft.com/office/drawing/2014/main" val="312904795"/>
                  </a:ext>
                </a:extLst>
              </a:tr>
            </a:tbl>
          </a:graphicData>
        </a:graphic>
      </p:graphicFrame>
    </p:spTree>
    <p:extLst>
      <p:ext uri="{BB962C8B-B14F-4D97-AF65-F5344CB8AC3E}">
        <p14:creationId xmlns:p14="http://schemas.microsoft.com/office/powerpoint/2010/main" val="54493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Átellenes sarkain kerekített téglalap 9"/>
          <p:cNvSpPr/>
          <p:nvPr/>
        </p:nvSpPr>
        <p:spPr>
          <a:xfrm>
            <a:off x="2214000" y="241793"/>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Javaslatok és eredmények</a:t>
            </a:r>
          </a:p>
        </p:txBody>
      </p:sp>
      <p:sp>
        <p:nvSpPr>
          <p:cNvPr id="15" name="Szövegdoboz 14">
            <a:extLst>
              <a:ext uri="{FF2B5EF4-FFF2-40B4-BE49-F238E27FC236}">
                <a16:creationId xmlns:a16="http://schemas.microsoft.com/office/drawing/2014/main" id="{895315EC-52B4-40EE-B2BA-79C9F2D0C197}"/>
              </a:ext>
            </a:extLst>
          </p:cNvPr>
          <p:cNvSpPr txBox="1"/>
          <p:nvPr/>
        </p:nvSpPr>
        <p:spPr>
          <a:xfrm>
            <a:off x="584197" y="699542"/>
            <a:ext cx="8020251" cy="4278094"/>
          </a:xfrm>
          <a:prstGeom prst="rect">
            <a:avLst/>
          </a:prstGeom>
          <a:noFill/>
        </p:spPr>
        <p:txBody>
          <a:bodyPr wrap="square" rtlCol="0">
            <a:spAutoFit/>
          </a:bodyPr>
          <a:lstStyle/>
          <a:p>
            <a:r>
              <a:rPr lang="hu-HU" sz="1500" b="1" dirty="0">
                <a:latin typeface="Lato Light" panose="020B0604020202020204" charset="0"/>
                <a:ea typeface="Lato Light" panose="020B0604020202020204" charset="0"/>
                <a:cs typeface="Lato Light" panose="020B0604020202020204" charset="0"/>
              </a:rPr>
              <a:t>Beterjesztett dokumentumok:</a:t>
            </a:r>
          </a:p>
          <a:p>
            <a:pPr lvl="1"/>
            <a:r>
              <a:rPr lang="hu-HU" sz="1500" dirty="0">
                <a:latin typeface="Lato Light" panose="020B0604020202020204" charset="0"/>
                <a:ea typeface="Lato Light" panose="020B0604020202020204" charset="0"/>
                <a:cs typeface="Lato Light" panose="020B0604020202020204" charset="0"/>
              </a:rPr>
              <a:t>CPM Jelentés</a:t>
            </a:r>
          </a:p>
          <a:p>
            <a:pPr lvl="1"/>
            <a:r>
              <a:rPr lang="hu-HU" sz="1500" dirty="0">
                <a:latin typeface="Lato Light" panose="020B0604020202020204" charset="0"/>
                <a:ea typeface="Lato Light" panose="020B0604020202020204" charset="0"/>
                <a:cs typeface="Lato Light" panose="020B0604020202020204" charset="0"/>
              </a:rPr>
              <a:t>Regionális javaslatok </a:t>
            </a:r>
          </a:p>
          <a:p>
            <a:pPr lvl="1"/>
            <a:r>
              <a:rPr lang="hu-HU" sz="1500" dirty="0">
                <a:latin typeface="Lato Light" panose="020B0604020202020204" charset="0"/>
                <a:ea typeface="Lato Light" panose="020B0604020202020204" charset="0"/>
                <a:cs typeface="Lato Light" panose="020B0604020202020204" charset="0"/>
              </a:rPr>
              <a:t>Igazgatások által benyújtott javaslatok </a:t>
            </a:r>
          </a:p>
          <a:p>
            <a:pPr lvl="1"/>
            <a:r>
              <a:rPr lang="hu-HU" sz="1500" dirty="0">
                <a:latin typeface="Lato Light" panose="020B0604020202020204" charset="0"/>
                <a:ea typeface="Lato Light" panose="020B0604020202020204" charset="0"/>
                <a:cs typeface="Lato Light" panose="020B0604020202020204" charset="0"/>
              </a:rPr>
              <a:t>Több igazgatás közös javaslata (MCP)</a:t>
            </a:r>
          </a:p>
          <a:p>
            <a:endParaRPr lang="hu-HU" sz="1500" dirty="0">
              <a:latin typeface="Lato Light" panose="020B0604020202020204" charset="0"/>
              <a:ea typeface="Lato Light" panose="020B0604020202020204" charset="0"/>
              <a:cs typeface="Lato Light" panose="020B0604020202020204" charset="0"/>
            </a:endParaRPr>
          </a:p>
          <a:p>
            <a:r>
              <a:rPr lang="hu-HU" sz="1500" b="1" dirty="0">
                <a:latin typeface="Lato Light" panose="020B0604020202020204" charset="0"/>
                <a:ea typeface="Lato Light" panose="020B0604020202020204" charset="0"/>
                <a:cs typeface="Lato Light" panose="020B0604020202020204" charset="0"/>
              </a:rPr>
              <a:t>A WRC-23 eredménye: </a:t>
            </a:r>
          </a:p>
          <a:p>
            <a:r>
              <a:rPr lang="hu-HU" sz="1500" b="1" dirty="0">
                <a:solidFill>
                  <a:schemeClr val="tx2"/>
                </a:solidFill>
                <a:latin typeface="Lato Light" panose="020B0604020202020204" charset="0"/>
                <a:ea typeface="Lato Light" panose="020B0604020202020204" charset="0"/>
                <a:cs typeface="Lato Light" panose="020B0604020202020204" charset="0"/>
              </a:rPr>
              <a:t>Záró okirat</a:t>
            </a:r>
          </a:p>
          <a:p>
            <a:pPr marL="285750" indent="-285750">
              <a:buFont typeface="Arial" panose="020B0604020202020204" pitchFamily="34" charset="0"/>
              <a:buChar char="•"/>
            </a:pPr>
            <a:r>
              <a:rPr lang="hu-HU" sz="1500" b="1" dirty="0">
                <a:latin typeface="Lato Light" panose="020B0604020202020204" charset="0"/>
                <a:ea typeface="Lato Light" panose="020B0604020202020204" charset="0"/>
                <a:cs typeface="Lato Light" panose="020B0604020202020204" charset="0"/>
              </a:rPr>
              <a:t>Nemzetközi Rádiószabályzat módosítása </a:t>
            </a:r>
            <a:r>
              <a:rPr lang="hu-HU" sz="1500" dirty="0">
                <a:latin typeface="Lato Light" panose="020B0604020202020204" charset="0"/>
                <a:ea typeface="Lato Light" panose="020B0604020202020204" charset="0"/>
                <a:cs typeface="Lato Light" panose="020B0604020202020204" charset="0"/>
              </a:rPr>
              <a:t>(</a:t>
            </a:r>
            <a:r>
              <a:rPr lang="hu-HU" sz="1600" dirty="0"/>
              <a:t>pl. felosztások, </a:t>
            </a:r>
            <a:br>
              <a:rPr lang="hu-HU" sz="1600" dirty="0"/>
            </a:br>
            <a:r>
              <a:rPr lang="hu-HU" sz="1600" dirty="0"/>
              <a:t>lábjegyzetek, koordinációs eljárások módosítása):</a:t>
            </a:r>
            <a:endParaRPr lang="hu-HU" sz="1500" b="1" dirty="0">
              <a:latin typeface="Lato Light" panose="020B0604020202020204" charset="0"/>
              <a:ea typeface="Lato Light" panose="020B0604020202020204" charset="0"/>
              <a:cs typeface="Lato Light" panose="020B0604020202020204" charset="0"/>
            </a:endParaRPr>
          </a:p>
          <a:p>
            <a:pPr marL="742950" lvl="1" indent="-285750">
              <a:buFont typeface="Arial" panose="020B0604020202020204" pitchFamily="34" charset="0"/>
              <a:buChar char="•"/>
            </a:pPr>
            <a:r>
              <a:rPr lang="hu-HU" sz="1500" dirty="0">
                <a:latin typeface="Lato Light" panose="020B0604020202020204" charset="0"/>
                <a:ea typeface="Lato Light" panose="020B0604020202020204" charset="0"/>
                <a:cs typeface="Lato Light" panose="020B0604020202020204" charset="0"/>
              </a:rPr>
              <a:t>43 új határozat elfogadás</a:t>
            </a:r>
          </a:p>
          <a:p>
            <a:pPr marL="742950" lvl="1" indent="-285750">
              <a:buFont typeface="Arial" panose="020B0604020202020204" pitchFamily="34" charset="0"/>
              <a:buChar char="•"/>
            </a:pPr>
            <a:r>
              <a:rPr lang="hu-HU" sz="1500" dirty="0">
                <a:latin typeface="Lato Light" panose="020B0604020202020204" charset="0"/>
                <a:ea typeface="Lato Light" panose="020B0604020202020204" charset="0"/>
                <a:cs typeface="Lato Light" panose="020B0604020202020204" charset="0"/>
              </a:rPr>
              <a:t>56 határozat módosítása</a:t>
            </a:r>
          </a:p>
          <a:p>
            <a:pPr marL="742950" lvl="1" indent="-285750">
              <a:buFont typeface="Arial" panose="020B0604020202020204" pitchFamily="34" charset="0"/>
              <a:buChar char="•"/>
            </a:pPr>
            <a:r>
              <a:rPr lang="hu-HU" sz="1500" dirty="0">
                <a:latin typeface="Lato Light" panose="020B0604020202020204" charset="0"/>
                <a:ea typeface="Lato Light" panose="020B0604020202020204" charset="0"/>
                <a:cs typeface="Lato Light" panose="020B0604020202020204" charset="0"/>
              </a:rPr>
              <a:t>33 hatályon kívül helyezve</a:t>
            </a:r>
          </a:p>
          <a:p>
            <a:pPr marL="742950" lvl="1" indent="-285750">
              <a:buFont typeface="Arial" panose="020B0604020202020204" pitchFamily="34" charset="0"/>
              <a:buChar char="•"/>
            </a:pPr>
            <a:r>
              <a:rPr lang="hu-HU" sz="1500" dirty="0">
                <a:latin typeface="Lato Light" panose="020B0604020202020204" charset="0"/>
                <a:ea typeface="Lato Light" panose="020B0604020202020204" charset="0"/>
                <a:cs typeface="Lato Light" panose="020B0604020202020204" charset="0"/>
              </a:rPr>
              <a:t>42 új lábjegyzet</a:t>
            </a:r>
          </a:p>
          <a:p>
            <a:pPr marL="742950" lvl="1" indent="-285750">
              <a:buFont typeface="Arial" panose="020B0604020202020204" pitchFamily="34" charset="0"/>
              <a:buChar char="•"/>
            </a:pPr>
            <a:r>
              <a:rPr lang="hu-HU" sz="1500" dirty="0">
                <a:latin typeface="Lato Light" panose="020B0604020202020204" charset="0"/>
                <a:ea typeface="Lato Light" panose="020B0604020202020204" charset="0"/>
                <a:cs typeface="Lato Light" panose="020B0604020202020204" charset="0"/>
              </a:rPr>
              <a:t>108 lábjegyzet módosítása</a:t>
            </a:r>
          </a:p>
          <a:p>
            <a:pPr marL="285750" indent="-285750">
              <a:buFont typeface="Arial" panose="020B0604020202020204" pitchFamily="34" charset="0"/>
              <a:buChar char="•"/>
            </a:pPr>
            <a:endParaRPr lang="hu-HU" sz="1500" b="1" dirty="0">
              <a:latin typeface="Lato Light" panose="020B0604020202020204" charset="0"/>
              <a:ea typeface="Lato Light" panose="020B0604020202020204" charset="0"/>
              <a:cs typeface="Lato Light" panose="020B0604020202020204" charset="0"/>
            </a:endParaRPr>
          </a:p>
          <a:p>
            <a:pPr marL="285750" indent="-285750">
              <a:buFont typeface="Arial" panose="020B0604020202020204" pitchFamily="34" charset="0"/>
              <a:buChar char="•"/>
            </a:pPr>
            <a:r>
              <a:rPr lang="hu-HU" sz="1500" b="1" dirty="0">
                <a:latin typeface="Lato Light" panose="020B0604020202020204" charset="0"/>
                <a:ea typeface="Lato Light" panose="020B0604020202020204" charset="0"/>
                <a:cs typeface="Lato Light" panose="020B0604020202020204" charset="0"/>
              </a:rPr>
              <a:t>WRC-27 napirendje</a:t>
            </a:r>
          </a:p>
          <a:p>
            <a:pPr marL="285750" indent="-285750">
              <a:buFont typeface="Arial" panose="020B0604020202020204" pitchFamily="34" charset="0"/>
              <a:buChar char="•"/>
            </a:pPr>
            <a:r>
              <a:rPr lang="hu-HU" sz="1500" b="1" dirty="0">
                <a:latin typeface="Lato Light" panose="020B0604020202020204" charset="0"/>
                <a:ea typeface="Lato Light" panose="020B0604020202020204" charset="0"/>
                <a:cs typeface="Lato Light" panose="020B0604020202020204" charset="0"/>
              </a:rPr>
              <a:t>WRC-31 előzetes napirendje</a:t>
            </a:r>
          </a:p>
        </p:txBody>
      </p:sp>
      <p:pic>
        <p:nvPicPr>
          <p:cNvPr id="11" name="Kép 10">
            <a:extLst>
              <a:ext uri="{FF2B5EF4-FFF2-40B4-BE49-F238E27FC236}">
                <a16:creationId xmlns:a16="http://schemas.microsoft.com/office/drawing/2014/main" id="{0645CCC3-7655-41FE-99D6-9D831E5B68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9389" y="2828034"/>
            <a:ext cx="1658816" cy="1987123"/>
          </a:xfrm>
          <a:prstGeom prst="rect">
            <a:avLst/>
          </a:prstGeom>
        </p:spPr>
      </p:pic>
      <p:pic>
        <p:nvPicPr>
          <p:cNvPr id="12" name="Kép 11">
            <a:extLst>
              <a:ext uri="{FF2B5EF4-FFF2-40B4-BE49-F238E27FC236}">
                <a16:creationId xmlns:a16="http://schemas.microsoft.com/office/drawing/2014/main" id="{D53D043F-CC5D-46C9-9E32-F05CBF89F4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778491"/>
            <a:ext cx="1391869" cy="1987123"/>
          </a:xfrm>
          <a:prstGeom prst="rect">
            <a:avLst/>
          </a:prstGeom>
        </p:spPr>
      </p:pic>
      <p:pic>
        <p:nvPicPr>
          <p:cNvPr id="8" name="Kép 7">
            <a:extLst>
              <a:ext uri="{FF2B5EF4-FFF2-40B4-BE49-F238E27FC236}">
                <a16:creationId xmlns:a16="http://schemas.microsoft.com/office/drawing/2014/main" id="{C3322BA6-24FC-4DB5-B9D1-09ADAB6357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2036307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stretch>
            <a:fillRect/>
          </a:stretch>
        </p:blipFill>
        <p:spPr>
          <a:xfrm>
            <a:off x="6660232" y="78977"/>
            <a:ext cx="1978986" cy="685633"/>
          </a:xfrm>
          <a:prstGeom prst="rect">
            <a:avLst/>
          </a:prstGeom>
        </p:spPr>
      </p:pic>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zöveg helye 4">
            <a:extLst>
              <a:ext uri="{FF2B5EF4-FFF2-40B4-BE49-F238E27FC236}">
                <a16:creationId xmlns:a16="http://schemas.microsoft.com/office/drawing/2014/main" id="{932EED4B-3E02-414E-9944-67C05C832B97}"/>
              </a:ext>
            </a:extLst>
          </p:cNvPr>
          <p:cNvSpPr txBox="1">
            <a:spLocks/>
          </p:cNvSpPr>
          <p:nvPr/>
        </p:nvSpPr>
        <p:spPr>
          <a:xfrm>
            <a:off x="3635896" y="245904"/>
            <a:ext cx="1656184" cy="399600"/>
          </a:xfrm>
          <a:prstGeom prst="rect">
            <a:avLst/>
          </a:prstGeom>
        </p:spPr>
        <p:txBody>
          <a:bodyPr tIns="0" bIns="0" anchor="b">
            <a:normAutofit/>
          </a:bodyPr>
          <a:lstStyle>
            <a:lvl1pPr marL="0" indent="0" algn="l" defTabSz="914400" rtl="0" eaLnBrk="1" latinLnBrk="0" hangingPunct="1">
              <a:lnSpc>
                <a:spcPts val="2200"/>
              </a:lnSpc>
              <a:spcBef>
                <a:spcPts val="0"/>
              </a:spcBef>
              <a:buFont typeface="Arial" pitchFamily="34" charset="0"/>
              <a:buNone/>
              <a:defRPr lang="en-US" sz="2000" kern="1200" dirty="0" smtClean="0">
                <a:solidFill>
                  <a:srgbClr val="43515A"/>
                </a:solidFill>
                <a:latin typeface="+mj-lt"/>
                <a:ea typeface="+mj-ea"/>
                <a:cs typeface="+mj-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hu-HU"/>
              <a:t>Rövidítések</a:t>
            </a:r>
          </a:p>
        </p:txBody>
      </p:sp>
      <p:graphicFrame>
        <p:nvGraphicFramePr>
          <p:cNvPr id="8" name="Táblázat 7">
            <a:extLst>
              <a:ext uri="{FF2B5EF4-FFF2-40B4-BE49-F238E27FC236}">
                <a16:creationId xmlns:a16="http://schemas.microsoft.com/office/drawing/2014/main" id="{8E228CC9-7DA6-4FEA-B876-508BDB6F793E}"/>
              </a:ext>
            </a:extLst>
          </p:cNvPr>
          <p:cNvGraphicFramePr>
            <a:graphicFrameLocks noGrp="1"/>
          </p:cNvGraphicFramePr>
          <p:nvPr>
            <p:extLst>
              <p:ext uri="{D42A27DB-BD31-4B8C-83A1-F6EECF244321}">
                <p14:modId xmlns:p14="http://schemas.microsoft.com/office/powerpoint/2010/main" val="2626368186"/>
              </p:ext>
            </p:extLst>
          </p:nvPr>
        </p:nvGraphicFramePr>
        <p:xfrm>
          <a:off x="179512" y="871504"/>
          <a:ext cx="4320000" cy="3502492"/>
        </p:xfrm>
        <a:graphic>
          <a:graphicData uri="http://schemas.openxmlformats.org/drawingml/2006/table">
            <a:tbl>
              <a:tblPr>
                <a:tableStyleId>{5C22544A-7EE6-4342-B048-85BDC9FD1C3A}</a:tableStyleId>
              </a:tblPr>
              <a:tblGrid>
                <a:gridCol w="460282">
                  <a:extLst>
                    <a:ext uri="{9D8B030D-6E8A-4147-A177-3AD203B41FA5}">
                      <a16:colId xmlns:a16="http://schemas.microsoft.com/office/drawing/2014/main" val="3109354476"/>
                    </a:ext>
                  </a:extLst>
                </a:gridCol>
                <a:gridCol w="1929859">
                  <a:extLst>
                    <a:ext uri="{9D8B030D-6E8A-4147-A177-3AD203B41FA5}">
                      <a16:colId xmlns:a16="http://schemas.microsoft.com/office/drawing/2014/main" val="758644114"/>
                    </a:ext>
                  </a:extLst>
                </a:gridCol>
                <a:gridCol w="1929859">
                  <a:extLst>
                    <a:ext uri="{9D8B030D-6E8A-4147-A177-3AD203B41FA5}">
                      <a16:colId xmlns:a16="http://schemas.microsoft.com/office/drawing/2014/main" val="2355442766"/>
                    </a:ext>
                  </a:extLst>
                </a:gridCol>
              </a:tblGrid>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ISO</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Szabványosítási Szervezet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Organization </a:t>
                      </a:r>
                      <a:r>
                        <a:rPr lang="hu-HU" sz="600" i="1" u="none" strike="noStrike" kern="1200" dirty="0" err="1">
                          <a:solidFill>
                            <a:schemeClr val="dk1"/>
                          </a:solidFill>
                          <a:effectLst/>
                          <a:latin typeface="+mn-lt"/>
                          <a:ea typeface="+mn-ea"/>
                          <a:cs typeface="+mn-cs"/>
                        </a:rPr>
                        <a:t>for</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Standardization</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90201521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ISS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műholdak közötti 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Intersatellite</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364765736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ITU</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Távközlési Egyesület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International </a:t>
                      </a:r>
                      <a:r>
                        <a:rPr lang="hu-HU" sz="600" i="1" u="none" strike="noStrike" kern="1200" dirty="0" err="1">
                          <a:solidFill>
                            <a:schemeClr val="dk1"/>
                          </a:solidFill>
                          <a:effectLst/>
                          <a:latin typeface="+mn-lt"/>
                          <a:ea typeface="+mn-ea"/>
                          <a:cs typeface="+mn-cs"/>
                        </a:rPr>
                        <a:t>Telecommunication</a:t>
                      </a:r>
                      <a:r>
                        <a:rPr lang="hu-HU" sz="600" i="1" u="none" strike="noStrike" kern="1200" dirty="0">
                          <a:solidFill>
                            <a:schemeClr val="dk1"/>
                          </a:solidFill>
                          <a:effectLst/>
                          <a:latin typeface="+mn-lt"/>
                          <a:ea typeface="+mn-ea"/>
                          <a:cs typeface="+mn-cs"/>
                        </a:rPr>
                        <a:t> Union</a:t>
                      </a:r>
                    </a:p>
                  </a:txBody>
                  <a:tcPr marL="36000" marR="5262" marT="5262" marB="0" anchor="ctr"/>
                </a:tc>
                <a:extLst>
                  <a:ext uri="{0D108BD9-81ED-4DB2-BD59-A6C34878D82A}">
                    <a16:rowId xmlns:a16="http://schemas.microsoft.com/office/drawing/2014/main" val="1201698874"/>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ITU-D</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Nemzetközi Távközlési Egyesület Távközlésfejlesztési Ágazat</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i="1" u="none" strike="noStrike" kern="1200" dirty="0">
                          <a:solidFill>
                            <a:schemeClr val="dk1"/>
                          </a:solidFill>
                          <a:effectLst/>
                          <a:latin typeface="+mn-lt"/>
                          <a:ea typeface="+mn-ea"/>
                          <a:cs typeface="+mn-cs"/>
                        </a:rPr>
                        <a:t>ITU </a:t>
                      </a:r>
                      <a:r>
                        <a:rPr lang="hu-HU" sz="600" i="1" u="none" strike="noStrike" kern="1200" dirty="0" err="1">
                          <a:solidFill>
                            <a:schemeClr val="dk1"/>
                          </a:solidFill>
                          <a:effectLst/>
                          <a:latin typeface="+mn-lt"/>
                          <a:ea typeface="+mn-ea"/>
                          <a:cs typeface="+mn-cs"/>
                        </a:rPr>
                        <a:t>Telecommunication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Developement</a:t>
                      </a:r>
                      <a:r>
                        <a:rPr lang="hu-HU" sz="600" i="1" u="none" strike="noStrike" kern="1200" dirty="0">
                          <a:solidFill>
                            <a:schemeClr val="dk1"/>
                          </a:solidFill>
                          <a:effectLst/>
                          <a:latin typeface="+mn-lt"/>
                          <a:ea typeface="+mn-ea"/>
                          <a:cs typeface="+mn-cs"/>
                        </a:rPr>
                        <a:t> Sector </a:t>
                      </a:r>
                    </a:p>
                  </a:txBody>
                  <a:tcPr marL="36000" marR="5262" marT="5262" marB="0" anchor="ctr"/>
                </a:tc>
                <a:extLst>
                  <a:ext uri="{0D108BD9-81ED-4DB2-BD59-A6C34878D82A}">
                    <a16:rowId xmlns:a16="http://schemas.microsoft.com/office/drawing/2014/main" val="126865092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ITU-R</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Távközlési Egyesület Rádiótávközlési Ágazat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ITU </a:t>
                      </a:r>
                      <a:r>
                        <a:rPr lang="hu-HU" sz="600" i="1" u="none" strike="noStrike" kern="1200" dirty="0" err="1">
                          <a:solidFill>
                            <a:schemeClr val="dk1"/>
                          </a:solidFill>
                          <a:effectLst/>
                          <a:latin typeface="+mn-lt"/>
                          <a:ea typeface="+mn-ea"/>
                          <a:cs typeface="+mn-cs"/>
                        </a:rPr>
                        <a:t>Radiocommunication</a:t>
                      </a:r>
                      <a:r>
                        <a:rPr lang="hu-HU" sz="600" i="1" u="none" strike="noStrike" kern="1200" dirty="0">
                          <a:solidFill>
                            <a:schemeClr val="dk1"/>
                          </a:solidFill>
                          <a:effectLst/>
                          <a:latin typeface="+mn-lt"/>
                          <a:ea typeface="+mn-ea"/>
                          <a:cs typeface="+mn-cs"/>
                        </a:rPr>
                        <a:t> Sector </a:t>
                      </a:r>
                    </a:p>
                  </a:txBody>
                  <a:tcPr marL="36000" marR="5262" marT="5262" marB="0" anchor="ctr"/>
                </a:tc>
                <a:extLst>
                  <a:ext uri="{0D108BD9-81ED-4DB2-BD59-A6C34878D82A}">
                    <a16:rowId xmlns:a16="http://schemas.microsoft.com/office/drawing/2014/main" val="336889056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ITU-T</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Nemzetközi Távközlési Egyesület Távközlésszabványosítási Ágazat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ITU </a:t>
                      </a:r>
                      <a:r>
                        <a:rPr lang="hu-HU" sz="600" i="1" u="none" strike="noStrike" kern="1200" dirty="0" err="1">
                          <a:solidFill>
                            <a:schemeClr val="dk1"/>
                          </a:solidFill>
                          <a:effectLst/>
                          <a:latin typeface="+mn-lt"/>
                          <a:ea typeface="+mn-ea"/>
                          <a:cs typeface="+mn-cs"/>
                        </a:rPr>
                        <a:t>Telecommunication</a:t>
                      </a:r>
                      <a:r>
                        <a:rPr lang="hu-HU" sz="600" i="1" u="none" strike="noStrike" kern="1200" baseline="0" dirty="0">
                          <a:solidFill>
                            <a:schemeClr val="dk1"/>
                          </a:solidFill>
                          <a:effectLst/>
                          <a:latin typeface="+mn-lt"/>
                          <a:ea typeface="+mn-ea"/>
                          <a:cs typeface="+mn-cs"/>
                        </a:rPr>
                        <a:t> </a:t>
                      </a:r>
                      <a:r>
                        <a:rPr lang="hu-HU" sz="600" i="1" u="none" strike="noStrike" kern="1200" baseline="0" dirty="0" err="1">
                          <a:solidFill>
                            <a:schemeClr val="dk1"/>
                          </a:solidFill>
                          <a:effectLst/>
                          <a:latin typeface="+mn-lt"/>
                          <a:ea typeface="+mn-ea"/>
                          <a:cs typeface="+mn-cs"/>
                        </a:rPr>
                        <a:t>Standardization</a:t>
                      </a:r>
                      <a:r>
                        <a:rPr lang="hu-HU" sz="600" i="1" u="none" strike="noStrike" kern="1200" dirty="0">
                          <a:solidFill>
                            <a:schemeClr val="dk1"/>
                          </a:solidFill>
                          <a:effectLst/>
                          <a:latin typeface="+mn-lt"/>
                          <a:ea typeface="+mn-ea"/>
                          <a:cs typeface="+mn-cs"/>
                        </a:rPr>
                        <a:t> Sector</a:t>
                      </a:r>
                    </a:p>
                  </a:txBody>
                  <a:tcPr marL="36000" marR="5262" marT="5262" marB="0" anchor="ctr"/>
                </a:tc>
                <a:extLst>
                  <a:ext uri="{0D108BD9-81ED-4DB2-BD59-A6C34878D82A}">
                    <a16:rowId xmlns:a16="http://schemas.microsoft.com/office/drawing/2014/main" val="429371422"/>
                  </a:ext>
                </a:extLst>
              </a:tr>
              <a:tr h="127742">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MetSat</a:t>
                      </a:r>
                      <a:endParaRPr lang="hu-HU" sz="600" b="1"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 meteorológiai 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Meteorological</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46116891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MFCN</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Mozgó/állandóhelyű hírközlő hálózat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Mobile/Fixed </a:t>
                      </a:r>
                      <a:r>
                        <a:rPr lang="hu-HU" sz="600" i="1" u="none" strike="noStrike" kern="1200" dirty="0" err="1">
                          <a:solidFill>
                            <a:schemeClr val="dk1"/>
                          </a:solidFill>
                          <a:effectLst/>
                          <a:latin typeface="+mn-lt"/>
                          <a:ea typeface="+mn-ea"/>
                          <a:cs typeface="+mn-cs"/>
                        </a:rPr>
                        <a:t>Communications</a:t>
                      </a:r>
                      <a:r>
                        <a:rPr lang="hu-HU" sz="600" i="1" u="none" strike="noStrike" kern="1200" dirty="0">
                          <a:solidFill>
                            <a:schemeClr val="dk1"/>
                          </a:solidFill>
                          <a:effectLst/>
                          <a:latin typeface="+mn-lt"/>
                          <a:ea typeface="+mn-ea"/>
                          <a:cs typeface="+mn-cs"/>
                        </a:rPr>
                        <a:t> Network</a:t>
                      </a:r>
                    </a:p>
                  </a:txBody>
                  <a:tcPr marL="36000" marR="5262" marT="5262" marB="0" anchor="ctr"/>
                </a:tc>
                <a:extLst>
                  <a:ext uri="{0D108BD9-81ED-4DB2-BD59-A6C34878D82A}">
                    <a16:rowId xmlns:a16="http://schemas.microsoft.com/office/drawing/2014/main" val="3844063769"/>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MIFR</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Frekvencia Alapnyilvántartás</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Master International </a:t>
                      </a:r>
                      <a:r>
                        <a:rPr lang="hu-HU" sz="600" i="1" u="none" strike="noStrike" kern="1200" dirty="0" err="1">
                          <a:solidFill>
                            <a:schemeClr val="dk1"/>
                          </a:solidFill>
                          <a:effectLst/>
                          <a:latin typeface="+mn-lt"/>
                          <a:ea typeface="+mn-ea"/>
                          <a:cs typeface="+mn-cs"/>
                        </a:rPr>
                        <a:t>Frequency</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Register</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44714797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MMSS </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 tengeri mozgószolgálat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Maritime</a:t>
                      </a:r>
                      <a:r>
                        <a:rPr lang="hu-HU" sz="600" i="1" u="none" strike="noStrike" kern="1200" dirty="0">
                          <a:solidFill>
                            <a:schemeClr val="dk1"/>
                          </a:solidFill>
                          <a:effectLst/>
                          <a:latin typeface="+mn-lt"/>
                          <a:ea typeface="+mn-ea"/>
                          <a:cs typeface="+mn-cs"/>
                        </a:rPr>
                        <a:t> Mobile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4070485038"/>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MOB</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Fedélzeten kívüli személyi vészjeladó</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Man Over </a:t>
                      </a:r>
                      <a:r>
                        <a:rPr lang="hu-HU" sz="600" i="1" u="none" strike="noStrike" kern="1200" dirty="0" err="1">
                          <a:solidFill>
                            <a:schemeClr val="dk1"/>
                          </a:solidFill>
                          <a:effectLst/>
                          <a:latin typeface="+mn-lt"/>
                          <a:ea typeface="+mn-ea"/>
                          <a:cs typeface="+mn-cs"/>
                        </a:rPr>
                        <a:t>Board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transmitter</a:t>
                      </a:r>
                      <a:r>
                        <a:rPr lang="hu-HU" sz="600" i="1" u="none" strike="noStrike" kern="1200" dirty="0">
                          <a:solidFill>
                            <a:schemeClr val="dk1"/>
                          </a:solidFill>
                          <a:effectLst/>
                          <a:latin typeface="+mn-lt"/>
                          <a:ea typeface="+mn-ea"/>
                          <a:cs typeface="+mn-cs"/>
                        </a:rPr>
                        <a:t> </a:t>
                      </a:r>
                    </a:p>
                  </a:txBody>
                  <a:tcPr marL="36000" marR="5262" marT="5262" marB="0" anchor="ctr"/>
                </a:tc>
                <a:extLst>
                  <a:ext uri="{0D108BD9-81ED-4DB2-BD59-A6C34878D82A}">
                    <a16:rowId xmlns:a16="http://schemas.microsoft.com/office/drawing/2014/main" val="3790702517"/>
                  </a:ext>
                </a:extLst>
              </a:tr>
              <a:tr h="127742">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MoU</a:t>
                      </a:r>
                      <a:endParaRPr lang="hu-HU" sz="600" b="1"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együttműködési megállapodás</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Memorandum of </a:t>
                      </a:r>
                      <a:r>
                        <a:rPr lang="hu-HU" sz="600" i="1" u="none" strike="noStrike" kern="1200" dirty="0" err="1">
                          <a:solidFill>
                            <a:schemeClr val="dk1"/>
                          </a:solidFill>
                          <a:effectLst/>
                          <a:latin typeface="+mn-lt"/>
                          <a:ea typeface="+mn-ea"/>
                          <a:cs typeface="+mn-cs"/>
                        </a:rPr>
                        <a:t>Understanding</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687281117"/>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MS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mozgószolgálat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Mobile Service</a:t>
                      </a:r>
                    </a:p>
                  </a:txBody>
                  <a:tcPr marL="36000" marR="5262" marT="5262" marB="0" anchor="ctr"/>
                </a:tc>
                <a:extLst>
                  <a:ext uri="{0D108BD9-81ED-4DB2-BD59-A6C34878D82A}">
                    <a16:rowId xmlns:a16="http://schemas.microsoft.com/office/drawing/2014/main" val="234008197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MSS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 mozgószolgálat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Mobile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25734929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NAC</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Észak-atlanti Tanács</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North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Atlantic</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Council</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48112460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NATO</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Észak-atlanti Szerződés Szervezete</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North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Atlantic</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Treaty</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Organisation</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83274079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NCMC</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Hálózati irányító és megfigyelő központ </a:t>
                      </a:r>
                    </a:p>
                  </a:txBody>
                  <a:tcPr marL="36000" marR="5262" marT="5262"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Network Control and Monitoring Centre</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847716353"/>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NGSO</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 </a:t>
                      </a:r>
                      <a:r>
                        <a:rPr lang="hu-HU" sz="600" u="none" strike="noStrike" kern="1200" dirty="0" err="1">
                          <a:solidFill>
                            <a:schemeClr val="dk1"/>
                          </a:solidFill>
                          <a:effectLst/>
                          <a:latin typeface="+mn-lt"/>
                          <a:ea typeface="+mn-ea"/>
                          <a:cs typeface="+mn-cs"/>
                        </a:rPr>
                        <a:t>geostacionárius</a:t>
                      </a:r>
                      <a:r>
                        <a:rPr lang="hu-HU" sz="600" u="none" strike="noStrike" kern="1200" dirty="0">
                          <a:solidFill>
                            <a:schemeClr val="dk1"/>
                          </a:solidFill>
                          <a:effectLst/>
                          <a:latin typeface="+mn-lt"/>
                          <a:ea typeface="+mn-ea"/>
                          <a:cs typeface="+mn-cs"/>
                        </a:rPr>
                        <a:t> műholdpályájú</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Non-</a:t>
                      </a:r>
                      <a:r>
                        <a:rPr lang="hu-HU" sz="600" i="1" u="none" strike="noStrike" kern="1200" dirty="0" err="1">
                          <a:solidFill>
                            <a:schemeClr val="dk1"/>
                          </a:solidFill>
                          <a:effectLst/>
                          <a:latin typeface="+mn-lt"/>
                          <a:ea typeface="+mn-ea"/>
                          <a:cs typeface="+mn-cs"/>
                        </a:rPr>
                        <a:t>Geostationary</a:t>
                      </a:r>
                      <a:r>
                        <a:rPr lang="hu-HU" sz="600" i="1" u="none" strike="noStrike" kern="1200" dirty="0">
                          <a:solidFill>
                            <a:schemeClr val="dk1"/>
                          </a:solidFill>
                          <a:effectLst/>
                          <a:latin typeface="+mn-lt"/>
                          <a:ea typeface="+mn-ea"/>
                          <a:cs typeface="+mn-cs"/>
                        </a:rPr>
                        <a:t>-</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Orbit</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4132205938"/>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NMA</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NATO katonai értékelés</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NATO Military </a:t>
                      </a:r>
                      <a:r>
                        <a:rPr lang="hu-HU" sz="600" i="1" u="none" strike="noStrike" kern="1200" dirty="0" err="1">
                          <a:solidFill>
                            <a:schemeClr val="dk1"/>
                          </a:solidFill>
                          <a:effectLst/>
                          <a:latin typeface="+mn-lt"/>
                          <a:ea typeface="+mn-ea"/>
                          <a:cs typeface="+mn-cs"/>
                        </a:rPr>
                        <a:t>Assessment</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27088202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NMI</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NATO katonai érdek</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NATO Military Interest</a:t>
                      </a:r>
                    </a:p>
                  </a:txBody>
                  <a:tcPr marL="36000" marR="5262" marT="5262" marB="0" anchor="ctr"/>
                </a:tc>
                <a:extLst>
                  <a:ext uri="{0D108BD9-81ED-4DB2-BD59-A6C34878D82A}">
                    <a16:rowId xmlns:a16="http://schemas.microsoft.com/office/drawing/2014/main" val="170175704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NOC</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Nincs változtatás</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No </a:t>
                      </a:r>
                      <a:r>
                        <a:rPr lang="hu-HU" sz="600" i="1" u="none" strike="noStrike" kern="1200" dirty="0" err="1">
                          <a:solidFill>
                            <a:schemeClr val="dk1"/>
                          </a:solidFill>
                          <a:effectLst/>
                          <a:latin typeface="+mn-lt"/>
                          <a:ea typeface="+mn-ea"/>
                          <a:cs typeface="+mn-cs"/>
                        </a:rPr>
                        <a:t>Change</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097755559"/>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NP</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NATO álláspont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NATO </a:t>
                      </a:r>
                      <a:r>
                        <a:rPr lang="hu-HU" sz="600" i="1" u="none" strike="noStrike" kern="1200" dirty="0" err="1">
                          <a:solidFill>
                            <a:schemeClr val="dk1"/>
                          </a:solidFill>
                          <a:effectLst/>
                          <a:latin typeface="+mn-lt"/>
                          <a:ea typeface="+mn-ea"/>
                          <a:cs typeface="+mn-cs"/>
                        </a:rPr>
                        <a:t>Position</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401738458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PFD</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felületi teljesítménysűrűség</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Power</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Flux</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Density</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043920624"/>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PMNA</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előzetes NATO katonai értékelés</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Preliminary</a:t>
                      </a:r>
                      <a:r>
                        <a:rPr lang="hu-HU" sz="600" i="1" u="none" strike="noStrike" kern="1200" dirty="0">
                          <a:solidFill>
                            <a:schemeClr val="dk1"/>
                          </a:solidFill>
                          <a:effectLst/>
                          <a:latin typeface="+mn-lt"/>
                          <a:ea typeface="+mn-ea"/>
                          <a:cs typeface="+mn-cs"/>
                        </a:rPr>
                        <a:t> NATO Military </a:t>
                      </a:r>
                      <a:r>
                        <a:rPr lang="hu-HU" sz="600" i="1" u="none" strike="noStrike" kern="1200" dirty="0" err="1">
                          <a:solidFill>
                            <a:schemeClr val="dk1"/>
                          </a:solidFill>
                          <a:effectLst/>
                          <a:latin typeface="+mn-lt"/>
                          <a:ea typeface="+mn-ea"/>
                          <a:cs typeface="+mn-cs"/>
                        </a:rPr>
                        <a:t>Assessment</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5185729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PMSE</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műsorgyártás és különleges események</a:t>
                      </a:r>
                    </a:p>
                  </a:txBody>
                  <a:tcPr marL="36000" marR="5262" marT="5262" marB="0" anchor="ctr"/>
                </a:tc>
                <a:tc>
                  <a:txBody>
                    <a:bodyPr/>
                    <a:lstStyle/>
                    <a:p>
                      <a:pPr marL="0" algn="l" defTabSz="914400" rtl="0" eaLnBrk="1" fontAlgn="b" latinLnBrk="0" hangingPunct="1"/>
                      <a:r>
                        <a:rPr lang="en-US" sz="600" i="1" u="none" strike="noStrike" kern="1200" dirty="0" err="1">
                          <a:solidFill>
                            <a:schemeClr val="dk1"/>
                          </a:solidFill>
                          <a:effectLst/>
                          <a:latin typeface="+mn-lt"/>
                          <a:ea typeface="+mn-ea"/>
                          <a:cs typeface="+mn-cs"/>
                        </a:rPr>
                        <a:t>Programme</a:t>
                      </a:r>
                      <a:r>
                        <a:rPr lang="en-US" sz="600" i="1" u="none" strike="noStrike" kern="1200" dirty="0">
                          <a:solidFill>
                            <a:schemeClr val="dk1"/>
                          </a:solidFill>
                          <a:effectLst/>
                          <a:latin typeface="+mn-lt"/>
                          <a:ea typeface="+mn-ea"/>
                          <a:cs typeface="+mn-cs"/>
                        </a:rPr>
                        <a:t> Making and Special Events</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94717232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PNP</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előzetes NATO álláspont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Preliminary</a:t>
                      </a:r>
                      <a:r>
                        <a:rPr lang="hu-HU" sz="600" i="1" u="none" strike="noStrike" kern="1200" dirty="0">
                          <a:solidFill>
                            <a:schemeClr val="dk1"/>
                          </a:solidFill>
                          <a:effectLst/>
                          <a:latin typeface="+mn-lt"/>
                          <a:ea typeface="+mn-ea"/>
                          <a:cs typeface="+mn-cs"/>
                        </a:rPr>
                        <a:t> NATO </a:t>
                      </a:r>
                      <a:r>
                        <a:rPr lang="hu-HU" sz="600" i="1" u="none" strike="noStrike" kern="1200" dirty="0" err="1">
                          <a:solidFill>
                            <a:schemeClr val="dk1"/>
                          </a:solidFill>
                          <a:effectLst/>
                          <a:latin typeface="+mn-lt"/>
                          <a:ea typeface="+mn-ea"/>
                          <a:cs typeface="+mn-cs"/>
                        </a:rPr>
                        <a:t>Position</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678281717"/>
                  </a:ext>
                </a:extLst>
              </a:tr>
            </a:tbl>
          </a:graphicData>
        </a:graphic>
      </p:graphicFrame>
      <p:graphicFrame>
        <p:nvGraphicFramePr>
          <p:cNvPr id="10" name="Táblázat 9">
            <a:extLst>
              <a:ext uri="{FF2B5EF4-FFF2-40B4-BE49-F238E27FC236}">
                <a16:creationId xmlns:a16="http://schemas.microsoft.com/office/drawing/2014/main" id="{91822B35-A9B1-48FF-9400-14D0416855EF}"/>
              </a:ext>
            </a:extLst>
          </p:cNvPr>
          <p:cNvGraphicFramePr>
            <a:graphicFrameLocks noGrp="1"/>
          </p:cNvGraphicFramePr>
          <p:nvPr>
            <p:extLst>
              <p:ext uri="{D42A27DB-BD31-4B8C-83A1-F6EECF244321}">
                <p14:modId xmlns:p14="http://schemas.microsoft.com/office/powerpoint/2010/main" val="1129211961"/>
              </p:ext>
            </p:extLst>
          </p:nvPr>
        </p:nvGraphicFramePr>
        <p:xfrm>
          <a:off x="4644008" y="871504"/>
          <a:ext cx="4320000" cy="4020402"/>
        </p:xfrm>
        <a:graphic>
          <a:graphicData uri="http://schemas.openxmlformats.org/drawingml/2006/table">
            <a:tbl>
              <a:tblPr>
                <a:tableStyleId>{5C22544A-7EE6-4342-B048-85BDC9FD1C3A}</a:tableStyleId>
              </a:tblPr>
              <a:tblGrid>
                <a:gridCol w="460282">
                  <a:extLst>
                    <a:ext uri="{9D8B030D-6E8A-4147-A177-3AD203B41FA5}">
                      <a16:colId xmlns:a16="http://schemas.microsoft.com/office/drawing/2014/main" val="1590784988"/>
                    </a:ext>
                  </a:extLst>
                </a:gridCol>
                <a:gridCol w="1929859">
                  <a:extLst>
                    <a:ext uri="{9D8B030D-6E8A-4147-A177-3AD203B41FA5}">
                      <a16:colId xmlns:a16="http://schemas.microsoft.com/office/drawing/2014/main" val="4240327285"/>
                    </a:ext>
                  </a:extLst>
                </a:gridCol>
                <a:gridCol w="1929859">
                  <a:extLst>
                    <a:ext uri="{9D8B030D-6E8A-4147-A177-3AD203B41FA5}">
                      <a16:colId xmlns:a16="http://schemas.microsoft.com/office/drawing/2014/main" val="1923243986"/>
                    </a:ext>
                  </a:extLst>
                </a:gridCol>
              </a:tblGrid>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RA</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Rádiótávközlési Közgyűlés</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Assembly</a:t>
                      </a:r>
                    </a:p>
                  </a:txBody>
                  <a:tcPr marL="36000" marR="5262" marT="5262" marB="0" anchor="ctr"/>
                </a:tc>
                <a:extLst>
                  <a:ext uri="{0D108BD9-81ED-4DB2-BD59-A6C34878D82A}">
                    <a16:rowId xmlns:a16="http://schemas.microsoft.com/office/drawing/2014/main" val="1966710576"/>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RAS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rádiócsillagászati 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Astronomy</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219546310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RCC</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Hírközlési</a:t>
                      </a:r>
                      <a:r>
                        <a:rPr lang="hu-HU" sz="600" u="none" strike="noStrike" kern="1200" baseline="0" dirty="0">
                          <a:solidFill>
                            <a:schemeClr val="dk1"/>
                          </a:solidFill>
                          <a:effectLst/>
                          <a:latin typeface="+mn-lt"/>
                          <a:ea typeface="+mn-ea"/>
                          <a:cs typeface="+mn-cs"/>
                        </a:rPr>
                        <a:t> Körzeti Nemzetközösség</a:t>
                      </a:r>
                      <a:endParaRPr lang="hu-HU" sz="600"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Regional Commonwealth in the Field of Communications</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1926179733"/>
                  </a:ext>
                </a:extLst>
              </a:tr>
              <a:tr h="127742">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Rec</a:t>
                      </a:r>
                      <a:endParaRPr lang="hu-HU" sz="600" b="1"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ajánlás</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Recommendation</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453804484"/>
                  </a:ext>
                </a:extLst>
              </a:tr>
              <a:tr h="127742">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Rep</a:t>
                      </a:r>
                      <a:endParaRPr lang="hu-HU" sz="600" b="1"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jelentés</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Report</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132167890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Res.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Határozat (WRC)</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Resolution</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65984013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RL</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rádiómeghatározó 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Radiolocation</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2178771568"/>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RLAN</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rádiós helyi hálózat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Local </a:t>
                      </a:r>
                      <a:r>
                        <a:rPr lang="hu-HU" sz="600" i="1" u="none" strike="noStrike" kern="1200" dirty="0" err="1">
                          <a:solidFill>
                            <a:schemeClr val="dk1"/>
                          </a:solidFill>
                          <a:effectLst/>
                          <a:latin typeface="+mn-lt"/>
                          <a:ea typeface="+mn-ea"/>
                          <a:cs typeface="+mn-cs"/>
                        </a:rPr>
                        <a:t>Area</a:t>
                      </a:r>
                      <a:r>
                        <a:rPr lang="hu-HU" sz="600" i="1" u="none" strike="noStrike" kern="1200" dirty="0">
                          <a:solidFill>
                            <a:schemeClr val="dk1"/>
                          </a:solidFill>
                          <a:effectLst/>
                          <a:latin typeface="+mn-lt"/>
                          <a:ea typeface="+mn-ea"/>
                          <a:cs typeface="+mn-cs"/>
                        </a:rPr>
                        <a:t> Network</a:t>
                      </a:r>
                    </a:p>
                  </a:txBody>
                  <a:tcPr marL="36000" marR="5262" marT="5262" marB="0" anchor="ctr"/>
                </a:tc>
                <a:extLst>
                  <a:ext uri="{0D108BD9-81ED-4DB2-BD59-A6C34878D82A}">
                    <a16:rowId xmlns:a16="http://schemas.microsoft.com/office/drawing/2014/main" val="2677557234"/>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RNSS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műholdas</a:t>
                      </a:r>
                      <a:r>
                        <a:rPr lang="hu-HU" sz="600" u="none" strike="noStrike" kern="1200" baseline="0" dirty="0">
                          <a:solidFill>
                            <a:schemeClr val="dk1"/>
                          </a:solidFill>
                          <a:effectLst/>
                          <a:latin typeface="+mn-lt"/>
                          <a:ea typeface="+mn-ea"/>
                          <a:cs typeface="+mn-cs"/>
                        </a:rPr>
                        <a:t> </a:t>
                      </a:r>
                      <a:r>
                        <a:rPr lang="hu-HU" sz="600" u="none" strike="noStrike" kern="1200" dirty="0">
                          <a:solidFill>
                            <a:schemeClr val="dk1"/>
                          </a:solidFill>
                          <a:effectLst/>
                          <a:latin typeface="+mn-lt"/>
                          <a:ea typeface="+mn-ea"/>
                          <a:cs typeface="+mn-cs"/>
                        </a:rPr>
                        <a:t>rádiónavigáció 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Radionavigation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Satellite</a:t>
                      </a:r>
                      <a:r>
                        <a:rPr lang="hu-HU" sz="600" i="1" u="none" strike="noStrike" kern="1200" dirty="0">
                          <a:solidFill>
                            <a:schemeClr val="dk1"/>
                          </a:solidFill>
                          <a:effectLst/>
                          <a:latin typeface="+mn-lt"/>
                          <a:ea typeface="+mn-ea"/>
                          <a:cs typeface="+mn-cs"/>
                        </a:rPr>
                        <a:t> Service</a:t>
                      </a:r>
                    </a:p>
                  </a:txBody>
                  <a:tcPr marL="36000" marR="5262" marT="5262" marB="0" anchor="ctr"/>
                </a:tc>
                <a:extLst>
                  <a:ext uri="{0D108BD9-81ED-4DB2-BD59-A6C34878D82A}">
                    <a16:rowId xmlns:a16="http://schemas.microsoft.com/office/drawing/2014/main" val="339571617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RR</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Nemzetközi Rádiószabályzat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Regulations</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968994458"/>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RRB</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Rádiószabályozási Testület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Regulation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Board</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67788250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RRE</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RR-</a:t>
                      </a:r>
                      <a:r>
                        <a:rPr lang="hu-HU" sz="600" u="none" strike="noStrike" kern="1200" dirty="0" err="1">
                          <a:solidFill>
                            <a:schemeClr val="dk1"/>
                          </a:solidFill>
                          <a:effectLst/>
                          <a:latin typeface="+mn-lt"/>
                          <a:ea typeface="+mn-ea"/>
                          <a:cs typeface="+mn-cs"/>
                        </a:rPr>
                        <a:t>től</a:t>
                      </a:r>
                      <a:r>
                        <a:rPr lang="hu-HU" sz="600" u="none" strike="noStrike" kern="1200" dirty="0">
                          <a:solidFill>
                            <a:schemeClr val="dk1"/>
                          </a:solidFill>
                          <a:effectLst/>
                          <a:latin typeface="+mn-lt"/>
                          <a:ea typeface="+mn-ea"/>
                          <a:cs typeface="+mn-cs"/>
                        </a:rPr>
                        <a:t> eltérő </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a:t>
                      </a:r>
                    </a:p>
                  </a:txBody>
                  <a:tcPr marL="36000" marR="5262" marT="5262" marB="0" anchor="ctr"/>
                </a:tc>
                <a:extLst>
                  <a:ext uri="{0D108BD9-81ED-4DB2-BD59-A6C34878D82A}">
                    <a16:rowId xmlns:a16="http://schemas.microsoft.com/office/drawing/2014/main" val="152666243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RSPG</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Rádióspektrumpolitikai csoport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Radio</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Spectrum</a:t>
                      </a:r>
                      <a:r>
                        <a:rPr lang="hu-HU" sz="600" i="1" u="none" strike="noStrike" kern="1200" dirty="0">
                          <a:solidFill>
                            <a:schemeClr val="dk1"/>
                          </a:solidFill>
                          <a:effectLst/>
                          <a:latin typeface="+mn-lt"/>
                          <a:ea typeface="+mn-ea"/>
                          <a:cs typeface="+mn-cs"/>
                        </a:rPr>
                        <a:t> Policy Group</a:t>
                      </a:r>
                    </a:p>
                  </a:txBody>
                  <a:tcPr marL="36000" marR="5262" marT="5262" marB="0" anchor="ctr"/>
                </a:tc>
                <a:extLst>
                  <a:ext uri="{0D108BD9-81ED-4DB2-BD59-A6C34878D82A}">
                    <a16:rowId xmlns:a16="http://schemas.microsoft.com/office/drawing/2014/main" val="2404063563"/>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SAP/SAB</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Műsorkészítést/műsorszórást kiegészítő</a:t>
                      </a:r>
                      <a:r>
                        <a:rPr lang="hu-HU" sz="600" u="none" strike="noStrike" kern="1200" baseline="0" dirty="0">
                          <a:solidFill>
                            <a:schemeClr val="dk1"/>
                          </a:solidFill>
                          <a:effectLst/>
                          <a:latin typeface="+mn-lt"/>
                          <a:ea typeface="+mn-ea"/>
                          <a:cs typeface="+mn-cs"/>
                        </a:rPr>
                        <a:t> szolgálatások</a:t>
                      </a:r>
                      <a:endParaRPr lang="hu-HU" sz="600"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en-US" sz="600" i="1" u="none" strike="noStrike" kern="1200" dirty="0">
                          <a:solidFill>
                            <a:schemeClr val="dk1"/>
                          </a:solidFill>
                          <a:effectLst/>
                          <a:latin typeface="+mn-lt"/>
                          <a:ea typeface="+mn-ea"/>
                          <a:cs typeface="+mn-cs"/>
                        </a:rPr>
                        <a:t>Services Ancillary to </a:t>
                      </a:r>
                      <a:r>
                        <a:rPr lang="en-US" sz="600" i="1" u="none" strike="noStrike" kern="1200" dirty="0" err="1">
                          <a:solidFill>
                            <a:schemeClr val="dk1"/>
                          </a:solidFill>
                          <a:effectLst/>
                          <a:latin typeface="+mn-lt"/>
                          <a:ea typeface="+mn-ea"/>
                          <a:cs typeface="+mn-cs"/>
                        </a:rPr>
                        <a:t>Programme</a:t>
                      </a:r>
                      <a:r>
                        <a:rPr lang="en-US" sz="600" i="1" u="none" strike="noStrike" kern="1200" dirty="0">
                          <a:solidFill>
                            <a:schemeClr val="dk1"/>
                          </a:solidFill>
                          <a:effectLst/>
                          <a:latin typeface="+mn-lt"/>
                          <a:ea typeface="+mn-ea"/>
                          <a:cs typeface="+mn-cs"/>
                        </a:rPr>
                        <a:t> making</a:t>
                      </a:r>
                      <a:r>
                        <a:rPr lang="hu-HU" sz="600" i="1" u="none" strike="noStrike" kern="1200" dirty="0">
                          <a:solidFill>
                            <a:schemeClr val="dk1"/>
                          </a:solidFill>
                          <a:effectLst/>
                          <a:latin typeface="+mn-lt"/>
                          <a:ea typeface="+mn-ea"/>
                          <a:cs typeface="+mn-cs"/>
                        </a:rPr>
                        <a:t>/</a:t>
                      </a:r>
                      <a:r>
                        <a:rPr lang="hu-HU" sz="600" i="1" u="none" strike="noStrike" kern="1200" dirty="0" err="1">
                          <a:solidFill>
                            <a:schemeClr val="dk1"/>
                          </a:solidFill>
                          <a:effectLst/>
                          <a:latin typeface="+mn-lt"/>
                          <a:ea typeface="+mn-ea"/>
                          <a:cs typeface="+mn-cs"/>
                        </a:rPr>
                        <a:t>Broadcasting</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1144737012"/>
                  </a:ext>
                </a:extLst>
              </a:tr>
              <a:tr h="127742">
                <a:tc>
                  <a:txBody>
                    <a:bodyPr/>
                    <a:lstStyle/>
                    <a:p>
                      <a:pPr marL="0" algn="l" defTabSz="914400" rtl="0" eaLnBrk="1" fontAlgn="b" latinLnBrk="0" hangingPunct="1"/>
                      <a:r>
                        <a:rPr lang="hu-HU" sz="600" b="1" u="none" strike="noStrike" kern="1200" dirty="0" err="1">
                          <a:solidFill>
                            <a:schemeClr val="dk1"/>
                          </a:solidFill>
                          <a:effectLst/>
                          <a:latin typeface="+mn-lt"/>
                          <a:ea typeface="+mn-ea"/>
                          <a:cs typeface="+mn-cs"/>
                        </a:rPr>
                        <a:t>SARPs</a:t>
                      </a:r>
                      <a:endParaRPr lang="hu-HU" sz="600" b="1"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Szabványok és ajánlott gyakorlatok</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Standards</a:t>
                      </a:r>
                      <a:r>
                        <a:rPr lang="hu-HU" sz="600" i="1" u="none" strike="noStrike" kern="1200" dirty="0">
                          <a:solidFill>
                            <a:schemeClr val="dk1"/>
                          </a:solidFill>
                          <a:effectLst/>
                          <a:latin typeface="+mn-lt"/>
                          <a:ea typeface="+mn-ea"/>
                          <a:cs typeface="+mn-cs"/>
                        </a:rPr>
                        <a:t> and </a:t>
                      </a:r>
                      <a:r>
                        <a:rPr lang="hu-HU" sz="600" i="1" u="none" strike="noStrike" kern="1200" dirty="0" err="1">
                          <a:solidFill>
                            <a:schemeClr val="dk1"/>
                          </a:solidFill>
                          <a:effectLst/>
                          <a:latin typeface="+mn-lt"/>
                          <a:ea typeface="+mn-ea"/>
                          <a:cs typeface="+mn-cs"/>
                        </a:rPr>
                        <a:t>Recommended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Practices</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54500194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SRS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űrkutatási szolgálat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Space</a:t>
                      </a:r>
                      <a:r>
                        <a:rPr lang="hu-HU" sz="600" i="1" u="none" strike="noStrike" kern="1200" dirty="0">
                          <a:solidFill>
                            <a:schemeClr val="dk1"/>
                          </a:solidFill>
                          <a:effectLst/>
                          <a:latin typeface="+mn-lt"/>
                          <a:ea typeface="+mn-ea"/>
                          <a:cs typeface="+mn-cs"/>
                        </a:rPr>
                        <a:t> Research Service</a:t>
                      </a:r>
                    </a:p>
                  </a:txBody>
                  <a:tcPr marL="36000" marR="5262" marT="5262" marB="0" anchor="ctr"/>
                </a:tc>
                <a:extLst>
                  <a:ext uri="{0D108BD9-81ED-4DB2-BD59-A6C34878D82A}">
                    <a16:rowId xmlns:a16="http://schemas.microsoft.com/office/drawing/2014/main" val="199450760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SST</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tengerfelszín</a:t>
                      </a:r>
                      <a:r>
                        <a:rPr lang="hu-HU" sz="600" u="none" strike="noStrike" kern="1200" baseline="0" dirty="0">
                          <a:solidFill>
                            <a:schemeClr val="dk1"/>
                          </a:solidFill>
                          <a:effectLst/>
                          <a:latin typeface="+mn-lt"/>
                          <a:ea typeface="+mn-ea"/>
                          <a:cs typeface="+mn-cs"/>
                        </a:rPr>
                        <a:t> hőmérséklet</a:t>
                      </a:r>
                      <a:endParaRPr lang="hu-HU" sz="600" u="none" strike="noStrike" kern="1200" dirty="0">
                        <a:solidFill>
                          <a:schemeClr val="dk1"/>
                        </a:solidFill>
                        <a:effectLst/>
                        <a:latin typeface="+mn-lt"/>
                        <a:ea typeface="+mn-ea"/>
                        <a:cs typeface="+mn-cs"/>
                      </a:endParaRP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Sea</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Surface</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Temperature</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136717137"/>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TRP</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teljes kisugárzott teljesítmény</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Total </a:t>
                      </a:r>
                      <a:r>
                        <a:rPr lang="hu-HU" sz="600" i="1" u="none" strike="noStrike" kern="1200" dirty="0" err="1">
                          <a:solidFill>
                            <a:schemeClr val="dk1"/>
                          </a:solidFill>
                          <a:effectLst/>
                          <a:latin typeface="+mn-lt"/>
                          <a:ea typeface="+mn-ea"/>
                          <a:cs typeface="+mn-cs"/>
                        </a:rPr>
                        <a:t>Radiated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Power</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36891566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UAS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pilóta nélküli légijármű-rendszer</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Unmanned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Aircraft</a:t>
                      </a:r>
                      <a:r>
                        <a:rPr lang="hu-HU" sz="600" i="1" u="none" strike="noStrike" kern="1200" dirty="0">
                          <a:solidFill>
                            <a:schemeClr val="dk1"/>
                          </a:solidFill>
                          <a:effectLst/>
                          <a:latin typeface="+mn-lt"/>
                          <a:ea typeface="+mn-ea"/>
                          <a:cs typeface="+mn-cs"/>
                        </a:rPr>
                        <a:t> System</a:t>
                      </a:r>
                    </a:p>
                  </a:txBody>
                  <a:tcPr marL="36000" marR="5262" marT="5262" marB="0" anchor="ctr"/>
                </a:tc>
                <a:extLst>
                  <a:ext uri="{0D108BD9-81ED-4DB2-BD59-A6C34878D82A}">
                    <a16:rowId xmlns:a16="http://schemas.microsoft.com/office/drawing/2014/main" val="122942713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UL</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felmenő irányú összeköttetés</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Uplink</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2141589470"/>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UTC</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egyeztetett világidő</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i="1" u="none" strike="noStrike" kern="1200" dirty="0" err="1">
                          <a:solidFill>
                            <a:schemeClr val="dk1"/>
                          </a:solidFill>
                          <a:effectLst/>
                          <a:latin typeface="+mn-lt"/>
                          <a:ea typeface="+mn-ea"/>
                          <a:cs typeface="+mn-cs"/>
                        </a:rPr>
                        <a:t>Coordinated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Universal</a:t>
                      </a:r>
                      <a:r>
                        <a:rPr lang="hu-HU" sz="600" i="1" u="none" strike="noStrike" kern="1200" dirty="0">
                          <a:solidFill>
                            <a:schemeClr val="dk1"/>
                          </a:solidFill>
                          <a:effectLst/>
                          <a:latin typeface="+mn-lt"/>
                          <a:ea typeface="+mn-ea"/>
                          <a:cs typeface="+mn-cs"/>
                        </a:rPr>
                        <a:t> Time</a:t>
                      </a:r>
                    </a:p>
                  </a:txBody>
                  <a:tcPr marL="36000" marR="5262" marT="5262" marB="0" anchor="ctr"/>
                </a:tc>
                <a:extLst>
                  <a:ext uri="{0D108BD9-81ED-4DB2-BD59-A6C34878D82A}">
                    <a16:rowId xmlns:a16="http://schemas.microsoft.com/office/drawing/2014/main" val="1322690838"/>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VDES</a:t>
                      </a:r>
                    </a:p>
                  </a:txBody>
                  <a:tcPr marL="36000" marR="5262" marT="5262"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VHF adatcsere rendszer </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VHF Data Exchange System</a:t>
                      </a:r>
                    </a:p>
                  </a:txBody>
                  <a:tcPr marL="36000" marR="5262" marT="5262" marB="0" anchor="ctr"/>
                </a:tc>
                <a:extLst>
                  <a:ext uri="{0D108BD9-81ED-4DB2-BD59-A6C34878D82A}">
                    <a16:rowId xmlns:a16="http://schemas.microsoft.com/office/drawing/2014/main" val="2802881933"/>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VDL</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VHF adatkapcsolat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VHF </a:t>
                      </a:r>
                      <a:r>
                        <a:rPr lang="hu-HU" sz="600" i="1" u="none" strike="noStrike" kern="1200" dirty="0" err="1">
                          <a:solidFill>
                            <a:schemeClr val="dk1"/>
                          </a:solidFill>
                          <a:effectLst/>
                          <a:latin typeface="+mn-lt"/>
                          <a:ea typeface="+mn-ea"/>
                          <a:cs typeface="+mn-cs"/>
                        </a:rPr>
                        <a:t>data</a:t>
                      </a:r>
                      <a:r>
                        <a:rPr lang="hu-HU" sz="600" i="1" u="none" strike="noStrike" kern="1200" dirty="0">
                          <a:solidFill>
                            <a:schemeClr val="dk1"/>
                          </a:solidFill>
                          <a:effectLst/>
                          <a:latin typeface="+mn-lt"/>
                          <a:ea typeface="+mn-ea"/>
                          <a:cs typeface="+mn-cs"/>
                        </a:rPr>
                        <a:t> link</a:t>
                      </a:r>
                    </a:p>
                  </a:txBody>
                  <a:tcPr marL="36000" marR="5262" marT="5262" marB="0" anchor="ctr"/>
                </a:tc>
                <a:extLst>
                  <a:ext uri="{0D108BD9-81ED-4DB2-BD59-A6C34878D82A}">
                    <a16:rowId xmlns:a16="http://schemas.microsoft.com/office/drawing/2014/main" val="376500668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VHF</a:t>
                      </a:r>
                    </a:p>
                  </a:txBody>
                  <a:tcPr marL="36000" marR="5262" marT="5262"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ultrarövid hullámú frekvencia</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Very</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High</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Frequency</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1406771665"/>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WAS</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vezetéknélküli hozzáférési rendszer</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Wireless</a:t>
                      </a:r>
                      <a:r>
                        <a:rPr lang="hu-HU" sz="600" i="1" u="none" strike="noStrike" kern="1200" dirty="0">
                          <a:solidFill>
                            <a:schemeClr val="dk1"/>
                          </a:solidFill>
                          <a:effectLst/>
                          <a:latin typeface="+mn-lt"/>
                          <a:ea typeface="+mn-ea"/>
                          <a:cs typeface="+mn-cs"/>
                        </a:rPr>
                        <a:t> Access System</a:t>
                      </a:r>
                    </a:p>
                  </a:txBody>
                  <a:tcPr marL="36000" marR="5262" marT="5262" marB="0" anchor="ctr"/>
                </a:tc>
                <a:extLst>
                  <a:ext uri="{0D108BD9-81ED-4DB2-BD59-A6C34878D82A}">
                    <a16:rowId xmlns:a16="http://schemas.microsoft.com/office/drawing/2014/main" val="1618031733"/>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WMO</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u="none" strike="noStrike" kern="1200" dirty="0">
                          <a:solidFill>
                            <a:schemeClr val="dk1"/>
                          </a:solidFill>
                          <a:effectLst/>
                          <a:latin typeface="+mn-lt"/>
                          <a:ea typeface="+mn-ea"/>
                          <a:cs typeface="+mn-cs"/>
                        </a:rPr>
                        <a:t>Meteorológiai Világszervezet</a:t>
                      </a:r>
                    </a:p>
                  </a:txBody>
                  <a:tcPr marL="36000" marR="5262" marT="5262"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600" i="1" u="none" strike="noStrike" kern="1200" dirty="0">
                          <a:solidFill>
                            <a:schemeClr val="dk1"/>
                          </a:solidFill>
                          <a:effectLst/>
                          <a:latin typeface="+mn-lt"/>
                          <a:ea typeface="+mn-ea"/>
                          <a:cs typeface="+mn-cs"/>
                        </a:rPr>
                        <a:t>World </a:t>
                      </a:r>
                      <a:r>
                        <a:rPr lang="hu-HU" sz="600" i="1" u="none" strike="noStrike" kern="1200" dirty="0" err="1">
                          <a:solidFill>
                            <a:schemeClr val="dk1"/>
                          </a:solidFill>
                          <a:effectLst/>
                          <a:latin typeface="+mn-lt"/>
                          <a:ea typeface="+mn-ea"/>
                          <a:cs typeface="+mn-cs"/>
                        </a:rPr>
                        <a:t>Meteorological</a:t>
                      </a:r>
                      <a:r>
                        <a:rPr lang="hu-HU" sz="600" i="1" u="none" strike="noStrike" kern="1200" dirty="0">
                          <a:solidFill>
                            <a:schemeClr val="dk1"/>
                          </a:solidFill>
                          <a:effectLst/>
                          <a:latin typeface="+mn-lt"/>
                          <a:ea typeface="+mn-ea"/>
                          <a:cs typeface="+mn-cs"/>
                        </a:rPr>
                        <a:t> Organization</a:t>
                      </a:r>
                    </a:p>
                  </a:txBody>
                  <a:tcPr marL="36000" marR="5262" marT="5262" marB="0" anchor="ctr"/>
                </a:tc>
                <a:extLst>
                  <a:ext uri="{0D108BD9-81ED-4DB2-BD59-A6C34878D82A}">
                    <a16:rowId xmlns:a16="http://schemas.microsoft.com/office/drawing/2014/main" val="3821855767"/>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WP</a:t>
                      </a:r>
                    </a:p>
                  </a:txBody>
                  <a:tcPr marL="36000" marR="5262" marT="5262"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munkacsoport</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Working</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Party</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64352251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WPR</a:t>
                      </a:r>
                    </a:p>
                  </a:txBody>
                  <a:tcPr marL="36000" marR="5262" marT="5262" marB="0" anchor="ctr"/>
                </a:tc>
                <a:tc>
                  <a:txBody>
                    <a:bodyPr/>
                    <a:lstStyle/>
                    <a:p>
                      <a:pPr marL="0" algn="l" defTabSz="914400" rtl="0" eaLnBrk="1" fontAlgn="b" latinLnBrk="0" hangingPunct="1"/>
                      <a:r>
                        <a:rPr lang="hu-HU" sz="600" u="none" strike="noStrike" kern="1200" dirty="0">
                          <a:solidFill>
                            <a:schemeClr val="dk1"/>
                          </a:solidFill>
                          <a:effectLst/>
                          <a:latin typeface="+mn-lt"/>
                          <a:ea typeface="+mn-ea"/>
                          <a:cs typeface="+mn-cs"/>
                        </a:rPr>
                        <a:t>Szélprofil radar</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Wind</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Profile</a:t>
                      </a:r>
                      <a:r>
                        <a:rPr lang="hu-HU" sz="600" i="1" u="none" strike="noStrike" kern="1200" dirty="0">
                          <a:solidFill>
                            <a:schemeClr val="dk1"/>
                          </a:solidFill>
                          <a:effectLst/>
                          <a:latin typeface="+mn-lt"/>
                          <a:ea typeface="+mn-ea"/>
                          <a:cs typeface="+mn-cs"/>
                        </a:rPr>
                        <a:t> Radar</a:t>
                      </a:r>
                    </a:p>
                  </a:txBody>
                  <a:tcPr marL="36000" marR="5262" marT="5262" marB="0" anchor="ctr"/>
                </a:tc>
                <a:extLst>
                  <a:ext uri="{0D108BD9-81ED-4DB2-BD59-A6C34878D82A}">
                    <a16:rowId xmlns:a16="http://schemas.microsoft.com/office/drawing/2014/main" val="251455418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WRC</a:t>
                      </a:r>
                    </a:p>
                  </a:txBody>
                  <a:tcPr marL="36000" marR="5262" marT="5262"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Rádiótávküzlési Világértekezlet</a:t>
                      </a:r>
                    </a:p>
                  </a:txBody>
                  <a:tcPr marL="36000" marR="5262" marT="5262" marB="0" anchor="ctr"/>
                </a:tc>
                <a:tc>
                  <a:txBody>
                    <a:bodyPr/>
                    <a:lstStyle/>
                    <a:p>
                      <a:pPr marL="0" algn="l" defTabSz="914400" rtl="0" eaLnBrk="1" fontAlgn="b" latinLnBrk="0" hangingPunct="1"/>
                      <a:r>
                        <a:rPr lang="hu-HU" sz="600" i="1" u="none" strike="noStrike" kern="1200" dirty="0">
                          <a:solidFill>
                            <a:schemeClr val="dk1"/>
                          </a:solidFill>
                          <a:effectLst/>
                          <a:latin typeface="+mn-lt"/>
                          <a:ea typeface="+mn-ea"/>
                          <a:cs typeface="+mn-cs"/>
                        </a:rPr>
                        <a:t>World </a:t>
                      </a:r>
                      <a:r>
                        <a:rPr lang="hu-HU" sz="600" i="1" u="none" strike="noStrike" kern="1200" dirty="0" err="1">
                          <a:solidFill>
                            <a:schemeClr val="dk1"/>
                          </a:solidFill>
                          <a:effectLst/>
                          <a:latin typeface="+mn-lt"/>
                          <a:ea typeface="+mn-ea"/>
                          <a:cs typeface="+mn-cs"/>
                        </a:rPr>
                        <a:t>Radiocommunication</a:t>
                      </a:r>
                      <a:r>
                        <a:rPr lang="hu-HU" sz="600" i="1" u="none" strike="noStrike" kern="1200" dirty="0">
                          <a:solidFill>
                            <a:schemeClr val="dk1"/>
                          </a:solidFill>
                          <a:effectLst/>
                          <a:latin typeface="+mn-lt"/>
                          <a:ea typeface="+mn-ea"/>
                          <a:cs typeface="+mn-cs"/>
                        </a:rPr>
                        <a:t> </a:t>
                      </a:r>
                      <a:r>
                        <a:rPr lang="hu-HU" sz="600" i="1" u="none" strike="noStrike" kern="1200" dirty="0" err="1">
                          <a:solidFill>
                            <a:schemeClr val="dk1"/>
                          </a:solidFill>
                          <a:effectLst/>
                          <a:latin typeface="+mn-lt"/>
                          <a:ea typeface="+mn-ea"/>
                          <a:cs typeface="+mn-cs"/>
                        </a:rPr>
                        <a:t>Conference</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1873292151"/>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(E-s)</a:t>
                      </a:r>
                    </a:p>
                  </a:txBody>
                  <a:tcPr marL="36000" marR="5262" marT="5262"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Föld-űr irány</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Earth-to-space</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3188770892"/>
                  </a:ext>
                </a:extLst>
              </a:tr>
              <a:tr h="127742">
                <a:tc>
                  <a:txBody>
                    <a:bodyPr/>
                    <a:lstStyle/>
                    <a:p>
                      <a:pPr marL="0" algn="l" defTabSz="914400" rtl="0" eaLnBrk="1" fontAlgn="b" latinLnBrk="0" hangingPunct="1"/>
                      <a:r>
                        <a:rPr lang="hu-HU" sz="600" b="1" u="none" strike="noStrike" kern="1200" dirty="0">
                          <a:solidFill>
                            <a:schemeClr val="dk1"/>
                          </a:solidFill>
                          <a:effectLst/>
                          <a:latin typeface="+mn-lt"/>
                          <a:ea typeface="+mn-ea"/>
                          <a:cs typeface="+mn-cs"/>
                        </a:rPr>
                        <a:t>(s-E)</a:t>
                      </a:r>
                    </a:p>
                  </a:txBody>
                  <a:tcPr marL="36000" marR="5262" marT="5262" marB="0" anchor="ctr"/>
                </a:tc>
                <a:tc>
                  <a:txBody>
                    <a:bodyPr/>
                    <a:lstStyle/>
                    <a:p>
                      <a:pPr marL="0" algn="l" defTabSz="914400" rtl="0" eaLnBrk="1" fontAlgn="b" latinLnBrk="0" hangingPunct="1"/>
                      <a:r>
                        <a:rPr lang="hu-HU" sz="600" u="none" strike="noStrike" kern="1200">
                          <a:solidFill>
                            <a:schemeClr val="dk1"/>
                          </a:solidFill>
                          <a:effectLst/>
                          <a:latin typeface="+mn-lt"/>
                          <a:ea typeface="+mn-ea"/>
                          <a:cs typeface="+mn-cs"/>
                        </a:rPr>
                        <a:t>űr-Föld irány</a:t>
                      </a:r>
                    </a:p>
                  </a:txBody>
                  <a:tcPr marL="36000" marR="5262" marT="5262" marB="0" anchor="ctr"/>
                </a:tc>
                <a:tc>
                  <a:txBody>
                    <a:bodyPr/>
                    <a:lstStyle/>
                    <a:p>
                      <a:pPr marL="0" algn="l" defTabSz="914400" rtl="0" eaLnBrk="1" fontAlgn="b" latinLnBrk="0" hangingPunct="1"/>
                      <a:r>
                        <a:rPr lang="hu-HU" sz="600" i="1" u="none" strike="noStrike" kern="1200" dirty="0" err="1">
                          <a:solidFill>
                            <a:schemeClr val="dk1"/>
                          </a:solidFill>
                          <a:effectLst/>
                          <a:latin typeface="+mn-lt"/>
                          <a:ea typeface="+mn-ea"/>
                          <a:cs typeface="+mn-cs"/>
                        </a:rPr>
                        <a:t>space-to-Earth</a:t>
                      </a:r>
                      <a:endParaRPr lang="hu-HU" sz="600" i="1" u="none" strike="noStrike" kern="1200" dirty="0">
                        <a:solidFill>
                          <a:schemeClr val="dk1"/>
                        </a:solidFill>
                        <a:effectLst/>
                        <a:latin typeface="+mn-lt"/>
                        <a:ea typeface="+mn-ea"/>
                        <a:cs typeface="+mn-cs"/>
                      </a:endParaRPr>
                    </a:p>
                  </a:txBody>
                  <a:tcPr marL="36000" marR="5262" marT="5262" marB="0" anchor="ctr"/>
                </a:tc>
                <a:extLst>
                  <a:ext uri="{0D108BD9-81ED-4DB2-BD59-A6C34878D82A}">
                    <a16:rowId xmlns:a16="http://schemas.microsoft.com/office/drawing/2014/main" val="141376026"/>
                  </a:ext>
                </a:extLst>
              </a:tr>
            </a:tbl>
          </a:graphicData>
        </a:graphic>
      </p:graphicFrame>
    </p:spTree>
    <p:extLst>
      <p:ext uri="{BB962C8B-B14F-4D97-AF65-F5344CB8AC3E}">
        <p14:creationId xmlns:p14="http://schemas.microsoft.com/office/powerpoint/2010/main" val="1153746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1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gyenes összekötő 8"/>
          <p:cNvCxnSpPr/>
          <p:nvPr/>
        </p:nvCxnSpPr>
        <p:spPr>
          <a:xfrm>
            <a:off x="539552" y="771550"/>
            <a:ext cx="82089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Átellenes sarkain kerekített téglalap 9"/>
          <p:cNvSpPr/>
          <p:nvPr/>
        </p:nvSpPr>
        <p:spPr>
          <a:xfrm>
            <a:off x="2214000" y="241793"/>
            <a:ext cx="4716000" cy="360000"/>
          </a:xfrm>
          <a:prstGeom prst="round2DiagRect">
            <a:avLst/>
          </a:prstGeom>
          <a:solidFill>
            <a:srgbClr val="05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Statisztikák</a:t>
            </a:r>
          </a:p>
        </p:txBody>
      </p:sp>
      <p:graphicFrame>
        <p:nvGraphicFramePr>
          <p:cNvPr id="8" name="Táblázat 7">
            <a:extLst>
              <a:ext uri="{FF2B5EF4-FFF2-40B4-BE49-F238E27FC236}">
                <a16:creationId xmlns:a16="http://schemas.microsoft.com/office/drawing/2014/main" id="{6EA8E635-1701-4151-BE06-C7D0216BE3D3}"/>
              </a:ext>
            </a:extLst>
          </p:cNvPr>
          <p:cNvGraphicFramePr>
            <a:graphicFrameLocks noGrp="1"/>
          </p:cNvGraphicFramePr>
          <p:nvPr>
            <p:extLst>
              <p:ext uri="{D42A27DB-BD31-4B8C-83A1-F6EECF244321}">
                <p14:modId xmlns:p14="http://schemas.microsoft.com/office/powerpoint/2010/main" val="2091258466"/>
              </p:ext>
            </p:extLst>
          </p:nvPr>
        </p:nvGraphicFramePr>
        <p:xfrm>
          <a:off x="902016" y="1116328"/>
          <a:ext cx="7339968" cy="3471627"/>
        </p:xfrm>
        <a:graphic>
          <a:graphicData uri="http://schemas.openxmlformats.org/drawingml/2006/table">
            <a:tbl>
              <a:tblPr firstRow="1" firstCol="1" bandRow="1">
                <a:tableStyleId>{5C22544A-7EE6-4342-B048-85BDC9FD1C3A}</a:tableStyleId>
              </a:tblPr>
              <a:tblGrid>
                <a:gridCol w="1223058">
                  <a:extLst>
                    <a:ext uri="{9D8B030D-6E8A-4147-A177-3AD203B41FA5}">
                      <a16:colId xmlns:a16="http://schemas.microsoft.com/office/drawing/2014/main" val="197412628"/>
                    </a:ext>
                  </a:extLst>
                </a:gridCol>
                <a:gridCol w="1223058">
                  <a:extLst>
                    <a:ext uri="{9D8B030D-6E8A-4147-A177-3AD203B41FA5}">
                      <a16:colId xmlns:a16="http://schemas.microsoft.com/office/drawing/2014/main" val="1659350577"/>
                    </a:ext>
                  </a:extLst>
                </a:gridCol>
                <a:gridCol w="1223058">
                  <a:extLst>
                    <a:ext uri="{9D8B030D-6E8A-4147-A177-3AD203B41FA5}">
                      <a16:colId xmlns:a16="http://schemas.microsoft.com/office/drawing/2014/main" val="1469759420"/>
                    </a:ext>
                  </a:extLst>
                </a:gridCol>
                <a:gridCol w="1223058">
                  <a:extLst>
                    <a:ext uri="{9D8B030D-6E8A-4147-A177-3AD203B41FA5}">
                      <a16:colId xmlns:a16="http://schemas.microsoft.com/office/drawing/2014/main" val="2124201101"/>
                    </a:ext>
                  </a:extLst>
                </a:gridCol>
                <a:gridCol w="1223868">
                  <a:extLst>
                    <a:ext uri="{9D8B030D-6E8A-4147-A177-3AD203B41FA5}">
                      <a16:colId xmlns:a16="http://schemas.microsoft.com/office/drawing/2014/main" val="3837116550"/>
                    </a:ext>
                  </a:extLst>
                </a:gridCol>
                <a:gridCol w="1223868">
                  <a:extLst>
                    <a:ext uri="{9D8B030D-6E8A-4147-A177-3AD203B41FA5}">
                      <a16:colId xmlns:a16="http://schemas.microsoft.com/office/drawing/2014/main" val="1270019439"/>
                    </a:ext>
                  </a:extLst>
                </a:gridCol>
              </a:tblGrid>
              <a:tr h="367611">
                <a:tc>
                  <a:txBody>
                    <a:bodyPr/>
                    <a:lstStyle/>
                    <a:p>
                      <a:pPr>
                        <a:lnSpc>
                          <a:spcPct val="107000"/>
                        </a:lnSpc>
                        <a:spcBef>
                          <a:spcPts val="600"/>
                        </a:spcBef>
                        <a:spcAft>
                          <a:spcPts val="600"/>
                        </a:spcAft>
                      </a:pPr>
                      <a:r>
                        <a:rPr lang="hu-HU" sz="1400" b="0" dirty="0">
                          <a:effectLst/>
                        </a:rPr>
                        <a:t> </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0556A5"/>
                    </a:solidFill>
                  </a:tcPr>
                </a:tc>
                <a:tc>
                  <a:txBody>
                    <a:bodyPr/>
                    <a:lstStyle/>
                    <a:p>
                      <a:pPr algn="ctr">
                        <a:lnSpc>
                          <a:spcPct val="107000"/>
                        </a:lnSpc>
                        <a:spcBef>
                          <a:spcPts val="600"/>
                        </a:spcBef>
                        <a:spcAft>
                          <a:spcPts val="600"/>
                        </a:spcAft>
                      </a:pPr>
                      <a:r>
                        <a:rPr lang="hu-HU" sz="1400" b="0" dirty="0">
                          <a:effectLst/>
                        </a:rPr>
                        <a:t>WRC-07</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0556A5"/>
                    </a:solidFill>
                  </a:tcPr>
                </a:tc>
                <a:tc>
                  <a:txBody>
                    <a:bodyPr/>
                    <a:lstStyle/>
                    <a:p>
                      <a:pPr algn="ctr">
                        <a:lnSpc>
                          <a:spcPct val="107000"/>
                        </a:lnSpc>
                        <a:spcBef>
                          <a:spcPts val="600"/>
                        </a:spcBef>
                        <a:spcAft>
                          <a:spcPts val="600"/>
                        </a:spcAft>
                      </a:pPr>
                      <a:r>
                        <a:rPr lang="hu-HU" sz="1400" b="0" dirty="0">
                          <a:effectLst/>
                        </a:rPr>
                        <a:t>WRC-12</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0556A5"/>
                    </a:solidFill>
                  </a:tcPr>
                </a:tc>
                <a:tc>
                  <a:txBody>
                    <a:bodyPr/>
                    <a:lstStyle/>
                    <a:p>
                      <a:pPr algn="ctr">
                        <a:lnSpc>
                          <a:spcPct val="107000"/>
                        </a:lnSpc>
                        <a:spcBef>
                          <a:spcPts val="600"/>
                        </a:spcBef>
                        <a:spcAft>
                          <a:spcPts val="600"/>
                        </a:spcAft>
                      </a:pPr>
                      <a:r>
                        <a:rPr lang="hu-HU" sz="1400" b="0" dirty="0">
                          <a:effectLst/>
                        </a:rPr>
                        <a:t>WRC-15</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0556A5"/>
                    </a:solidFill>
                  </a:tcPr>
                </a:tc>
                <a:tc>
                  <a:txBody>
                    <a:bodyPr/>
                    <a:lstStyle/>
                    <a:p>
                      <a:pPr algn="ctr">
                        <a:lnSpc>
                          <a:spcPct val="107000"/>
                        </a:lnSpc>
                        <a:spcBef>
                          <a:spcPts val="600"/>
                        </a:spcBef>
                        <a:spcAft>
                          <a:spcPts val="600"/>
                        </a:spcAft>
                      </a:pPr>
                      <a:r>
                        <a:rPr lang="hu-HU" sz="1400" b="0" dirty="0">
                          <a:effectLst/>
                        </a:rPr>
                        <a:t>WRC-19</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0556A5"/>
                    </a:solidFill>
                  </a:tcPr>
                </a:tc>
                <a:tc>
                  <a:txBody>
                    <a:bodyPr/>
                    <a:lstStyle/>
                    <a:p>
                      <a:pPr algn="ctr">
                        <a:lnSpc>
                          <a:spcPct val="107000"/>
                        </a:lnSpc>
                        <a:spcBef>
                          <a:spcPts val="600"/>
                        </a:spcBef>
                        <a:spcAft>
                          <a:spcPts val="600"/>
                        </a:spcAft>
                      </a:pPr>
                      <a:r>
                        <a:rPr lang="hu-HU" sz="1400" b="0" dirty="0">
                          <a:effectLst/>
                        </a:rPr>
                        <a:t>WRC-23</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0556A5"/>
                    </a:solidFill>
                  </a:tcPr>
                </a:tc>
                <a:extLst>
                  <a:ext uri="{0D108BD9-81ED-4DB2-BD59-A6C34878D82A}">
                    <a16:rowId xmlns:a16="http://schemas.microsoft.com/office/drawing/2014/main" val="1612771233"/>
                  </a:ext>
                </a:extLst>
              </a:tr>
              <a:tr h="912135">
                <a:tc>
                  <a:txBody>
                    <a:bodyPr/>
                    <a:lstStyle/>
                    <a:p>
                      <a:pPr>
                        <a:lnSpc>
                          <a:spcPct val="107000"/>
                        </a:lnSpc>
                        <a:spcBef>
                          <a:spcPts val="600"/>
                        </a:spcBef>
                        <a:spcAft>
                          <a:spcPts val="600"/>
                        </a:spcAft>
                      </a:pPr>
                      <a:r>
                        <a:rPr lang="hu-HU" sz="1400" b="0" dirty="0">
                          <a:effectLst/>
                        </a:rPr>
                        <a:t>Módosított lábjegyzet (MOD)</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0556A5"/>
                    </a:solidFill>
                  </a:tcPr>
                </a:tc>
                <a:tc>
                  <a:txBody>
                    <a:bodyPr/>
                    <a:lstStyle/>
                    <a:p>
                      <a:pPr algn="ctr">
                        <a:lnSpc>
                          <a:spcPct val="107000"/>
                        </a:lnSpc>
                        <a:spcBef>
                          <a:spcPts val="600"/>
                        </a:spcBef>
                        <a:spcAft>
                          <a:spcPts val="600"/>
                        </a:spcAft>
                      </a:pPr>
                      <a:r>
                        <a:rPr lang="hu-HU" sz="1400" dirty="0">
                          <a:effectLst/>
                        </a:rPr>
                        <a:t>153</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136</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118</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125</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 108</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50794040"/>
                  </a:ext>
                </a:extLst>
              </a:tr>
              <a:tr h="912135">
                <a:tc>
                  <a:txBody>
                    <a:bodyPr/>
                    <a:lstStyle/>
                    <a:p>
                      <a:pPr>
                        <a:lnSpc>
                          <a:spcPct val="107000"/>
                        </a:lnSpc>
                        <a:spcBef>
                          <a:spcPts val="600"/>
                        </a:spcBef>
                        <a:spcAft>
                          <a:spcPts val="600"/>
                        </a:spcAft>
                      </a:pPr>
                      <a:r>
                        <a:rPr lang="hu-HU" sz="1400" b="0" dirty="0">
                          <a:effectLst/>
                        </a:rPr>
                        <a:t>Új lábjegyzet (ADD)</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0556A5"/>
                    </a:solidFill>
                  </a:tcPr>
                </a:tc>
                <a:tc>
                  <a:txBody>
                    <a:bodyPr/>
                    <a:lstStyle/>
                    <a:p>
                      <a:pPr algn="ctr">
                        <a:lnSpc>
                          <a:spcPct val="107000"/>
                        </a:lnSpc>
                        <a:spcBef>
                          <a:spcPts val="600"/>
                        </a:spcBef>
                        <a:spcAft>
                          <a:spcPts val="600"/>
                        </a:spcAft>
                      </a:pPr>
                      <a:r>
                        <a:rPr lang="hu-HU" sz="1400" dirty="0">
                          <a:effectLst/>
                        </a:rPr>
                        <a:t>32</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38</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46</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a:effectLst/>
                        </a:rPr>
                        <a:t>35</a:t>
                      </a:r>
                      <a:endParaRPr lang="hu-HU" sz="14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 42</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69214637"/>
                  </a:ext>
                </a:extLst>
              </a:tr>
              <a:tr h="912135">
                <a:tc>
                  <a:txBody>
                    <a:bodyPr/>
                    <a:lstStyle/>
                    <a:p>
                      <a:pPr>
                        <a:lnSpc>
                          <a:spcPct val="107000"/>
                        </a:lnSpc>
                        <a:spcBef>
                          <a:spcPts val="600"/>
                        </a:spcBef>
                        <a:spcAft>
                          <a:spcPts val="600"/>
                        </a:spcAft>
                      </a:pPr>
                      <a:r>
                        <a:rPr lang="hu-HU" sz="1400" b="0" dirty="0" err="1">
                          <a:effectLst/>
                        </a:rPr>
                        <a:t>Törölt</a:t>
                      </a:r>
                      <a:r>
                        <a:rPr lang="hu-HU" sz="1400" b="0" dirty="0">
                          <a:effectLst/>
                        </a:rPr>
                        <a:t> lábjegyzet (SUP)</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0556A5"/>
                    </a:solidFill>
                  </a:tcPr>
                </a:tc>
                <a:tc>
                  <a:txBody>
                    <a:bodyPr/>
                    <a:lstStyle/>
                    <a:p>
                      <a:pPr algn="ctr">
                        <a:lnSpc>
                          <a:spcPct val="107000"/>
                        </a:lnSpc>
                        <a:spcBef>
                          <a:spcPts val="600"/>
                        </a:spcBef>
                        <a:spcAft>
                          <a:spcPts val="600"/>
                        </a:spcAft>
                      </a:pPr>
                      <a:r>
                        <a:rPr lang="hu-HU" sz="1400">
                          <a:effectLst/>
                        </a:rPr>
                        <a:t>26</a:t>
                      </a:r>
                      <a:endParaRPr lang="hu-HU" sz="14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12</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22</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7</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dirty="0">
                          <a:effectLst/>
                        </a:rPr>
                        <a:t> 17</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86814587"/>
                  </a:ext>
                </a:extLst>
              </a:tr>
              <a:tr h="367611">
                <a:tc>
                  <a:txBody>
                    <a:bodyPr/>
                    <a:lstStyle/>
                    <a:p>
                      <a:pPr>
                        <a:lnSpc>
                          <a:spcPct val="107000"/>
                        </a:lnSpc>
                        <a:spcBef>
                          <a:spcPts val="600"/>
                        </a:spcBef>
                        <a:spcAft>
                          <a:spcPts val="600"/>
                        </a:spcAft>
                      </a:pPr>
                      <a:r>
                        <a:rPr lang="hu-HU" sz="1400" b="0" dirty="0">
                          <a:effectLst/>
                        </a:rPr>
                        <a:t>Összesen</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0556A5"/>
                    </a:solidFill>
                  </a:tcPr>
                </a:tc>
                <a:tc>
                  <a:txBody>
                    <a:bodyPr/>
                    <a:lstStyle/>
                    <a:p>
                      <a:pPr algn="ctr">
                        <a:lnSpc>
                          <a:spcPct val="107000"/>
                        </a:lnSpc>
                        <a:spcBef>
                          <a:spcPts val="600"/>
                        </a:spcBef>
                        <a:spcAft>
                          <a:spcPts val="600"/>
                        </a:spcAft>
                      </a:pPr>
                      <a:r>
                        <a:rPr lang="hu-HU" sz="1400" b="1" dirty="0">
                          <a:effectLst/>
                        </a:rPr>
                        <a:t> 211</a:t>
                      </a:r>
                      <a:endParaRPr lang="hu-H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b="1" dirty="0">
                          <a:effectLst/>
                        </a:rPr>
                        <a:t> 186</a:t>
                      </a:r>
                      <a:endParaRPr lang="hu-H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b="1" dirty="0">
                          <a:effectLst/>
                        </a:rPr>
                        <a:t>186</a:t>
                      </a:r>
                      <a:endParaRPr lang="hu-H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b="1" dirty="0">
                          <a:effectLst/>
                        </a:rPr>
                        <a:t> 167</a:t>
                      </a:r>
                      <a:endParaRPr lang="hu-H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Bef>
                          <a:spcPts val="600"/>
                        </a:spcBef>
                        <a:spcAft>
                          <a:spcPts val="600"/>
                        </a:spcAft>
                      </a:pPr>
                      <a:r>
                        <a:rPr lang="hu-HU" sz="1400" b="1" dirty="0">
                          <a:effectLst/>
                        </a:rPr>
                        <a:t>167 </a:t>
                      </a:r>
                      <a:endParaRPr lang="hu-H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3953213"/>
                  </a:ext>
                </a:extLst>
              </a:tr>
            </a:tbl>
          </a:graphicData>
        </a:graphic>
      </p:graphicFrame>
      <p:pic>
        <p:nvPicPr>
          <p:cNvPr id="6" name="Kép 5">
            <a:extLst>
              <a:ext uri="{FF2B5EF4-FFF2-40B4-BE49-F238E27FC236}">
                <a16:creationId xmlns:a16="http://schemas.microsoft.com/office/drawing/2014/main" id="{AD8DB4D8-1D7D-49EC-AEDC-9248345A4F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78204"/>
            <a:ext cx="1862514" cy="621338"/>
          </a:xfrm>
          <a:prstGeom prst="rect">
            <a:avLst/>
          </a:prstGeom>
        </p:spPr>
      </p:pic>
    </p:spTree>
    <p:extLst>
      <p:ext uri="{BB962C8B-B14F-4D97-AF65-F5344CB8AC3E}">
        <p14:creationId xmlns:p14="http://schemas.microsoft.com/office/powerpoint/2010/main" val="1510263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_10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_10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D8B5591FCEBCDD4CA6C230246BBEB072" ma:contentTypeVersion="2" ma:contentTypeDescription="Új dokumentum létrehozása." ma:contentTypeScope="" ma:versionID="884d4fcb99b90524ffc5c9e9daea1643">
  <xsd:schema xmlns:xsd="http://www.w3.org/2001/XMLSchema" xmlns:xs="http://www.w3.org/2001/XMLSchema" xmlns:p="http://schemas.microsoft.com/office/2006/metadata/properties" xmlns:ns2="8f36b992-929d-4d07-9bc6-39b0e8f39a82" targetNamespace="http://schemas.microsoft.com/office/2006/metadata/properties" ma:root="true" ma:fieldsID="506f6a5162e8aa6d4109f82a76736655" ns2:_="">
    <xsd:import namespace="8f36b992-929d-4d07-9bc6-39b0e8f39a8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36b992-929d-4d07-9bc6-39b0e8f39a82" elementFormDefault="qualified">
    <xsd:import namespace="http://schemas.microsoft.com/office/2006/documentManagement/types"/>
    <xsd:import namespace="http://schemas.microsoft.com/office/infopath/2007/PartnerControls"/>
    <xsd:element name="SharedWithUsers" ma:index="8"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f36b992-929d-4d07-9bc6-39b0e8f39a82">
      <UserInfo>
        <DisplayName>Berecz László</DisplayName>
        <AccountId>213</AccountId>
        <AccountType/>
      </UserInfo>
      <UserInfo>
        <DisplayName>Vári Péter Dr.</DisplayName>
        <AccountId>65</AccountId>
        <AccountType/>
      </UserInfo>
      <UserInfo>
        <DisplayName>Ulelay Emília dr.</DisplayName>
        <AccountId>67</AccountId>
        <AccountType/>
      </UserInfo>
      <UserInfo>
        <DisplayName>Bálint Irén Erzsébet</DisplayName>
        <AccountId>71</AccountId>
        <AccountType/>
      </UserInfo>
      <UserInfo>
        <DisplayName>Csudai András</DisplayName>
        <AccountId>215</AccountId>
        <AccountType/>
      </UserInfo>
      <UserInfo>
        <DisplayName>Gál Péter</DisplayName>
        <AccountId>216</AccountId>
        <AccountType/>
      </UserInfo>
      <UserInfo>
        <DisplayName>Vörös-Torma Csaba</DisplayName>
        <AccountId>209</AccountId>
        <AccountType/>
      </UserInfo>
      <UserInfo>
        <DisplayName>Daczi Diána dr.</DisplayName>
        <AccountId>222</AccountId>
        <AccountType/>
      </UserInfo>
      <UserInfo>
        <DisplayName>Balogh János</DisplayName>
        <AccountId>77</AccountId>
        <AccountType/>
      </UserInfo>
      <UserInfo>
        <DisplayName>Kárándi Zsolt</DisplayName>
        <AccountId>78</AccountId>
        <AccountType/>
      </UserInfo>
      <UserInfo>
        <DisplayName>Juricsky Endre István</DisplayName>
        <AccountId>103</AccountId>
        <AccountType/>
      </UserInfo>
    </SharedWithUsers>
  </documentManagement>
</p:properties>
</file>

<file path=customXml/itemProps1.xml><?xml version="1.0" encoding="utf-8"?>
<ds:datastoreItem xmlns:ds="http://schemas.openxmlformats.org/officeDocument/2006/customXml" ds:itemID="{27ECF237-8906-4BAB-88B4-A831C0E4B3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36b992-929d-4d07-9bc6-39b0e8f39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3F7CF9-3B9C-4789-B436-B45BB4001A59}">
  <ds:schemaRefs>
    <ds:schemaRef ds:uri="http://schemas.microsoft.com/sharepoint/v3/contenttype/forms"/>
  </ds:schemaRefs>
</ds:datastoreItem>
</file>

<file path=customXml/itemProps3.xml><?xml version="1.0" encoding="utf-8"?>
<ds:datastoreItem xmlns:ds="http://schemas.openxmlformats.org/officeDocument/2006/customXml" ds:itemID="{80F1526F-D814-422F-9867-0BC452DF9C91}">
  <ds:schemaRefs>
    <ds:schemaRef ds:uri="http://purl.org/dc/terms/"/>
    <ds:schemaRef ds:uri="http://purl.org/dc/dcmitype/"/>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f36b992-929d-4d07-9bc6-39b0e8f39a82"/>
  </ds:schemaRefs>
</ds:datastoreItem>
</file>

<file path=docProps/app.xml><?xml version="1.0" encoding="utf-8"?>
<Properties xmlns="http://schemas.openxmlformats.org/officeDocument/2006/extended-properties" xmlns:vt="http://schemas.openxmlformats.org/officeDocument/2006/docPropsVTypes">
  <TotalTime>14281</TotalTime>
  <Words>10554</Words>
  <Application>Microsoft Office PowerPoint</Application>
  <PresentationFormat>Diavetítés a képernyőre (16:9 oldalarány)</PresentationFormat>
  <Paragraphs>1165</Paragraphs>
  <Slides>81</Slides>
  <Notes>33</Notes>
  <HiddenSlides>0</HiddenSlides>
  <MMClips>0</MMClips>
  <ScaleCrop>false</ScaleCrop>
  <HeadingPairs>
    <vt:vector size="6" baseType="variant">
      <vt:variant>
        <vt:lpstr>Használt betűtípusok</vt:lpstr>
      </vt:variant>
      <vt:variant>
        <vt:i4>6</vt:i4>
      </vt:variant>
      <vt:variant>
        <vt:lpstr>Téma</vt:lpstr>
      </vt:variant>
      <vt:variant>
        <vt:i4>2</vt:i4>
      </vt:variant>
      <vt:variant>
        <vt:lpstr>Diacímek</vt:lpstr>
      </vt:variant>
      <vt:variant>
        <vt:i4>81</vt:i4>
      </vt:variant>
    </vt:vector>
  </HeadingPairs>
  <TitlesOfParts>
    <vt:vector size="89" baseType="lpstr">
      <vt:lpstr>Arial</vt:lpstr>
      <vt:lpstr>Calibri</vt:lpstr>
      <vt:lpstr>Calibri Light</vt:lpstr>
      <vt:lpstr>Lato</vt:lpstr>
      <vt:lpstr>Lato Light</vt:lpstr>
      <vt:lpstr>Wingdings</vt:lpstr>
      <vt:lpstr>Office Theme</vt:lpstr>
      <vt:lpstr>Custom Design</vt:lpstr>
      <vt:lpstr>Tájékoztató a WRC-23 eredményeiről</vt:lpstr>
      <vt:lpstr>WRC-23 – tények és számok</vt:lpstr>
      <vt:lpstr>PowerPoint-bemutató</vt:lpstr>
      <vt:lpstr>PowerPoint-bemutató</vt:lpstr>
      <vt:lpstr>PowerPoint-bemutató</vt:lpstr>
      <vt:lpstr>PowerPoint-bemutató</vt:lpstr>
      <vt:lpstr>PowerPoint-bemutató</vt:lpstr>
      <vt:lpstr>PowerPoint-bemutató</vt:lpstr>
      <vt:lpstr>PowerPoint-bemutató</vt:lpstr>
      <vt:lpstr>Nemzetközi mozgó távközlés  IMT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Műholdas napirendi pontok</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Tengeri, légi rádiószolgálatok</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Általános szabályozási kérdések</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CPM-27-1</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dc:creator>
  <cp:lastModifiedBy>Deák Bernadett</cp:lastModifiedBy>
  <cp:revision>488</cp:revision>
  <dcterms:created xsi:type="dcterms:W3CDTF">2015-12-29T10:49:25Z</dcterms:created>
  <dcterms:modified xsi:type="dcterms:W3CDTF">2024-03-28T10:27:38Z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0x010100D8B5591FCEBCDD4CA6C230246BBEB072</vt:lpwstr>
  </property>
</Properties>
</file>