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400" r:id="rId3"/>
    <p:sldId id="514" r:id="rId4"/>
    <p:sldId id="530" r:id="rId5"/>
    <p:sldId id="532" r:id="rId6"/>
    <p:sldId id="303" r:id="rId7"/>
    <p:sldId id="301" r:id="rId8"/>
    <p:sldId id="531" r:id="rId9"/>
    <p:sldId id="305" r:id="rId10"/>
    <p:sldId id="308" r:id="rId11"/>
    <p:sldId id="311" r:id="rId12"/>
    <p:sldId id="309" r:id="rId13"/>
    <p:sldId id="525" r:id="rId14"/>
    <p:sldId id="526" r:id="rId15"/>
    <p:sldId id="402" r:id="rId16"/>
    <p:sldId id="403" r:id="rId17"/>
    <p:sldId id="272" r:id="rId18"/>
    <p:sldId id="528" r:id="rId19"/>
    <p:sldId id="404" r:id="rId20"/>
    <p:sldId id="392" r:id="rId21"/>
    <p:sldId id="406" r:id="rId22"/>
    <p:sldId id="516" r:id="rId23"/>
    <p:sldId id="265" r:id="rId24"/>
    <p:sldId id="533" r:id="rId25"/>
    <p:sldId id="393" r:id="rId26"/>
    <p:sldId id="534" r:id="rId27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A4D"/>
    <a:srgbClr val="777777"/>
    <a:srgbClr val="00CC66"/>
    <a:srgbClr val="3399FF"/>
    <a:srgbClr val="6666FF"/>
    <a:srgbClr val="3366FF"/>
    <a:srgbClr val="3333FF"/>
    <a:srgbClr val="1502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81" autoAdjust="0"/>
    <p:restoredTop sz="94354" autoAdjust="0"/>
  </p:normalViewPr>
  <p:slideViewPr>
    <p:cSldViewPr snapToGrid="0">
      <p:cViewPr varScale="1">
        <p:scale>
          <a:sx n="120" d="100"/>
          <a:sy n="120" d="100"/>
        </p:scale>
        <p:origin x="1088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-2850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E56A7-0A01-44F2-86E6-E8ECE419E28C}" type="datetimeFigureOut">
              <a:rPr lang="hu-HU" smtClean="0"/>
              <a:t>2023. 05. 19.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CC55FA-378E-401F-A827-0317F10283D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671766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6CE47C-6804-445B-A5D2-FDAA84DC08D1}" type="datetimeFigureOut">
              <a:rPr lang="hu-HU" smtClean="0"/>
              <a:t>2023. 05. 19.</a:t>
            </a:fld>
            <a:endParaRPr lang="hu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DE1EE-13E1-4098-A3ED-7B2B81B507D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35751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DE1EE-13E1-4098-A3ED-7B2B81B507D1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24473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r>
              <a:rPr lang="en-US" dirty="0"/>
              <a:t>Getting value for low cost: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number of IoT devices is huge and still growing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IoT devices are almost always on and connected (routers, web cameras)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IoT devices are valuable targets (interesting data, non-negligible computing power, stepping stone towards some internal network infrastructure)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IoT devices are not so esoteric (they often run some embedded Linux)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IoT devices are not (yet) designed with security in mind (open ports, easy-to-guess passwords, old and vulnerable software, no patching, …)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IoT devices are not operated with security in mind (ports left open, default passwords not changed, firmware never updated, logs never examined, …)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vulnerable devices are easy to find (</a:t>
            </a:r>
            <a:r>
              <a:rPr lang="en-US" dirty="0" err="1"/>
              <a:t>shodan.io</a:t>
            </a:r>
            <a:r>
              <a:rPr lang="en-US" dirty="0"/>
              <a:t>, </a:t>
            </a:r>
            <a:r>
              <a:rPr lang="en-US" dirty="0" err="1"/>
              <a:t>censys.io</a:t>
            </a:r>
            <a:r>
              <a:rPr lang="en-US" dirty="0"/>
              <a:t>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device compromise is hard to detect (no visible signs, no anti-virus scanners)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DE1EE-13E1-4098-A3ED-7B2B81B507D1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19642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DE1EE-13E1-4098-A3ED-7B2B81B507D1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71077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DE1EE-13E1-4098-A3ED-7B2B81B507D1}" type="slidenum">
              <a:rPr lang="hu-HU" smtClean="0"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66071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75452"/>
            <a:ext cx="7772400" cy="1123950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77479"/>
            <a:ext cx="6400800" cy="1274784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hu-HU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3726013" y="6581001"/>
            <a:ext cx="17272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</a:t>
            </a:r>
            <a:r>
              <a:rPr lang="hu-HU" sz="1200" dirty="0"/>
              <a:t> 2022</a:t>
            </a:r>
            <a:r>
              <a:rPr lang="hu-HU" sz="1200" baseline="0" dirty="0"/>
              <a:t> CrySyS Lab, BME</a:t>
            </a:r>
            <a:endParaRPr lang="hu-HU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2062F9-9E49-0449-8C39-081220F60D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998" y="5567298"/>
            <a:ext cx="3324003" cy="101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652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462" y="116632"/>
            <a:ext cx="7283866" cy="634082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052736"/>
            <a:ext cx="8435280" cy="5259164"/>
          </a:xfrm>
        </p:spPr>
        <p:txBody>
          <a:bodyPr>
            <a:normAutofit/>
          </a:bodyPr>
          <a:lstStyle>
            <a:lvl1pPr marL="342900" indent="-342900">
              <a:buFont typeface="Wingdings" panose="05000000000000000000" pitchFamily="2" charset="2"/>
              <a:buChar char="§"/>
              <a:defRPr sz="2400"/>
            </a:lvl1pPr>
            <a:lvl2pPr>
              <a:defRPr sz="2000"/>
            </a:lvl2pPr>
            <a:lvl3pPr marL="1143000" indent="-228600">
              <a:buFont typeface="Arial" panose="020B0604020202020204" pitchFamily="34" charset="0"/>
              <a:buChar char="»"/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94627" y="6501248"/>
            <a:ext cx="4186954" cy="293117"/>
          </a:xfrm>
        </p:spPr>
        <p:txBody>
          <a:bodyPr/>
          <a:lstStyle>
            <a:lvl1pPr algn="r">
              <a:defRPr sz="12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hu-HU"/>
              <a:t>L. Buttyán  -  IoT Security</a:t>
            </a:r>
            <a:endParaRPr lang="hu-HU" dirty="0"/>
          </a:p>
        </p:txBody>
      </p:sp>
      <p:cxnSp>
        <p:nvCxnSpPr>
          <p:cNvPr id="9" name="Straight Connector 8"/>
          <p:cNvCxnSpPr>
            <a:cxnSpLocks/>
          </p:cNvCxnSpPr>
          <p:nvPr userDrawn="1"/>
        </p:nvCxnSpPr>
        <p:spPr>
          <a:xfrm>
            <a:off x="230523" y="794885"/>
            <a:ext cx="7283866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50000">
                  <a:schemeClr val="accent6">
                    <a:lumMod val="7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3E66D360-6159-4C43-B2F3-F0A7E0F1BBD3}"/>
              </a:ext>
            </a:extLst>
          </p:cNvPr>
          <p:cNvSpPr/>
          <p:nvPr userDrawn="1"/>
        </p:nvSpPr>
        <p:spPr>
          <a:xfrm>
            <a:off x="8647725" y="6550072"/>
            <a:ext cx="305486" cy="20766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6081" y="6501248"/>
            <a:ext cx="428652" cy="293117"/>
          </a:xfrm>
        </p:spPr>
        <p:txBody>
          <a:bodyPr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fld id="{4F532308-F742-4E8E-A0E9-3E442CCFFF54}" type="slidenum">
              <a:rPr lang="hu-HU" smtClean="0"/>
              <a:pPr/>
              <a:t>‹#›</a:t>
            </a:fld>
            <a:endParaRPr lang="hu-H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DB9D019-1E2E-E441-A7FE-1D80A0BD480B}"/>
              </a:ext>
            </a:extLst>
          </p:cNvPr>
          <p:cNvCxnSpPr>
            <a:cxnSpLocks/>
          </p:cNvCxnSpPr>
          <p:nvPr userDrawn="1"/>
        </p:nvCxnSpPr>
        <p:spPr>
          <a:xfrm>
            <a:off x="4394627" y="6453369"/>
            <a:ext cx="4570469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50000">
                  <a:schemeClr val="accent6">
                    <a:lumMod val="7500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87E191E1-2AD9-2D44-8815-F5BA7A61B5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0" y="6447058"/>
            <a:ext cx="1224679" cy="37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785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884532"/>
            <a:ext cx="7772400" cy="765175"/>
          </a:xfrm>
        </p:spPr>
        <p:txBody>
          <a:bodyPr anchor="t"/>
          <a:lstStyle>
            <a:lvl1pPr algn="ctr">
              <a:defRPr sz="3600" b="1" cap="none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82BC6DF-B55A-154A-9A34-C3C6C15E08F0}"/>
              </a:ext>
            </a:extLst>
          </p:cNvPr>
          <p:cNvCxnSpPr>
            <a:cxnSpLocks/>
          </p:cNvCxnSpPr>
          <p:nvPr userDrawn="1"/>
        </p:nvCxnSpPr>
        <p:spPr>
          <a:xfrm>
            <a:off x="526774" y="4710903"/>
            <a:ext cx="8160026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50000">
                  <a:schemeClr val="accent6">
                    <a:lumMod val="75000"/>
                  </a:schemeClr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F388F290-86E4-D24D-A040-B7522B7866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469" y="235102"/>
            <a:ext cx="1224679" cy="37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415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79500"/>
            <a:ext cx="4038600" cy="5219700"/>
          </a:xfrm>
        </p:spPr>
        <p:txBody>
          <a:bodyPr>
            <a:normAutofit/>
          </a:bodyPr>
          <a:lstStyle>
            <a:lvl1pPr marL="342900" indent="-342900">
              <a:buFont typeface="Wingdings" panose="05000000000000000000" pitchFamily="2" charset="2"/>
              <a:buChar char="§"/>
              <a:defRPr sz="2400"/>
            </a:lvl1pPr>
            <a:lvl2pPr>
              <a:defRPr sz="2000"/>
            </a:lvl2pPr>
            <a:lvl3pPr marL="1143000" indent="-228600">
              <a:buFont typeface="Arial" panose="020B0604020202020204" pitchFamily="34" charset="0"/>
              <a:buChar char="»"/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u-H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79500"/>
            <a:ext cx="4038600" cy="5219700"/>
          </a:xfrm>
        </p:spPr>
        <p:txBody>
          <a:bodyPr>
            <a:normAutofit/>
          </a:bodyPr>
          <a:lstStyle>
            <a:lvl1pPr marL="342900" indent="-342900">
              <a:buFont typeface="Wingdings" panose="05000000000000000000" pitchFamily="2" charset="2"/>
              <a:buChar char="§"/>
              <a:defRPr sz="2400"/>
            </a:lvl1pPr>
            <a:lvl2pPr>
              <a:defRPr sz="2000"/>
            </a:lvl2pPr>
            <a:lvl3pPr marL="1143000" indent="-228600">
              <a:buFont typeface="Arial" panose="020B0604020202020204" pitchFamily="34" charset="0"/>
              <a:buChar char="»"/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u-HU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40462" y="116632"/>
            <a:ext cx="7139850" cy="634082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  <a:endParaRPr lang="hu-H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624AA5F-009B-9345-942B-40E24AE86CF8}"/>
              </a:ext>
            </a:extLst>
          </p:cNvPr>
          <p:cNvCxnSpPr>
            <a:cxnSpLocks/>
          </p:cNvCxnSpPr>
          <p:nvPr userDrawn="1"/>
        </p:nvCxnSpPr>
        <p:spPr>
          <a:xfrm>
            <a:off x="230523" y="794885"/>
            <a:ext cx="7283866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50000">
                  <a:schemeClr val="accent6">
                    <a:lumMod val="7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77D0954D-D5F0-B746-A61D-9D9CEBB4D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94627" y="6501248"/>
            <a:ext cx="4186954" cy="293117"/>
          </a:xfrm>
        </p:spPr>
        <p:txBody>
          <a:bodyPr/>
          <a:lstStyle>
            <a:lvl1pPr algn="r">
              <a:defRPr sz="12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hu-HU"/>
              <a:t>L. Buttyán  -  IoT Security</a:t>
            </a:r>
            <a:endParaRPr lang="hu-HU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BC8BFC-83F1-E840-B4BA-E65FE20102C5}"/>
              </a:ext>
            </a:extLst>
          </p:cNvPr>
          <p:cNvCxnSpPr>
            <a:cxnSpLocks/>
          </p:cNvCxnSpPr>
          <p:nvPr userDrawn="1"/>
        </p:nvCxnSpPr>
        <p:spPr>
          <a:xfrm>
            <a:off x="4394627" y="6453369"/>
            <a:ext cx="4570469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50000">
                  <a:schemeClr val="accent6">
                    <a:lumMod val="7500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B4CB5A72-909E-9F45-9D3B-EE4ACE1F17DD}"/>
              </a:ext>
            </a:extLst>
          </p:cNvPr>
          <p:cNvSpPr/>
          <p:nvPr userDrawn="1"/>
        </p:nvSpPr>
        <p:spPr>
          <a:xfrm>
            <a:off x="8647725" y="6550072"/>
            <a:ext cx="305486" cy="20766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B4CDE676-ED84-C74E-A629-8005691BE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6081" y="6501248"/>
            <a:ext cx="428652" cy="293117"/>
          </a:xfrm>
        </p:spPr>
        <p:txBody>
          <a:bodyPr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fld id="{4F532308-F742-4E8E-A0E9-3E442CCFFF54}" type="slidenum">
              <a:rPr lang="hu-HU" smtClean="0"/>
              <a:pPr/>
              <a:t>‹#›</a:t>
            </a:fld>
            <a:endParaRPr lang="hu-HU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6CDB520-1B31-B145-BA13-A736FE0FD1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0" y="6447058"/>
            <a:ext cx="1224679" cy="37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589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hu-HU"/>
              <a:t>L. Buttyán  -  IoT Security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532308-F742-4E8E-A0E9-3E442CCFFF5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14609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tiff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6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69690"/>
            <a:ext cx="7772400" cy="1123950"/>
          </a:xfrm>
        </p:spPr>
        <p:txBody>
          <a:bodyPr>
            <a:normAutofit/>
          </a:bodyPr>
          <a:lstStyle/>
          <a:p>
            <a:r>
              <a:rPr lang="hu-HU" dirty="0" err="1"/>
              <a:t>IoT</a:t>
            </a:r>
            <a:r>
              <a:rPr lang="hu-HU" dirty="0"/>
              <a:t> </a:t>
            </a:r>
            <a:r>
              <a:rPr lang="hu-HU" dirty="0" err="1"/>
              <a:t>Security</a:t>
            </a:r>
            <a:endParaRPr lang="hu-H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55409"/>
            <a:ext cx="6400800" cy="1274784"/>
          </a:xfrm>
        </p:spPr>
        <p:txBody>
          <a:bodyPr>
            <a:normAutofit/>
          </a:bodyPr>
          <a:lstStyle/>
          <a:p>
            <a:r>
              <a:rPr lang="hu-HU" dirty="0"/>
              <a:t>Levente </a:t>
            </a:r>
            <a:r>
              <a:rPr lang="hu-HU" dirty="0" err="1"/>
              <a:t>Buttyán</a:t>
            </a:r>
            <a:endParaRPr lang="hu-HU" dirty="0"/>
          </a:p>
          <a:p>
            <a:r>
              <a:rPr lang="hu-HU" sz="1800" dirty="0" err="1"/>
              <a:t>CrySyS</a:t>
            </a:r>
            <a:r>
              <a:rPr lang="hu-HU" sz="1800" dirty="0"/>
              <a:t> </a:t>
            </a:r>
            <a:r>
              <a:rPr lang="hu-HU" sz="1800" dirty="0" err="1"/>
              <a:t>Lab</a:t>
            </a:r>
            <a:r>
              <a:rPr lang="hu-HU" sz="1800" dirty="0"/>
              <a:t>, BME</a:t>
            </a:r>
          </a:p>
          <a:p>
            <a:r>
              <a:rPr lang="hu-HU" sz="1800" dirty="0" err="1"/>
              <a:t>www.crysys.hu</a:t>
            </a:r>
            <a:endParaRPr lang="hu-HU" sz="1800" dirty="0"/>
          </a:p>
        </p:txBody>
      </p:sp>
      <p:pic>
        <p:nvPicPr>
          <p:cNvPr id="4" name="Picture 3" descr="A picture containing electric blue, majorelle blue, blue, violet&#10;&#10;Description automatically generated">
            <a:extLst>
              <a:ext uri="{FF2B5EF4-FFF2-40B4-BE49-F238E27FC236}">
                <a16:creationId xmlns:a16="http://schemas.microsoft.com/office/drawing/2014/main" id="{47C754C8-9D55-DEE8-E437-6F04FE222A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148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98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2050" name="Picture 2" descr="Képtalálat a következ&amp;odblac;re: „why?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573" y="1028700"/>
            <a:ext cx="6874164" cy="515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524887-7FC7-0771-E2D6-E7768FFB6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L. Buttyán  -  IoT Security</a:t>
            </a:r>
            <a:endParaRPr lang="hu-H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CCFD29-D2CF-648F-8329-5D734B360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32308-F742-4E8E-A0E9-3E442CCFFF54}" type="slidenum">
              <a:rPr lang="hu-HU" smtClean="0"/>
              <a:pPr/>
              <a:t>10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344885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40" y="4459227"/>
            <a:ext cx="2456034" cy="162273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2633" b="14782"/>
          <a:stretch/>
        </p:blipFill>
        <p:spPr>
          <a:xfrm>
            <a:off x="560310" y="164316"/>
            <a:ext cx="7521574" cy="10806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96" y="2319362"/>
            <a:ext cx="7708178" cy="15554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596" y="3750129"/>
            <a:ext cx="5031375" cy="25554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165" y="1324375"/>
            <a:ext cx="6276975" cy="990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 bwMode="auto">
          <a:xfrm>
            <a:off x="465275" y="2314975"/>
            <a:ext cx="7783297" cy="1430767"/>
          </a:xfrm>
          <a:prstGeom prst="roundRect">
            <a:avLst>
              <a:gd name="adj" fmla="val 7450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0829AC-4332-4117-F29F-83860F974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L. Buttyán  -  IoT Security</a:t>
            </a:r>
            <a:endParaRPr lang="hu-HU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E6708C9-2D1E-CC26-1EF6-5B91BCC34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32308-F742-4E8E-A0E9-3E442CCFFF54}" type="slidenum">
              <a:rPr lang="hu-HU" smtClean="0"/>
              <a:pPr/>
              <a:t>11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91146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Explanation</a:t>
            </a:r>
            <a:r>
              <a:rPr lang="hu-HU" dirty="0"/>
              <a:t> </a:t>
            </a:r>
            <a:r>
              <a:rPr lang="hu-HU" dirty="0" err="1"/>
              <a:t>by</a:t>
            </a:r>
            <a:r>
              <a:rPr lang="hu-HU" dirty="0"/>
              <a:t> </a:t>
            </a:r>
            <a:r>
              <a:rPr lang="hu-HU" dirty="0" err="1"/>
              <a:t>security</a:t>
            </a:r>
            <a:r>
              <a:rPr lang="hu-HU" dirty="0"/>
              <a:t> economics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2729634" y="1111538"/>
            <a:ext cx="2798618" cy="169025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u-HU" sz="1800" b="1" dirty="0">
                <a:latin typeface="Calibri" panose="020F0502020204030204" pitchFamily="34" charset="0"/>
                <a:cs typeface="Calibri" panose="020F0502020204030204" pitchFamily="34" charset="0"/>
              </a:rPr>
              <a:t>vendors build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u-HU" sz="1800" b="1" dirty="0">
                <a:latin typeface="Calibri" panose="020F0502020204030204" pitchFamily="34" charset="0"/>
                <a:cs typeface="Calibri" panose="020F0502020204030204" pitchFamily="34" charset="0"/>
              </a:rPr>
              <a:t>cheap devices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hu-HU" sz="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maximize profit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4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minimize</a:t>
            </a:r>
            <a:r>
              <a:rPr kumimoji="0" lang="hu-HU" sz="1400" b="0" i="0" u="none" strike="noStrike" cap="none" normalizeH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time to market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u-HU" sz="1400" baseline="0" dirty="0">
                <a:latin typeface="Calibri" panose="020F0502020204030204" pitchFamily="34" charset="0"/>
                <a:cs typeface="Calibri" panose="020F0502020204030204" pitchFamily="34" charset="0"/>
              </a:rPr>
              <a:t>more features, no security</a:t>
            </a:r>
            <a:endParaRPr kumimoji="0" lang="hu-HU" sz="1400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28252" y="1956666"/>
            <a:ext cx="2798618" cy="3158836"/>
            <a:chOff x="5528252" y="1956666"/>
            <a:chExt cx="2798618" cy="3158836"/>
          </a:xfrm>
        </p:grpSpPr>
        <p:sp>
          <p:nvSpPr>
            <p:cNvPr id="16" name="Rounded Rectangle 15"/>
            <p:cNvSpPr/>
            <p:nvPr/>
          </p:nvSpPr>
          <p:spPr bwMode="auto">
            <a:xfrm>
              <a:off x="5528252" y="3245138"/>
              <a:ext cx="2798618" cy="187036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285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hu-HU" sz="1800" b="1" dirty="0">
                  <a:latin typeface="Calibri" panose="020F0502020204030204" pitchFamily="34" charset="0"/>
                  <a:cs typeface="Calibri" panose="020F0502020204030204" pitchFamily="34" charset="0"/>
                </a:rPr>
                <a:t>consumers buy 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hu-HU" sz="1800" b="1" dirty="0">
                  <a:latin typeface="Calibri" panose="020F0502020204030204" pitchFamily="34" charset="0"/>
                  <a:cs typeface="Calibri" panose="020F0502020204030204" pitchFamily="34" charset="0"/>
                </a:rPr>
                <a:t>cheap devices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hu-HU" sz="7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hu-HU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optimize price/value ratio</a:t>
              </a:r>
              <a:endParaRPr kumimoji="0" lang="hu-HU" sz="1400" b="0" i="0" u="none" strike="noStrike" cap="none" normalizeH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hu-HU" sz="1400" baseline="0" dirty="0">
                  <a:latin typeface="Calibri" panose="020F0502020204030204" pitchFamily="34" charset="0"/>
                  <a:cs typeface="Calibri" panose="020F0502020204030204" pitchFamily="34" charset="0"/>
                </a:rPr>
                <a:t>don’t understand the risk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hu-HU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can’t identify quality</a:t>
              </a:r>
              <a:endParaRPr lang="hu-HU" sz="1400" baseline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hu-HU" sz="14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misplaced incentives</a:t>
              </a:r>
            </a:p>
          </p:txBody>
        </p:sp>
        <p:sp>
          <p:nvSpPr>
            <p:cNvPr id="17" name="Freeform 16"/>
            <p:cNvSpPr/>
            <p:nvPr/>
          </p:nvSpPr>
          <p:spPr bwMode="auto">
            <a:xfrm>
              <a:off x="5722216" y="1956666"/>
              <a:ext cx="1052945" cy="1163782"/>
            </a:xfrm>
            <a:custGeom>
              <a:avLst/>
              <a:gdLst>
                <a:gd name="connsiteX0" fmla="*/ 0 w 1052945"/>
                <a:gd name="connsiteY0" fmla="*/ 0 h 1163782"/>
                <a:gd name="connsiteX1" fmla="*/ 831273 w 1052945"/>
                <a:gd name="connsiteY1" fmla="*/ 346364 h 1163782"/>
                <a:gd name="connsiteX2" fmla="*/ 1052945 w 1052945"/>
                <a:gd name="connsiteY2" fmla="*/ 1163782 h 1163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2945" h="1163782">
                  <a:moveTo>
                    <a:pt x="0" y="0"/>
                  </a:moveTo>
                  <a:cubicBezTo>
                    <a:pt x="327891" y="76200"/>
                    <a:pt x="655782" y="152400"/>
                    <a:pt x="831273" y="346364"/>
                  </a:cubicBezTo>
                  <a:cubicBezTo>
                    <a:pt x="1006764" y="540328"/>
                    <a:pt x="1029854" y="852055"/>
                    <a:pt x="1052945" y="1163782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8" name="Freeform 17"/>
          <p:cNvSpPr/>
          <p:nvPr/>
        </p:nvSpPr>
        <p:spPr bwMode="auto">
          <a:xfrm>
            <a:off x="1403370" y="1963592"/>
            <a:ext cx="1132300" cy="1974273"/>
          </a:xfrm>
          <a:custGeom>
            <a:avLst/>
            <a:gdLst>
              <a:gd name="connsiteX0" fmla="*/ 10082 w 1132300"/>
              <a:gd name="connsiteY0" fmla="*/ 1385454 h 1385454"/>
              <a:gd name="connsiteX1" fmla="*/ 162482 w 1132300"/>
              <a:gd name="connsiteY1" fmla="*/ 387927 h 1385454"/>
              <a:gd name="connsiteX2" fmla="*/ 1132300 w 1132300"/>
              <a:gd name="connsiteY2" fmla="*/ 0 h 1385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2300" h="1385454">
                <a:moveTo>
                  <a:pt x="10082" y="1385454"/>
                </a:moveTo>
                <a:cubicBezTo>
                  <a:pt x="-7236" y="1002145"/>
                  <a:pt x="-24554" y="618836"/>
                  <a:pt x="162482" y="387927"/>
                </a:cubicBezTo>
                <a:cubicBezTo>
                  <a:pt x="349518" y="157018"/>
                  <a:pt x="740909" y="78509"/>
                  <a:pt x="1132300" y="0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817706" y="4173393"/>
            <a:ext cx="5430983" cy="1884218"/>
            <a:chOff x="817706" y="4173393"/>
            <a:chExt cx="5430983" cy="1884218"/>
          </a:xfrm>
        </p:grpSpPr>
        <p:sp>
          <p:nvSpPr>
            <p:cNvPr id="20" name="Rounded Rectangle 19"/>
            <p:cNvSpPr/>
            <p:nvPr/>
          </p:nvSpPr>
          <p:spPr bwMode="auto">
            <a:xfrm>
              <a:off x="817706" y="4173393"/>
              <a:ext cx="3435927" cy="1884218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285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hu-HU" sz="1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makes no sense to build secure,  but more expensive devices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hu-HU" sz="7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hu-HU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lemon market: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hu-HU" sz="14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information asymmetry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hu-HU" sz="14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consumers will pay average price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hu-HU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quality vendors leave the market</a:t>
              </a:r>
              <a:endParaRPr kumimoji="0" lang="hu-HU" sz="14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Freeform 20"/>
            <p:cNvSpPr/>
            <p:nvPr/>
          </p:nvSpPr>
          <p:spPr bwMode="auto">
            <a:xfrm>
              <a:off x="4419889" y="5240192"/>
              <a:ext cx="1828800" cy="498763"/>
            </a:xfrm>
            <a:custGeom>
              <a:avLst/>
              <a:gdLst>
                <a:gd name="connsiteX0" fmla="*/ 1717964 w 1717964"/>
                <a:gd name="connsiteY0" fmla="*/ 0 h 498763"/>
                <a:gd name="connsiteX1" fmla="*/ 1066800 w 1717964"/>
                <a:gd name="connsiteY1" fmla="*/ 401781 h 498763"/>
                <a:gd name="connsiteX2" fmla="*/ 0 w 1717964"/>
                <a:gd name="connsiteY2" fmla="*/ 498763 h 498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17964" h="498763">
                  <a:moveTo>
                    <a:pt x="1717964" y="0"/>
                  </a:moveTo>
                  <a:cubicBezTo>
                    <a:pt x="1535545" y="159327"/>
                    <a:pt x="1353127" y="318654"/>
                    <a:pt x="1066800" y="401781"/>
                  </a:cubicBezTo>
                  <a:cubicBezTo>
                    <a:pt x="780473" y="484908"/>
                    <a:pt x="390236" y="491835"/>
                    <a:pt x="0" y="498763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FCBD24-54D6-DDCF-D238-23ECD9035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L. Buttyán  -  IoT Security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9A9358-2810-86D2-83BB-CCE76A00C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32308-F742-4E8E-A0E9-3E442CCFFF54}" type="slidenum">
              <a:rPr lang="hu-HU" smtClean="0"/>
              <a:pPr/>
              <a:t>12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6938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B1F1D-9394-E50A-4F1B-B74DF1A36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European Cyber Resilience 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9C7D24-2E44-5896-B594-30BE0CBF2A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Published on September 15, 2022 </a:t>
            </a:r>
            <a:r>
              <a:rPr lang="en-US" sz="1800" dirty="0"/>
              <a:t>(very fresh!)</a:t>
            </a:r>
            <a:endParaRPr lang="en-US" dirty="0"/>
          </a:p>
          <a:p>
            <a:r>
              <a:rPr lang="en-US" dirty="0"/>
              <a:t>Aims at setting </a:t>
            </a:r>
            <a:r>
              <a:rPr lang="en-US" b="1" dirty="0"/>
              <a:t>common cybersecurity standards for connected devices and services</a:t>
            </a:r>
            <a:r>
              <a:rPr lang="en-US" dirty="0"/>
              <a:t> in order to protect consumers and the market from cyber incidents (such as </a:t>
            </a:r>
            <a:r>
              <a:rPr lang="en-US" dirty="0" err="1"/>
              <a:t>Mirai</a:t>
            </a:r>
            <a:r>
              <a:rPr lang="en-US" dirty="0"/>
              <a:t>)</a:t>
            </a:r>
          </a:p>
          <a:p>
            <a:r>
              <a:rPr lang="en-US" dirty="0"/>
              <a:t>Introduces rules to protect digital products (including IoT devices) that are not covered by any previous regulation (e.g., NIS) </a:t>
            </a:r>
            <a:r>
              <a:rPr lang="en-US" sz="2000" dirty="0">
                <a:sym typeface="Wingdings" pitchFamily="2" charset="2"/>
              </a:rPr>
              <a:t></a:t>
            </a:r>
            <a:r>
              <a:rPr lang="en-US" dirty="0"/>
              <a:t> it will be </a:t>
            </a:r>
            <a:r>
              <a:rPr lang="en-US" b="1" dirty="0"/>
              <a:t>the first IoT security legislation in the world!</a:t>
            </a:r>
          </a:p>
          <a:p>
            <a:r>
              <a:rPr lang="en-US" dirty="0"/>
              <a:t>Sets minimum security requirements for connected devices, both </a:t>
            </a:r>
            <a:r>
              <a:rPr lang="en-US" b="1" dirty="0"/>
              <a:t>during product development and throughout the product life cycle</a:t>
            </a:r>
          </a:p>
          <a:p>
            <a:r>
              <a:rPr lang="en-US" b="1" dirty="0"/>
              <a:t>Make manufacturers responsible </a:t>
            </a:r>
            <a:r>
              <a:rPr lang="en-US" dirty="0"/>
              <a:t>for ensuring that their products are digitally secure</a:t>
            </a:r>
          </a:p>
          <a:p>
            <a:r>
              <a:rPr lang="en-US" b="1" dirty="0"/>
              <a:t>Enables consumers to have better information regarding the security of their devices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47A0DD-0862-81AF-BAA6-CD7F24CF4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L. Buttyán  -  IoT Security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067FA2-15D2-31A3-3E34-2D45F0E3E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32308-F742-4E8E-A0E9-3E442CCFFF54}" type="slidenum">
              <a:rPr lang="hu-HU" smtClean="0"/>
              <a:pPr/>
              <a:t>13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370493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C2D68-149D-1D3C-B8A1-383B42CD5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European Cyber Resilience Act </a:t>
            </a:r>
            <a:r>
              <a:rPr lang="en-US" sz="2000" dirty="0"/>
              <a:t>(cont’d)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B2740F-5859-538A-ED36-00C9116243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0" i="0" dirty="0">
                <a:solidFill>
                  <a:srgbClr val="0A0A0A"/>
                </a:solidFill>
                <a:effectLst/>
              </a:rPr>
              <a:t>Two product categories: critical and non-critical</a:t>
            </a:r>
          </a:p>
          <a:p>
            <a:pPr lvl="1"/>
            <a:r>
              <a:rPr lang="en-US" b="0" i="0" dirty="0">
                <a:solidFill>
                  <a:srgbClr val="0A0A0A"/>
                </a:solidFill>
                <a:effectLst/>
              </a:rPr>
              <a:t>compliance of critical products (e.g., VPNs, routers, firewalls, operating systems) will be assessed by third-parties</a:t>
            </a:r>
          </a:p>
          <a:p>
            <a:pPr lvl="1"/>
            <a:r>
              <a:rPr lang="en-US" b="0" i="0" dirty="0">
                <a:solidFill>
                  <a:srgbClr val="0A0A0A"/>
                </a:solidFill>
                <a:effectLst/>
              </a:rPr>
              <a:t>non-critical products (90% of the market) will only require a self-declaration of conformity</a:t>
            </a:r>
          </a:p>
          <a:p>
            <a:r>
              <a:rPr lang="en-US" b="0" i="0" dirty="0">
                <a:solidFill>
                  <a:srgbClr val="0A0A0A"/>
                </a:solidFill>
                <a:effectLst/>
              </a:rPr>
              <a:t>Proposed requirements include: </a:t>
            </a:r>
          </a:p>
          <a:p>
            <a:pPr lvl="1"/>
            <a:r>
              <a:rPr lang="en-US" dirty="0">
                <a:solidFill>
                  <a:srgbClr val="0A0A0A"/>
                </a:solidFill>
              </a:rPr>
              <a:t>providing </a:t>
            </a:r>
            <a:r>
              <a:rPr lang="en-US" b="0" i="0" dirty="0">
                <a:solidFill>
                  <a:srgbClr val="0A0A0A"/>
                </a:solidFill>
                <a:effectLst/>
              </a:rPr>
              <a:t>an “appropriate” level of cybersecurity (risk-based approach)</a:t>
            </a:r>
          </a:p>
          <a:p>
            <a:pPr lvl="1"/>
            <a:r>
              <a:rPr lang="en-US" b="0" i="0" dirty="0">
                <a:solidFill>
                  <a:srgbClr val="0A0A0A"/>
                </a:solidFill>
                <a:effectLst/>
              </a:rPr>
              <a:t>prohibition to sell products with any known vulnerability</a:t>
            </a:r>
          </a:p>
          <a:p>
            <a:pPr lvl="1"/>
            <a:r>
              <a:rPr lang="en-GB" b="0" i="0" dirty="0">
                <a:solidFill>
                  <a:srgbClr val="0A0A0A"/>
                </a:solidFill>
                <a:effectLst/>
              </a:rPr>
              <a:t>regular tests to identify vulnerabilities</a:t>
            </a:r>
            <a:endParaRPr lang="en-US" b="0" i="0" dirty="0">
              <a:solidFill>
                <a:srgbClr val="0A0A0A"/>
              </a:solidFill>
              <a:effectLst/>
            </a:endParaRPr>
          </a:p>
          <a:p>
            <a:pPr lvl="1"/>
            <a:r>
              <a:rPr lang="en-US" b="0" i="0" dirty="0">
                <a:solidFill>
                  <a:srgbClr val="0A0A0A"/>
                </a:solidFill>
                <a:effectLst/>
              </a:rPr>
              <a:t>security by default configuration</a:t>
            </a:r>
          </a:p>
          <a:p>
            <a:pPr lvl="1"/>
            <a:r>
              <a:rPr lang="en-US" b="0" i="0" dirty="0">
                <a:solidFill>
                  <a:srgbClr val="0A0A0A"/>
                </a:solidFill>
                <a:effectLst/>
              </a:rPr>
              <a:t>limitation of attack surfaces</a:t>
            </a:r>
          </a:p>
          <a:p>
            <a:pPr lvl="1"/>
            <a:r>
              <a:rPr lang="en-US" b="0" i="0" dirty="0">
                <a:solidFill>
                  <a:srgbClr val="0A0A0A"/>
                </a:solidFill>
                <a:effectLst/>
              </a:rPr>
              <a:t>minimization of incident impact</a:t>
            </a:r>
            <a:endParaRPr lang="en-GB" dirty="0">
              <a:solidFill>
                <a:srgbClr val="0A0A0A"/>
              </a:solidFill>
            </a:endParaRPr>
          </a:p>
          <a:p>
            <a:r>
              <a:rPr lang="en-GB" b="0" i="0" dirty="0">
                <a:solidFill>
                  <a:srgbClr val="0A0A0A"/>
                </a:solidFill>
                <a:effectLst/>
              </a:rPr>
              <a:t>Member States must put in place market surveillance bodies</a:t>
            </a:r>
          </a:p>
          <a:p>
            <a:r>
              <a:rPr lang="en-GB" b="0" i="0" dirty="0">
                <a:solidFill>
                  <a:srgbClr val="0A0A0A"/>
                </a:solidFill>
                <a:effectLst/>
              </a:rPr>
              <a:t>Penalties for non-complying with the requirements can amount to €15 million or 2.5% of the annual turnover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C62FDB-9380-5022-3353-1DEA4DA11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L. Buttyán  -  IoT Security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0B8C20-27CA-6535-3CA4-BB2E575EF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32308-F742-4E8E-A0E9-3E442CCFFF54}" type="slidenum">
              <a:rPr lang="hu-HU" smtClean="0"/>
              <a:pPr/>
              <a:t>14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351547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21B5A-2D17-AE4F-BABB-22C0E3780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IoT malware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979FBB-3F41-F848-BCD6-BE95C49D5F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58"/>
          <a:stretch/>
        </p:blipFill>
        <p:spPr>
          <a:xfrm>
            <a:off x="240462" y="1350465"/>
            <a:ext cx="8577431" cy="4157070"/>
          </a:xfrm>
          <a:prstGeom prst="rect">
            <a:avLst/>
          </a:prstGeo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DF60893-13ED-3D63-2D84-62D368E72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L. Buttyán  -  IoT Security</a:t>
            </a:r>
            <a:endParaRPr lang="hu-HU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A58C10B-320C-9B1F-8873-4117AD386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32308-F742-4E8E-A0E9-3E442CCFFF54}" type="slidenum">
              <a:rPr lang="hu-HU" smtClean="0"/>
              <a:pPr/>
              <a:t>15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893116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0BCD4-845F-2447-B372-B6A1A67C2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infecting IoT devices?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F9E601-2977-0740-8C05-7749AACE07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 It’s technically possible</a:t>
            </a:r>
          </a:p>
          <a:p>
            <a:pPr lvl="1"/>
            <a:r>
              <a:rPr lang="en-US" dirty="0"/>
              <a:t>IoT devices are (re)programmable --» they can run (malicious) code</a:t>
            </a:r>
          </a:p>
          <a:p>
            <a:pPr lvl="4"/>
            <a:endParaRPr lang="en-US" dirty="0"/>
          </a:p>
          <a:p>
            <a:r>
              <a:rPr lang="en-US" dirty="0"/>
              <a:t> It makes sense economically</a:t>
            </a:r>
          </a:p>
          <a:p>
            <a:pPr lvl="1"/>
            <a:r>
              <a:rPr lang="en-US" dirty="0"/>
              <a:t>Number of IoT devices is huge and still growing</a:t>
            </a:r>
          </a:p>
          <a:p>
            <a:pPr lvl="1"/>
            <a:r>
              <a:rPr lang="en-US" dirty="0"/>
              <a:t>IoT devices are almost always on and connected</a:t>
            </a:r>
          </a:p>
          <a:p>
            <a:pPr lvl="1"/>
            <a:r>
              <a:rPr lang="en-US" dirty="0"/>
              <a:t>IoT devices are valuable targets</a:t>
            </a:r>
          </a:p>
          <a:p>
            <a:pPr lvl="1"/>
            <a:r>
              <a:rPr lang="en-US" dirty="0"/>
              <a:t>IoT devices are not so esoteric (as you might think)</a:t>
            </a:r>
          </a:p>
          <a:p>
            <a:pPr lvl="1"/>
            <a:r>
              <a:rPr lang="en-US" dirty="0"/>
              <a:t>Many deployed IoT devices were not designed with security in mind</a:t>
            </a:r>
          </a:p>
          <a:p>
            <a:pPr lvl="1"/>
            <a:r>
              <a:rPr lang="en-US" dirty="0"/>
              <a:t>Many deployed IoT devices are not operated with security in mind</a:t>
            </a:r>
          </a:p>
          <a:p>
            <a:pPr lvl="1"/>
            <a:r>
              <a:rPr lang="en-US" dirty="0"/>
              <a:t>Vulnerable devices are easy to find (e.g., with </a:t>
            </a:r>
            <a:r>
              <a:rPr lang="en-US" dirty="0" err="1"/>
              <a:t>shodan.io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Device compromise is hard to detect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497006C-E61D-69E2-25F3-16C5A3CDB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L. Buttyán  -  IoT Security</a:t>
            </a:r>
            <a:endParaRPr lang="hu-HU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73F9C6F-315C-C9DC-38CD-BAF383A49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32308-F742-4E8E-A0E9-3E442CCFFF54}" type="slidenum">
              <a:rPr lang="hu-HU" smtClean="0"/>
              <a:pPr/>
              <a:t>16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672716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F4CB1-DEC4-914A-8CE4-0015E3BAD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</a:t>
            </a:r>
            <a:r>
              <a:rPr lang="en-US" dirty="0" err="1"/>
              <a:t>Mirai</a:t>
            </a:r>
            <a:r>
              <a:rPr lang="en-US" dirty="0"/>
              <a:t> botnet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5E258-F62E-C043-9A0C-C53E10F18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052736"/>
            <a:ext cx="5106293" cy="525916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On 21st October 2016</a:t>
            </a:r>
          </a:p>
          <a:p>
            <a:pPr lvl="1"/>
            <a:r>
              <a:rPr lang="en-US" dirty="0" err="1"/>
              <a:t>Dyn</a:t>
            </a:r>
            <a:r>
              <a:rPr lang="en-US" dirty="0"/>
              <a:t> experienced a DDoS attack on their managed DNS servers </a:t>
            </a:r>
          </a:p>
          <a:p>
            <a:pPr lvl="1"/>
            <a:r>
              <a:rPr lang="en-US" dirty="0"/>
              <a:t>The attack was launched by ~100 000 Internet enabled IoT devices, all infected by the </a:t>
            </a:r>
            <a:r>
              <a:rPr lang="en-US" dirty="0" err="1"/>
              <a:t>Mirai</a:t>
            </a:r>
            <a:r>
              <a:rPr lang="en-US" dirty="0"/>
              <a:t> malware</a:t>
            </a:r>
          </a:p>
          <a:p>
            <a:pPr lvl="1"/>
            <a:r>
              <a:rPr lang="en-US" dirty="0"/>
              <a:t>According to some experts, the attack magnitude reached 1.2 </a:t>
            </a:r>
            <a:r>
              <a:rPr lang="en-US" dirty="0" err="1"/>
              <a:t>Tbps</a:t>
            </a:r>
            <a:endParaRPr lang="en-US" dirty="0"/>
          </a:p>
          <a:p>
            <a:pPr lvl="4"/>
            <a:endParaRPr lang="en-US" dirty="0"/>
          </a:p>
          <a:p>
            <a:r>
              <a:rPr lang="en-US" dirty="0"/>
              <a:t>On 27th November 2016</a:t>
            </a:r>
          </a:p>
          <a:p>
            <a:pPr lvl="1"/>
            <a:r>
              <a:rPr lang="en-US" dirty="0"/>
              <a:t>A large number of Deutsche Telekom customers using </a:t>
            </a:r>
            <a:r>
              <a:rPr lang="en-US" dirty="0" err="1"/>
              <a:t>Speedport</a:t>
            </a:r>
            <a:r>
              <a:rPr lang="en-US" dirty="0"/>
              <a:t> home routers reported connectivity problems</a:t>
            </a:r>
          </a:p>
          <a:p>
            <a:pPr lvl="1"/>
            <a:r>
              <a:rPr lang="en-US" dirty="0"/>
              <a:t>The root cause of the problem was found to be a new variant of </a:t>
            </a:r>
            <a:r>
              <a:rPr lang="en-US" dirty="0" err="1"/>
              <a:t>Mirai</a:t>
            </a:r>
            <a:r>
              <a:rPr lang="en-US" dirty="0"/>
              <a:t> which was trying to expand the botnet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DFCCD2-4739-AA4F-A6CE-4373A7BB3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0511" y="1256043"/>
            <a:ext cx="3150888" cy="23589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6925C0-C021-4E42-B9D5-58ECE1C43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4974" y="4047976"/>
            <a:ext cx="3171825" cy="2020337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7311FBF-1B37-98F7-45CB-9D8AF9644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L. Buttyán  -  IoT Security</a:t>
            </a:r>
            <a:endParaRPr lang="hu-HU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CB9F278-B85F-E4A0-7F64-0C0BB6173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32308-F742-4E8E-A0E9-3E442CCFFF54}" type="slidenum">
              <a:rPr lang="hu-HU" smtClean="0"/>
              <a:pPr/>
              <a:t>17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177472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97C50-E306-ABEE-59C7-AEF23BE39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</a:t>
            </a:r>
            <a:r>
              <a:rPr lang="en-US" dirty="0" err="1"/>
              <a:t>Mirai</a:t>
            </a:r>
            <a:r>
              <a:rPr lang="en-US" dirty="0"/>
              <a:t> botnet </a:t>
            </a:r>
            <a:r>
              <a:rPr lang="en-US" sz="2000" dirty="0"/>
              <a:t>(cont’d)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3AD9979-0625-99B6-0A39-97C6DC4C1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7542" y="940364"/>
            <a:ext cx="3553120" cy="333851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Targeted devices were </a:t>
            </a:r>
            <a:r>
              <a:rPr lang="hu-HU" dirty="0" err="1"/>
              <a:t>DVRs</a:t>
            </a:r>
            <a:r>
              <a:rPr lang="hu-HU" dirty="0"/>
              <a:t>, IP </a:t>
            </a:r>
            <a:r>
              <a:rPr lang="hu-HU" dirty="0" err="1"/>
              <a:t>cameras</a:t>
            </a:r>
            <a:r>
              <a:rPr lang="hu-HU" dirty="0"/>
              <a:t>, </a:t>
            </a:r>
            <a:r>
              <a:rPr lang="hu-HU" dirty="0" err="1"/>
              <a:t>routers</a:t>
            </a:r>
            <a:r>
              <a:rPr lang="hu-HU" dirty="0"/>
              <a:t>, and </a:t>
            </a:r>
            <a:r>
              <a:rPr lang="hu-HU" dirty="0" err="1"/>
              <a:t>printers</a:t>
            </a:r>
            <a:endParaRPr lang="hu-HU" dirty="0"/>
          </a:p>
          <a:p>
            <a:r>
              <a:rPr lang="en-US" dirty="0"/>
              <a:t>Number of IoT devices infected:</a:t>
            </a:r>
          </a:p>
          <a:p>
            <a:pPr lvl="1"/>
            <a:r>
              <a:rPr lang="en-US" dirty="0"/>
              <a:t>65 000 in the first 20 hours of the outbreak</a:t>
            </a:r>
          </a:p>
          <a:p>
            <a:pPr lvl="1"/>
            <a:r>
              <a:rPr lang="en-US" dirty="0"/>
              <a:t>200-300 000 in steady state (and a peak of 600 000)</a:t>
            </a:r>
          </a:p>
          <a:p>
            <a:r>
              <a:rPr lang="en-US" dirty="0"/>
              <a:t>Source code published </a:t>
            </a:r>
            <a:r>
              <a:rPr lang="en-US" sz="2000" dirty="0"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</a:t>
            </a:r>
            <a:r>
              <a:rPr lang="hu-HU" dirty="0"/>
              <a:t>rapid </a:t>
            </a:r>
            <a:r>
              <a:rPr lang="hu-HU" dirty="0" err="1"/>
              <a:t>emergence</a:t>
            </a:r>
            <a:r>
              <a:rPr lang="hu-HU" dirty="0"/>
              <a:t> of </a:t>
            </a:r>
            <a:r>
              <a:rPr lang="hu-HU" dirty="0" err="1"/>
              <a:t>new</a:t>
            </a:r>
            <a:r>
              <a:rPr lang="hu-HU" dirty="0"/>
              <a:t> </a:t>
            </a:r>
            <a:r>
              <a:rPr lang="hu-HU" dirty="0" err="1"/>
              <a:t>features</a:t>
            </a:r>
            <a:endParaRPr lang="hu-HU" dirty="0"/>
          </a:p>
          <a:p>
            <a:pPr lvl="1"/>
            <a:r>
              <a:rPr lang="hu-HU" dirty="0" err="1"/>
              <a:t>improved</a:t>
            </a:r>
            <a:r>
              <a:rPr lang="hu-HU" dirty="0"/>
              <a:t> </a:t>
            </a:r>
            <a:r>
              <a:rPr lang="hu-HU" dirty="0" err="1"/>
              <a:t>infection</a:t>
            </a:r>
            <a:r>
              <a:rPr lang="hu-HU" dirty="0"/>
              <a:t> </a:t>
            </a:r>
            <a:r>
              <a:rPr lang="hu-HU" dirty="0" err="1"/>
              <a:t>capabilities</a:t>
            </a:r>
            <a:endParaRPr lang="hu-HU" dirty="0"/>
          </a:p>
          <a:p>
            <a:pPr lvl="1"/>
            <a:r>
              <a:rPr lang="hu-HU" dirty="0"/>
              <a:t>DGA in </a:t>
            </a:r>
            <a:r>
              <a:rPr lang="hu-HU" dirty="0" err="1"/>
              <a:t>place</a:t>
            </a:r>
            <a:r>
              <a:rPr lang="hu-HU" dirty="0"/>
              <a:t> of a </a:t>
            </a:r>
            <a:r>
              <a:rPr lang="hu-HU" dirty="0" err="1"/>
              <a:t>hardcoded</a:t>
            </a:r>
            <a:r>
              <a:rPr lang="hu-HU" dirty="0"/>
              <a:t> C&amp;C </a:t>
            </a:r>
            <a:r>
              <a:rPr lang="hu-HU" dirty="0" err="1"/>
              <a:t>domains</a:t>
            </a:r>
            <a:endParaRPr lang="hu-HU" dirty="0"/>
          </a:p>
          <a:p>
            <a:pPr lvl="1"/>
            <a:r>
              <a:rPr lang="hu-HU" dirty="0" err="1"/>
              <a:t>obfusctaing</a:t>
            </a:r>
            <a:r>
              <a:rPr lang="hu-HU" dirty="0"/>
              <a:t> </a:t>
            </a:r>
            <a:r>
              <a:rPr lang="hu-HU" dirty="0" err="1"/>
              <a:t>binaries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slow</a:t>
            </a:r>
            <a:r>
              <a:rPr lang="hu-HU" dirty="0"/>
              <a:t> down </a:t>
            </a:r>
            <a:r>
              <a:rPr lang="hu-HU" dirty="0" err="1"/>
              <a:t>reverse</a:t>
            </a:r>
            <a:r>
              <a:rPr lang="hu-HU" dirty="0"/>
              <a:t> </a:t>
            </a:r>
            <a:r>
              <a:rPr lang="hu-HU" dirty="0" err="1"/>
              <a:t>engineering</a:t>
            </a:r>
            <a:r>
              <a:rPr lang="hu-HU" dirty="0"/>
              <a:t> </a:t>
            </a:r>
            <a:r>
              <a:rPr lang="hu-HU" dirty="0" err="1"/>
              <a:t>efforts</a:t>
            </a:r>
            <a:endParaRPr lang="hu-H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FDDF64-2EA7-2736-2D09-9FEF33C39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L. Buttyán  -  IoT Security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39D654-635A-5975-E2F3-44A119F06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32308-F742-4E8E-A0E9-3E442CCFFF54}" type="slidenum">
              <a:rPr lang="hu-HU" smtClean="0"/>
              <a:pPr/>
              <a:t>18</a:t>
            </a:fld>
            <a:endParaRPr lang="hu-H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663A96-FB2C-4642-5A97-16D345941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059" y="1369167"/>
            <a:ext cx="4226122" cy="39471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857203-3AF7-7406-E48D-F7D72E432FF5}"/>
              </a:ext>
            </a:extLst>
          </p:cNvPr>
          <p:cNvSpPr txBox="1"/>
          <p:nvPr/>
        </p:nvSpPr>
        <p:spPr>
          <a:xfrm>
            <a:off x="253338" y="1120702"/>
            <a:ext cx="1214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Operation: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EDA9BF-E7BE-3B12-49ED-C1CE02F98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953" y="4114801"/>
            <a:ext cx="5111178" cy="225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4744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7BB64-CF48-4F4C-971F-0B23744DC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consequences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8CAAAA-81EB-C944-82B0-2B003EACF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289152"/>
            <a:ext cx="4575313" cy="460198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If IoT devices are compromised in large quantity by malware, they can be organized into IoT botnets (attack infrastructure)</a:t>
            </a:r>
          </a:p>
          <a:p>
            <a:pPr lvl="4"/>
            <a:endParaRPr lang="en-US" dirty="0"/>
          </a:p>
          <a:p>
            <a:r>
              <a:rPr lang="en-US" dirty="0"/>
              <a:t>Compromised IoT devices can steal confidential data and cause privacy breaches</a:t>
            </a:r>
          </a:p>
          <a:p>
            <a:pPr lvl="4"/>
            <a:endParaRPr lang="en-US" dirty="0"/>
          </a:p>
          <a:p>
            <a:r>
              <a:rPr lang="en-US" dirty="0"/>
              <a:t>Compromised IoT devices in </a:t>
            </a:r>
            <a:r>
              <a:rPr lang="en-US" i="1" dirty="0"/>
              <a:t>cyber-physical systems</a:t>
            </a:r>
            <a:r>
              <a:rPr lang="en-US" dirty="0"/>
              <a:t> may cause physical damage or fatal accidents</a:t>
            </a:r>
          </a:p>
        </p:txBody>
      </p:sp>
      <p:pic>
        <p:nvPicPr>
          <p:cNvPr id="6" name="Picture 6" descr="http://blogs-images.forbes.com/kashmirhill/files/2014/09/trendnet1.jpg?width=960">
            <a:extLst>
              <a:ext uri="{FF2B5EF4-FFF2-40B4-BE49-F238E27FC236}">
                <a16:creationId xmlns:a16="http://schemas.microsoft.com/office/drawing/2014/main" id="{A16434AA-D2C5-C946-B07A-E3F84D79E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425" y="1966034"/>
            <a:ext cx="2305974" cy="173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Miller attempts to rescue the Jeep after its brakes were remotely disabled, sending it into a ditch. ">
            <a:extLst>
              <a:ext uri="{FF2B5EF4-FFF2-40B4-BE49-F238E27FC236}">
                <a16:creationId xmlns:a16="http://schemas.microsoft.com/office/drawing/2014/main" id="{2BE1B311-04A6-424B-A12A-542669460E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4" t="32501" r="9258" b="27165"/>
          <a:stretch/>
        </p:blipFill>
        <p:spPr bwMode="auto">
          <a:xfrm>
            <a:off x="5982582" y="4960682"/>
            <a:ext cx="2732767" cy="116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DF7BCD6-9A8B-114C-9790-DECDC99676E4}"/>
              </a:ext>
            </a:extLst>
          </p:cNvPr>
          <p:cNvGrpSpPr/>
          <p:nvPr/>
        </p:nvGrpSpPr>
        <p:grpSpPr>
          <a:xfrm>
            <a:off x="5043365" y="3836961"/>
            <a:ext cx="1786511" cy="1493838"/>
            <a:chOff x="6928838" y="3575328"/>
            <a:chExt cx="1786511" cy="1493838"/>
          </a:xfrm>
        </p:grpSpPr>
        <p:pic>
          <p:nvPicPr>
            <p:cNvPr id="9" name="Picture 4" descr="http://www.tradearabia.com/source/2013/02/22/iran.jpg">
              <a:extLst>
                <a:ext uri="{FF2B5EF4-FFF2-40B4-BE49-F238E27FC236}">
                  <a16:creationId xmlns:a16="http://schemas.microsoft.com/office/drawing/2014/main" id="{7D87B512-D99B-7E4D-8EB4-6B63F1F89F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265"/>
            <a:stretch/>
          </p:blipFill>
          <p:spPr bwMode="auto">
            <a:xfrm>
              <a:off x="6928838" y="3575328"/>
              <a:ext cx="1786511" cy="1493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 descr="https://cdn2.iconfinder.com/data/icons/perfect-flat-icons-2/512/Problem_error_problems_alert_vexation_user.png">
              <a:extLst>
                <a:ext uri="{FF2B5EF4-FFF2-40B4-BE49-F238E27FC236}">
                  <a16:creationId xmlns:a16="http://schemas.microsoft.com/office/drawing/2014/main" id="{5BF6D205-164E-3541-80B2-7B353DCDE4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9567" y="3905402"/>
              <a:ext cx="814242" cy="814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3F0418A-8ED9-8441-8D61-515E0E0135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3365" y="1123313"/>
            <a:ext cx="2065507" cy="1546398"/>
          </a:xfrm>
          <a:prstGeom prst="rect">
            <a:avLst/>
          </a:prstGeom>
        </p:spPr>
      </p:pic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255B3D7A-5561-4ADB-FEDC-957E1CC40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L. Buttyán  -  IoT Security</a:t>
            </a:r>
            <a:endParaRPr lang="hu-HU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40F8FA9-2C6C-A6C1-632B-8C23A23D1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32308-F742-4E8E-A0E9-3E442CCFFF54}" type="slidenum">
              <a:rPr lang="hu-HU" smtClean="0"/>
              <a:pPr/>
              <a:t>19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10169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E2C9B001-57D9-8340-8A23-602075FDD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1171" y="2659083"/>
            <a:ext cx="2511364" cy="222185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420172C-3162-7543-9D0A-5432FB871A4C}"/>
              </a:ext>
            </a:extLst>
          </p:cNvPr>
          <p:cNvCxnSpPr>
            <a:cxnSpLocks/>
          </p:cNvCxnSpPr>
          <p:nvPr/>
        </p:nvCxnSpPr>
        <p:spPr>
          <a:xfrm>
            <a:off x="3810387" y="1768252"/>
            <a:ext cx="208190" cy="863393"/>
          </a:xfrm>
          <a:prstGeom prst="line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164339F-1DF6-E84F-975A-EC6BBBF94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of Things (IoT)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ACAC31E-5FCD-B744-865C-534B707119C2}"/>
              </a:ext>
            </a:extLst>
          </p:cNvPr>
          <p:cNvCxnSpPr>
            <a:cxnSpLocks/>
          </p:cNvCxnSpPr>
          <p:nvPr/>
        </p:nvCxnSpPr>
        <p:spPr>
          <a:xfrm flipH="1">
            <a:off x="4832204" y="2137584"/>
            <a:ext cx="544441" cy="789380"/>
          </a:xfrm>
          <a:prstGeom prst="line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6F293E9-7CD7-2E4E-BA2A-DE8759524AC3}"/>
              </a:ext>
            </a:extLst>
          </p:cNvPr>
          <p:cNvCxnSpPr>
            <a:cxnSpLocks/>
          </p:cNvCxnSpPr>
          <p:nvPr/>
        </p:nvCxnSpPr>
        <p:spPr>
          <a:xfrm flipH="1">
            <a:off x="5477014" y="2966195"/>
            <a:ext cx="890565" cy="402750"/>
          </a:xfrm>
          <a:prstGeom prst="line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ED41109-8489-BC46-982F-C34956C505E6}"/>
              </a:ext>
            </a:extLst>
          </p:cNvPr>
          <p:cNvCxnSpPr>
            <a:cxnSpLocks/>
          </p:cNvCxnSpPr>
          <p:nvPr/>
        </p:nvCxnSpPr>
        <p:spPr>
          <a:xfrm flipH="1" flipV="1">
            <a:off x="5606315" y="3977488"/>
            <a:ext cx="961608" cy="151185"/>
          </a:xfrm>
          <a:prstGeom prst="line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3C839BA-67A0-BC41-844C-A0B7F8BC1D6C}"/>
              </a:ext>
            </a:extLst>
          </p:cNvPr>
          <p:cNvCxnSpPr>
            <a:cxnSpLocks/>
          </p:cNvCxnSpPr>
          <p:nvPr/>
        </p:nvCxnSpPr>
        <p:spPr>
          <a:xfrm flipH="1" flipV="1">
            <a:off x="4846454" y="4751243"/>
            <a:ext cx="630562" cy="1244108"/>
          </a:xfrm>
          <a:prstGeom prst="line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10FB80F-901B-A644-B5E8-AC5406864D8E}"/>
              </a:ext>
            </a:extLst>
          </p:cNvPr>
          <p:cNvCxnSpPr>
            <a:cxnSpLocks/>
          </p:cNvCxnSpPr>
          <p:nvPr/>
        </p:nvCxnSpPr>
        <p:spPr>
          <a:xfrm flipV="1">
            <a:off x="3156601" y="4637171"/>
            <a:ext cx="614119" cy="1131268"/>
          </a:xfrm>
          <a:prstGeom prst="line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FCDCCD22-E989-DF4A-8D2E-18DD9E1748CB}"/>
              </a:ext>
            </a:extLst>
          </p:cNvPr>
          <p:cNvCxnSpPr>
            <a:cxnSpLocks/>
          </p:cNvCxnSpPr>
          <p:nvPr/>
        </p:nvCxnSpPr>
        <p:spPr>
          <a:xfrm flipV="1">
            <a:off x="2337584" y="4210405"/>
            <a:ext cx="915699" cy="426768"/>
          </a:xfrm>
          <a:prstGeom prst="line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F472FEB-07F0-0445-8F60-8EE51BBE238F}"/>
              </a:ext>
            </a:extLst>
          </p:cNvPr>
          <p:cNvCxnSpPr>
            <a:cxnSpLocks/>
          </p:cNvCxnSpPr>
          <p:nvPr/>
        </p:nvCxnSpPr>
        <p:spPr>
          <a:xfrm>
            <a:off x="1917611" y="3447594"/>
            <a:ext cx="1238990" cy="131947"/>
          </a:xfrm>
          <a:prstGeom prst="line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B7BE8FBE-873A-7645-A795-D445C6FDB957}"/>
              </a:ext>
            </a:extLst>
          </p:cNvPr>
          <p:cNvCxnSpPr>
            <a:cxnSpLocks/>
          </p:cNvCxnSpPr>
          <p:nvPr/>
        </p:nvCxnSpPr>
        <p:spPr>
          <a:xfrm>
            <a:off x="2337584" y="2546243"/>
            <a:ext cx="819017" cy="553367"/>
          </a:xfrm>
          <a:prstGeom prst="line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12C481B-EB63-EC4C-8252-2B2468E95C4C}"/>
              </a:ext>
            </a:extLst>
          </p:cNvPr>
          <p:cNvCxnSpPr>
            <a:cxnSpLocks/>
          </p:cNvCxnSpPr>
          <p:nvPr/>
        </p:nvCxnSpPr>
        <p:spPr>
          <a:xfrm flipH="1" flipV="1">
            <a:off x="5321340" y="4483362"/>
            <a:ext cx="940472" cy="694157"/>
          </a:xfrm>
          <a:prstGeom prst="line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F0DC54D-C025-0B49-843B-2BF1399D4D45}"/>
              </a:ext>
            </a:extLst>
          </p:cNvPr>
          <p:cNvSpPr txBox="1"/>
          <p:nvPr/>
        </p:nvSpPr>
        <p:spPr>
          <a:xfrm>
            <a:off x="1396801" y="2289751"/>
            <a:ext cx="1382110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Smart Home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F4862F-09CC-2B47-B928-FA08D847A574}"/>
              </a:ext>
            </a:extLst>
          </p:cNvPr>
          <p:cNvSpPr txBox="1"/>
          <p:nvPr/>
        </p:nvSpPr>
        <p:spPr>
          <a:xfrm>
            <a:off x="895350" y="3262927"/>
            <a:ext cx="119250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Wearables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D09C0B-B9D0-8D41-A950-D2652212F503}"/>
              </a:ext>
            </a:extLst>
          </p:cNvPr>
          <p:cNvSpPr txBox="1"/>
          <p:nvPr/>
        </p:nvSpPr>
        <p:spPr>
          <a:xfrm>
            <a:off x="3253283" y="1583586"/>
            <a:ext cx="1176925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Smart City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4DC155D-1B2A-0F4A-9700-5A999DA2A209}"/>
              </a:ext>
            </a:extLst>
          </p:cNvPr>
          <p:cNvSpPr txBox="1"/>
          <p:nvPr/>
        </p:nvSpPr>
        <p:spPr>
          <a:xfrm>
            <a:off x="4966157" y="1916363"/>
            <a:ext cx="2120260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Intelligent Transport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0E68182-2103-E74F-AB8B-B866A6D1441B}"/>
              </a:ext>
            </a:extLst>
          </p:cNvPr>
          <p:cNvSpPr txBox="1"/>
          <p:nvPr/>
        </p:nvSpPr>
        <p:spPr>
          <a:xfrm>
            <a:off x="6146471" y="2759949"/>
            <a:ext cx="1565557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Connected Car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103F50-8542-CF4A-8352-478CDB8DBFAB}"/>
              </a:ext>
            </a:extLst>
          </p:cNvPr>
          <p:cNvSpPr txBox="1"/>
          <p:nvPr/>
        </p:nvSpPr>
        <p:spPr>
          <a:xfrm>
            <a:off x="6026287" y="4978858"/>
            <a:ext cx="1354025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Smart Retail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7F30CDE-EC5F-9C4F-B920-BD08BC8BC779}"/>
              </a:ext>
            </a:extLst>
          </p:cNvPr>
          <p:cNvSpPr txBox="1"/>
          <p:nvPr/>
        </p:nvSpPr>
        <p:spPr>
          <a:xfrm>
            <a:off x="4366325" y="5870605"/>
            <a:ext cx="262007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Supply Chain Automation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2F2C0A-A1A1-7F4F-9BF4-E23A65BF0A62}"/>
              </a:ext>
            </a:extLst>
          </p:cNvPr>
          <p:cNvSpPr txBox="1"/>
          <p:nvPr/>
        </p:nvSpPr>
        <p:spPr>
          <a:xfrm>
            <a:off x="1647936" y="5629752"/>
            <a:ext cx="2162451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Precision Agriculture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D65214-CDB8-F348-8CCD-9D2FB60593B1}"/>
              </a:ext>
            </a:extLst>
          </p:cNvPr>
          <p:cNvSpPr txBox="1"/>
          <p:nvPr/>
        </p:nvSpPr>
        <p:spPr>
          <a:xfrm>
            <a:off x="1266422" y="4452505"/>
            <a:ext cx="1324465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Industry 4.0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265748A-6AEF-F949-ACD6-A374785ED2DA}"/>
              </a:ext>
            </a:extLst>
          </p:cNvPr>
          <p:cNvSpPr txBox="1"/>
          <p:nvPr/>
        </p:nvSpPr>
        <p:spPr>
          <a:xfrm>
            <a:off x="6358003" y="3902445"/>
            <a:ext cx="1890518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Digital Healthcare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79262D-ED80-7278-362A-8BDF324D0CEE}"/>
              </a:ext>
            </a:extLst>
          </p:cNvPr>
          <p:cNvSpPr txBox="1"/>
          <p:nvPr/>
        </p:nvSpPr>
        <p:spPr>
          <a:xfrm>
            <a:off x="263379" y="963254"/>
            <a:ext cx="54563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Embedded computers connected to the Internet …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D2D095D-FD20-1C21-8018-B03A969B5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L. Buttyán  -  IoT Security</a:t>
            </a:r>
            <a:endParaRPr lang="hu-HU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14DBEF8-08DC-458C-B45C-19DD52A0D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32308-F742-4E8E-A0E9-3E442CCFFF54}" type="slidenum">
              <a:rPr lang="hu-HU" smtClean="0"/>
              <a:pPr/>
              <a:t>2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828845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4CC8-34DC-6A48-9E6F-939C1B649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SETIT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AE3606-BA9C-AD4E-ABF8-1DFE0C1FB3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052736"/>
            <a:ext cx="8227462" cy="5259164"/>
          </a:xfrm>
        </p:spPr>
        <p:txBody>
          <a:bodyPr>
            <a:normAutofit/>
          </a:bodyPr>
          <a:lstStyle/>
          <a:p>
            <a:r>
              <a:rPr lang="en-US" sz="2000" dirty="0"/>
              <a:t>Goal:</a:t>
            </a:r>
          </a:p>
          <a:p>
            <a:pPr lvl="1"/>
            <a:r>
              <a:rPr lang="en-US" sz="1800" dirty="0"/>
              <a:t>Develop new methods (algorithms,                                                                protocols, tools, …) that enhance the                                                                 </a:t>
            </a:r>
            <a:r>
              <a:rPr lang="en-US" sz="1800" b="1" dirty="0"/>
              <a:t>security of IoT systems</a:t>
            </a:r>
          </a:p>
          <a:p>
            <a:pPr lvl="3"/>
            <a:endParaRPr lang="en-US" sz="1400" dirty="0"/>
          </a:p>
          <a:p>
            <a:r>
              <a:rPr lang="en-US" sz="2000" dirty="0"/>
              <a:t>Research areas:</a:t>
            </a:r>
          </a:p>
          <a:p>
            <a:pPr lvl="1"/>
            <a:r>
              <a:rPr lang="en-US" sz="1800" dirty="0"/>
              <a:t>Software security for embedded devices</a:t>
            </a:r>
          </a:p>
          <a:p>
            <a:pPr lvl="2"/>
            <a:r>
              <a:rPr lang="en-US" sz="1600" dirty="0"/>
              <a:t>bug prediction by static code analysis</a:t>
            </a:r>
          </a:p>
          <a:p>
            <a:pPr lvl="1"/>
            <a:r>
              <a:rPr lang="en-US" sz="1800" dirty="0"/>
              <a:t>Platform security for embedded devices</a:t>
            </a:r>
          </a:p>
          <a:p>
            <a:pPr lvl="2"/>
            <a:r>
              <a:rPr lang="en-US" sz="1600" dirty="0"/>
              <a:t>secure boot and remote firmware update</a:t>
            </a:r>
          </a:p>
          <a:p>
            <a:pPr lvl="2"/>
            <a:r>
              <a:rPr lang="en-US" sz="1600" b="1" dirty="0"/>
              <a:t>malware detection </a:t>
            </a:r>
            <a:r>
              <a:rPr lang="en-US" sz="1600" dirty="0"/>
              <a:t>and attestation of malware free state</a:t>
            </a:r>
          </a:p>
          <a:p>
            <a:pPr lvl="1"/>
            <a:r>
              <a:rPr lang="en-US" sz="1800" dirty="0"/>
              <a:t>Algebraic foundations and cryptographic building blocks </a:t>
            </a:r>
          </a:p>
          <a:p>
            <a:pPr lvl="3"/>
            <a:endParaRPr lang="en-US" sz="1400" dirty="0"/>
          </a:p>
          <a:p>
            <a:r>
              <a:rPr lang="en-US" sz="2000" dirty="0"/>
              <a:t>Consortium: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A3209A-0B19-B148-8E92-403278D0156E}"/>
              </a:ext>
            </a:extLst>
          </p:cNvPr>
          <p:cNvSpPr txBox="1"/>
          <p:nvPr/>
        </p:nvSpPr>
        <p:spPr>
          <a:xfrm>
            <a:off x="2578246" y="355984"/>
            <a:ext cx="2359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(2018-1.2.1-NKP-2018-00004)</a:t>
            </a:r>
            <a:endParaRPr lang="en-US" sz="1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E4E150-0D7B-B740-8547-687404783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2204" y="5207053"/>
            <a:ext cx="2467646" cy="7904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654BBE-3F82-1F45-AD4E-3FA910537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7327" y="5103988"/>
            <a:ext cx="718664" cy="9965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3CB859-9F4B-144A-9146-E4CA78E3E6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655" r="26500"/>
          <a:stretch/>
        </p:blipFill>
        <p:spPr>
          <a:xfrm>
            <a:off x="4848946" y="5103988"/>
            <a:ext cx="1131072" cy="1069109"/>
          </a:xfrm>
          <a:prstGeom prst="rect">
            <a:avLst/>
          </a:prstGeom>
        </p:spPr>
      </p:pic>
      <p:pic>
        <p:nvPicPr>
          <p:cNvPr id="8" name="Kép 4">
            <a:extLst>
              <a:ext uri="{FF2B5EF4-FFF2-40B4-BE49-F238E27FC236}">
                <a16:creationId xmlns:a16="http://schemas.microsoft.com/office/drawing/2014/main" id="{D5B1CA42-07DA-D43E-9239-67AA59FC46F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455" y="1052736"/>
            <a:ext cx="3139345" cy="1638719"/>
          </a:xfrm>
          <a:prstGeom prst="rect">
            <a:avLst/>
          </a:prstGeom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6E92DE7F-90CB-B6E4-7714-6FB44800D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L. Buttyán  -  IoT Security</a:t>
            </a:r>
            <a:endParaRPr lang="hu-HU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8E601DF-5CF8-7B9D-8BB3-B5215FE72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32308-F742-4E8E-A0E9-3E442CCFFF54}" type="slidenum">
              <a:rPr lang="hu-HU" smtClean="0"/>
              <a:pPr/>
              <a:t>20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596264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3E7AD-8FB3-4E69-A61E-0D759F18B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challenge of IoT malware detection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8BD46-6022-4349-BCAE-03B380D10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115121"/>
            <a:ext cx="8435280" cy="506747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Anti-virus (AV) products currently available for desktop PCs</a:t>
            </a:r>
          </a:p>
          <a:p>
            <a:pPr lvl="1"/>
            <a:r>
              <a:rPr lang="en-US" dirty="0"/>
              <a:t>do not support IoT devices </a:t>
            </a:r>
          </a:p>
          <a:p>
            <a:pPr lvl="1"/>
            <a:r>
              <a:rPr lang="en-US" dirty="0"/>
              <a:t>have too demanding system requirements</a:t>
            </a:r>
          </a:p>
          <a:p>
            <a:pPr lvl="3"/>
            <a:endParaRPr lang="en-US" dirty="0"/>
          </a:p>
          <a:p>
            <a:r>
              <a:rPr lang="en-US" dirty="0"/>
              <a:t>IoT devices have resource constraints</a:t>
            </a:r>
          </a:p>
          <a:p>
            <a:pPr lvl="1"/>
            <a:r>
              <a:rPr lang="en-US" dirty="0"/>
              <a:t>computing power, storage space, connectivity / network bandwidth </a:t>
            </a:r>
          </a:p>
          <a:p>
            <a:pPr lvl="3"/>
            <a:endParaRPr lang="en-US" dirty="0"/>
          </a:p>
          <a:p>
            <a:r>
              <a:rPr lang="en-US" dirty="0"/>
              <a:t>Existing proposals have limitations</a:t>
            </a:r>
          </a:p>
          <a:p>
            <a:pPr lvl="1"/>
            <a:r>
              <a:rPr lang="en-US" dirty="0"/>
              <a:t>Network-based solutions</a:t>
            </a:r>
          </a:p>
          <a:p>
            <a:pPr lvl="2"/>
            <a:r>
              <a:rPr lang="en-US" dirty="0"/>
              <a:t>detection is performed on a gateway device in front of the IoT device</a:t>
            </a:r>
          </a:p>
          <a:p>
            <a:pPr lvl="2"/>
            <a:r>
              <a:rPr lang="en-US" dirty="0"/>
              <a:t>can be circumvented with encrypted traffic or USB </a:t>
            </a:r>
            <a:r>
              <a:rPr lang="en-US" dirty="0" err="1"/>
              <a:t>pendrives</a:t>
            </a:r>
            <a:endParaRPr lang="en-US" dirty="0"/>
          </a:p>
          <a:p>
            <a:pPr lvl="1"/>
            <a:r>
              <a:rPr lang="en-US" dirty="0"/>
              <a:t>Cloud-based solutions</a:t>
            </a:r>
          </a:p>
          <a:p>
            <a:pPr lvl="2"/>
            <a:r>
              <a:rPr lang="en-US" dirty="0"/>
              <a:t>samples are sent to the cloud for analysis and detection</a:t>
            </a:r>
          </a:p>
          <a:p>
            <a:pPr lvl="2"/>
            <a:r>
              <a:rPr lang="en-US" dirty="0"/>
              <a:t>delayed decision</a:t>
            </a:r>
          </a:p>
          <a:p>
            <a:pPr lvl="2"/>
            <a:r>
              <a:rPr lang="en-US" dirty="0"/>
              <a:t>needs constant network availability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26715C23-E62E-4DF3-A8DC-4DFA00A11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3709" y="6498648"/>
            <a:ext cx="5080957" cy="28121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L. Buttyán  -  IoT Security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BE087A-D6FD-35DB-98FE-0E7588D20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32308-F742-4E8E-A0E9-3E442CCFFF54}" type="slidenum">
              <a:rPr lang="hu-HU" smtClean="0"/>
              <a:pPr/>
              <a:t>21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410317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11BEB-FEF6-DE4E-91DA-E742313D4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proposed…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08026-6C8A-A743-AF48-0BD20183D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052736"/>
            <a:ext cx="8435280" cy="374254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err="1"/>
              <a:t>SIMBIoTA</a:t>
            </a:r>
            <a:r>
              <a:rPr lang="en-US" b="1" dirty="0"/>
              <a:t> </a:t>
            </a:r>
            <a:r>
              <a:rPr lang="en-US" dirty="0"/>
              <a:t> =  </a:t>
            </a:r>
            <a:r>
              <a:rPr lang="en-US" b="1" dirty="0" err="1"/>
              <a:t>SIM</a:t>
            </a:r>
            <a:r>
              <a:rPr lang="en-US" dirty="0" err="1"/>
              <a:t>ilarity</a:t>
            </a:r>
            <a:r>
              <a:rPr lang="en-US" dirty="0"/>
              <a:t> </a:t>
            </a:r>
            <a:r>
              <a:rPr lang="en-US" b="1" dirty="0"/>
              <a:t>B</a:t>
            </a:r>
            <a:r>
              <a:rPr lang="en-US" dirty="0"/>
              <a:t>ased </a:t>
            </a:r>
            <a:r>
              <a:rPr lang="en-US" b="1" dirty="0"/>
              <a:t>IoT</a:t>
            </a:r>
            <a:r>
              <a:rPr lang="en-US" dirty="0"/>
              <a:t> </a:t>
            </a:r>
            <a:r>
              <a:rPr lang="en-US" b="1" dirty="0"/>
              <a:t>A</a:t>
            </a:r>
            <a:r>
              <a:rPr lang="en-US" dirty="0"/>
              <a:t>nti-virus*</a:t>
            </a:r>
          </a:p>
          <a:p>
            <a:pPr marL="0" indent="0">
              <a:buNone/>
            </a:pPr>
            <a:r>
              <a:rPr lang="en-US" dirty="0" err="1"/>
              <a:t>SIMBIoTA</a:t>
            </a:r>
            <a:r>
              <a:rPr lang="en-US" dirty="0"/>
              <a:t>-ML  =  </a:t>
            </a:r>
            <a:r>
              <a:rPr lang="en-US" b="1" dirty="0" err="1"/>
              <a:t>SIM</a:t>
            </a:r>
            <a:r>
              <a:rPr lang="en-US" dirty="0" err="1"/>
              <a:t>BIoTA</a:t>
            </a:r>
            <a:r>
              <a:rPr lang="en-US" dirty="0"/>
              <a:t> with Machine Learning**</a:t>
            </a:r>
          </a:p>
          <a:p>
            <a:pPr marL="1828800" lvl="4" indent="0">
              <a:buNone/>
            </a:pPr>
            <a:endParaRPr lang="en-US" dirty="0"/>
          </a:p>
          <a:p>
            <a:r>
              <a:rPr lang="en-US" b="1" dirty="0"/>
              <a:t>Efficient</a:t>
            </a:r>
            <a:r>
              <a:rPr lang="en-US" dirty="0"/>
              <a:t>  – affordable for resource constrained IoT devices</a:t>
            </a:r>
          </a:p>
          <a:p>
            <a:pPr lvl="1"/>
            <a:r>
              <a:rPr lang="en-US" dirty="0"/>
              <a:t>Small storage requirements</a:t>
            </a:r>
          </a:p>
          <a:p>
            <a:pPr lvl="1"/>
            <a:r>
              <a:rPr lang="en-US" dirty="0"/>
              <a:t>Lightweight detection process</a:t>
            </a:r>
          </a:p>
          <a:p>
            <a:pPr lvl="3"/>
            <a:endParaRPr lang="en-US" dirty="0"/>
          </a:p>
          <a:p>
            <a:r>
              <a:rPr lang="en-US" b="1" dirty="0"/>
              <a:t>Effective</a:t>
            </a:r>
            <a:r>
              <a:rPr lang="en-US" dirty="0"/>
              <a:t>  – they actually work!</a:t>
            </a:r>
          </a:p>
          <a:p>
            <a:pPr lvl="1"/>
            <a:r>
              <a:rPr lang="en-US" dirty="0"/>
              <a:t>Very high (90-98%) true positive detection rate,                                               even for previously unseen samples!</a:t>
            </a:r>
          </a:p>
          <a:p>
            <a:pPr lvl="1"/>
            <a:r>
              <a:rPr lang="en-US" dirty="0"/>
              <a:t>Very low (0-1%) false positive rate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F2679F-30A5-2B45-AB64-D569B8D5C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L. Buttyán  -  IoT Security</a:t>
            </a:r>
            <a:endParaRPr lang="hu-H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961C16-E157-A0E3-E94C-4F65799329D6}"/>
              </a:ext>
            </a:extLst>
          </p:cNvPr>
          <p:cNvSpPr txBox="1"/>
          <p:nvPr/>
        </p:nvSpPr>
        <p:spPr>
          <a:xfrm>
            <a:off x="457200" y="4795284"/>
            <a:ext cx="7686656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/>
              <a:t>* Cs. </a:t>
            </a:r>
            <a:r>
              <a:rPr lang="en-US" sz="1400" dirty="0" err="1"/>
              <a:t>Tamás</a:t>
            </a:r>
            <a:r>
              <a:rPr lang="en-US" sz="1400" dirty="0"/>
              <a:t>, D. Papp, L. </a:t>
            </a:r>
            <a:r>
              <a:rPr lang="en-US" sz="1400" dirty="0" err="1"/>
              <a:t>Buttyán</a:t>
            </a:r>
            <a:r>
              <a:rPr lang="en-US" sz="1400" dirty="0"/>
              <a:t>, </a:t>
            </a:r>
            <a:r>
              <a:rPr lang="en-US" sz="1400" b="1" dirty="0" err="1"/>
              <a:t>SIMBIoTA</a:t>
            </a:r>
            <a:r>
              <a:rPr lang="en-US" sz="1400" b="1" dirty="0"/>
              <a:t>: Similarity-Based Malware Detection on IoT Devices</a:t>
            </a:r>
            <a:r>
              <a:rPr lang="en-US" sz="1400" dirty="0"/>
              <a:t>,</a:t>
            </a:r>
            <a:br>
              <a:rPr lang="en-US" sz="1400" dirty="0"/>
            </a:br>
            <a:r>
              <a:rPr lang="en-US" sz="1400" dirty="0"/>
              <a:t>   6</a:t>
            </a:r>
            <a:r>
              <a:rPr lang="en-US" sz="1400" baseline="30000" dirty="0"/>
              <a:t>th</a:t>
            </a:r>
            <a:r>
              <a:rPr lang="en-US" sz="1400" dirty="0"/>
              <a:t> International Conference on Internet of Things, Big Data and Security (</a:t>
            </a:r>
            <a:r>
              <a:rPr lang="en-US" sz="1400" dirty="0" err="1"/>
              <a:t>IoTBDS</a:t>
            </a:r>
            <a:r>
              <a:rPr lang="en-US" sz="1400" dirty="0"/>
              <a:t>), 2021.</a:t>
            </a:r>
          </a:p>
          <a:p>
            <a:r>
              <a:rPr lang="en-US" sz="1400" dirty="0"/>
              <a:t>** D. Papp, G. </a:t>
            </a:r>
            <a:r>
              <a:rPr lang="en-US" sz="1400" dirty="0" err="1"/>
              <a:t>Ács</a:t>
            </a:r>
            <a:r>
              <a:rPr lang="en-US" sz="1400" dirty="0"/>
              <a:t>, R. Nagy, L. </a:t>
            </a:r>
            <a:r>
              <a:rPr lang="en-US" sz="1400" dirty="0" err="1"/>
              <a:t>Buttyán</a:t>
            </a:r>
            <a:r>
              <a:rPr lang="en-US" sz="1400" dirty="0"/>
              <a:t>, </a:t>
            </a:r>
            <a:r>
              <a:rPr lang="en-US" sz="1400" b="1" dirty="0" err="1"/>
              <a:t>SIMBIoTA</a:t>
            </a:r>
            <a:r>
              <a:rPr lang="en-US" sz="1400" b="1" dirty="0"/>
              <a:t>-ML: Light-weight, Machine Learning-based Malware </a:t>
            </a:r>
          </a:p>
          <a:p>
            <a:r>
              <a:rPr lang="en-US" sz="1400" b="1" dirty="0"/>
              <a:t>   Detection for Embedded IoT Devices</a:t>
            </a:r>
            <a:r>
              <a:rPr lang="en-US" sz="1400" dirty="0"/>
              <a:t>, 7</a:t>
            </a:r>
            <a:r>
              <a:rPr lang="en-US" sz="1400" baseline="30000" dirty="0"/>
              <a:t>th</a:t>
            </a:r>
            <a:r>
              <a:rPr lang="en-US" sz="1400" dirty="0"/>
              <a:t> International Conference on Internet of Things, Big Data </a:t>
            </a:r>
          </a:p>
          <a:p>
            <a:r>
              <a:rPr lang="en-US" sz="1400" dirty="0"/>
              <a:t>   and Security (</a:t>
            </a:r>
            <a:r>
              <a:rPr lang="en-US" sz="1400" dirty="0" err="1"/>
              <a:t>IoTBDS</a:t>
            </a:r>
            <a:r>
              <a:rPr lang="en-US" sz="1400" dirty="0"/>
              <a:t>), 2022. (Best Paper Award)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F6AC67-F64C-E8B8-9E2D-7C7A339E3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32308-F742-4E8E-A0E9-3E442CCFFF54}" type="slidenum">
              <a:rPr lang="hu-HU" smtClean="0"/>
              <a:pPr/>
              <a:t>22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38582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CD46F-9F08-4C4C-8BDF-2988C5BAB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 of </a:t>
            </a:r>
            <a:r>
              <a:rPr lang="en-US" dirty="0" err="1"/>
              <a:t>SIMBIoTA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B107AF-B0EC-1E4B-B71A-8E6FDAC91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L. Buttyán  -  IoT Security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90F0E5-608C-7D42-9477-6306AF0D2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32308-F742-4E8E-A0E9-3E442CCFFF54}" type="slidenum">
              <a:rPr lang="hu-HU" smtClean="0"/>
              <a:pPr/>
              <a:t>23</a:t>
            </a:fld>
            <a:endParaRPr lang="hu-HU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EF87745-F6FB-73F4-878B-6C967F30C33E}"/>
              </a:ext>
            </a:extLst>
          </p:cNvPr>
          <p:cNvGrpSpPr/>
          <p:nvPr/>
        </p:nvGrpSpPr>
        <p:grpSpPr>
          <a:xfrm>
            <a:off x="491005" y="895724"/>
            <a:ext cx="8009590" cy="5248089"/>
            <a:chOff x="592151" y="365900"/>
            <a:chExt cx="8009590" cy="5248089"/>
          </a:xfrm>
        </p:grpSpPr>
        <p:pic>
          <p:nvPicPr>
            <p:cNvPr id="10" name="Picture 2" descr="43,100+ Database Illustrations, Royalty-Free Vector Graphics ...">
              <a:extLst>
                <a:ext uri="{FF2B5EF4-FFF2-40B4-BE49-F238E27FC236}">
                  <a16:creationId xmlns:a16="http://schemas.microsoft.com/office/drawing/2014/main" id="{F9A9DB20-EF84-361A-4ACF-F223268B5A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9927" y="695042"/>
              <a:ext cx="1532848" cy="1532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 descr="circle - Clip Art Library">
              <a:extLst>
                <a:ext uri="{FF2B5EF4-FFF2-40B4-BE49-F238E27FC236}">
                  <a16:creationId xmlns:a16="http://schemas.microsoft.com/office/drawing/2014/main" id="{CCB18DBD-9DD9-894E-4D0B-891084F876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5125" y="2624330"/>
              <a:ext cx="1517650" cy="1339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0" descr="Clipboard List Board Comments - Clipboard Clipart Png - Free Transparent  PNG Download - PNGkey">
              <a:extLst>
                <a:ext uri="{FF2B5EF4-FFF2-40B4-BE49-F238E27FC236}">
                  <a16:creationId xmlns:a16="http://schemas.microsoft.com/office/drawing/2014/main" id="{0E2964BF-4AF4-4854-AEA2-6BF219626B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71" t="33934" r="19306" b="11923"/>
            <a:stretch/>
          </p:blipFill>
          <p:spPr bwMode="auto">
            <a:xfrm>
              <a:off x="6410795" y="4649088"/>
              <a:ext cx="523090" cy="616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0" descr="Clipboard List Board Comments - Clipboard Clipart Png - Free Transparent  PNG Download - PNGkey">
              <a:extLst>
                <a:ext uri="{FF2B5EF4-FFF2-40B4-BE49-F238E27FC236}">
                  <a16:creationId xmlns:a16="http://schemas.microsoft.com/office/drawing/2014/main" id="{E6A45869-0B3B-959A-1442-555519FF4FF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71" t="33934" r="19306" b="11923"/>
            <a:stretch/>
          </p:blipFill>
          <p:spPr bwMode="auto">
            <a:xfrm>
              <a:off x="2634925" y="4649088"/>
              <a:ext cx="523090" cy="616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4" descr="document clip art - Clip Art Library">
              <a:extLst>
                <a:ext uri="{FF2B5EF4-FFF2-40B4-BE49-F238E27FC236}">
                  <a16:creationId xmlns:a16="http://schemas.microsoft.com/office/drawing/2014/main" id="{C60A3BD6-7791-458A-0B5B-28FB5BBEAE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947" y="4636756"/>
              <a:ext cx="455572" cy="616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 descr="Free Cloud Outline, Download Free Cloud Outline png images, Free ClipArts  on Clipart Library">
              <a:extLst>
                <a:ext uri="{FF2B5EF4-FFF2-40B4-BE49-F238E27FC236}">
                  <a16:creationId xmlns:a16="http://schemas.microsoft.com/office/drawing/2014/main" id="{D61EAC33-6A79-35F5-FD9E-C80312339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2535" y="760887"/>
              <a:ext cx="2018796" cy="1161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A5D4252-5AB0-5527-D48E-4716E57F84F9}"/>
                </a:ext>
              </a:extLst>
            </p:cNvPr>
            <p:cNvSpPr txBox="1"/>
            <p:nvPr/>
          </p:nvSpPr>
          <p:spPr>
            <a:xfrm>
              <a:off x="2882440" y="1101487"/>
              <a:ext cx="16789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Malware</a:t>
              </a:r>
            </a:p>
            <a:p>
              <a:pPr algn="ctr"/>
              <a:r>
                <a:rPr lang="en-US" sz="1400" dirty="0"/>
                <a:t>intelligence network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72964C1-7A0A-4107-AD1D-D4DF33D6D872}"/>
                </a:ext>
              </a:extLst>
            </p:cNvPr>
            <p:cNvSpPr txBox="1"/>
            <p:nvPr/>
          </p:nvSpPr>
          <p:spPr>
            <a:xfrm>
              <a:off x="770096" y="1199148"/>
              <a:ext cx="13597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/>
                <a:t>Honeypot farms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E6ACCD4-F7BD-5DB5-1225-FBF098EE9107}"/>
                </a:ext>
              </a:extLst>
            </p:cNvPr>
            <p:cNvSpPr txBox="1"/>
            <p:nvPr/>
          </p:nvSpPr>
          <p:spPr>
            <a:xfrm>
              <a:off x="865634" y="685649"/>
              <a:ext cx="12642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/>
                <a:t>Malware feeds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E3E74FB-AAB7-8961-B07F-38EE03D26FDB}"/>
                </a:ext>
              </a:extLst>
            </p:cNvPr>
            <p:cNvSpPr txBox="1"/>
            <p:nvPr/>
          </p:nvSpPr>
          <p:spPr>
            <a:xfrm>
              <a:off x="830689" y="1712646"/>
              <a:ext cx="1299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/>
                <a:t>Public malware</a:t>
              </a:r>
            </a:p>
            <a:p>
              <a:pPr algn="r"/>
              <a:r>
                <a:rPr lang="en-US" sz="1400" dirty="0"/>
                <a:t>repositories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44C96C4-1396-D310-7E46-9160BA411EB0}"/>
                </a:ext>
              </a:extLst>
            </p:cNvPr>
            <p:cNvSpPr txBox="1"/>
            <p:nvPr/>
          </p:nvSpPr>
          <p:spPr>
            <a:xfrm>
              <a:off x="7042281" y="1164039"/>
              <a:ext cx="8508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Malware</a:t>
              </a:r>
            </a:p>
            <a:p>
              <a:pPr algn="ctr"/>
              <a:r>
                <a:rPr lang="en-US" sz="1400" dirty="0"/>
                <a:t>database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1B24C71-ED83-AD19-842C-611EFC0395D6}"/>
                </a:ext>
              </a:extLst>
            </p:cNvPr>
            <p:cNvSpPr txBox="1"/>
            <p:nvPr/>
          </p:nvSpPr>
          <p:spPr>
            <a:xfrm>
              <a:off x="7410236" y="2696887"/>
              <a:ext cx="1035796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Malware</a:t>
              </a:r>
            </a:p>
            <a:p>
              <a:r>
                <a:rPr lang="en-US" sz="1400" dirty="0"/>
                <a:t>similarity</a:t>
              </a:r>
            </a:p>
            <a:p>
              <a:r>
                <a:rPr lang="en-US" sz="1400" dirty="0"/>
                <a:t>graph +</a:t>
              </a:r>
            </a:p>
            <a:p>
              <a:r>
                <a:rPr lang="en-US" sz="1400" dirty="0"/>
                <a:t>dominating</a:t>
              </a:r>
            </a:p>
            <a:p>
              <a:r>
                <a:rPr lang="en-US" sz="1400" dirty="0"/>
                <a:t>set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F9F09AD-8498-39D9-EACF-1489C3786450}"/>
                </a:ext>
              </a:extLst>
            </p:cNvPr>
            <p:cNvSpPr txBox="1"/>
            <p:nvPr/>
          </p:nvSpPr>
          <p:spPr>
            <a:xfrm>
              <a:off x="6917269" y="4587890"/>
              <a:ext cx="1443024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TLSH values of </a:t>
              </a:r>
            </a:p>
            <a:p>
              <a:r>
                <a:rPr lang="en-US" sz="1400" dirty="0"/>
                <a:t>the nodes in the </a:t>
              </a:r>
            </a:p>
            <a:p>
              <a:r>
                <a:rPr lang="en-US" sz="1400" dirty="0"/>
                <a:t>dominating set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B252E7E-25DA-EE52-7D2B-B93BF169A461}"/>
                </a:ext>
              </a:extLst>
            </p:cNvPr>
            <p:cNvSpPr txBox="1"/>
            <p:nvPr/>
          </p:nvSpPr>
          <p:spPr>
            <a:xfrm>
              <a:off x="753426" y="5230085"/>
              <a:ext cx="9181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Binary file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C3B8AB2-1CF7-C7B9-F5BD-B6619B23E772}"/>
                </a:ext>
              </a:extLst>
            </p:cNvPr>
            <p:cNvSpPr/>
            <p:nvPr/>
          </p:nvSpPr>
          <p:spPr>
            <a:xfrm>
              <a:off x="1240320" y="3620242"/>
              <a:ext cx="1683636" cy="66189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6141F2E-1085-B9B6-7B62-44A1284DD0D1}"/>
                </a:ext>
              </a:extLst>
            </p:cNvPr>
            <p:cNvSpPr txBox="1"/>
            <p:nvPr/>
          </p:nvSpPr>
          <p:spPr>
            <a:xfrm>
              <a:off x="1332657" y="3716183"/>
              <a:ext cx="14933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Malware detector</a:t>
              </a:r>
            </a:p>
            <a:p>
              <a:pPr algn="ctr"/>
              <a:r>
                <a:rPr lang="en-US" sz="1400" dirty="0"/>
                <a:t>process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359420E-9EB8-C116-49F7-59DF35DE424E}"/>
                </a:ext>
              </a:extLst>
            </p:cNvPr>
            <p:cNvSpPr txBox="1"/>
            <p:nvPr/>
          </p:nvSpPr>
          <p:spPr>
            <a:xfrm>
              <a:off x="1638699" y="2993722"/>
              <a:ext cx="9371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/>
                <a:t>IoT device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96F580D-B111-FEBE-44A8-CEA76587D4DB}"/>
                </a:ext>
              </a:extLst>
            </p:cNvPr>
            <p:cNvSpPr txBox="1"/>
            <p:nvPr/>
          </p:nvSpPr>
          <p:spPr>
            <a:xfrm>
              <a:off x="6680143" y="365900"/>
              <a:ext cx="8129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/>
                <a:t>Backend</a:t>
              </a:r>
            </a:p>
          </p:txBody>
        </p:sp>
        <p:sp>
          <p:nvSpPr>
            <p:cNvPr id="30" name="Down Arrow 29">
              <a:extLst>
                <a:ext uri="{FF2B5EF4-FFF2-40B4-BE49-F238E27FC236}">
                  <a16:creationId xmlns:a16="http://schemas.microsoft.com/office/drawing/2014/main" id="{796249D4-0AC2-E2EA-D56D-BBE3654E9F7D}"/>
                </a:ext>
              </a:extLst>
            </p:cNvPr>
            <p:cNvSpPr/>
            <p:nvPr/>
          </p:nvSpPr>
          <p:spPr>
            <a:xfrm>
              <a:off x="6493785" y="2038082"/>
              <a:ext cx="357110" cy="506512"/>
            </a:xfrm>
            <a:prstGeom prst="downArrow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Down Arrow 30">
              <a:extLst>
                <a:ext uri="{FF2B5EF4-FFF2-40B4-BE49-F238E27FC236}">
                  <a16:creationId xmlns:a16="http://schemas.microsoft.com/office/drawing/2014/main" id="{972B12C1-32B9-DDF3-D4F5-D211FC4CAFB2}"/>
                </a:ext>
              </a:extLst>
            </p:cNvPr>
            <p:cNvSpPr/>
            <p:nvPr/>
          </p:nvSpPr>
          <p:spPr>
            <a:xfrm>
              <a:off x="6493785" y="4043916"/>
              <a:ext cx="357110" cy="506512"/>
            </a:xfrm>
            <a:prstGeom prst="downArrow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C61D182B-6334-4D5E-8053-112920388803}"/>
                </a:ext>
              </a:extLst>
            </p:cNvPr>
            <p:cNvSpPr/>
            <p:nvPr/>
          </p:nvSpPr>
          <p:spPr>
            <a:xfrm>
              <a:off x="5571462" y="695042"/>
              <a:ext cx="3030279" cy="4918947"/>
            </a:xfrm>
            <a:prstGeom prst="roundRect">
              <a:avLst>
                <a:gd name="adj" fmla="val 8046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A5D92CEE-4E59-4FCE-F8AF-A83671CB5FB9}"/>
                </a:ext>
              </a:extLst>
            </p:cNvPr>
            <p:cNvCxnSpPr>
              <a:cxnSpLocks/>
            </p:cNvCxnSpPr>
            <p:nvPr/>
          </p:nvCxnSpPr>
          <p:spPr>
            <a:xfrm>
              <a:off x="4827181" y="1461466"/>
              <a:ext cx="1218596" cy="0"/>
            </a:xfrm>
            <a:prstGeom prst="straightConnector1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D6A513CB-D429-7C7D-9912-E46D5FBE0325}"/>
                </a:ext>
              </a:extLst>
            </p:cNvPr>
            <p:cNvSpPr/>
            <p:nvPr/>
          </p:nvSpPr>
          <p:spPr>
            <a:xfrm>
              <a:off x="592151" y="3344237"/>
              <a:ext cx="3030279" cy="2269752"/>
            </a:xfrm>
            <a:prstGeom prst="roundRect">
              <a:avLst>
                <a:gd name="adj" fmla="val 8046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CEB6E31D-C64C-E343-F533-A7F6222BAB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64075" y="4992189"/>
              <a:ext cx="2956568" cy="0"/>
            </a:xfrm>
            <a:prstGeom prst="straightConnector1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9A3505F1-14F1-7130-42DC-BA321C925C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72433" y="4275906"/>
              <a:ext cx="170943" cy="266006"/>
            </a:xfrm>
            <a:prstGeom prst="straightConnector1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61D233FA-7F52-29B3-02BC-8E037BCC915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92393" y="4275906"/>
              <a:ext cx="170943" cy="266006"/>
            </a:xfrm>
            <a:prstGeom prst="straightConnector1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3C7800B1-4442-400D-33FF-B22B615E2650}"/>
                </a:ext>
              </a:extLst>
            </p:cNvPr>
            <p:cNvCxnSpPr>
              <a:cxnSpLocks/>
            </p:cNvCxnSpPr>
            <p:nvPr/>
          </p:nvCxnSpPr>
          <p:spPr>
            <a:xfrm>
              <a:off x="2107290" y="1363097"/>
              <a:ext cx="564542" cy="0"/>
            </a:xfrm>
            <a:prstGeom prst="straightConnector1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57C52BD6-ED7B-7446-1723-150321816411}"/>
                </a:ext>
              </a:extLst>
            </p:cNvPr>
            <p:cNvCxnSpPr>
              <a:cxnSpLocks/>
            </p:cNvCxnSpPr>
            <p:nvPr/>
          </p:nvCxnSpPr>
          <p:spPr>
            <a:xfrm>
              <a:off x="2147993" y="845212"/>
              <a:ext cx="523839" cy="256275"/>
            </a:xfrm>
            <a:prstGeom prst="straightConnector1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EAD30393-2F37-8892-9D9F-8EFD73EB47D6}"/>
                </a:ext>
              </a:extLst>
            </p:cNvPr>
            <p:cNvCxnSpPr>
              <a:cxnSpLocks/>
              <a:stCxn id="21" idx="3"/>
            </p:cNvCxnSpPr>
            <p:nvPr/>
          </p:nvCxnSpPr>
          <p:spPr>
            <a:xfrm flipV="1">
              <a:off x="2129891" y="1642968"/>
              <a:ext cx="582644" cy="331288"/>
            </a:xfrm>
            <a:prstGeom prst="straightConnector1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Oval 40">
            <a:extLst>
              <a:ext uri="{FF2B5EF4-FFF2-40B4-BE49-F238E27FC236}">
                <a16:creationId xmlns:a16="http://schemas.microsoft.com/office/drawing/2014/main" id="{87EE2AB5-B2B7-EB22-8B76-DD668022B82B}"/>
              </a:ext>
            </a:extLst>
          </p:cNvPr>
          <p:cNvSpPr/>
          <p:nvPr/>
        </p:nvSpPr>
        <p:spPr>
          <a:xfrm>
            <a:off x="6742739" y="3326872"/>
            <a:ext cx="90000" cy="9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ECCAD95-353A-E21E-5ADD-462786534364}"/>
              </a:ext>
            </a:extLst>
          </p:cNvPr>
          <p:cNvSpPr/>
          <p:nvPr/>
        </p:nvSpPr>
        <p:spPr>
          <a:xfrm>
            <a:off x="6060321" y="3573258"/>
            <a:ext cx="90000" cy="9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28255392-1869-99ED-92C8-A563409CF1E1}"/>
              </a:ext>
            </a:extLst>
          </p:cNvPr>
          <p:cNvSpPr/>
          <p:nvPr/>
        </p:nvSpPr>
        <p:spPr>
          <a:xfrm>
            <a:off x="6703245" y="4145969"/>
            <a:ext cx="90000" cy="9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2074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Operation</a:t>
            </a:r>
            <a:r>
              <a:rPr lang="hu-HU" dirty="0"/>
              <a:t> of </a:t>
            </a:r>
            <a:r>
              <a:rPr lang="hu-HU" dirty="0" err="1"/>
              <a:t>SIMBIoTA</a:t>
            </a:r>
            <a:r>
              <a:rPr lang="hu-HU" dirty="0"/>
              <a:t>-ML</a:t>
            </a:r>
            <a:endParaRPr lang="en-US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Buttyán  -  IoT Security</a:t>
            </a: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EA9C4-743D-4FBE-B6DD-E674B470FC44}" type="slidenum">
              <a:rPr lang="hu-HU" smtClean="0"/>
              <a:t>24</a:t>
            </a:fld>
            <a:endParaRPr lang="hu-HU"/>
          </a:p>
        </p:txBody>
      </p:sp>
      <p:pic>
        <p:nvPicPr>
          <p:cNvPr id="8" name="Picture 2" descr="43,100+ Database Illustrations, Royalty-Free Vector Graphics ...">
            <a:extLst>
              <a:ext uri="{FF2B5EF4-FFF2-40B4-BE49-F238E27FC236}">
                <a16:creationId xmlns:a16="http://schemas.microsoft.com/office/drawing/2014/main" id="{620271DD-3126-C24F-A37A-37E5D202A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315" y="1491728"/>
            <a:ext cx="1234620" cy="123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document clip art - Clip Art Library">
            <a:extLst>
              <a:ext uri="{FF2B5EF4-FFF2-40B4-BE49-F238E27FC236}">
                <a16:creationId xmlns:a16="http://schemas.microsoft.com/office/drawing/2014/main" id="{0F5E2DF0-4520-0940-C512-9FEED4193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87" y="5092512"/>
            <a:ext cx="455572" cy="61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Free Cloud Outline, Download Free Cloud Outline png images, Free ClipArts  on Clipart Library">
            <a:extLst>
              <a:ext uri="{FF2B5EF4-FFF2-40B4-BE49-F238E27FC236}">
                <a16:creationId xmlns:a16="http://schemas.microsoft.com/office/drawing/2014/main" id="{788905FA-B57D-8131-A761-2B4CD751E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375" y="1216643"/>
            <a:ext cx="2018796" cy="116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DD537F5-3D3B-A74A-90C7-3AADE40A47FC}"/>
              </a:ext>
            </a:extLst>
          </p:cNvPr>
          <p:cNvSpPr txBox="1"/>
          <p:nvPr/>
        </p:nvSpPr>
        <p:spPr>
          <a:xfrm>
            <a:off x="2862280" y="1557243"/>
            <a:ext cx="16789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Malware</a:t>
            </a:r>
          </a:p>
          <a:p>
            <a:pPr algn="ctr"/>
            <a:r>
              <a:rPr lang="en-US" sz="1400" dirty="0"/>
              <a:t>intelligence network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47BEDE-53CE-0DB2-9D14-A2C0360C7EE0}"/>
              </a:ext>
            </a:extLst>
          </p:cNvPr>
          <p:cNvSpPr txBox="1"/>
          <p:nvPr/>
        </p:nvSpPr>
        <p:spPr>
          <a:xfrm>
            <a:off x="749936" y="1654904"/>
            <a:ext cx="13597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/>
              <a:t>Honeypot farms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35388F-F247-ABA8-4447-06700EDB8477}"/>
              </a:ext>
            </a:extLst>
          </p:cNvPr>
          <p:cNvSpPr txBox="1"/>
          <p:nvPr/>
        </p:nvSpPr>
        <p:spPr>
          <a:xfrm>
            <a:off x="845474" y="1141405"/>
            <a:ext cx="12642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/>
              <a:t>Malware feeds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DCAC4B-74EF-856B-0898-F8483E2F7E2D}"/>
              </a:ext>
            </a:extLst>
          </p:cNvPr>
          <p:cNvSpPr txBox="1"/>
          <p:nvPr/>
        </p:nvSpPr>
        <p:spPr>
          <a:xfrm>
            <a:off x="810529" y="2168402"/>
            <a:ext cx="1299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/>
              <a:t>Public malware</a:t>
            </a:r>
          </a:p>
          <a:p>
            <a:pPr algn="r"/>
            <a:r>
              <a:rPr lang="en-US" sz="1400" dirty="0"/>
              <a:t>repositories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1D999D-C1D3-3D1D-515B-F30293879E62}"/>
              </a:ext>
            </a:extLst>
          </p:cNvPr>
          <p:cNvSpPr txBox="1"/>
          <p:nvPr/>
        </p:nvSpPr>
        <p:spPr>
          <a:xfrm>
            <a:off x="6053974" y="1220379"/>
            <a:ext cx="850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Malware</a:t>
            </a:r>
          </a:p>
          <a:p>
            <a:pPr algn="ctr"/>
            <a:r>
              <a:rPr lang="en-US" sz="1400" dirty="0"/>
              <a:t>database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5030D6-1A4D-F511-7B1A-4CB95ACEC7E9}"/>
              </a:ext>
            </a:extLst>
          </p:cNvPr>
          <p:cNvSpPr txBox="1"/>
          <p:nvPr/>
        </p:nvSpPr>
        <p:spPr>
          <a:xfrm>
            <a:off x="7334705" y="3855130"/>
            <a:ext cx="821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Machine</a:t>
            </a:r>
          </a:p>
          <a:p>
            <a:r>
              <a:rPr lang="en-US" sz="1400" dirty="0"/>
              <a:t>learning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12CA29-3E1A-8EC4-0080-906BE52BCC13}"/>
              </a:ext>
            </a:extLst>
          </p:cNvPr>
          <p:cNvSpPr txBox="1"/>
          <p:nvPr/>
        </p:nvSpPr>
        <p:spPr>
          <a:xfrm>
            <a:off x="733266" y="5685841"/>
            <a:ext cx="918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Binary file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80F164A-30AB-DDB8-B7FD-3543860A2582}"/>
              </a:ext>
            </a:extLst>
          </p:cNvPr>
          <p:cNvSpPr/>
          <p:nvPr/>
        </p:nvSpPr>
        <p:spPr>
          <a:xfrm>
            <a:off x="1220160" y="4075998"/>
            <a:ext cx="1683636" cy="66189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AD66B9-1A6B-0C84-B67A-627947A503CA}"/>
              </a:ext>
            </a:extLst>
          </p:cNvPr>
          <p:cNvSpPr txBox="1"/>
          <p:nvPr/>
        </p:nvSpPr>
        <p:spPr>
          <a:xfrm>
            <a:off x="1312497" y="4171939"/>
            <a:ext cx="14933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Malware detector</a:t>
            </a:r>
          </a:p>
          <a:p>
            <a:pPr algn="ctr"/>
            <a:r>
              <a:rPr lang="en-US" sz="1400" dirty="0"/>
              <a:t>process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641CD5-2334-0DCD-35CE-ED4BEE0794D4}"/>
              </a:ext>
            </a:extLst>
          </p:cNvPr>
          <p:cNvSpPr txBox="1"/>
          <p:nvPr/>
        </p:nvSpPr>
        <p:spPr>
          <a:xfrm>
            <a:off x="1618539" y="3449478"/>
            <a:ext cx="937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IoT device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9A9EC2A-F3F4-FC16-2E85-5D4A2FA8C548}"/>
              </a:ext>
            </a:extLst>
          </p:cNvPr>
          <p:cNvSpPr txBox="1"/>
          <p:nvPr/>
        </p:nvSpPr>
        <p:spPr>
          <a:xfrm>
            <a:off x="6659983" y="821656"/>
            <a:ext cx="8129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Backend</a:t>
            </a:r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D28464E5-D581-BE7B-C546-5A21654C37C9}"/>
              </a:ext>
            </a:extLst>
          </p:cNvPr>
          <p:cNvSpPr/>
          <p:nvPr/>
        </p:nvSpPr>
        <p:spPr>
          <a:xfrm rot="19752183">
            <a:off x="6554640" y="2614301"/>
            <a:ext cx="357110" cy="506512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22">
            <a:extLst>
              <a:ext uri="{FF2B5EF4-FFF2-40B4-BE49-F238E27FC236}">
                <a16:creationId xmlns:a16="http://schemas.microsoft.com/office/drawing/2014/main" id="{BF44A052-31B2-A495-9626-8F82EA005B9D}"/>
              </a:ext>
            </a:extLst>
          </p:cNvPr>
          <p:cNvSpPr/>
          <p:nvPr/>
        </p:nvSpPr>
        <p:spPr>
          <a:xfrm>
            <a:off x="6766209" y="4358153"/>
            <a:ext cx="357110" cy="506512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39E39589-6CE8-1737-56A1-15F26671BE7E}"/>
              </a:ext>
            </a:extLst>
          </p:cNvPr>
          <p:cNvSpPr/>
          <p:nvPr/>
        </p:nvSpPr>
        <p:spPr>
          <a:xfrm>
            <a:off x="5551302" y="1150798"/>
            <a:ext cx="3030279" cy="4918947"/>
          </a:xfrm>
          <a:prstGeom prst="roundRect">
            <a:avLst>
              <a:gd name="adj" fmla="val 8046"/>
            </a:avLst>
          </a:prstGeom>
          <a:noFill/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5CE2761-1CF7-1CC3-D94F-53B8C7D3EF29}"/>
              </a:ext>
            </a:extLst>
          </p:cNvPr>
          <p:cNvCxnSpPr>
            <a:cxnSpLocks/>
          </p:cNvCxnSpPr>
          <p:nvPr/>
        </p:nvCxnSpPr>
        <p:spPr>
          <a:xfrm>
            <a:off x="4807021" y="1917222"/>
            <a:ext cx="1218596" cy="0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73CAC62A-AA29-DBDB-005A-38D0BCF12CA7}"/>
              </a:ext>
            </a:extLst>
          </p:cNvPr>
          <p:cNvSpPr/>
          <p:nvPr/>
        </p:nvSpPr>
        <p:spPr>
          <a:xfrm>
            <a:off x="571991" y="3799993"/>
            <a:ext cx="3030279" cy="2269752"/>
          </a:xfrm>
          <a:prstGeom prst="roundRect">
            <a:avLst>
              <a:gd name="adj" fmla="val 8046"/>
            </a:avLst>
          </a:prstGeom>
          <a:noFill/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67169D9-C1C5-11F2-D64B-01794B95B7F5}"/>
              </a:ext>
            </a:extLst>
          </p:cNvPr>
          <p:cNvCxnSpPr>
            <a:cxnSpLocks/>
          </p:cNvCxnSpPr>
          <p:nvPr/>
        </p:nvCxnSpPr>
        <p:spPr>
          <a:xfrm flipV="1">
            <a:off x="1352273" y="4731662"/>
            <a:ext cx="170943" cy="266006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2F9197C-7DFD-2AA4-01DD-4985DD233DD5}"/>
              </a:ext>
            </a:extLst>
          </p:cNvPr>
          <p:cNvCxnSpPr>
            <a:cxnSpLocks/>
          </p:cNvCxnSpPr>
          <p:nvPr/>
        </p:nvCxnSpPr>
        <p:spPr>
          <a:xfrm flipH="1" flipV="1">
            <a:off x="2572233" y="4731662"/>
            <a:ext cx="170943" cy="266006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A0C84ED-3E2D-C9CF-8472-D10352F8D549}"/>
              </a:ext>
            </a:extLst>
          </p:cNvPr>
          <p:cNvCxnSpPr>
            <a:cxnSpLocks/>
          </p:cNvCxnSpPr>
          <p:nvPr/>
        </p:nvCxnSpPr>
        <p:spPr>
          <a:xfrm>
            <a:off x="2087130" y="1818853"/>
            <a:ext cx="564542" cy="0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63E4BC0-809C-68FE-5E3D-4C9441FF516D}"/>
              </a:ext>
            </a:extLst>
          </p:cNvPr>
          <p:cNvCxnSpPr>
            <a:cxnSpLocks/>
          </p:cNvCxnSpPr>
          <p:nvPr/>
        </p:nvCxnSpPr>
        <p:spPr>
          <a:xfrm>
            <a:off x="2127833" y="1300968"/>
            <a:ext cx="523839" cy="256275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5C1C486-A9EA-5D30-22B9-A606208BEAB8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2109731" y="2098724"/>
            <a:ext cx="582644" cy="331288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 descr="Machine learning - Free computer icons">
            <a:extLst>
              <a:ext uri="{FF2B5EF4-FFF2-40B4-BE49-F238E27FC236}">
                <a16:creationId xmlns:a16="http://schemas.microsoft.com/office/drawing/2014/main" id="{28890EA9-9C03-FDE7-3DAD-BCE909379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587" y="3177824"/>
            <a:ext cx="1028022" cy="102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43,100+ Database Illustrations, Royalty-Free Vector Graphics ...">
            <a:extLst>
              <a:ext uri="{FF2B5EF4-FFF2-40B4-BE49-F238E27FC236}">
                <a16:creationId xmlns:a16="http://schemas.microsoft.com/office/drawing/2014/main" id="{B5C86CFC-7248-63F2-03F8-83D9A9910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940" y="1492300"/>
            <a:ext cx="1234620" cy="123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632D122-3333-8B1F-E377-21A07B62325A}"/>
              </a:ext>
            </a:extLst>
          </p:cNvPr>
          <p:cNvSpPr txBox="1"/>
          <p:nvPr/>
        </p:nvSpPr>
        <p:spPr>
          <a:xfrm>
            <a:off x="7145599" y="1220951"/>
            <a:ext cx="850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Benign</a:t>
            </a:r>
          </a:p>
          <a:p>
            <a:pPr algn="ctr"/>
            <a:r>
              <a:rPr lang="en-US" sz="1400" dirty="0"/>
              <a:t>database</a:t>
            </a:r>
          </a:p>
        </p:txBody>
      </p:sp>
      <p:sp>
        <p:nvSpPr>
          <p:cNvPr id="35" name="Down Arrow 34">
            <a:extLst>
              <a:ext uri="{FF2B5EF4-FFF2-40B4-BE49-F238E27FC236}">
                <a16:creationId xmlns:a16="http://schemas.microsoft.com/office/drawing/2014/main" id="{47617E89-07E7-2C77-29B9-92C9C9C9E234}"/>
              </a:ext>
            </a:extLst>
          </p:cNvPr>
          <p:cNvSpPr/>
          <p:nvPr/>
        </p:nvSpPr>
        <p:spPr>
          <a:xfrm rot="1847817" flipH="1">
            <a:off x="7120725" y="2614300"/>
            <a:ext cx="357110" cy="506512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4" descr="14 Difference Between Tree And Graph |(Tree Vs Graph) - Viva Differences">
            <a:extLst>
              <a:ext uri="{FF2B5EF4-FFF2-40B4-BE49-F238E27FC236}">
                <a16:creationId xmlns:a16="http://schemas.microsoft.com/office/drawing/2014/main" id="{BD48656A-461D-189A-750F-9847B130F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600" y="4939542"/>
            <a:ext cx="1464328" cy="102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5D5F8E93-EFD6-7773-BA80-D410F5448EFC}"/>
              </a:ext>
            </a:extLst>
          </p:cNvPr>
          <p:cNvSpPr txBox="1"/>
          <p:nvPr/>
        </p:nvSpPr>
        <p:spPr>
          <a:xfrm>
            <a:off x="7334705" y="4940089"/>
            <a:ext cx="917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Trained</a:t>
            </a:r>
          </a:p>
          <a:p>
            <a:r>
              <a:rPr lang="en-US" sz="1400" dirty="0"/>
              <a:t>ML model</a:t>
            </a:r>
          </a:p>
        </p:txBody>
      </p:sp>
      <p:pic>
        <p:nvPicPr>
          <p:cNvPr id="38" name="Picture 4" descr="14 Difference Between Tree And Graph |(Tree Vs Graph) - Viva Differences">
            <a:extLst>
              <a:ext uri="{FF2B5EF4-FFF2-40B4-BE49-F238E27FC236}">
                <a16:creationId xmlns:a16="http://schemas.microsoft.com/office/drawing/2014/main" id="{300B8B00-B56B-7EBB-5ECF-FF33F3DEF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115" y="5003679"/>
            <a:ext cx="1464328" cy="102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D16597B-2398-805E-169E-9AED3B7931A1}"/>
              </a:ext>
            </a:extLst>
          </p:cNvPr>
          <p:cNvCxnSpPr>
            <a:cxnSpLocks/>
          </p:cNvCxnSpPr>
          <p:nvPr/>
        </p:nvCxnSpPr>
        <p:spPr>
          <a:xfrm flipH="1">
            <a:off x="3368472" y="5447945"/>
            <a:ext cx="2832011" cy="0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10" descr="Clipboard List Board Comments - Clipboard Clipart Png - Free Transparent  PNG Download - PNGkey">
            <a:extLst>
              <a:ext uri="{FF2B5EF4-FFF2-40B4-BE49-F238E27FC236}">
                <a16:creationId xmlns:a16="http://schemas.microsoft.com/office/drawing/2014/main" id="{443E87E5-1FE6-5779-8A6B-B97F909905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1" t="33934" r="19306" b="11923"/>
          <a:stretch/>
        </p:blipFill>
        <p:spPr bwMode="auto">
          <a:xfrm>
            <a:off x="7652023" y="2669841"/>
            <a:ext cx="349838" cy="41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7EE39F2E-F037-CCA7-69DF-27D02714B905}"/>
              </a:ext>
            </a:extLst>
          </p:cNvPr>
          <p:cNvSpPr txBox="1"/>
          <p:nvPr/>
        </p:nvSpPr>
        <p:spPr>
          <a:xfrm>
            <a:off x="7959707" y="2642787"/>
            <a:ext cx="578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TLSH</a:t>
            </a:r>
          </a:p>
          <a:p>
            <a:r>
              <a:rPr lang="en-US" sz="1200" dirty="0"/>
              <a:t>values</a:t>
            </a:r>
          </a:p>
        </p:txBody>
      </p:sp>
      <p:pic>
        <p:nvPicPr>
          <p:cNvPr id="42" name="Picture 10" descr="Clipboard List Board Comments - Clipboard Clipart Png - Free Transparent  PNG Download - PNGkey">
            <a:extLst>
              <a:ext uri="{FF2B5EF4-FFF2-40B4-BE49-F238E27FC236}">
                <a16:creationId xmlns:a16="http://schemas.microsoft.com/office/drawing/2014/main" id="{B9CCAE82-3049-5718-D249-3AA9C8E7AB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1" t="33934" r="19306" b="11923"/>
          <a:stretch/>
        </p:blipFill>
        <p:spPr bwMode="auto">
          <a:xfrm>
            <a:off x="6072983" y="2656347"/>
            <a:ext cx="349838" cy="41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8F165EF3-55C1-3F97-796C-1C5BD152B979}"/>
              </a:ext>
            </a:extLst>
          </p:cNvPr>
          <p:cNvSpPr txBox="1"/>
          <p:nvPr/>
        </p:nvSpPr>
        <p:spPr>
          <a:xfrm>
            <a:off x="5554078" y="2629293"/>
            <a:ext cx="578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/>
              <a:t>TLSH</a:t>
            </a:r>
          </a:p>
          <a:p>
            <a:pPr algn="r"/>
            <a:r>
              <a:rPr lang="en-US" sz="1200" dirty="0"/>
              <a:t>values</a:t>
            </a:r>
          </a:p>
        </p:txBody>
      </p:sp>
    </p:spTree>
    <p:extLst>
      <p:ext uri="{BB962C8B-B14F-4D97-AF65-F5344CB8AC3E}">
        <p14:creationId xmlns:p14="http://schemas.microsoft.com/office/powerpoint/2010/main" val="3672864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35FD5D-7C87-F14E-AC99-259FDECB7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557131" y="4093641"/>
            <a:ext cx="3370236" cy="21906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66B4C0-07E0-F04B-9CB7-F67782936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461" y="116632"/>
            <a:ext cx="7298023" cy="634082"/>
          </a:xfrm>
        </p:spPr>
        <p:txBody>
          <a:bodyPr/>
          <a:lstStyle/>
          <a:p>
            <a:r>
              <a:rPr lang="en-US" dirty="0"/>
              <a:t>More ingredients for securing IoT devices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55A27-51E1-044B-9ABF-A0EE146DF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084627"/>
            <a:ext cx="8435280" cy="5082707"/>
          </a:xfrm>
        </p:spPr>
        <p:txBody>
          <a:bodyPr/>
          <a:lstStyle/>
          <a:p>
            <a:r>
              <a:rPr lang="en-US" dirty="0"/>
              <a:t>System hardening </a:t>
            </a:r>
          </a:p>
          <a:p>
            <a:pPr lvl="1"/>
            <a:r>
              <a:rPr lang="en-US" dirty="0"/>
              <a:t>No open ports, no weak passwords</a:t>
            </a:r>
          </a:p>
          <a:p>
            <a:pPr lvl="1"/>
            <a:r>
              <a:rPr lang="en-US" dirty="0"/>
              <a:t>Switch on available OS configuration settings for increased security</a:t>
            </a:r>
          </a:p>
          <a:p>
            <a:pPr lvl="1"/>
            <a:r>
              <a:rPr lang="en-US" dirty="0"/>
              <a:t>Disable JTAG access</a:t>
            </a:r>
          </a:p>
          <a:p>
            <a:r>
              <a:rPr lang="en-US" dirty="0"/>
              <a:t>Strong authentication (cryptography based, multi-factor)</a:t>
            </a:r>
          </a:p>
          <a:p>
            <a:r>
              <a:rPr lang="en-US" dirty="0"/>
              <a:t>Cryptographic protection for data in transit and data at rest</a:t>
            </a:r>
          </a:p>
          <a:p>
            <a:r>
              <a:rPr lang="en-US" dirty="0"/>
              <a:t>Malware protection (and attestation of malware-free state)</a:t>
            </a:r>
          </a:p>
          <a:p>
            <a:pPr lvl="1"/>
            <a:r>
              <a:rPr lang="en-US" dirty="0"/>
              <a:t>Detection of malicious files</a:t>
            </a:r>
          </a:p>
          <a:p>
            <a:pPr lvl="1"/>
            <a:r>
              <a:rPr lang="en-US" dirty="0"/>
              <a:t>Continuous integrity monitoring of the device</a:t>
            </a:r>
          </a:p>
          <a:p>
            <a:r>
              <a:rPr lang="en-US" dirty="0"/>
              <a:t>Verified boot process</a:t>
            </a:r>
          </a:p>
          <a:p>
            <a:r>
              <a:rPr lang="en-US" dirty="0"/>
              <a:t>Trusted Execution Environment (TEE)</a:t>
            </a:r>
          </a:p>
          <a:p>
            <a:r>
              <a:rPr lang="en-US" dirty="0"/>
              <a:t>Secure (remote) software update</a:t>
            </a:r>
          </a:p>
          <a:p>
            <a:pPr lvl="1"/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ACE5A5-2D3A-6059-B344-5FDFF086E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L. Buttyán  -  IoT Security</a:t>
            </a:r>
            <a:endParaRPr lang="hu-HU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B34971-204E-0160-A90B-DFFF008AB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32308-F742-4E8E-A0E9-3E442CCFFF54}" type="slidenum">
              <a:rPr lang="hu-HU" smtClean="0"/>
              <a:pPr/>
              <a:t>25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218019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0583C-C8F6-D73A-9E94-FCBF657DF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39EF81-B5C8-9398-0094-7847B9584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L. Buttyán  -  IoT Security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C3BC28-9CE3-2541-BC89-EF5E43899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32308-F742-4E8E-A0E9-3E442CCFFF54}" type="slidenum">
              <a:rPr lang="hu-HU" smtClean="0"/>
              <a:pPr/>
              <a:t>26</a:t>
            </a:fld>
            <a:endParaRPr lang="hu-H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94FB44-EE75-57F6-CBCE-EFE7F7EC930C}"/>
              </a:ext>
            </a:extLst>
          </p:cNvPr>
          <p:cNvSpPr txBox="1"/>
          <p:nvPr/>
        </p:nvSpPr>
        <p:spPr>
          <a:xfrm>
            <a:off x="600076" y="1382286"/>
            <a:ext cx="471257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2000" dirty="0"/>
              <a:t>The </a:t>
            </a:r>
            <a:r>
              <a:rPr lang="hu-HU" sz="2000" dirty="0" err="1"/>
              <a:t>presented</a:t>
            </a:r>
            <a:r>
              <a:rPr lang="hu-HU" sz="2000" dirty="0"/>
              <a:t> </a:t>
            </a:r>
            <a:r>
              <a:rPr lang="hu-HU" sz="2000" dirty="0" err="1"/>
              <a:t>work</a:t>
            </a:r>
            <a:r>
              <a:rPr lang="hu-HU" sz="2000" dirty="0"/>
              <a:t> </a:t>
            </a:r>
            <a:r>
              <a:rPr lang="hu-HU" sz="2000" dirty="0" err="1"/>
              <a:t>was</a:t>
            </a:r>
            <a:r>
              <a:rPr lang="hu-HU" sz="2000" dirty="0"/>
              <a:t> </a:t>
            </a:r>
            <a:r>
              <a:rPr lang="hu-HU" sz="2000" dirty="0" err="1"/>
              <a:t>carried</a:t>
            </a:r>
            <a:r>
              <a:rPr lang="hu-HU" sz="2000" dirty="0"/>
              <a:t> out </a:t>
            </a:r>
            <a:r>
              <a:rPr lang="hu-HU" sz="2000" dirty="0" err="1"/>
              <a:t>within</a:t>
            </a:r>
            <a:r>
              <a:rPr lang="hu-HU" sz="2000" dirty="0"/>
              <a:t> </a:t>
            </a:r>
            <a:r>
              <a:rPr lang="hu-HU" sz="2000" dirty="0" err="1"/>
              <a:t>the</a:t>
            </a:r>
            <a:r>
              <a:rPr lang="hu-HU" sz="2000" dirty="0"/>
              <a:t> SETIT Project, </a:t>
            </a:r>
            <a:r>
              <a:rPr lang="hu-HU" sz="2000" dirty="0" err="1"/>
              <a:t>which</a:t>
            </a:r>
            <a:r>
              <a:rPr lang="hu-HU" sz="2000" dirty="0"/>
              <a:t> has </a:t>
            </a:r>
            <a:r>
              <a:rPr lang="hu-HU" sz="2000" dirty="0" err="1"/>
              <a:t>been</a:t>
            </a:r>
            <a:r>
              <a:rPr lang="hu-HU" sz="2000" dirty="0"/>
              <a:t> </a:t>
            </a:r>
            <a:r>
              <a:rPr lang="hu-HU" sz="2000" dirty="0" err="1"/>
              <a:t>implemented</a:t>
            </a:r>
            <a:r>
              <a:rPr lang="hu-HU" sz="2000" dirty="0"/>
              <a:t> </a:t>
            </a:r>
            <a:r>
              <a:rPr lang="hu-HU" sz="2000" dirty="0" err="1"/>
              <a:t>with</a:t>
            </a:r>
            <a:r>
              <a:rPr lang="hu-HU" sz="2000" dirty="0"/>
              <a:t> </a:t>
            </a:r>
            <a:r>
              <a:rPr lang="hu-HU" sz="2000" dirty="0" err="1"/>
              <a:t>the</a:t>
            </a:r>
            <a:r>
              <a:rPr lang="hu-HU" sz="2000" dirty="0"/>
              <a:t> </a:t>
            </a:r>
            <a:r>
              <a:rPr lang="hu-HU" sz="2000" dirty="0" err="1"/>
              <a:t>support</a:t>
            </a:r>
            <a:r>
              <a:rPr lang="hu-HU" sz="2000" dirty="0"/>
              <a:t> </a:t>
            </a:r>
            <a:r>
              <a:rPr lang="hu-HU" sz="2000" dirty="0" err="1"/>
              <a:t>provided</a:t>
            </a:r>
            <a:r>
              <a:rPr lang="hu-HU" sz="2000" dirty="0"/>
              <a:t> </a:t>
            </a:r>
            <a:r>
              <a:rPr lang="hu-HU" sz="2000" dirty="0" err="1"/>
              <a:t>from</a:t>
            </a:r>
            <a:r>
              <a:rPr lang="hu-HU" sz="2000" dirty="0"/>
              <a:t> </a:t>
            </a:r>
            <a:r>
              <a:rPr lang="hu-HU" sz="2000" dirty="0" err="1"/>
              <a:t>the</a:t>
            </a:r>
            <a:r>
              <a:rPr lang="hu-HU" sz="2000" dirty="0"/>
              <a:t> National Research, </a:t>
            </a:r>
            <a:r>
              <a:rPr lang="hu-HU" sz="2000" dirty="0" err="1"/>
              <a:t>Development</a:t>
            </a:r>
            <a:r>
              <a:rPr lang="hu-HU" sz="2000" dirty="0"/>
              <a:t> and </a:t>
            </a:r>
            <a:r>
              <a:rPr lang="hu-HU" sz="2000" dirty="0" err="1"/>
              <a:t>Innovation</a:t>
            </a:r>
            <a:r>
              <a:rPr lang="hu-HU" sz="2000" dirty="0"/>
              <a:t> </a:t>
            </a:r>
            <a:r>
              <a:rPr lang="hu-HU" sz="2000" dirty="0" err="1"/>
              <a:t>Fund</a:t>
            </a:r>
            <a:r>
              <a:rPr lang="hu-HU" sz="2000" dirty="0"/>
              <a:t> of Hungary, </a:t>
            </a:r>
            <a:r>
              <a:rPr lang="hu-HU" sz="2000" dirty="0" err="1"/>
              <a:t>financed</a:t>
            </a:r>
            <a:r>
              <a:rPr lang="hu-HU" sz="2000" dirty="0"/>
              <a:t> </a:t>
            </a:r>
            <a:r>
              <a:rPr lang="hu-HU" sz="2000" dirty="0" err="1"/>
              <a:t>under</a:t>
            </a:r>
            <a:r>
              <a:rPr lang="hu-HU" sz="2000" dirty="0"/>
              <a:t> </a:t>
            </a:r>
            <a:r>
              <a:rPr lang="hu-HU" sz="2000" dirty="0" err="1"/>
              <a:t>the</a:t>
            </a:r>
            <a:r>
              <a:rPr lang="hu-HU" sz="2000" dirty="0"/>
              <a:t> 2018-1.2.1-NKP </a:t>
            </a:r>
            <a:r>
              <a:rPr lang="hu-HU" sz="2000" dirty="0" err="1"/>
              <a:t>funding</a:t>
            </a:r>
            <a:r>
              <a:rPr lang="hu-HU" sz="2000" dirty="0"/>
              <a:t> </a:t>
            </a:r>
            <a:r>
              <a:rPr lang="hu-HU" sz="2000" dirty="0" err="1"/>
              <a:t>scheme</a:t>
            </a:r>
            <a:r>
              <a:rPr lang="hu-HU" sz="2000" dirty="0"/>
              <a:t> (project no. 2018-1.2.1-NKP-2018-00004).</a:t>
            </a:r>
          </a:p>
          <a:p>
            <a:pPr algn="just"/>
            <a:endParaRPr lang="hu-HU" sz="2000" dirty="0"/>
          </a:p>
          <a:p>
            <a:pPr algn="just"/>
            <a:r>
              <a:rPr lang="en-GB" sz="2000" dirty="0"/>
              <a:t>The presented work was also supported by </a:t>
            </a:r>
            <a:r>
              <a:rPr lang="en-US" sz="2000" dirty="0"/>
              <a:t>the Ministry of Innovation and Technology NRDI Office within the framework of the Artificial Intelligence National Laboratory Program (RRF-2.3.1-21-2022-00004)</a:t>
            </a:r>
            <a:r>
              <a:rPr lang="en-GB" sz="2000" dirty="0"/>
              <a:t>.</a:t>
            </a:r>
          </a:p>
          <a:p>
            <a:pPr algn="just"/>
            <a:endParaRPr lang="en-US" sz="2000" dirty="0"/>
          </a:p>
        </p:txBody>
      </p:sp>
      <p:pic>
        <p:nvPicPr>
          <p:cNvPr id="7" name="Kép 4">
            <a:extLst>
              <a:ext uri="{FF2B5EF4-FFF2-40B4-BE49-F238E27FC236}">
                <a16:creationId xmlns:a16="http://schemas.microsoft.com/office/drawing/2014/main" id="{2B3B795F-79CB-8413-CC61-1D193A5FEFF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337" y="1610889"/>
            <a:ext cx="3333070" cy="151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014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6A83F-BBA9-CD8D-11EE-64B8664F0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IoT (in)security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88117-4794-9415-0383-E311C768F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F06A82-8A15-CE9B-2E4C-E83D9724E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L. Buttyán  -  IoT Security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1C1095-7D11-8EF9-E707-B48B07A8E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32308-F742-4E8E-A0E9-3E442CCFFF54}" type="slidenum">
              <a:rPr lang="hu-HU" smtClean="0"/>
              <a:pPr/>
              <a:t>3</a:t>
            </a:fld>
            <a:endParaRPr lang="hu-H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1252D7-CBC1-446C-B45C-4D57404FD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8" y="2611049"/>
            <a:ext cx="7772400" cy="34647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EC45D3-2F02-811C-3AD1-0C9C8E267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572" y="1086344"/>
            <a:ext cx="1505797" cy="142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49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F6CF6-34AF-7E4E-B4A3-5CC836792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Indeed</a:t>
            </a:r>
            <a:r>
              <a:rPr lang="hu-HU" dirty="0"/>
              <a:t>...</a:t>
            </a:r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698CDA4-9706-5C4A-9A90-CB6E2831A3D1}"/>
              </a:ext>
            </a:extLst>
          </p:cNvPr>
          <p:cNvGrpSpPr/>
          <p:nvPr/>
        </p:nvGrpSpPr>
        <p:grpSpPr>
          <a:xfrm rot="402173">
            <a:off x="546958" y="1457573"/>
            <a:ext cx="6465731" cy="1470381"/>
            <a:chOff x="430757" y="1382236"/>
            <a:chExt cx="6465731" cy="147038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13872AC-996C-8B4D-8C77-236DC02E4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4288" y="1737364"/>
              <a:ext cx="6172200" cy="1115253"/>
            </a:xfrm>
            <a:prstGeom prst="rect">
              <a:avLst/>
            </a:prstGeom>
            <a:effectLst>
              <a:glow rad="228600">
                <a:schemeClr val="bg1">
                  <a:lumMod val="75000"/>
                  <a:alpha val="40000"/>
                </a:schemeClr>
              </a:glow>
              <a:softEdge rad="0"/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E8F2FCB-6EE3-F641-9776-EF82F845D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713943">
              <a:off x="430757" y="1382236"/>
              <a:ext cx="1301435" cy="427337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F4F9D41-0A0C-3046-8FE5-058BFB31E1CF}"/>
              </a:ext>
            </a:extLst>
          </p:cNvPr>
          <p:cNvGrpSpPr/>
          <p:nvPr/>
        </p:nvGrpSpPr>
        <p:grpSpPr>
          <a:xfrm rot="20209614">
            <a:off x="1091897" y="2291004"/>
            <a:ext cx="6471418" cy="941409"/>
            <a:chOff x="3841462" y="2731420"/>
            <a:chExt cx="6471418" cy="94140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B452B8C-11D1-C945-9DBC-189C9FD4A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41462" y="2731420"/>
              <a:ext cx="6235673" cy="941409"/>
            </a:xfrm>
            <a:prstGeom prst="rect">
              <a:avLst/>
            </a:prstGeom>
            <a:effectLst>
              <a:glow rad="228600">
                <a:schemeClr val="bg1">
                  <a:lumMod val="75000"/>
                  <a:alpha val="40000"/>
                </a:schemeClr>
              </a:glow>
            </a:effec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DA9DF3E-0D3B-2740-A757-AF62DC228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191953">
              <a:off x="9180514" y="3249063"/>
              <a:ext cx="1132366" cy="418579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7E4B1BD-9C3E-EC42-84FB-044F5CF8E5F0}"/>
              </a:ext>
            </a:extLst>
          </p:cNvPr>
          <p:cNvGrpSpPr/>
          <p:nvPr/>
        </p:nvGrpSpPr>
        <p:grpSpPr>
          <a:xfrm rot="1156371">
            <a:off x="1473961" y="2595652"/>
            <a:ext cx="7475638" cy="1189702"/>
            <a:chOff x="3169127" y="3168449"/>
            <a:chExt cx="7475638" cy="118970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CA3BA8E-8324-2647-99A5-59CDA643B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69127" y="3168449"/>
              <a:ext cx="7050088" cy="1189702"/>
            </a:xfrm>
            <a:prstGeom prst="rect">
              <a:avLst/>
            </a:prstGeom>
            <a:effectLst>
              <a:glow rad="228600">
                <a:schemeClr val="bg1">
                  <a:lumMod val="75000"/>
                  <a:alpha val="40000"/>
                </a:schemeClr>
              </a:glow>
            </a:effec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DF961E6-C5FE-874A-9F9E-BB30994E9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0309651">
              <a:off x="8844504" y="4009251"/>
              <a:ext cx="1800261" cy="318706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9A2ABB2-6776-AC43-8259-37621C7B4D20}"/>
              </a:ext>
            </a:extLst>
          </p:cNvPr>
          <p:cNvGrpSpPr/>
          <p:nvPr/>
        </p:nvGrpSpPr>
        <p:grpSpPr>
          <a:xfrm rot="20996873">
            <a:off x="1453025" y="3368811"/>
            <a:ext cx="6398313" cy="1109147"/>
            <a:chOff x="724288" y="3366555"/>
            <a:chExt cx="6398313" cy="110914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137F886-4A91-1C43-B144-F9990F630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4288" y="3366555"/>
              <a:ext cx="6172200" cy="1109147"/>
            </a:xfrm>
            <a:prstGeom prst="rect">
              <a:avLst/>
            </a:prstGeom>
            <a:effectLst>
              <a:glow rad="228600">
                <a:schemeClr val="bg1">
                  <a:lumMod val="75000"/>
                  <a:alpha val="40000"/>
                </a:schemeClr>
              </a:glow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2ECF153-AEDA-B540-A73B-F39780B0B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0638996">
              <a:off x="5980740" y="4086444"/>
              <a:ext cx="1141861" cy="357452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CB1087C-F3FD-4345-87A7-B788DA889C7F}"/>
              </a:ext>
            </a:extLst>
          </p:cNvPr>
          <p:cNvGrpSpPr/>
          <p:nvPr/>
        </p:nvGrpSpPr>
        <p:grpSpPr>
          <a:xfrm rot="369509">
            <a:off x="708204" y="4381442"/>
            <a:ext cx="8064822" cy="1084951"/>
            <a:chOff x="862670" y="4887224"/>
            <a:chExt cx="8064822" cy="108495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439948C-D42F-9441-839B-A85C05470D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2670" y="4887224"/>
              <a:ext cx="7685704" cy="1084951"/>
            </a:xfrm>
            <a:prstGeom prst="rect">
              <a:avLst/>
            </a:prstGeom>
            <a:effectLst>
              <a:glow rad="228600">
                <a:schemeClr val="bg1">
                  <a:lumMod val="75000"/>
                  <a:alpha val="40000"/>
                </a:schemeClr>
              </a:glow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8E2313A-B613-B647-8B5E-16F195EE0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0460090">
              <a:off x="7084405" y="5623665"/>
              <a:ext cx="1843087" cy="321809"/>
            </a:xfrm>
            <a:prstGeom prst="rect">
              <a:avLst/>
            </a:prstGeom>
          </p:spPr>
        </p:pic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E9DF72-3057-5AD1-B630-5918C926A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L. Buttyán  -  IoT Security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E58563-834E-CD56-311E-D6EF6F915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32308-F742-4E8E-A0E9-3E442CCFFF54}" type="slidenum">
              <a:rPr lang="hu-HU" smtClean="0"/>
              <a:pPr/>
              <a:t>4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8812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079500"/>
            <a:ext cx="4784652" cy="3067198"/>
          </a:xfrm>
        </p:spPr>
        <p:txBody>
          <a:bodyPr>
            <a:normAutofit/>
          </a:bodyPr>
          <a:lstStyle/>
          <a:p>
            <a:r>
              <a:rPr lang="en-US" dirty="0"/>
              <a:t>Main attack surfaces</a:t>
            </a:r>
          </a:p>
          <a:p>
            <a:pPr lvl="1"/>
            <a:r>
              <a:rPr lang="en-US" dirty="0"/>
              <a:t>Some embedded IoT devices are connected directly to the Internet</a:t>
            </a:r>
          </a:p>
          <a:p>
            <a:pPr lvl="1"/>
            <a:r>
              <a:rPr lang="en-US" dirty="0"/>
              <a:t>Many embedded IoT devices have wireless interfaces (e.g., </a:t>
            </a:r>
            <a:r>
              <a:rPr lang="en-US" dirty="0" err="1"/>
              <a:t>WiFi</a:t>
            </a:r>
            <a:r>
              <a:rPr lang="en-US" dirty="0"/>
              <a:t>, Bluetooth, ZigBee, ...)</a:t>
            </a:r>
          </a:p>
          <a:p>
            <a:pPr lvl="1"/>
            <a:r>
              <a:rPr lang="en-US" dirty="0"/>
              <a:t>Some IoT devices may be unattended and physically accessible</a:t>
            </a:r>
          </a:p>
          <a:p>
            <a:pPr lvl="3"/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FE36BBA-5210-90EF-370B-3935C82D7A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4020731"/>
            <a:ext cx="8229600" cy="22040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Common weaknesses</a:t>
            </a:r>
          </a:p>
          <a:p>
            <a:pPr lvl="1"/>
            <a:r>
              <a:rPr lang="en-US" dirty="0"/>
              <a:t>Insecure ports are open unnecessarily</a:t>
            </a:r>
          </a:p>
          <a:p>
            <a:pPr lvl="1"/>
            <a:r>
              <a:rPr lang="en-US" dirty="0"/>
              <a:t>Password based authentication with weak passwords</a:t>
            </a:r>
          </a:p>
          <a:p>
            <a:pPr lvl="1"/>
            <a:r>
              <a:rPr lang="en-US" dirty="0"/>
              <a:t>Exploitable vulnerabilities in the software running on the device</a:t>
            </a:r>
          </a:p>
          <a:p>
            <a:pPr lvl="1"/>
            <a:r>
              <a:rPr lang="en-US" dirty="0"/>
              <a:t>Software updates are not available (at all or in a timely manner)</a:t>
            </a:r>
          </a:p>
          <a:p>
            <a:pPr lvl="1"/>
            <a:r>
              <a:rPr lang="en-US" dirty="0"/>
              <a:t>No protection against physical attacks</a:t>
            </a:r>
          </a:p>
          <a:p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Compromising</a:t>
            </a:r>
            <a:r>
              <a:rPr lang="hu-HU" dirty="0"/>
              <a:t> </a:t>
            </a:r>
            <a:r>
              <a:rPr lang="hu-HU" dirty="0" err="1"/>
              <a:t>IoT</a:t>
            </a:r>
            <a:r>
              <a:rPr lang="hu-HU" dirty="0"/>
              <a:t> </a:t>
            </a:r>
            <a:r>
              <a:rPr lang="hu-HU" dirty="0" err="1"/>
              <a:t>devices</a:t>
            </a:r>
            <a:endParaRPr lang="hu-H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BE6DAB-2325-A992-7501-8288A571F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6576" y="1470060"/>
            <a:ext cx="3570224" cy="133380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228C2C3-B7FE-1BAF-150B-D0E5B446B971}"/>
              </a:ext>
            </a:extLst>
          </p:cNvPr>
          <p:cNvGrpSpPr/>
          <p:nvPr/>
        </p:nvGrpSpPr>
        <p:grpSpPr>
          <a:xfrm>
            <a:off x="5812026" y="2535866"/>
            <a:ext cx="2662119" cy="1881962"/>
            <a:chOff x="5971515" y="2349794"/>
            <a:chExt cx="2662119" cy="188196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2E9D88E-9653-6EED-7279-AF8046894CB1}"/>
                </a:ext>
              </a:extLst>
            </p:cNvPr>
            <p:cNvSpPr/>
            <p:nvPr/>
          </p:nvSpPr>
          <p:spPr>
            <a:xfrm>
              <a:off x="5971515" y="2349794"/>
              <a:ext cx="2662119" cy="18819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048D9EC-CCE0-DD59-6250-36957A3E1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24681" y="2392326"/>
              <a:ext cx="2556900" cy="179769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D911368-E083-60CD-C23C-3123E5DB44C3}"/>
              </a:ext>
            </a:extLst>
          </p:cNvPr>
          <p:cNvSpPr txBox="1"/>
          <p:nvPr/>
        </p:nvSpPr>
        <p:spPr>
          <a:xfrm>
            <a:off x="7523448" y="1371279"/>
            <a:ext cx="1120820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shodan.io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B7FB0F8-73FE-1EF6-4F5C-5EE2F4E4F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L. Buttyán  -  IoT Security</a:t>
            </a:r>
            <a:endParaRPr lang="hu-HU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FE57F80-9952-4ABA-DB29-CFCD24294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32308-F742-4E8E-A0E9-3E442CCFFF54}" type="slidenum">
              <a:rPr lang="hu-HU" smtClean="0"/>
              <a:pPr/>
              <a:t>5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43062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240462" y="918989"/>
            <a:ext cx="8504228" cy="5392911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462" y="116632"/>
            <a:ext cx="8446338" cy="634082"/>
          </a:xfrm>
        </p:spPr>
        <p:txBody>
          <a:bodyPr>
            <a:normAutofit/>
          </a:bodyPr>
          <a:lstStyle/>
          <a:p>
            <a:r>
              <a:rPr lang="hu-HU" dirty="0" err="1"/>
              <a:t>Example</a:t>
            </a:r>
            <a:r>
              <a:rPr lang="hu-HU" dirty="0"/>
              <a:t>: </a:t>
            </a:r>
            <a:r>
              <a:rPr lang="hu-HU" dirty="0" err="1"/>
              <a:t>Insecure</a:t>
            </a:r>
            <a:r>
              <a:rPr lang="hu-HU" dirty="0"/>
              <a:t> </a:t>
            </a:r>
            <a:r>
              <a:rPr lang="hu-HU" dirty="0" err="1"/>
              <a:t>ports</a:t>
            </a:r>
            <a:r>
              <a:rPr lang="hu-HU" dirty="0"/>
              <a:t> and </a:t>
            </a:r>
            <a:r>
              <a:rPr lang="hu-HU" dirty="0" err="1"/>
              <a:t>weak</a:t>
            </a:r>
            <a:r>
              <a:rPr lang="hu-HU" dirty="0"/>
              <a:t> </a:t>
            </a:r>
            <a:r>
              <a:rPr lang="hu-HU" dirty="0" err="1"/>
              <a:t>passwords</a:t>
            </a:r>
            <a:r>
              <a:rPr lang="hu-HU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62" y="1052736"/>
            <a:ext cx="8496302" cy="754429"/>
          </a:xfrm>
          <a:prstGeom prst="rect">
            <a:avLst/>
          </a:prstGeom>
        </p:spPr>
      </p:pic>
      <p:pic>
        <p:nvPicPr>
          <p:cNvPr id="7170" name="Picture 2" descr="https://1.bp.blogspot.com/-bc9A8bCzKp8/VgVi85GVmRI/AAAAAAAACIc/oIXJPVYkt3o/s200/e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886" y="2085521"/>
            <a:ext cx="1769449" cy="176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911" y="4119281"/>
            <a:ext cx="8491779" cy="15860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911" y="5882018"/>
            <a:ext cx="1999477" cy="371584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A3888A-8C46-1F45-DA39-3EA988B8F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L. Buttyán  -  IoT Security</a:t>
            </a:r>
            <a:endParaRPr lang="hu-H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BD4730-0698-FAA0-AE78-704D14CFC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32308-F742-4E8E-A0E9-3E442CCFFF54}" type="slidenum">
              <a:rPr lang="hu-HU" smtClean="0"/>
              <a:pPr/>
              <a:t>6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44765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Example</a:t>
            </a:r>
            <a:r>
              <a:rPr lang="hu-HU" dirty="0"/>
              <a:t>: </a:t>
            </a:r>
            <a:r>
              <a:rPr lang="hu-HU" dirty="0" err="1"/>
              <a:t>Unpatched</a:t>
            </a:r>
            <a:r>
              <a:rPr lang="hu-HU" dirty="0"/>
              <a:t> vulnerabilities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785" y="1028700"/>
            <a:ext cx="6772275" cy="1028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060" y="2141899"/>
            <a:ext cx="6581775" cy="12477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785" y="3715543"/>
            <a:ext cx="8678479" cy="9811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291" y="4744243"/>
            <a:ext cx="8611209" cy="1439070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FA888F7-0E6C-2C34-7F0A-DEB5D457C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L. Buttyán  -  IoT Security</a:t>
            </a:r>
            <a:endParaRPr lang="hu-HU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E118139-E7EA-4660-DF99-68B9567A4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32308-F742-4E8E-A0E9-3E442CCFFF54}" type="slidenum">
              <a:rPr lang="hu-HU" smtClean="0"/>
              <a:pPr/>
              <a:t>7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813357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IoT </a:t>
            </a:r>
            <a:r>
              <a:rPr lang="hu-HU" dirty="0" err="1"/>
              <a:t>devices</a:t>
            </a:r>
            <a:r>
              <a:rPr lang="hu-HU" dirty="0"/>
              <a:t> </a:t>
            </a:r>
            <a:r>
              <a:rPr lang="hu-HU" dirty="0" err="1"/>
              <a:t>seem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be the weakest link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887" y="1027112"/>
            <a:ext cx="6867525" cy="5114925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4B3EDE-18E4-2B0D-78E5-97162DA50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L. Buttyán  -  IoT Security</a:t>
            </a:r>
            <a:endParaRPr lang="hu-H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F45F3F-B8FC-92CE-E337-157F3456B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32308-F742-4E8E-A0E9-3E442CCFFF54}" type="slidenum">
              <a:rPr lang="hu-HU" smtClean="0"/>
              <a:pPr/>
              <a:t>8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435950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IoT from a hacker’s perspective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84771" y="2355273"/>
            <a:ext cx="42082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dirty="0">
                <a:latin typeface="Arial Rounded MT Bold" panose="020F0704030504030204" pitchFamily="34" charset="0"/>
              </a:rPr>
              <a:t>Internet of Things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517730" y="3020291"/>
            <a:ext cx="4089454" cy="1723279"/>
            <a:chOff x="4517730" y="3020291"/>
            <a:chExt cx="4089454" cy="1723279"/>
          </a:xfrm>
        </p:grpSpPr>
        <p:sp>
          <p:nvSpPr>
            <p:cNvPr id="6" name="TextBox 5"/>
            <p:cNvSpPr txBox="1"/>
            <p:nvPr/>
          </p:nvSpPr>
          <p:spPr>
            <a:xfrm>
              <a:off x="4517730" y="4035684"/>
              <a:ext cx="408945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dirty="0">
                  <a:latin typeface="Arial Rounded MT Bold" panose="020F0704030504030204" pitchFamily="34" charset="0"/>
                </a:rPr>
                <a:t>cheap (in every sense) </a:t>
              </a:r>
            </a:p>
            <a:p>
              <a:pPr algn="ctr"/>
              <a:r>
                <a:rPr lang="hu-HU" dirty="0">
                  <a:latin typeface="Arial Rounded MT Bold" panose="020F0704030504030204" pitchFamily="34" charset="0"/>
                </a:rPr>
                <a:t>computers easy to compromise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 bwMode="auto">
            <a:xfrm>
              <a:off x="5721928" y="3020291"/>
              <a:ext cx="678872" cy="1015393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" name="Group 11"/>
          <p:cNvGrpSpPr/>
          <p:nvPr/>
        </p:nvGrpSpPr>
        <p:grpSpPr>
          <a:xfrm>
            <a:off x="535751" y="3001345"/>
            <a:ext cx="3463769" cy="1742225"/>
            <a:chOff x="535751" y="3001345"/>
            <a:chExt cx="3463769" cy="1742225"/>
          </a:xfrm>
        </p:grpSpPr>
        <p:sp>
          <p:nvSpPr>
            <p:cNvPr id="7" name="TextBox 6"/>
            <p:cNvSpPr txBox="1"/>
            <p:nvPr/>
          </p:nvSpPr>
          <p:spPr>
            <a:xfrm>
              <a:off x="535751" y="4035684"/>
              <a:ext cx="346376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dirty="0">
                  <a:latin typeface="Arial Rounded MT Bold" panose="020F0704030504030204" pitchFamily="34" charset="0"/>
                </a:rPr>
                <a:t>now easily searchable and</a:t>
              </a:r>
            </a:p>
            <a:p>
              <a:pPr algn="ctr"/>
              <a:r>
                <a:rPr lang="hu-HU" dirty="0">
                  <a:latin typeface="Arial Rounded MT Bold" panose="020F0704030504030204" pitchFamily="34" charset="0"/>
                </a:rPr>
                <a:t>accessible remotely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 bwMode="auto">
            <a:xfrm flipH="1">
              <a:off x="2727659" y="3001345"/>
              <a:ext cx="678872" cy="1015393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9188EE-CD25-B591-83BB-724631857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L. Buttyán  -  IoT Security</a:t>
            </a:r>
            <a:endParaRPr lang="hu-HU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F0CAFAC-BBE4-C2E0-CAC3-A7429DD8C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32308-F742-4E8E-A0E9-3E442CCFFF54}" type="slidenum">
              <a:rPr lang="hu-HU" smtClean="0"/>
              <a:pPr/>
              <a:t>9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9541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0834947BB542394DA13CA0AB445C4A65" ma:contentTypeVersion="16" ma:contentTypeDescription="Új dokumentum létrehozása." ma:contentTypeScope="" ma:versionID="f0552bb4ca801854855cc647d8abf5e8">
  <xsd:schema xmlns:xsd="http://www.w3.org/2001/XMLSchema" xmlns:xs="http://www.w3.org/2001/XMLSchema" xmlns:p="http://schemas.microsoft.com/office/2006/metadata/properties" xmlns:ns2="f12bfab7-f74c-46c9-b4ad-6f2de1b0c91b" xmlns:ns3="ca01fc4b-f33b-4b93-b663-f546fac1b7a2" targetNamespace="http://schemas.microsoft.com/office/2006/metadata/properties" ma:root="true" ma:fieldsID="2302c402d16f03e40ca707160dd9d6a3" ns2:_="" ns3:_="">
    <xsd:import namespace="f12bfab7-f74c-46c9-b4ad-6f2de1b0c91b"/>
    <xsd:import namespace="ca01fc4b-f33b-4b93-b663-f546fac1b7a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2bfab7-f74c-46c9-b4ad-6f2de1b0c91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Képcímkék" ma:readOnly="false" ma:fieldId="{5cf76f15-5ced-4ddc-b409-7134ff3c332f}" ma:taxonomyMulti="true" ma:sspId="3d9ff174-9c06-408e-b0e6-077b1b45401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01fc4b-f33b-4b93-b663-f546fac1b7a2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992f5ca-e869-46b0-b763-8ac66a898fc9}" ma:internalName="TaxCatchAll" ma:showField="CatchAllData" ma:web="ca01fc4b-f33b-4b93-b663-f546fac1b7a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946052A-5327-4B3A-9D42-F86E5538914B}"/>
</file>

<file path=customXml/itemProps2.xml><?xml version="1.0" encoding="utf-8"?>
<ds:datastoreItem xmlns:ds="http://schemas.openxmlformats.org/officeDocument/2006/customXml" ds:itemID="{E589E35F-3059-4B02-9E03-AD3E513839F2}"/>
</file>

<file path=docProps/app.xml><?xml version="1.0" encoding="utf-8"?>
<Properties xmlns="http://schemas.openxmlformats.org/officeDocument/2006/extended-properties" xmlns:vt="http://schemas.openxmlformats.org/officeDocument/2006/docPropsVTypes">
  <TotalTime>3645</TotalTime>
  <Words>1677</Words>
  <Application>Microsoft Macintosh PowerPoint</Application>
  <PresentationFormat>On-screen Show (4:3)</PresentationFormat>
  <Paragraphs>289</Paragraphs>
  <Slides>26</Slides>
  <Notes>4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Arial Rounded MT Bold</vt:lpstr>
      <vt:lpstr>Calibri</vt:lpstr>
      <vt:lpstr>Lucida Sans</vt:lpstr>
      <vt:lpstr>Wingdings</vt:lpstr>
      <vt:lpstr>Office Theme</vt:lpstr>
      <vt:lpstr>IoT Security</vt:lpstr>
      <vt:lpstr>Internet of Things (IoT)</vt:lpstr>
      <vt:lpstr>IoT (in)security</vt:lpstr>
      <vt:lpstr>Indeed...</vt:lpstr>
      <vt:lpstr>Compromising IoT devices</vt:lpstr>
      <vt:lpstr>Example: Insecure ports and weak passwords </vt:lpstr>
      <vt:lpstr>Example: Unpatched vulnerabilities</vt:lpstr>
      <vt:lpstr>IoT devices seem to be the weakest link</vt:lpstr>
      <vt:lpstr>IoT from a hacker’s perspective</vt:lpstr>
      <vt:lpstr>PowerPoint Presentation</vt:lpstr>
      <vt:lpstr>PowerPoint Presentation</vt:lpstr>
      <vt:lpstr>Explanation by security economics</vt:lpstr>
      <vt:lpstr>European Cyber Resilience Act</vt:lpstr>
      <vt:lpstr>European Cyber Resilience Act (cont’d)</vt:lpstr>
      <vt:lpstr>IoT malware</vt:lpstr>
      <vt:lpstr>Why infecting IoT devices?</vt:lpstr>
      <vt:lpstr>Example: Mirai botnet</vt:lpstr>
      <vt:lpstr>Example: Mirai botnet (cont’d)</vt:lpstr>
      <vt:lpstr>Potential consequences</vt:lpstr>
      <vt:lpstr>SETIT project</vt:lpstr>
      <vt:lpstr>The challenge of IoT malware detection </vt:lpstr>
      <vt:lpstr>We proposed…</vt:lpstr>
      <vt:lpstr>Operation of SIMBIoTA</vt:lpstr>
      <vt:lpstr>Operation of SIMBIoTA-ML</vt:lpstr>
      <vt:lpstr>More ingredients for securing IoT devices</vt:lpstr>
      <vt:lpstr>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buttyan</dc:creator>
  <cp:lastModifiedBy>Buttyán Levente</cp:lastModifiedBy>
  <cp:revision>170</cp:revision>
  <dcterms:created xsi:type="dcterms:W3CDTF">2014-12-01T17:03:38Z</dcterms:created>
  <dcterms:modified xsi:type="dcterms:W3CDTF">2023-05-19T14:23:56Z</dcterms:modified>
</cp:coreProperties>
</file>