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97" r:id="rId6"/>
    <p:sldId id="355" r:id="rId7"/>
    <p:sldId id="354" r:id="rId8"/>
    <p:sldId id="356" r:id="rId9"/>
    <p:sldId id="364" r:id="rId10"/>
    <p:sldId id="360" r:id="rId11"/>
    <p:sldId id="365" r:id="rId12"/>
    <p:sldId id="313" r:id="rId13"/>
    <p:sldId id="367" r:id="rId14"/>
    <p:sldId id="366" r:id="rId15"/>
    <p:sldId id="323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EF0"/>
    <a:srgbClr val="E8EFF8"/>
    <a:srgbClr val="FFFFFF"/>
    <a:srgbClr val="00BB00"/>
    <a:srgbClr val="E3F1FF"/>
    <a:srgbClr val="243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2" autoAdjust="0"/>
    <p:restoredTop sz="94640" autoAdjust="0"/>
  </p:normalViewPr>
  <p:slideViewPr>
    <p:cSldViewPr snapToGrid="0">
      <p:cViewPr varScale="1">
        <p:scale>
          <a:sx n="100" d="100"/>
          <a:sy n="100" d="100"/>
        </p:scale>
        <p:origin x="160" y="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7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06:05:36.6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06:05:36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A9264-3FA6-4915-BDF3-28662308F642}" type="datetimeFigureOut">
              <a:rPr lang="hu-HU" smtClean="0"/>
              <a:t>2023. 06. 05.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4350-7510-4396-9ED6-B2B0116198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95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64350-7510-4396-9ED6-B2B01161984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95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WAF – Web Application Firewall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64350-7510-4396-9ED6-B2B01161984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90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64350-7510-4396-9ED6-B2B01161984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2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Verticals</a:t>
            </a:r>
            <a:r>
              <a:rPr lang="hu-HU" dirty="0"/>
              <a:t> </a:t>
            </a:r>
            <a:r>
              <a:rPr lang="hu-HU" dirty="0" err="1"/>
              <a:t>competence</a:t>
            </a:r>
            <a:r>
              <a:rPr lang="hu-HU" dirty="0"/>
              <a:t> MAP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64350-7510-4396-9ED6-B2B0116198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7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adás 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ím helye 1"/>
          <p:cNvSpPr>
            <a:spLocks noGrp="1"/>
          </p:cNvSpPr>
          <p:nvPr>
            <p:ph type="title" hasCustomPrompt="1"/>
          </p:nvPr>
        </p:nvSpPr>
        <p:spPr>
          <a:xfrm>
            <a:off x="838200" y="16097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ELŐADÁSCÍM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00028"/>
            <a:ext cx="5153025" cy="1314450"/>
          </a:xfrm>
        </p:spPr>
        <p:txBody>
          <a:bodyPr/>
          <a:lstStyle>
            <a:lvl1pPr>
              <a:defRPr lang="hu-HU" sz="240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Mintanév szerkesztése</a:t>
            </a:r>
          </a:p>
          <a:p>
            <a:pPr lvl="0"/>
            <a:r>
              <a:rPr lang="hu-HU" dirty="0"/>
              <a:t>Mintabeosztás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94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7787"/>
            <a:ext cx="5961400" cy="4595814"/>
          </a:xfrm>
        </p:spPr>
        <p:txBody>
          <a:bodyPr>
            <a:normAutofit/>
          </a:bodyPr>
          <a:lstStyle>
            <a:lvl1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 szerkesztéshez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9" name="Kép helye 16"/>
          <p:cNvSpPr>
            <a:spLocks noGrp="1"/>
          </p:cNvSpPr>
          <p:nvPr>
            <p:ph type="pic" sz="quarter" idx="13"/>
          </p:nvPr>
        </p:nvSpPr>
        <p:spPr>
          <a:xfrm>
            <a:off x="6981825" y="1347789"/>
            <a:ext cx="4595188" cy="4595812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126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771135"/>
            <a:ext cx="5961400" cy="417246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Listaszint szerkesztése</a:t>
            </a:r>
          </a:p>
          <a:p>
            <a:r>
              <a:rPr lang="hu-HU" dirty="0"/>
              <a:t>Listaszint szerkesztése</a:t>
            </a:r>
          </a:p>
          <a:p>
            <a:r>
              <a:rPr lang="hu-HU" dirty="0"/>
              <a:t>Listaszint szerkesztése</a:t>
            </a:r>
          </a:p>
          <a:p>
            <a:r>
              <a:rPr lang="hu-HU" dirty="0"/>
              <a:t>Listaszint szerkesztése</a:t>
            </a:r>
          </a:p>
          <a:p>
            <a:r>
              <a:rPr lang="hu-HU" dirty="0"/>
              <a:t>Listaszint szerkesztése</a:t>
            </a:r>
          </a:p>
          <a:p>
            <a:r>
              <a:rPr lang="hu-HU" dirty="0"/>
              <a:t>Listaszint szerkesztése</a:t>
            </a:r>
          </a:p>
          <a:p>
            <a:endParaRPr lang="hu-HU" dirty="0"/>
          </a:p>
        </p:txBody>
      </p:sp>
      <p:sp>
        <p:nvSpPr>
          <p:cNvPr id="17" name="Kép helye 16"/>
          <p:cNvSpPr>
            <a:spLocks noGrp="1"/>
          </p:cNvSpPr>
          <p:nvPr>
            <p:ph type="pic" sz="quarter" idx="13"/>
          </p:nvPr>
        </p:nvSpPr>
        <p:spPr>
          <a:xfrm>
            <a:off x="6981825" y="1347789"/>
            <a:ext cx="4595188" cy="459581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838537" y="1347789"/>
            <a:ext cx="5961063" cy="423861"/>
          </a:xfrm>
        </p:spPr>
        <p:txBody>
          <a:bodyPr>
            <a:normAutofit/>
          </a:bodyPr>
          <a:lstStyle>
            <a:lvl1pPr>
              <a:defRPr lang="hu-HU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2886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9" name="Kép helye 16"/>
          <p:cNvSpPr>
            <a:spLocks noGrp="1"/>
          </p:cNvSpPr>
          <p:nvPr>
            <p:ph type="pic" sz="quarter" idx="13"/>
          </p:nvPr>
        </p:nvSpPr>
        <p:spPr>
          <a:xfrm>
            <a:off x="6981825" y="1347789"/>
            <a:ext cx="4595188" cy="459581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Diagram helye 2"/>
          <p:cNvSpPr>
            <a:spLocks noGrp="1"/>
          </p:cNvSpPr>
          <p:nvPr>
            <p:ph type="chart" sz="quarter" idx="14"/>
          </p:nvPr>
        </p:nvSpPr>
        <p:spPr>
          <a:xfrm>
            <a:off x="838200" y="1347787"/>
            <a:ext cx="5961400" cy="4595814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5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ttő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38070"/>
            <a:ext cx="5181600" cy="4351338"/>
          </a:xfrm>
        </p:spPr>
        <p:txBody>
          <a:bodyPr/>
          <a:lstStyle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38070"/>
            <a:ext cx="5181600" cy="4351338"/>
          </a:xfrm>
        </p:spPr>
        <p:txBody>
          <a:bodyPr/>
          <a:lstStyle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399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1791784" y="6492874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7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ttős tartalom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45949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283402"/>
            <a:ext cx="5157787" cy="368458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45949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283402"/>
            <a:ext cx="5183188" cy="368458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19915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858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 le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10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5925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Mintanév szerkesztése</a:t>
            </a:r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4"/>
          </p:nvPr>
        </p:nvSpPr>
        <p:spPr>
          <a:xfrm>
            <a:off x="1685925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52850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Mintanév szerkesztése</a:t>
            </a:r>
          </a:p>
        </p:txBody>
      </p:sp>
      <p:sp>
        <p:nvSpPr>
          <p:cNvPr id="12" name="Kép helye 4"/>
          <p:cNvSpPr>
            <a:spLocks noGrp="1"/>
          </p:cNvSpPr>
          <p:nvPr>
            <p:ph type="pic" sz="quarter" idx="16"/>
          </p:nvPr>
        </p:nvSpPr>
        <p:spPr>
          <a:xfrm>
            <a:off x="3752850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7" hasCustomPrompt="1"/>
          </p:nvPr>
        </p:nvSpPr>
        <p:spPr>
          <a:xfrm>
            <a:off x="5819775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dirty="0"/>
              <a:t>Mintanév szerkesztése</a:t>
            </a:r>
          </a:p>
        </p:txBody>
      </p:sp>
      <p:sp>
        <p:nvSpPr>
          <p:cNvPr id="14" name="Kép helye 4"/>
          <p:cNvSpPr>
            <a:spLocks noGrp="1"/>
          </p:cNvSpPr>
          <p:nvPr>
            <p:ph type="pic" sz="quarter" idx="18"/>
          </p:nvPr>
        </p:nvSpPr>
        <p:spPr>
          <a:xfrm>
            <a:off x="5819775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886700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dirty="0"/>
              <a:t>Mintanév szerkesztése</a:t>
            </a:r>
          </a:p>
        </p:txBody>
      </p:sp>
      <p:sp>
        <p:nvSpPr>
          <p:cNvPr id="16" name="Kép helye 4"/>
          <p:cNvSpPr>
            <a:spLocks noGrp="1"/>
          </p:cNvSpPr>
          <p:nvPr>
            <p:ph type="pic" sz="quarter" idx="20"/>
          </p:nvPr>
        </p:nvSpPr>
        <p:spPr>
          <a:xfrm>
            <a:off x="7886700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8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1791784" y="6492874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584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magyarázat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4"/>
          </p:nvPr>
        </p:nvSpPr>
        <p:spPr>
          <a:xfrm>
            <a:off x="3162298" y="1510507"/>
            <a:ext cx="5867400" cy="42806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262857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1.</a:t>
            </a:r>
          </a:p>
        </p:txBody>
      </p:sp>
      <p:sp>
        <p:nvSpPr>
          <p:cNvPr id="17" name="Szöveg helye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758157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 </a:t>
            </a:r>
            <a:r>
              <a:rPr lang="hu-HU" dirty="0" err="1"/>
              <a:t>alszöveg</a:t>
            </a:r>
            <a:endParaRPr lang="hu-HU" dirty="0"/>
          </a:p>
        </p:txBody>
      </p:sp>
      <p:sp>
        <p:nvSpPr>
          <p:cNvPr id="19" name="Szöveg helye 3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253457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 dirty="0"/>
              <a:t>Minta szövegtörzs szerkesztése. Kattintson ide a szövegtörzs szerkesztéséhez.</a:t>
            </a:r>
          </a:p>
        </p:txBody>
      </p:sp>
      <p:sp>
        <p:nvSpPr>
          <p:cNvPr id="23" name="Szöveg helye 3"/>
          <p:cNvSpPr>
            <a:spLocks noGrp="1"/>
          </p:cNvSpPr>
          <p:nvPr>
            <p:ph type="body" sz="quarter" idx="19" hasCustomPrompt="1"/>
          </p:nvPr>
        </p:nvSpPr>
        <p:spPr>
          <a:xfrm>
            <a:off x="9686924" y="1262857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3.</a:t>
            </a:r>
          </a:p>
        </p:txBody>
      </p:sp>
      <p:sp>
        <p:nvSpPr>
          <p:cNvPr id="24" name="Szöveg helye 3"/>
          <p:cNvSpPr>
            <a:spLocks noGrp="1"/>
          </p:cNvSpPr>
          <p:nvPr>
            <p:ph type="body" sz="quarter" idx="20" hasCustomPrompt="1"/>
          </p:nvPr>
        </p:nvSpPr>
        <p:spPr>
          <a:xfrm>
            <a:off x="9686924" y="1758157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 </a:t>
            </a:r>
            <a:r>
              <a:rPr lang="hu-HU" dirty="0" err="1"/>
              <a:t>alszöveg</a:t>
            </a:r>
            <a:endParaRPr lang="hu-HU" dirty="0"/>
          </a:p>
        </p:txBody>
      </p:sp>
      <p:sp>
        <p:nvSpPr>
          <p:cNvPr id="25" name="Szöveg helye 3"/>
          <p:cNvSpPr>
            <a:spLocks noGrp="1"/>
          </p:cNvSpPr>
          <p:nvPr>
            <p:ph type="body" sz="quarter" idx="21" hasCustomPrompt="1"/>
          </p:nvPr>
        </p:nvSpPr>
        <p:spPr>
          <a:xfrm>
            <a:off x="9686923" y="2253457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 dirty="0"/>
              <a:t>Minta szövegtörzs szerkesztése. Kattintson ide a szövegtörzs szerkesztéséhez.</a:t>
            </a:r>
          </a:p>
        </p:txBody>
      </p:sp>
      <p:sp>
        <p:nvSpPr>
          <p:cNvPr id="26" name="Szöveg helye 3"/>
          <p:cNvSpPr>
            <a:spLocks noGrp="1"/>
          </p:cNvSpPr>
          <p:nvPr>
            <p:ph type="body" sz="quarter" idx="22" hasCustomPrompt="1"/>
          </p:nvPr>
        </p:nvSpPr>
        <p:spPr>
          <a:xfrm>
            <a:off x="838201" y="3822270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2.</a:t>
            </a:r>
          </a:p>
        </p:txBody>
      </p:sp>
      <p:sp>
        <p:nvSpPr>
          <p:cNvPr id="27" name="Szöveg helye 3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4317570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 </a:t>
            </a:r>
            <a:r>
              <a:rPr lang="hu-HU" dirty="0" err="1"/>
              <a:t>alszöveg</a:t>
            </a:r>
            <a:endParaRPr lang="hu-HU" dirty="0"/>
          </a:p>
        </p:txBody>
      </p:sp>
      <p:sp>
        <p:nvSpPr>
          <p:cNvPr id="28" name="Szöveg helye 3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812870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 dirty="0"/>
              <a:t>Minta szövegtörzs szerkesztése. Kattintson ide a szövegtörzs szerkesztéséhez.</a:t>
            </a:r>
          </a:p>
        </p:txBody>
      </p:sp>
      <p:sp>
        <p:nvSpPr>
          <p:cNvPr id="29" name="Szöveg helye 3"/>
          <p:cNvSpPr>
            <a:spLocks noGrp="1"/>
          </p:cNvSpPr>
          <p:nvPr>
            <p:ph type="body" sz="quarter" idx="25" hasCustomPrompt="1"/>
          </p:nvPr>
        </p:nvSpPr>
        <p:spPr>
          <a:xfrm>
            <a:off x="9686924" y="3822270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4.</a:t>
            </a:r>
          </a:p>
        </p:txBody>
      </p:sp>
      <p:sp>
        <p:nvSpPr>
          <p:cNvPr id="30" name="Szöveg helye 3"/>
          <p:cNvSpPr>
            <a:spLocks noGrp="1"/>
          </p:cNvSpPr>
          <p:nvPr>
            <p:ph type="body" sz="quarter" idx="26" hasCustomPrompt="1"/>
          </p:nvPr>
        </p:nvSpPr>
        <p:spPr>
          <a:xfrm>
            <a:off x="9686924" y="4317570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 </a:t>
            </a:r>
            <a:r>
              <a:rPr lang="hu-HU" dirty="0" err="1"/>
              <a:t>alszöveg</a:t>
            </a:r>
            <a:endParaRPr lang="hu-HU" dirty="0"/>
          </a:p>
        </p:txBody>
      </p:sp>
      <p:sp>
        <p:nvSpPr>
          <p:cNvPr id="31" name="Szöveg helye 3"/>
          <p:cNvSpPr>
            <a:spLocks noGrp="1"/>
          </p:cNvSpPr>
          <p:nvPr>
            <p:ph type="body" sz="quarter" idx="27" hasCustomPrompt="1"/>
          </p:nvPr>
        </p:nvSpPr>
        <p:spPr>
          <a:xfrm>
            <a:off x="9686923" y="4812870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 dirty="0"/>
              <a:t>Minta szövegtörzs szerkesztése. Kattintson ide a szövegtörzs szerkesztéséhez.</a:t>
            </a:r>
          </a:p>
        </p:txBody>
      </p:sp>
      <p:sp>
        <p:nvSpPr>
          <p:cNvPr id="3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1791784" y="6492874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531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dirty="0"/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4267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696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196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dirty="0"/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4267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696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5168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2714625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508635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739140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2714625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508635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9140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156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őadás 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ím helye 1"/>
          <p:cNvSpPr>
            <a:spLocks noGrp="1"/>
          </p:cNvSpPr>
          <p:nvPr>
            <p:ph type="title" hasCustomPrompt="1"/>
          </p:nvPr>
        </p:nvSpPr>
        <p:spPr>
          <a:xfrm>
            <a:off x="838200" y="16097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ELŐADÁSCÍM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00028"/>
            <a:ext cx="5153025" cy="1314450"/>
          </a:xfrm>
        </p:spPr>
        <p:txBody>
          <a:bodyPr/>
          <a:lstStyle>
            <a:lvl1pPr>
              <a:defRPr lang="hu-HU" sz="240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Mintanév szerkesztése</a:t>
            </a:r>
          </a:p>
          <a:p>
            <a:pPr lvl="0"/>
            <a:r>
              <a:rPr lang="hu-HU" dirty="0"/>
              <a:t>Mintabeosztás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39080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2714625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508635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739140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2714625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508635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9140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0887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2714625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5086350" y="1227931"/>
            <a:ext cx="2266950" cy="2447925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739140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2714625" y="3751624"/>
            <a:ext cx="2266950" cy="2447925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508635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91400" y="3751624"/>
            <a:ext cx="2266950" cy="2447925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616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838200" y="1474354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3028325" y="1468797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5218450" y="1468797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51720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302832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521360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8" name="Szöveg helye 10"/>
          <p:cNvSpPr>
            <a:spLocks noGrp="1"/>
          </p:cNvSpPr>
          <p:nvPr>
            <p:ph type="body" sz="quarter" idx="19"/>
          </p:nvPr>
        </p:nvSpPr>
        <p:spPr>
          <a:xfrm>
            <a:off x="7408575" y="1467208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Szöveg helye 10"/>
          <p:cNvSpPr>
            <a:spLocks noGrp="1"/>
          </p:cNvSpPr>
          <p:nvPr>
            <p:ph type="body" sz="quarter" idx="20"/>
          </p:nvPr>
        </p:nvSpPr>
        <p:spPr>
          <a:xfrm>
            <a:off x="9598700" y="1467208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21"/>
          </p:nvPr>
        </p:nvSpPr>
        <p:spPr>
          <a:xfrm>
            <a:off x="740857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0"/>
          <p:cNvSpPr>
            <a:spLocks noGrp="1"/>
          </p:cNvSpPr>
          <p:nvPr>
            <p:ph type="body" sz="quarter" idx="22"/>
          </p:nvPr>
        </p:nvSpPr>
        <p:spPr>
          <a:xfrm>
            <a:off x="9598700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6682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838200" y="1474354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3028325" y="1468797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5218450" y="1468797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51720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3951285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302832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5213605" y="3951285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8" name="Szöveg helye 10"/>
          <p:cNvSpPr>
            <a:spLocks noGrp="1"/>
          </p:cNvSpPr>
          <p:nvPr>
            <p:ph type="body" sz="quarter" idx="19"/>
          </p:nvPr>
        </p:nvSpPr>
        <p:spPr>
          <a:xfrm>
            <a:off x="7408575" y="1467208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Szöveg helye 10"/>
          <p:cNvSpPr>
            <a:spLocks noGrp="1"/>
          </p:cNvSpPr>
          <p:nvPr>
            <p:ph type="body" sz="quarter" idx="20"/>
          </p:nvPr>
        </p:nvSpPr>
        <p:spPr>
          <a:xfrm>
            <a:off x="9598700" y="1467208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21"/>
          </p:nvPr>
        </p:nvSpPr>
        <p:spPr>
          <a:xfrm>
            <a:off x="740857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0"/>
          <p:cNvSpPr>
            <a:spLocks noGrp="1"/>
          </p:cNvSpPr>
          <p:nvPr>
            <p:ph type="body" sz="quarter" idx="22"/>
          </p:nvPr>
        </p:nvSpPr>
        <p:spPr>
          <a:xfrm>
            <a:off x="9598700" y="3951285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5356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838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2743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4648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4" name="Szöveg helye 10"/>
          <p:cNvSpPr>
            <a:spLocks noGrp="1"/>
          </p:cNvSpPr>
          <p:nvPr>
            <p:ph type="body" sz="quarter" idx="16"/>
          </p:nvPr>
        </p:nvSpPr>
        <p:spPr>
          <a:xfrm>
            <a:off x="6553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5" name="Szöveg helye 10"/>
          <p:cNvSpPr>
            <a:spLocks noGrp="1"/>
          </p:cNvSpPr>
          <p:nvPr>
            <p:ph type="body" sz="quarter" idx="17"/>
          </p:nvPr>
        </p:nvSpPr>
        <p:spPr>
          <a:xfrm>
            <a:off x="8458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6" name="Szöveg helye 10"/>
          <p:cNvSpPr>
            <a:spLocks noGrp="1"/>
          </p:cNvSpPr>
          <p:nvPr>
            <p:ph type="body" sz="quarter" idx="18"/>
          </p:nvPr>
        </p:nvSpPr>
        <p:spPr>
          <a:xfrm>
            <a:off x="838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7" name="Szöveg helye 10"/>
          <p:cNvSpPr>
            <a:spLocks noGrp="1"/>
          </p:cNvSpPr>
          <p:nvPr>
            <p:ph type="body" sz="quarter" idx="19"/>
          </p:nvPr>
        </p:nvSpPr>
        <p:spPr>
          <a:xfrm>
            <a:off x="2743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8" name="Szöveg helye 10"/>
          <p:cNvSpPr>
            <a:spLocks noGrp="1"/>
          </p:cNvSpPr>
          <p:nvPr>
            <p:ph type="body" sz="quarter" idx="20"/>
          </p:nvPr>
        </p:nvSpPr>
        <p:spPr>
          <a:xfrm>
            <a:off x="4648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9" name="Szöveg helye 10"/>
          <p:cNvSpPr>
            <a:spLocks noGrp="1"/>
          </p:cNvSpPr>
          <p:nvPr>
            <p:ph type="body" sz="quarter" idx="21"/>
          </p:nvPr>
        </p:nvSpPr>
        <p:spPr>
          <a:xfrm>
            <a:off x="6553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0" name="Szöveg helye 10"/>
          <p:cNvSpPr>
            <a:spLocks noGrp="1"/>
          </p:cNvSpPr>
          <p:nvPr>
            <p:ph type="body" sz="quarter" idx="22"/>
          </p:nvPr>
        </p:nvSpPr>
        <p:spPr>
          <a:xfrm>
            <a:off x="8458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0"/>
          <p:cNvSpPr>
            <a:spLocks noGrp="1"/>
          </p:cNvSpPr>
          <p:nvPr>
            <p:ph type="body" sz="quarter" idx="23"/>
          </p:nvPr>
        </p:nvSpPr>
        <p:spPr>
          <a:xfrm>
            <a:off x="838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2" name="Szöveg helye 10"/>
          <p:cNvSpPr>
            <a:spLocks noGrp="1"/>
          </p:cNvSpPr>
          <p:nvPr>
            <p:ph type="body" sz="quarter" idx="24"/>
          </p:nvPr>
        </p:nvSpPr>
        <p:spPr>
          <a:xfrm>
            <a:off x="2743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3" name="Szöveg helye 10"/>
          <p:cNvSpPr>
            <a:spLocks noGrp="1"/>
          </p:cNvSpPr>
          <p:nvPr>
            <p:ph type="body" sz="quarter" idx="25"/>
          </p:nvPr>
        </p:nvSpPr>
        <p:spPr>
          <a:xfrm>
            <a:off x="4648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0"/>
          <p:cNvSpPr>
            <a:spLocks noGrp="1"/>
          </p:cNvSpPr>
          <p:nvPr>
            <p:ph type="body" sz="quarter" idx="26"/>
          </p:nvPr>
        </p:nvSpPr>
        <p:spPr>
          <a:xfrm>
            <a:off x="6553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5" name="Szöveg helye 10"/>
          <p:cNvSpPr>
            <a:spLocks noGrp="1"/>
          </p:cNvSpPr>
          <p:nvPr>
            <p:ph type="body" sz="quarter" idx="27"/>
          </p:nvPr>
        </p:nvSpPr>
        <p:spPr>
          <a:xfrm>
            <a:off x="8458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44340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ó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Médiafájl helye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266825"/>
            <a:ext cx="8943975" cy="49339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u-HU" dirty="0"/>
              <a:t>Videó beszúrása</a:t>
            </a:r>
          </a:p>
        </p:txBody>
      </p:sp>
      <p:sp>
        <p:nvSpPr>
          <p:cNvPr id="6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19915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2031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Médiafájl helye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771525"/>
            <a:ext cx="9953625" cy="541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u-HU" dirty="0"/>
              <a:t>Videó beszúrása</a:t>
            </a:r>
          </a:p>
        </p:txBody>
      </p:sp>
    </p:spTree>
    <p:extLst>
      <p:ext uri="{BB962C8B-B14F-4D97-AF65-F5344CB8AC3E}">
        <p14:creationId xmlns:p14="http://schemas.microsoft.com/office/powerpoint/2010/main" val="3077629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Diagram helye 10"/>
          <p:cNvSpPr>
            <a:spLocks noGrp="1"/>
          </p:cNvSpPr>
          <p:nvPr>
            <p:ph type="chart" sz="quarter" idx="13"/>
          </p:nvPr>
        </p:nvSpPr>
        <p:spPr>
          <a:xfrm>
            <a:off x="838200" y="1337252"/>
            <a:ext cx="10277475" cy="4752975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840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is szövegg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76575" y="1158875"/>
            <a:ext cx="8288338" cy="510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1158875"/>
            <a:ext cx="2009775" cy="5108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896061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547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Elforgato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1933575" cy="5811838"/>
          </a:xfrm>
        </p:spPr>
        <p:txBody>
          <a:bodyPr vert="eaVert"/>
          <a:lstStyle>
            <a:lvl1pPr>
              <a:defRPr lang="hu-HU" sz="3200" b="1" kern="1200" dirty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61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1609725"/>
            <a:ext cx="5067300" cy="942975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ELVÁLASZTÓCÍM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2552700"/>
            <a:ext cx="5067300" cy="115252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</p:spTree>
    <p:extLst>
      <p:ext uri="{BB962C8B-B14F-4D97-AF65-F5344CB8AC3E}">
        <p14:creationId xmlns:p14="http://schemas.microsoft.com/office/powerpoint/2010/main" val="1708628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ő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ím helye 1"/>
          <p:cNvSpPr>
            <a:spLocks noGrp="1"/>
          </p:cNvSpPr>
          <p:nvPr>
            <p:ph type="title" hasCustomPrompt="1"/>
          </p:nvPr>
        </p:nvSpPr>
        <p:spPr>
          <a:xfrm>
            <a:off x="838200" y="1609725"/>
            <a:ext cx="4985951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6521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1609725"/>
            <a:ext cx="5067300" cy="942975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ELVÁLASZTÓCÍM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2552700"/>
            <a:ext cx="5067300" cy="115252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</p:spTree>
    <p:extLst>
      <p:ext uri="{BB962C8B-B14F-4D97-AF65-F5344CB8AC3E}">
        <p14:creationId xmlns:p14="http://schemas.microsoft.com/office/powerpoint/2010/main" val="235828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képernyő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9" cy="6858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hu-HU" dirty="0"/>
              <a:t>Teljesképernyős kép beszúrásához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367040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ap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7787"/>
            <a:ext cx="10363200" cy="4595814"/>
          </a:xfrm>
        </p:spPr>
        <p:txBody>
          <a:bodyPr>
            <a:normAutofit/>
          </a:bodyPr>
          <a:lstStyle>
            <a:lvl1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96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896061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733675" y="1347787"/>
            <a:ext cx="6724650" cy="709612"/>
          </a:xfrm>
        </p:spPr>
        <p:txBody>
          <a:bodyPr>
            <a:no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2733675" y="2171699"/>
            <a:ext cx="6724650" cy="3798887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hu-H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0"/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lvl="0"/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6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204332"/>
            <a:ext cx="10534650" cy="709612"/>
          </a:xfrm>
        </p:spPr>
        <p:txBody>
          <a:bodyPr>
            <a:no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838200" y="2710249"/>
            <a:ext cx="4848225" cy="3260337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hu-H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0"/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lvl="0"/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1"/>
          </p:nvPr>
        </p:nvSpPr>
        <p:spPr>
          <a:xfrm>
            <a:off x="6524625" y="2710249"/>
            <a:ext cx="4848225" cy="3260336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hu-H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0"/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Mintaszöveg szerkesztése</a:t>
            </a:r>
          </a:p>
          <a:p>
            <a:pPr lvl="0"/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838200" y="1996977"/>
            <a:ext cx="4848225" cy="6302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5"/>
          <p:cNvSpPr>
            <a:spLocks noGrp="1"/>
          </p:cNvSpPr>
          <p:nvPr>
            <p:ph type="body" sz="quarter" idx="14"/>
          </p:nvPr>
        </p:nvSpPr>
        <p:spPr>
          <a:xfrm>
            <a:off x="6524625" y="1996977"/>
            <a:ext cx="4848225" cy="6302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71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2047875"/>
            <a:ext cx="10363200" cy="38957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838200" y="1381125"/>
            <a:ext cx="10363200" cy="514350"/>
          </a:xfrm>
        </p:spPr>
        <p:txBody>
          <a:bodyPr/>
          <a:lstStyle>
            <a:lvl1pPr>
              <a:defRPr lang="hu-HU" sz="20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53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097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400028"/>
            <a:ext cx="5153025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Mintanév szerkesztése</a:t>
            </a:r>
            <a:br>
              <a:rPr lang="hu-HU" dirty="0"/>
            </a:br>
            <a:r>
              <a:rPr lang="hu-HU" dirty="0"/>
              <a:t>Mintabeosztás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4iG BASIC PRESENTATION TEMPLATE | FOOTER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725275" y="6372226"/>
            <a:ext cx="466725" cy="48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0E43-EC6D-474A-A03A-1D600D39D82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2D69F-A841-24BE-F282-10956D66752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60820"/>
            <a:ext cx="41910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HU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4004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9" r:id="rId2"/>
    <p:sldLayoutId id="2147483673" r:id="rId3"/>
    <p:sldLayoutId id="2147483690" r:id="rId4"/>
    <p:sldLayoutId id="2147483691" r:id="rId5"/>
    <p:sldLayoutId id="2147483649" r:id="rId6"/>
    <p:sldLayoutId id="2147483684" r:id="rId7"/>
    <p:sldLayoutId id="2147483685" r:id="rId8"/>
    <p:sldLayoutId id="2147483683" r:id="rId9"/>
    <p:sldLayoutId id="2147483651" r:id="rId10"/>
    <p:sldLayoutId id="2147483676" r:id="rId11"/>
    <p:sldLayoutId id="2147483675" r:id="rId12"/>
    <p:sldLayoutId id="2147483652" r:id="rId13"/>
    <p:sldLayoutId id="2147483653" r:id="rId14"/>
    <p:sldLayoutId id="2147483686" r:id="rId15"/>
    <p:sldLayoutId id="2147483687" r:id="rId16"/>
    <p:sldLayoutId id="2147483655" r:id="rId17"/>
    <p:sldLayoutId id="2147483678" r:id="rId18"/>
    <p:sldLayoutId id="2147483674" r:id="rId19"/>
    <p:sldLayoutId id="2147483677" r:id="rId20"/>
    <p:sldLayoutId id="2147483679" r:id="rId21"/>
    <p:sldLayoutId id="2147483680" r:id="rId22"/>
    <p:sldLayoutId id="2147483681" r:id="rId23"/>
    <p:sldLayoutId id="2147483682" r:id="rId24"/>
    <p:sldLayoutId id="2147483672" r:id="rId25"/>
    <p:sldLayoutId id="2147483654" r:id="rId26"/>
    <p:sldLayoutId id="2147483656" r:id="rId27"/>
    <p:sldLayoutId id="2147483657" r:id="rId28"/>
    <p:sldLayoutId id="2147483659" r:id="rId29"/>
    <p:sldLayoutId id="2147483688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26.png"/><Relationship Id="rId26" Type="http://schemas.openxmlformats.org/officeDocument/2006/relationships/image" Target="../media/image36.png"/><Relationship Id="rId3" Type="http://schemas.openxmlformats.org/officeDocument/2006/relationships/image" Target="../media/image15.svg"/><Relationship Id="rId21" Type="http://schemas.openxmlformats.org/officeDocument/2006/relationships/image" Target="../media/image29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32.png"/><Relationship Id="rId25" Type="http://schemas.openxmlformats.org/officeDocument/2006/relationships/image" Target="../media/image35.png"/><Relationship Id="rId2" Type="http://schemas.openxmlformats.org/officeDocument/2006/relationships/image" Target="../media/image14.png"/><Relationship Id="rId16" Type="http://schemas.openxmlformats.org/officeDocument/2006/relationships/customXml" Target="../ink/ink2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4.png"/><Relationship Id="rId5" Type="http://schemas.openxmlformats.org/officeDocument/2006/relationships/image" Target="../media/image17.svg"/><Relationship Id="rId15" Type="http://schemas.openxmlformats.org/officeDocument/2006/relationships/image" Target="../media/image31.png"/><Relationship Id="rId23" Type="http://schemas.openxmlformats.org/officeDocument/2006/relationships/image" Target="../media/image33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customXml" Target="../ink/ink1.xml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IoT Present and Future</a:t>
            </a:r>
            <a:br>
              <a:rPr lang="en-GB" dirty="0"/>
            </a:br>
            <a:br>
              <a:rPr lang="en-GB" dirty="0"/>
            </a:br>
            <a:r>
              <a:rPr lang="en-GB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4iG Group’s IoT capabilities from Business and Technology point of view</a:t>
            </a:r>
            <a:endParaRPr lang="hu-HU" sz="20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E9F34-1AEB-4BCE-B544-9D6776ABAF40}"/>
              </a:ext>
            </a:extLst>
          </p:cNvPr>
          <p:cNvSpPr txBox="1"/>
          <p:nvPr/>
        </p:nvSpPr>
        <p:spPr>
          <a:xfrm>
            <a:off x="838200" y="561340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dr.</a:t>
            </a:r>
            <a:r>
              <a:rPr lang="en-GB" dirty="0"/>
              <a:t> Pete </a:t>
            </a:r>
            <a:r>
              <a:rPr lang="en-GB" dirty="0" err="1"/>
              <a:t>Gábor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2805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F368F-B4A6-C43B-F821-12AEF72DA80E}"/>
              </a:ext>
            </a:extLst>
          </p:cNvPr>
          <p:cNvSpPr txBox="1"/>
          <p:nvPr/>
        </p:nvSpPr>
        <p:spPr>
          <a:xfrm>
            <a:off x="1398919" y="2993234"/>
            <a:ext cx="900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b="1" dirty="0"/>
              <a:t>4iG</a:t>
            </a:r>
            <a:r>
              <a:rPr lang="en-HU" dirty="0"/>
              <a:t>’s IoT mission is to connect </a:t>
            </a:r>
            <a:r>
              <a:rPr lang="en-HU" b="1" dirty="0">
                <a:solidFill>
                  <a:schemeClr val="accent1"/>
                </a:solidFill>
              </a:rPr>
              <a:t>Business</a:t>
            </a:r>
            <a:r>
              <a:rPr lang="en-HU" dirty="0"/>
              <a:t> needs and </a:t>
            </a:r>
            <a:r>
              <a:rPr lang="en-HU" b="1" dirty="0">
                <a:solidFill>
                  <a:schemeClr val="accent1"/>
                </a:solidFill>
              </a:rPr>
              <a:t>Technology</a:t>
            </a:r>
            <a:r>
              <a:rPr lang="en-HU" dirty="0"/>
              <a:t> solutions under one umbrella to maximize the power of </a:t>
            </a:r>
            <a:r>
              <a:rPr lang="en-HU" b="1" dirty="0">
                <a:solidFill>
                  <a:schemeClr val="accent1"/>
                </a:solidFill>
              </a:rPr>
              <a:t>Data</a:t>
            </a:r>
            <a:r>
              <a:rPr lang="en-HU" dirty="0"/>
              <a:t>. </a:t>
            </a:r>
          </a:p>
        </p:txBody>
      </p:sp>
      <p:sp>
        <p:nvSpPr>
          <p:cNvPr id="5" name="Dia számának helye 11">
            <a:extLst>
              <a:ext uri="{FF2B5EF4-FFF2-40B4-BE49-F238E27FC236}">
                <a16:creationId xmlns:a16="http://schemas.microsoft.com/office/drawing/2014/main" id="{0C47F814-093F-34AC-C99F-6B2FEE8408B0}"/>
              </a:ext>
            </a:extLst>
          </p:cNvPr>
          <p:cNvSpPr txBox="1">
            <a:spLocks/>
          </p:cNvSpPr>
          <p:nvPr/>
        </p:nvSpPr>
        <p:spPr>
          <a:xfrm>
            <a:off x="11808402" y="6502855"/>
            <a:ext cx="466725" cy="48577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4F0E43-EC6D-474A-A03A-1D600D39D828}" type="slidenum">
              <a:rPr lang="hu-HU" sz="1200" smtClean="0">
                <a:solidFill>
                  <a:schemeClr val="tx1">
                    <a:tint val="75000"/>
                  </a:schemeClr>
                </a:solidFill>
              </a:rPr>
              <a:pPr/>
              <a:t>10</a:t>
            </a:fld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5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1DC2E10-50B4-4EFD-8CBD-2A0ECD895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4751" r="49900" b="7908"/>
          <a:stretch/>
        </p:blipFill>
        <p:spPr>
          <a:xfrm>
            <a:off x="-24385" y="0"/>
            <a:ext cx="12216385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F148791A-0E19-4663-BF51-ACC0D02148CF}"/>
              </a:ext>
            </a:extLst>
          </p:cNvPr>
          <p:cNvSpPr txBox="1">
            <a:spLocks/>
          </p:cNvSpPr>
          <p:nvPr/>
        </p:nvSpPr>
        <p:spPr>
          <a:xfrm>
            <a:off x="2097258" y="4382803"/>
            <a:ext cx="7997483" cy="782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cap="all" dirty="0">
                <a:solidFill>
                  <a:srgbClr val="FFFFFF"/>
                </a:solidFill>
                <a:latin typeface="Rubik Light" pitchFamily="2" charset="-79"/>
                <a:cs typeface="Rubik Light" pitchFamily="2" charset="-79"/>
              </a:rPr>
              <a:t>THANK YOU </a:t>
            </a:r>
            <a:r>
              <a:rPr lang="hu-HU" sz="3600" b="1" cap="all" dirty="0">
                <a:solidFill>
                  <a:srgbClr val="FFFFFF"/>
                </a:solidFill>
                <a:latin typeface="Rubik Medium" pitchFamily="2" charset="-79"/>
                <a:cs typeface="Rubik Medium" pitchFamily="2" charset="-79"/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5528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EA1EBE-66A6-49CA-896F-5E0B97F6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en-GB" smtClean="0"/>
              <a:t>2</a:t>
            </a:fld>
            <a:endParaRPr lang="en-GB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BE41DC9D-94C5-4A80-A86B-B4DA1F13968E}"/>
              </a:ext>
            </a:extLst>
          </p:cNvPr>
          <p:cNvSpPr txBox="1">
            <a:spLocks/>
          </p:cNvSpPr>
          <p:nvPr/>
        </p:nvSpPr>
        <p:spPr>
          <a:xfrm>
            <a:off x="1137770" y="511735"/>
            <a:ext cx="4546601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</a:pPr>
            <a:endParaRPr lang="en-GB" sz="1600"/>
          </a:p>
        </p:txBody>
      </p:sp>
      <p:sp>
        <p:nvSpPr>
          <p:cNvPr id="18" name="Alcím 2">
            <a:extLst>
              <a:ext uri="{FF2B5EF4-FFF2-40B4-BE49-F238E27FC236}">
                <a16:creationId xmlns:a16="http://schemas.microsoft.com/office/drawing/2014/main" id="{36EA83DA-B033-42F5-BEE1-622C40DF1C4D}"/>
              </a:ext>
            </a:extLst>
          </p:cNvPr>
          <p:cNvSpPr txBox="1">
            <a:spLocks/>
          </p:cNvSpPr>
          <p:nvPr/>
        </p:nvSpPr>
        <p:spPr>
          <a:xfrm>
            <a:off x="284724" y="3981452"/>
            <a:ext cx="4546601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</a:pPr>
            <a:endParaRPr lang="en-GB" sz="160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D269AE-C678-419B-AA44-C5A3FC7D3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>
          <a:xfrm flipH="1">
            <a:off x="2305454" y="3584710"/>
            <a:ext cx="7592768" cy="3211302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E1062EAF-FB5C-4169-9064-46CAC0D990F2}"/>
              </a:ext>
            </a:extLst>
          </p:cNvPr>
          <p:cNvSpPr txBox="1"/>
          <p:nvPr/>
        </p:nvSpPr>
        <p:spPr>
          <a:xfrm>
            <a:off x="4819650" y="4549644"/>
            <a:ext cx="2552700" cy="10264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chemeClr val="accent5"/>
                </a:solidFill>
                <a:latin typeface="Rubik Medium" pitchFamily="2" charset="-79"/>
                <a:ea typeface="+mj-ea"/>
                <a:cs typeface="Rubik Medium" pitchFamily="2" charset="-79"/>
              </a:rPr>
              <a:t>Tele-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chemeClr val="accent5"/>
                </a:solidFill>
                <a:latin typeface="Rubik Medium" pitchFamily="2" charset="-79"/>
                <a:ea typeface="+mj-ea"/>
                <a:cs typeface="Rubik Medium" pitchFamily="2" charset="-79"/>
              </a:rPr>
              <a:t>communications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chemeClr val="accent5"/>
                </a:solidFill>
                <a:latin typeface="Rubik Medium" pitchFamily="2" charset="-79"/>
                <a:ea typeface="+mj-ea"/>
                <a:cs typeface="Rubik Medium" pitchFamily="2" charset="-79"/>
              </a:rPr>
              <a:t>infrastructure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B9DC71F-B9BD-4872-A64B-4649836CF9CE}"/>
              </a:ext>
            </a:extLst>
          </p:cNvPr>
          <p:cNvSpPr txBox="1"/>
          <p:nvPr/>
        </p:nvSpPr>
        <p:spPr>
          <a:xfrm>
            <a:off x="2503456" y="4711226"/>
            <a:ext cx="2552700" cy="70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rgbClr val="249BD7"/>
                </a:solidFill>
                <a:latin typeface="Rubik Medium" pitchFamily="2" charset="-79"/>
                <a:ea typeface="+mj-ea"/>
                <a:cs typeface="Rubik Medium" pitchFamily="2" charset="-79"/>
              </a:rPr>
              <a:t>IT System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rgbClr val="249BD7"/>
                </a:solidFill>
                <a:latin typeface="Rubik Medium" pitchFamily="2" charset="-79"/>
                <a:ea typeface="+mj-ea"/>
                <a:cs typeface="Rubik Medium" pitchFamily="2" charset="-79"/>
              </a:rPr>
              <a:t>integrator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6A2370CE-7B8F-4490-91D6-B5DD696601ED}"/>
              </a:ext>
            </a:extLst>
          </p:cNvPr>
          <p:cNvSpPr txBox="1"/>
          <p:nvPr/>
        </p:nvSpPr>
        <p:spPr>
          <a:xfrm>
            <a:off x="7052619" y="4549644"/>
            <a:ext cx="2761557" cy="102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chemeClr val="accent2"/>
                </a:solidFill>
                <a:latin typeface="Rubik Medium" pitchFamily="2" charset="-79"/>
                <a:ea typeface="+mj-ea"/>
                <a:cs typeface="Rubik Medium" pitchFamily="2" charset="-79"/>
              </a:rPr>
              <a:t>Space industry,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chemeClr val="accent2"/>
                </a:solidFill>
                <a:latin typeface="Rubik Medium" pitchFamily="2" charset="-79"/>
                <a:ea typeface="+mj-ea"/>
                <a:cs typeface="Rubik Medium" pitchFamily="2" charset="-79"/>
              </a:rPr>
              <a:t>Space TELE-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en-GB" sz="1400" b="1" cap="all" dirty="0">
                <a:solidFill>
                  <a:schemeClr val="accent2"/>
                </a:solidFill>
                <a:latin typeface="Rubik Medium" pitchFamily="2" charset="-79"/>
                <a:ea typeface="+mj-ea"/>
                <a:cs typeface="Rubik Medium" pitchFamily="2" charset="-79"/>
              </a:rPr>
              <a:t>COMMUNICATIONS</a:t>
            </a:r>
          </a:p>
        </p:txBody>
      </p:sp>
      <p:sp>
        <p:nvSpPr>
          <p:cNvPr id="23" name="Téglalap: egyik sarkán lekerekítve 22">
            <a:extLst>
              <a:ext uri="{FF2B5EF4-FFF2-40B4-BE49-F238E27FC236}">
                <a16:creationId xmlns:a16="http://schemas.microsoft.com/office/drawing/2014/main" id="{36112B3D-38F9-40F0-9F1D-42451CE396EB}"/>
              </a:ext>
            </a:extLst>
          </p:cNvPr>
          <p:cNvSpPr/>
          <p:nvPr/>
        </p:nvSpPr>
        <p:spPr>
          <a:xfrm flipH="1">
            <a:off x="305432" y="1085142"/>
            <a:ext cx="5682144" cy="2188149"/>
          </a:xfrm>
          <a:prstGeom prst="round1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en-GB" sz="1600" b="1" cap="all" dirty="0">
                <a:solidFill>
                  <a:schemeClr val="accent1"/>
                </a:solidFill>
                <a:latin typeface="+mj-lt"/>
                <a:ea typeface="+mj-ea"/>
                <a:cs typeface="Rubik Medium" pitchFamily="2" charset="-79"/>
              </a:rPr>
              <a:t>VISION AND STRATEGY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Extensive partner networks in Hungary and abroad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Acquisition strategy greatly contributes to the profitable operations of the group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Continuous involvement of additional resources and the penetration of new markets</a:t>
            </a:r>
            <a:endParaRPr lang="en-GB" sz="1600" b="1" cap="all" dirty="0">
              <a:solidFill>
                <a:schemeClr val="accent1"/>
              </a:solidFill>
              <a:latin typeface="+mj-lt"/>
              <a:ea typeface="+mj-ea"/>
              <a:cs typeface="Rubik Medium" pitchFamily="2" charset="-79"/>
            </a:endParaRPr>
          </a:p>
        </p:txBody>
      </p:sp>
      <p:sp>
        <p:nvSpPr>
          <p:cNvPr id="24" name="Téglalap: egyik sarkán lekerekítve 23">
            <a:extLst>
              <a:ext uri="{FF2B5EF4-FFF2-40B4-BE49-F238E27FC236}">
                <a16:creationId xmlns:a16="http://schemas.microsoft.com/office/drawing/2014/main" id="{BF2E8043-A9B3-4C23-8D52-FC604D28DCEF}"/>
              </a:ext>
            </a:extLst>
          </p:cNvPr>
          <p:cNvSpPr/>
          <p:nvPr/>
        </p:nvSpPr>
        <p:spPr>
          <a:xfrm>
            <a:off x="6204426" y="1075409"/>
            <a:ext cx="5682144" cy="2197882"/>
          </a:xfrm>
          <a:prstGeom prst="round1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en-GB" sz="1500" b="1" cap="all" dirty="0">
                <a:solidFill>
                  <a:schemeClr val="accent1"/>
                </a:solidFill>
                <a:latin typeface="+mj-lt"/>
                <a:ea typeface="+mj-ea"/>
                <a:cs typeface="Rubik Medium" pitchFamily="2" charset="-79"/>
              </a:rPr>
              <a:t>Holding structure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Addition to IT, 4iG is building strong market positions in the telco and space industry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DATA is the link between the three areas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Investments are aimed at increasing business efficiency.</a:t>
            </a:r>
          </a:p>
        </p:txBody>
      </p:sp>
      <p:sp>
        <p:nvSpPr>
          <p:cNvPr id="25" name="Cím 1">
            <a:extLst>
              <a:ext uri="{FF2B5EF4-FFF2-40B4-BE49-F238E27FC236}">
                <a16:creationId xmlns:a16="http://schemas.microsoft.com/office/drawing/2014/main" id="{A60FFA96-E19B-4208-BE6A-8A8F9608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06400"/>
            <a:ext cx="9352548" cy="53498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4iG Vision, Strategy </a:t>
            </a:r>
            <a:r>
              <a:rPr lang="en-GB" sz="2400" dirty="0"/>
              <a:t>&amp; Holding Structure</a:t>
            </a:r>
          </a:p>
        </p:txBody>
      </p:sp>
    </p:spTree>
    <p:extLst>
      <p:ext uri="{BB962C8B-B14F-4D97-AF65-F5344CB8AC3E}">
        <p14:creationId xmlns:p14="http://schemas.microsoft.com/office/powerpoint/2010/main" val="28663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69067-44C7-4B56-D0E2-4ED9FCB2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3</a:t>
            </a:fld>
            <a:endParaRPr lang="hu-H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28E8AB5-C5E1-AA79-4331-E8D1F176784B}"/>
              </a:ext>
            </a:extLst>
          </p:cNvPr>
          <p:cNvSpPr/>
          <p:nvPr/>
        </p:nvSpPr>
        <p:spPr>
          <a:xfrm>
            <a:off x="4730751" y="2684204"/>
            <a:ext cx="2316162" cy="2259012"/>
          </a:xfrm>
          <a:custGeom>
            <a:avLst/>
            <a:gdLst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2359024 h 2359024"/>
              <a:gd name="connsiteX119" fmla="*/ 411984 w 2316162"/>
              <a:gd name="connsiteY119" fmla="*/ 1368423 h 2359024"/>
              <a:gd name="connsiteX120" fmla="*/ 409575 w 2316162"/>
              <a:gd name="connsiteY120" fmla="*/ 1368423 h 2359024"/>
              <a:gd name="connsiteX121" fmla="*/ 409575 w 2316162"/>
              <a:gd name="connsiteY121" fmla="*/ 1306513 h 2359024"/>
              <a:gd name="connsiteX122" fmla="*/ 406400 w 2316162"/>
              <a:gd name="connsiteY122" fmla="*/ 1284288 h 2359024"/>
              <a:gd name="connsiteX123" fmla="*/ 398463 w 2316162"/>
              <a:gd name="connsiteY123" fmla="*/ 1266825 h 2359024"/>
              <a:gd name="connsiteX124" fmla="*/ 382588 w 2316162"/>
              <a:gd name="connsiteY124" fmla="*/ 1254125 h 2359024"/>
              <a:gd name="connsiteX125" fmla="*/ 365125 w 2316162"/>
              <a:gd name="connsiteY125" fmla="*/ 1247775 h 2359024"/>
              <a:gd name="connsiteX126" fmla="*/ 344488 w 2316162"/>
              <a:gd name="connsiteY126" fmla="*/ 1246188 h 2359024"/>
              <a:gd name="connsiteX127" fmla="*/ 320675 w 2316162"/>
              <a:gd name="connsiteY127" fmla="*/ 1249363 h 2359024"/>
              <a:gd name="connsiteX128" fmla="*/ 295275 w 2316162"/>
              <a:gd name="connsiteY128" fmla="*/ 1257300 h 2359024"/>
              <a:gd name="connsiteX129" fmla="*/ 292100 w 2316162"/>
              <a:gd name="connsiteY129" fmla="*/ 1258888 h 2359024"/>
              <a:gd name="connsiteX130" fmla="*/ 282575 w 2316162"/>
              <a:gd name="connsiteY130" fmla="*/ 1262063 h 2359024"/>
              <a:gd name="connsiteX131" fmla="*/ 266700 w 2316162"/>
              <a:gd name="connsiteY131" fmla="*/ 1265238 h 2359024"/>
              <a:gd name="connsiteX132" fmla="*/ 249238 w 2316162"/>
              <a:gd name="connsiteY132" fmla="*/ 1270000 h 2359024"/>
              <a:gd name="connsiteX133" fmla="*/ 227013 w 2316162"/>
              <a:gd name="connsiteY133" fmla="*/ 1273175 h 2359024"/>
              <a:gd name="connsiteX134" fmla="*/ 204788 w 2316162"/>
              <a:gd name="connsiteY134" fmla="*/ 1277938 h 2359024"/>
              <a:gd name="connsiteX135" fmla="*/ 184150 w 2316162"/>
              <a:gd name="connsiteY135" fmla="*/ 1279525 h 2359024"/>
              <a:gd name="connsiteX136" fmla="*/ 165100 w 2316162"/>
              <a:gd name="connsiteY136" fmla="*/ 1281113 h 2359024"/>
              <a:gd name="connsiteX137" fmla="*/ 127000 w 2316162"/>
              <a:gd name="connsiteY137" fmla="*/ 1276350 h 2359024"/>
              <a:gd name="connsiteX138" fmla="*/ 92075 w 2316162"/>
              <a:gd name="connsiteY138" fmla="*/ 1265238 h 2359024"/>
              <a:gd name="connsiteX139" fmla="*/ 61913 w 2316162"/>
              <a:gd name="connsiteY139" fmla="*/ 1246188 h 2359024"/>
              <a:gd name="connsiteX140" fmla="*/ 36513 w 2316162"/>
              <a:gd name="connsiteY140" fmla="*/ 1220788 h 2359024"/>
              <a:gd name="connsiteX141" fmla="*/ 17463 w 2316162"/>
              <a:gd name="connsiteY141" fmla="*/ 1192213 h 2359024"/>
              <a:gd name="connsiteX142" fmla="*/ 4763 w 2316162"/>
              <a:gd name="connsiteY142" fmla="*/ 1158875 h 2359024"/>
              <a:gd name="connsiteX143" fmla="*/ 0 w 2316162"/>
              <a:gd name="connsiteY143" fmla="*/ 1122362 h 2359024"/>
              <a:gd name="connsiteX144" fmla="*/ 4763 w 2316162"/>
              <a:gd name="connsiteY144" fmla="*/ 1085850 h 2359024"/>
              <a:gd name="connsiteX145" fmla="*/ 17463 w 2316162"/>
              <a:gd name="connsiteY145" fmla="*/ 1052512 h 2359024"/>
              <a:gd name="connsiteX146" fmla="*/ 36513 w 2316162"/>
              <a:gd name="connsiteY146" fmla="*/ 1022350 h 2359024"/>
              <a:gd name="connsiteX147" fmla="*/ 61913 w 2316162"/>
              <a:gd name="connsiteY147" fmla="*/ 998537 h 2359024"/>
              <a:gd name="connsiteX148" fmla="*/ 92075 w 2316162"/>
              <a:gd name="connsiteY148" fmla="*/ 979487 h 2359024"/>
              <a:gd name="connsiteX149" fmla="*/ 127000 w 2316162"/>
              <a:gd name="connsiteY149" fmla="*/ 968375 h 2359024"/>
              <a:gd name="connsiteX150" fmla="*/ 165100 w 2316162"/>
              <a:gd name="connsiteY150" fmla="*/ 963612 h 2359024"/>
              <a:gd name="connsiteX151" fmla="*/ 184150 w 2316162"/>
              <a:gd name="connsiteY151" fmla="*/ 965200 h 2359024"/>
              <a:gd name="connsiteX152" fmla="*/ 206375 w 2316162"/>
              <a:gd name="connsiteY152" fmla="*/ 969962 h 2359024"/>
              <a:gd name="connsiteX153" fmla="*/ 230188 w 2316162"/>
              <a:gd name="connsiteY153" fmla="*/ 976312 h 2359024"/>
              <a:gd name="connsiteX154" fmla="*/ 252413 w 2316162"/>
              <a:gd name="connsiteY154" fmla="*/ 984250 h 2359024"/>
              <a:gd name="connsiteX155" fmla="*/ 273050 w 2316162"/>
              <a:gd name="connsiteY155" fmla="*/ 990600 h 2359024"/>
              <a:gd name="connsiteX156" fmla="*/ 290513 w 2316162"/>
              <a:gd name="connsiteY156" fmla="*/ 996950 h 2359024"/>
              <a:gd name="connsiteX157" fmla="*/ 301625 w 2316162"/>
              <a:gd name="connsiteY157" fmla="*/ 1001712 h 2359024"/>
              <a:gd name="connsiteX158" fmla="*/ 304800 w 2316162"/>
              <a:gd name="connsiteY158" fmla="*/ 1003300 h 2359024"/>
              <a:gd name="connsiteX159" fmla="*/ 333375 w 2316162"/>
              <a:gd name="connsiteY159" fmla="*/ 1011237 h 2359024"/>
              <a:gd name="connsiteX160" fmla="*/ 358775 w 2316162"/>
              <a:gd name="connsiteY160" fmla="*/ 1009650 h 2359024"/>
              <a:gd name="connsiteX161" fmla="*/ 379413 w 2316162"/>
              <a:gd name="connsiteY161" fmla="*/ 1001712 h 2359024"/>
              <a:gd name="connsiteX162" fmla="*/ 396875 w 2316162"/>
              <a:gd name="connsiteY162" fmla="*/ 987425 h 2359024"/>
              <a:gd name="connsiteX163" fmla="*/ 406400 w 2316162"/>
              <a:gd name="connsiteY163" fmla="*/ 965200 h 2359024"/>
              <a:gd name="connsiteX164" fmla="*/ 409575 w 2316162"/>
              <a:gd name="connsiteY164" fmla="*/ 936625 h 2359024"/>
              <a:gd name="connsiteX165" fmla="*/ 409575 w 2316162"/>
              <a:gd name="connsiteY165" fmla="*/ 402374 h 2359024"/>
              <a:gd name="connsiteX166" fmla="*/ 412616 w 2316162"/>
              <a:gd name="connsiteY166" fmla="*/ 402374 h 2359024"/>
              <a:gd name="connsiteX167" fmla="*/ 412616 w 2316162"/>
              <a:gd name="connsiteY167" fmla="*/ 395287 h 2359024"/>
              <a:gd name="connsiteX168" fmla="*/ 969962 w 2316162"/>
              <a:gd name="connsiteY168" fmla="*/ 395287 h 2359024"/>
              <a:gd name="connsiteX169" fmla="*/ 996950 w 2316162"/>
              <a:gd name="connsiteY169" fmla="*/ 392112 h 2359024"/>
              <a:gd name="connsiteX170" fmla="*/ 1020762 w 2316162"/>
              <a:gd name="connsiteY170" fmla="*/ 382587 h 2359024"/>
              <a:gd name="connsiteX171" fmla="*/ 1036637 w 2316162"/>
              <a:gd name="connsiteY171" fmla="*/ 366712 h 2359024"/>
              <a:gd name="connsiteX172" fmla="*/ 1044575 w 2316162"/>
              <a:gd name="connsiteY172" fmla="*/ 346075 h 2359024"/>
              <a:gd name="connsiteX173" fmla="*/ 1046162 w 2316162"/>
              <a:gd name="connsiteY173" fmla="*/ 322262 h 2359024"/>
              <a:gd name="connsiteX174" fmla="*/ 1038225 w 2316162"/>
              <a:gd name="connsiteY174" fmla="*/ 295275 h 2359024"/>
              <a:gd name="connsiteX175" fmla="*/ 1036637 w 2316162"/>
              <a:gd name="connsiteY175" fmla="*/ 290512 h 2359024"/>
              <a:gd name="connsiteX176" fmla="*/ 1031875 w 2316162"/>
              <a:gd name="connsiteY176" fmla="*/ 280987 h 2359024"/>
              <a:gd name="connsiteX177" fmla="*/ 1025525 w 2316162"/>
              <a:gd name="connsiteY177" fmla="*/ 265112 h 2359024"/>
              <a:gd name="connsiteX178" fmla="*/ 1016000 w 2316162"/>
              <a:gd name="connsiteY178" fmla="*/ 244475 h 2359024"/>
              <a:gd name="connsiteX179" fmla="*/ 1008062 w 2316162"/>
              <a:gd name="connsiteY179" fmla="*/ 222250 h 2359024"/>
              <a:gd name="connsiteX180" fmla="*/ 1001712 w 2316162"/>
              <a:gd name="connsiteY180" fmla="*/ 200025 h 2359024"/>
              <a:gd name="connsiteX181" fmla="*/ 996950 w 2316162"/>
              <a:gd name="connsiteY181" fmla="*/ 177800 h 2359024"/>
              <a:gd name="connsiteX182" fmla="*/ 995362 w 2316162"/>
              <a:gd name="connsiteY182" fmla="*/ 158750 h 2359024"/>
              <a:gd name="connsiteX183" fmla="*/ 1000125 w 2316162"/>
              <a:gd name="connsiteY183" fmla="*/ 122237 h 2359024"/>
              <a:gd name="connsiteX184" fmla="*/ 1011237 w 2316162"/>
              <a:gd name="connsiteY184" fmla="*/ 88900 h 2359024"/>
              <a:gd name="connsiteX185" fmla="*/ 1031875 w 2316162"/>
              <a:gd name="connsiteY185" fmla="*/ 60325 h 2359024"/>
              <a:gd name="connsiteX186" fmla="*/ 1057275 w 2316162"/>
              <a:gd name="connsiteY186" fmla="*/ 34925 h 2359024"/>
              <a:gd name="connsiteX187" fmla="*/ 1087437 w 2316162"/>
              <a:gd name="connsiteY187" fmla="*/ 15875 h 2359024"/>
              <a:gd name="connsiteX188" fmla="*/ 1122362 w 2316162"/>
              <a:gd name="connsiteY188" fmla="*/ 4762 h 2359024"/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1368423 h 2359024"/>
              <a:gd name="connsiteX119" fmla="*/ 409575 w 2316162"/>
              <a:gd name="connsiteY119" fmla="*/ 1368423 h 2359024"/>
              <a:gd name="connsiteX120" fmla="*/ 409575 w 2316162"/>
              <a:gd name="connsiteY120" fmla="*/ 1306513 h 2359024"/>
              <a:gd name="connsiteX121" fmla="*/ 406400 w 2316162"/>
              <a:gd name="connsiteY121" fmla="*/ 1284288 h 2359024"/>
              <a:gd name="connsiteX122" fmla="*/ 398463 w 2316162"/>
              <a:gd name="connsiteY122" fmla="*/ 1266825 h 2359024"/>
              <a:gd name="connsiteX123" fmla="*/ 382588 w 2316162"/>
              <a:gd name="connsiteY123" fmla="*/ 1254125 h 2359024"/>
              <a:gd name="connsiteX124" fmla="*/ 365125 w 2316162"/>
              <a:gd name="connsiteY124" fmla="*/ 1247775 h 2359024"/>
              <a:gd name="connsiteX125" fmla="*/ 344488 w 2316162"/>
              <a:gd name="connsiteY125" fmla="*/ 1246188 h 2359024"/>
              <a:gd name="connsiteX126" fmla="*/ 320675 w 2316162"/>
              <a:gd name="connsiteY126" fmla="*/ 1249363 h 2359024"/>
              <a:gd name="connsiteX127" fmla="*/ 295275 w 2316162"/>
              <a:gd name="connsiteY127" fmla="*/ 1257300 h 2359024"/>
              <a:gd name="connsiteX128" fmla="*/ 292100 w 2316162"/>
              <a:gd name="connsiteY128" fmla="*/ 1258888 h 2359024"/>
              <a:gd name="connsiteX129" fmla="*/ 282575 w 2316162"/>
              <a:gd name="connsiteY129" fmla="*/ 1262063 h 2359024"/>
              <a:gd name="connsiteX130" fmla="*/ 266700 w 2316162"/>
              <a:gd name="connsiteY130" fmla="*/ 1265238 h 2359024"/>
              <a:gd name="connsiteX131" fmla="*/ 249238 w 2316162"/>
              <a:gd name="connsiteY131" fmla="*/ 1270000 h 2359024"/>
              <a:gd name="connsiteX132" fmla="*/ 227013 w 2316162"/>
              <a:gd name="connsiteY132" fmla="*/ 1273175 h 2359024"/>
              <a:gd name="connsiteX133" fmla="*/ 204788 w 2316162"/>
              <a:gd name="connsiteY133" fmla="*/ 1277938 h 2359024"/>
              <a:gd name="connsiteX134" fmla="*/ 184150 w 2316162"/>
              <a:gd name="connsiteY134" fmla="*/ 1279525 h 2359024"/>
              <a:gd name="connsiteX135" fmla="*/ 165100 w 2316162"/>
              <a:gd name="connsiteY135" fmla="*/ 1281113 h 2359024"/>
              <a:gd name="connsiteX136" fmla="*/ 127000 w 2316162"/>
              <a:gd name="connsiteY136" fmla="*/ 1276350 h 2359024"/>
              <a:gd name="connsiteX137" fmla="*/ 92075 w 2316162"/>
              <a:gd name="connsiteY137" fmla="*/ 1265238 h 2359024"/>
              <a:gd name="connsiteX138" fmla="*/ 61913 w 2316162"/>
              <a:gd name="connsiteY138" fmla="*/ 1246188 h 2359024"/>
              <a:gd name="connsiteX139" fmla="*/ 36513 w 2316162"/>
              <a:gd name="connsiteY139" fmla="*/ 1220788 h 2359024"/>
              <a:gd name="connsiteX140" fmla="*/ 17463 w 2316162"/>
              <a:gd name="connsiteY140" fmla="*/ 1192213 h 2359024"/>
              <a:gd name="connsiteX141" fmla="*/ 4763 w 2316162"/>
              <a:gd name="connsiteY141" fmla="*/ 1158875 h 2359024"/>
              <a:gd name="connsiteX142" fmla="*/ 0 w 2316162"/>
              <a:gd name="connsiteY142" fmla="*/ 1122362 h 2359024"/>
              <a:gd name="connsiteX143" fmla="*/ 4763 w 2316162"/>
              <a:gd name="connsiteY143" fmla="*/ 1085850 h 2359024"/>
              <a:gd name="connsiteX144" fmla="*/ 17463 w 2316162"/>
              <a:gd name="connsiteY144" fmla="*/ 1052512 h 2359024"/>
              <a:gd name="connsiteX145" fmla="*/ 36513 w 2316162"/>
              <a:gd name="connsiteY145" fmla="*/ 1022350 h 2359024"/>
              <a:gd name="connsiteX146" fmla="*/ 61913 w 2316162"/>
              <a:gd name="connsiteY146" fmla="*/ 998537 h 2359024"/>
              <a:gd name="connsiteX147" fmla="*/ 92075 w 2316162"/>
              <a:gd name="connsiteY147" fmla="*/ 979487 h 2359024"/>
              <a:gd name="connsiteX148" fmla="*/ 127000 w 2316162"/>
              <a:gd name="connsiteY148" fmla="*/ 968375 h 2359024"/>
              <a:gd name="connsiteX149" fmla="*/ 165100 w 2316162"/>
              <a:gd name="connsiteY149" fmla="*/ 963612 h 2359024"/>
              <a:gd name="connsiteX150" fmla="*/ 184150 w 2316162"/>
              <a:gd name="connsiteY150" fmla="*/ 965200 h 2359024"/>
              <a:gd name="connsiteX151" fmla="*/ 206375 w 2316162"/>
              <a:gd name="connsiteY151" fmla="*/ 969962 h 2359024"/>
              <a:gd name="connsiteX152" fmla="*/ 230188 w 2316162"/>
              <a:gd name="connsiteY152" fmla="*/ 976312 h 2359024"/>
              <a:gd name="connsiteX153" fmla="*/ 252413 w 2316162"/>
              <a:gd name="connsiteY153" fmla="*/ 984250 h 2359024"/>
              <a:gd name="connsiteX154" fmla="*/ 273050 w 2316162"/>
              <a:gd name="connsiteY154" fmla="*/ 990600 h 2359024"/>
              <a:gd name="connsiteX155" fmla="*/ 290513 w 2316162"/>
              <a:gd name="connsiteY155" fmla="*/ 996950 h 2359024"/>
              <a:gd name="connsiteX156" fmla="*/ 301625 w 2316162"/>
              <a:gd name="connsiteY156" fmla="*/ 1001712 h 2359024"/>
              <a:gd name="connsiteX157" fmla="*/ 304800 w 2316162"/>
              <a:gd name="connsiteY157" fmla="*/ 1003300 h 2359024"/>
              <a:gd name="connsiteX158" fmla="*/ 333375 w 2316162"/>
              <a:gd name="connsiteY158" fmla="*/ 1011237 h 2359024"/>
              <a:gd name="connsiteX159" fmla="*/ 358775 w 2316162"/>
              <a:gd name="connsiteY159" fmla="*/ 1009650 h 2359024"/>
              <a:gd name="connsiteX160" fmla="*/ 379413 w 2316162"/>
              <a:gd name="connsiteY160" fmla="*/ 1001712 h 2359024"/>
              <a:gd name="connsiteX161" fmla="*/ 396875 w 2316162"/>
              <a:gd name="connsiteY161" fmla="*/ 987425 h 2359024"/>
              <a:gd name="connsiteX162" fmla="*/ 406400 w 2316162"/>
              <a:gd name="connsiteY162" fmla="*/ 965200 h 2359024"/>
              <a:gd name="connsiteX163" fmla="*/ 409575 w 2316162"/>
              <a:gd name="connsiteY163" fmla="*/ 936625 h 2359024"/>
              <a:gd name="connsiteX164" fmla="*/ 409575 w 2316162"/>
              <a:gd name="connsiteY164" fmla="*/ 402374 h 2359024"/>
              <a:gd name="connsiteX165" fmla="*/ 412616 w 2316162"/>
              <a:gd name="connsiteY165" fmla="*/ 402374 h 2359024"/>
              <a:gd name="connsiteX166" fmla="*/ 412616 w 2316162"/>
              <a:gd name="connsiteY166" fmla="*/ 395287 h 2359024"/>
              <a:gd name="connsiteX167" fmla="*/ 969962 w 2316162"/>
              <a:gd name="connsiteY167" fmla="*/ 395287 h 2359024"/>
              <a:gd name="connsiteX168" fmla="*/ 996950 w 2316162"/>
              <a:gd name="connsiteY168" fmla="*/ 392112 h 2359024"/>
              <a:gd name="connsiteX169" fmla="*/ 1020762 w 2316162"/>
              <a:gd name="connsiteY169" fmla="*/ 382587 h 2359024"/>
              <a:gd name="connsiteX170" fmla="*/ 1036637 w 2316162"/>
              <a:gd name="connsiteY170" fmla="*/ 366712 h 2359024"/>
              <a:gd name="connsiteX171" fmla="*/ 1044575 w 2316162"/>
              <a:gd name="connsiteY171" fmla="*/ 346075 h 2359024"/>
              <a:gd name="connsiteX172" fmla="*/ 1046162 w 2316162"/>
              <a:gd name="connsiteY172" fmla="*/ 322262 h 2359024"/>
              <a:gd name="connsiteX173" fmla="*/ 1038225 w 2316162"/>
              <a:gd name="connsiteY173" fmla="*/ 295275 h 2359024"/>
              <a:gd name="connsiteX174" fmla="*/ 1036637 w 2316162"/>
              <a:gd name="connsiteY174" fmla="*/ 290512 h 2359024"/>
              <a:gd name="connsiteX175" fmla="*/ 1031875 w 2316162"/>
              <a:gd name="connsiteY175" fmla="*/ 280987 h 2359024"/>
              <a:gd name="connsiteX176" fmla="*/ 1025525 w 2316162"/>
              <a:gd name="connsiteY176" fmla="*/ 265112 h 2359024"/>
              <a:gd name="connsiteX177" fmla="*/ 1016000 w 2316162"/>
              <a:gd name="connsiteY177" fmla="*/ 244475 h 2359024"/>
              <a:gd name="connsiteX178" fmla="*/ 1008062 w 2316162"/>
              <a:gd name="connsiteY178" fmla="*/ 222250 h 2359024"/>
              <a:gd name="connsiteX179" fmla="*/ 1001712 w 2316162"/>
              <a:gd name="connsiteY179" fmla="*/ 200025 h 2359024"/>
              <a:gd name="connsiteX180" fmla="*/ 996950 w 2316162"/>
              <a:gd name="connsiteY180" fmla="*/ 177800 h 2359024"/>
              <a:gd name="connsiteX181" fmla="*/ 995362 w 2316162"/>
              <a:gd name="connsiteY181" fmla="*/ 158750 h 2359024"/>
              <a:gd name="connsiteX182" fmla="*/ 1000125 w 2316162"/>
              <a:gd name="connsiteY182" fmla="*/ 122237 h 2359024"/>
              <a:gd name="connsiteX183" fmla="*/ 1011237 w 2316162"/>
              <a:gd name="connsiteY183" fmla="*/ 88900 h 2359024"/>
              <a:gd name="connsiteX184" fmla="*/ 1031875 w 2316162"/>
              <a:gd name="connsiteY184" fmla="*/ 60325 h 2359024"/>
              <a:gd name="connsiteX185" fmla="*/ 1057275 w 2316162"/>
              <a:gd name="connsiteY185" fmla="*/ 34925 h 2359024"/>
              <a:gd name="connsiteX186" fmla="*/ 1087437 w 2316162"/>
              <a:gd name="connsiteY186" fmla="*/ 15875 h 2359024"/>
              <a:gd name="connsiteX187" fmla="*/ 1122362 w 2316162"/>
              <a:gd name="connsiteY187" fmla="*/ 4762 h 2359024"/>
              <a:gd name="connsiteX188" fmla="*/ 1160462 w 2316162"/>
              <a:gd name="connsiteY188" fmla="*/ 0 h 2359024"/>
              <a:gd name="connsiteX0" fmla="*/ 1160462 w 2316162"/>
              <a:gd name="connsiteY0" fmla="*/ 0 h 2259012"/>
              <a:gd name="connsiteX1" fmla="*/ 1198562 w 2316162"/>
              <a:gd name="connsiteY1" fmla="*/ 4762 h 2259012"/>
              <a:gd name="connsiteX2" fmla="*/ 1231900 w 2316162"/>
              <a:gd name="connsiteY2" fmla="*/ 15875 h 2259012"/>
              <a:gd name="connsiteX3" fmla="*/ 1262062 w 2316162"/>
              <a:gd name="connsiteY3" fmla="*/ 34925 h 2259012"/>
              <a:gd name="connsiteX4" fmla="*/ 1289050 w 2316162"/>
              <a:gd name="connsiteY4" fmla="*/ 60325 h 2259012"/>
              <a:gd name="connsiteX5" fmla="*/ 1308100 w 2316162"/>
              <a:gd name="connsiteY5" fmla="*/ 88900 h 2259012"/>
              <a:gd name="connsiteX6" fmla="*/ 1320800 w 2316162"/>
              <a:gd name="connsiteY6" fmla="*/ 122237 h 2259012"/>
              <a:gd name="connsiteX7" fmla="*/ 1323975 w 2316162"/>
              <a:gd name="connsiteY7" fmla="*/ 158750 h 2259012"/>
              <a:gd name="connsiteX8" fmla="*/ 1322387 w 2316162"/>
              <a:gd name="connsiteY8" fmla="*/ 177800 h 2259012"/>
              <a:gd name="connsiteX9" fmla="*/ 1317625 w 2316162"/>
              <a:gd name="connsiteY9" fmla="*/ 200025 h 2259012"/>
              <a:gd name="connsiteX10" fmla="*/ 1311275 w 2316162"/>
              <a:gd name="connsiteY10" fmla="*/ 222250 h 2259012"/>
              <a:gd name="connsiteX11" fmla="*/ 1304925 w 2316162"/>
              <a:gd name="connsiteY11" fmla="*/ 244475 h 2259012"/>
              <a:gd name="connsiteX12" fmla="*/ 1296987 w 2316162"/>
              <a:gd name="connsiteY12" fmla="*/ 265112 h 2259012"/>
              <a:gd name="connsiteX13" fmla="*/ 1290637 w 2316162"/>
              <a:gd name="connsiteY13" fmla="*/ 280987 h 2259012"/>
              <a:gd name="connsiteX14" fmla="*/ 1285875 w 2316162"/>
              <a:gd name="connsiteY14" fmla="*/ 290512 h 2259012"/>
              <a:gd name="connsiteX15" fmla="*/ 1282700 w 2316162"/>
              <a:gd name="connsiteY15" fmla="*/ 295275 h 2259012"/>
              <a:gd name="connsiteX16" fmla="*/ 1274762 w 2316162"/>
              <a:gd name="connsiteY16" fmla="*/ 322262 h 2259012"/>
              <a:gd name="connsiteX17" fmla="*/ 1274762 w 2316162"/>
              <a:gd name="connsiteY17" fmla="*/ 346075 h 2259012"/>
              <a:gd name="connsiteX18" fmla="*/ 1285875 w 2316162"/>
              <a:gd name="connsiteY18" fmla="*/ 366712 h 2259012"/>
              <a:gd name="connsiteX19" fmla="*/ 1300162 w 2316162"/>
              <a:gd name="connsiteY19" fmla="*/ 382587 h 2259012"/>
              <a:gd name="connsiteX20" fmla="*/ 1322387 w 2316162"/>
              <a:gd name="connsiteY20" fmla="*/ 392112 h 2259012"/>
              <a:gd name="connsiteX21" fmla="*/ 1350962 w 2316162"/>
              <a:gd name="connsiteY21" fmla="*/ 395287 h 2259012"/>
              <a:gd name="connsiteX22" fmla="*/ 1908175 w 2316162"/>
              <a:gd name="connsiteY22" fmla="*/ 395287 h 2259012"/>
              <a:gd name="connsiteX23" fmla="*/ 1911350 w 2316162"/>
              <a:gd name="connsiteY23" fmla="*/ 477837 h 2259012"/>
              <a:gd name="connsiteX24" fmla="*/ 1911350 w 2316162"/>
              <a:gd name="connsiteY24" fmla="*/ 485775 h 2259012"/>
              <a:gd name="connsiteX25" fmla="*/ 1911350 w 2316162"/>
              <a:gd name="connsiteY25" fmla="*/ 496887 h 2259012"/>
              <a:gd name="connsiteX26" fmla="*/ 1911350 w 2316162"/>
              <a:gd name="connsiteY26" fmla="*/ 506412 h 2259012"/>
              <a:gd name="connsiteX27" fmla="*/ 1908175 w 2316162"/>
              <a:gd name="connsiteY27" fmla="*/ 936625 h 2259012"/>
              <a:gd name="connsiteX28" fmla="*/ 1909762 w 2316162"/>
              <a:gd name="connsiteY28" fmla="*/ 962025 h 2259012"/>
              <a:gd name="connsiteX29" fmla="*/ 1917700 w 2316162"/>
              <a:gd name="connsiteY29" fmla="*/ 981075 h 2259012"/>
              <a:gd name="connsiteX30" fmla="*/ 1930400 w 2316162"/>
              <a:gd name="connsiteY30" fmla="*/ 995362 h 2259012"/>
              <a:gd name="connsiteX31" fmla="*/ 1946275 w 2316162"/>
              <a:gd name="connsiteY31" fmla="*/ 1006475 h 2259012"/>
              <a:gd name="connsiteX32" fmla="*/ 1965325 w 2316162"/>
              <a:gd name="connsiteY32" fmla="*/ 1011237 h 2259012"/>
              <a:gd name="connsiteX33" fmla="*/ 1985962 w 2316162"/>
              <a:gd name="connsiteY33" fmla="*/ 1009650 h 2259012"/>
              <a:gd name="connsiteX34" fmla="*/ 2011362 w 2316162"/>
              <a:gd name="connsiteY34" fmla="*/ 1003300 h 2259012"/>
              <a:gd name="connsiteX35" fmla="*/ 2016125 w 2316162"/>
              <a:gd name="connsiteY35" fmla="*/ 1001712 h 2259012"/>
              <a:gd name="connsiteX36" fmla="*/ 2027237 w 2316162"/>
              <a:gd name="connsiteY36" fmla="*/ 996950 h 2259012"/>
              <a:gd name="connsiteX37" fmla="*/ 2043112 w 2316162"/>
              <a:gd name="connsiteY37" fmla="*/ 990600 h 2259012"/>
              <a:gd name="connsiteX38" fmla="*/ 2063750 w 2316162"/>
              <a:gd name="connsiteY38" fmla="*/ 982662 h 2259012"/>
              <a:gd name="connsiteX39" fmla="*/ 2087562 w 2316162"/>
              <a:gd name="connsiteY39" fmla="*/ 976312 h 2259012"/>
              <a:gd name="connsiteX40" fmla="*/ 2109787 w 2316162"/>
              <a:gd name="connsiteY40" fmla="*/ 969962 h 2259012"/>
              <a:gd name="connsiteX41" fmla="*/ 2132012 w 2316162"/>
              <a:gd name="connsiteY41" fmla="*/ 965200 h 2259012"/>
              <a:gd name="connsiteX42" fmla="*/ 2151062 w 2316162"/>
              <a:gd name="connsiteY42" fmla="*/ 963612 h 2259012"/>
              <a:gd name="connsiteX43" fmla="*/ 2190750 w 2316162"/>
              <a:gd name="connsiteY43" fmla="*/ 968375 h 2259012"/>
              <a:gd name="connsiteX44" fmla="*/ 2224087 w 2316162"/>
              <a:gd name="connsiteY44" fmla="*/ 979487 h 2259012"/>
              <a:gd name="connsiteX45" fmla="*/ 2254250 w 2316162"/>
              <a:gd name="connsiteY45" fmla="*/ 998537 h 2259012"/>
              <a:gd name="connsiteX46" fmla="*/ 2281237 w 2316162"/>
              <a:gd name="connsiteY46" fmla="*/ 1022350 h 2259012"/>
              <a:gd name="connsiteX47" fmla="*/ 2298700 w 2316162"/>
              <a:gd name="connsiteY47" fmla="*/ 1052512 h 2259012"/>
              <a:gd name="connsiteX48" fmla="*/ 2311400 w 2316162"/>
              <a:gd name="connsiteY48" fmla="*/ 1085850 h 2259012"/>
              <a:gd name="connsiteX49" fmla="*/ 2316162 w 2316162"/>
              <a:gd name="connsiteY49" fmla="*/ 1120775 h 2259012"/>
              <a:gd name="connsiteX50" fmla="*/ 2311400 w 2316162"/>
              <a:gd name="connsiteY50" fmla="*/ 1158875 h 2259012"/>
              <a:gd name="connsiteX51" fmla="*/ 2298700 w 2316162"/>
              <a:gd name="connsiteY51" fmla="*/ 1192212 h 2259012"/>
              <a:gd name="connsiteX52" fmla="*/ 2281237 w 2316162"/>
              <a:gd name="connsiteY52" fmla="*/ 1220787 h 2259012"/>
              <a:gd name="connsiteX53" fmla="*/ 2254250 w 2316162"/>
              <a:gd name="connsiteY53" fmla="*/ 1246187 h 2259012"/>
              <a:gd name="connsiteX54" fmla="*/ 2224087 w 2316162"/>
              <a:gd name="connsiteY54" fmla="*/ 1265237 h 2259012"/>
              <a:gd name="connsiteX55" fmla="*/ 2190750 w 2316162"/>
              <a:gd name="connsiteY55" fmla="*/ 1276350 h 2259012"/>
              <a:gd name="connsiteX56" fmla="*/ 2151062 w 2316162"/>
              <a:gd name="connsiteY56" fmla="*/ 1281112 h 2259012"/>
              <a:gd name="connsiteX57" fmla="*/ 2132012 w 2316162"/>
              <a:gd name="connsiteY57" fmla="*/ 1279525 h 2259012"/>
              <a:gd name="connsiteX58" fmla="*/ 2109787 w 2316162"/>
              <a:gd name="connsiteY58" fmla="*/ 1274762 h 2259012"/>
              <a:gd name="connsiteX59" fmla="*/ 2087562 w 2316162"/>
              <a:gd name="connsiteY59" fmla="*/ 1268412 h 2259012"/>
              <a:gd name="connsiteX60" fmla="*/ 2063750 w 2316162"/>
              <a:gd name="connsiteY60" fmla="*/ 1260475 h 2259012"/>
              <a:gd name="connsiteX61" fmla="*/ 2043112 w 2316162"/>
              <a:gd name="connsiteY61" fmla="*/ 1254125 h 2259012"/>
              <a:gd name="connsiteX62" fmla="*/ 2027237 w 2316162"/>
              <a:gd name="connsiteY62" fmla="*/ 1247775 h 2259012"/>
              <a:gd name="connsiteX63" fmla="*/ 2016125 w 2316162"/>
              <a:gd name="connsiteY63" fmla="*/ 1243012 h 2259012"/>
              <a:gd name="connsiteX64" fmla="*/ 2011362 w 2316162"/>
              <a:gd name="connsiteY64" fmla="*/ 1241425 h 2259012"/>
              <a:gd name="connsiteX65" fmla="*/ 1985962 w 2316162"/>
              <a:gd name="connsiteY65" fmla="*/ 1235075 h 2259012"/>
              <a:gd name="connsiteX66" fmla="*/ 1965325 w 2316162"/>
              <a:gd name="connsiteY66" fmla="*/ 1233487 h 2259012"/>
              <a:gd name="connsiteX67" fmla="*/ 1946275 w 2316162"/>
              <a:gd name="connsiteY67" fmla="*/ 1238250 h 2259012"/>
              <a:gd name="connsiteX68" fmla="*/ 1930400 w 2316162"/>
              <a:gd name="connsiteY68" fmla="*/ 1247775 h 2259012"/>
              <a:gd name="connsiteX69" fmla="*/ 1917700 w 2316162"/>
              <a:gd name="connsiteY69" fmla="*/ 1263650 h 2259012"/>
              <a:gd name="connsiteX70" fmla="*/ 1909762 w 2316162"/>
              <a:gd name="connsiteY70" fmla="*/ 1282700 h 2259012"/>
              <a:gd name="connsiteX71" fmla="*/ 1908175 w 2316162"/>
              <a:gd name="connsiteY71" fmla="*/ 1306512 h 2259012"/>
              <a:gd name="connsiteX72" fmla="*/ 1909203 w 2316162"/>
              <a:gd name="connsiteY72" fmla="*/ 1861565 h 2259012"/>
              <a:gd name="connsiteX73" fmla="*/ 1358900 w 2316162"/>
              <a:gd name="connsiteY73" fmla="*/ 1862137 h 2259012"/>
              <a:gd name="connsiteX74" fmla="*/ 1331912 w 2316162"/>
              <a:gd name="connsiteY74" fmla="*/ 1866900 h 2259012"/>
              <a:gd name="connsiteX75" fmla="*/ 1309687 w 2316162"/>
              <a:gd name="connsiteY75" fmla="*/ 1878012 h 2259012"/>
              <a:gd name="connsiteX76" fmla="*/ 1293812 w 2316162"/>
              <a:gd name="connsiteY76" fmla="*/ 1892300 h 2259012"/>
              <a:gd name="connsiteX77" fmla="*/ 1285875 w 2316162"/>
              <a:gd name="connsiteY77" fmla="*/ 1912937 h 2259012"/>
              <a:gd name="connsiteX78" fmla="*/ 1282700 w 2316162"/>
              <a:gd name="connsiteY78" fmla="*/ 1936750 h 2259012"/>
              <a:gd name="connsiteX79" fmla="*/ 1292225 w 2316162"/>
              <a:gd name="connsiteY79" fmla="*/ 1963737 h 2259012"/>
              <a:gd name="connsiteX80" fmla="*/ 1293812 w 2316162"/>
              <a:gd name="connsiteY80" fmla="*/ 1968500 h 2259012"/>
              <a:gd name="connsiteX81" fmla="*/ 1298575 w 2316162"/>
              <a:gd name="connsiteY81" fmla="*/ 1978025 h 2259012"/>
              <a:gd name="connsiteX82" fmla="*/ 1304925 w 2316162"/>
              <a:gd name="connsiteY82" fmla="*/ 1993900 h 2259012"/>
              <a:gd name="connsiteX83" fmla="*/ 1312862 w 2316162"/>
              <a:gd name="connsiteY83" fmla="*/ 2014537 h 2259012"/>
              <a:gd name="connsiteX84" fmla="*/ 1320800 w 2316162"/>
              <a:gd name="connsiteY84" fmla="*/ 2035175 h 2259012"/>
              <a:gd name="connsiteX85" fmla="*/ 1327150 w 2316162"/>
              <a:gd name="connsiteY85" fmla="*/ 2058987 h 2259012"/>
              <a:gd name="connsiteX86" fmla="*/ 1331912 w 2316162"/>
              <a:gd name="connsiteY86" fmla="*/ 2081212 h 2259012"/>
              <a:gd name="connsiteX87" fmla="*/ 1333500 w 2316162"/>
              <a:gd name="connsiteY87" fmla="*/ 2098675 h 2259012"/>
              <a:gd name="connsiteX88" fmla="*/ 1328737 w 2316162"/>
              <a:gd name="connsiteY88" fmla="*/ 2136775 h 2259012"/>
              <a:gd name="connsiteX89" fmla="*/ 1316037 w 2316162"/>
              <a:gd name="connsiteY89" fmla="*/ 2170112 h 2259012"/>
              <a:gd name="connsiteX90" fmla="*/ 1298575 w 2316162"/>
              <a:gd name="connsiteY90" fmla="*/ 2198687 h 2259012"/>
              <a:gd name="connsiteX91" fmla="*/ 1271587 w 2316162"/>
              <a:gd name="connsiteY91" fmla="*/ 2222500 h 2259012"/>
              <a:gd name="connsiteX92" fmla="*/ 1241425 w 2316162"/>
              <a:gd name="connsiteY92" fmla="*/ 2243137 h 2259012"/>
              <a:gd name="connsiteX93" fmla="*/ 1208087 w 2316162"/>
              <a:gd name="connsiteY93" fmla="*/ 2254250 h 2259012"/>
              <a:gd name="connsiteX94" fmla="*/ 1168400 w 2316162"/>
              <a:gd name="connsiteY94" fmla="*/ 2259012 h 2259012"/>
              <a:gd name="connsiteX95" fmla="*/ 1131887 w 2316162"/>
              <a:gd name="connsiteY95" fmla="*/ 2254250 h 2259012"/>
              <a:gd name="connsiteX96" fmla="*/ 1096962 w 2316162"/>
              <a:gd name="connsiteY96" fmla="*/ 2243137 h 2259012"/>
              <a:gd name="connsiteX97" fmla="*/ 1066800 w 2316162"/>
              <a:gd name="connsiteY97" fmla="*/ 2222500 h 2259012"/>
              <a:gd name="connsiteX98" fmla="*/ 1041400 w 2316162"/>
              <a:gd name="connsiteY98" fmla="*/ 2198687 h 2259012"/>
              <a:gd name="connsiteX99" fmla="*/ 1022350 w 2316162"/>
              <a:gd name="connsiteY99" fmla="*/ 2170112 h 2259012"/>
              <a:gd name="connsiteX100" fmla="*/ 1009650 w 2316162"/>
              <a:gd name="connsiteY100" fmla="*/ 2136775 h 2259012"/>
              <a:gd name="connsiteX101" fmla="*/ 1004887 w 2316162"/>
              <a:gd name="connsiteY101" fmla="*/ 2098675 h 2259012"/>
              <a:gd name="connsiteX102" fmla="*/ 1006475 w 2316162"/>
              <a:gd name="connsiteY102" fmla="*/ 2081212 h 2259012"/>
              <a:gd name="connsiteX103" fmla="*/ 1011237 w 2316162"/>
              <a:gd name="connsiteY103" fmla="*/ 2058987 h 2259012"/>
              <a:gd name="connsiteX104" fmla="*/ 1019175 w 2316162"/>
              <a:gd name="connsiteY104" fmla="*/ 2035175 h 2259012"/>
              <a:gd name="connsiteX105" fmla="*/ 1027112 w 2316162"/>
              <a:gd name="connsiteY105" fmla="*/ 2014537 h 2259012"/>
              <a:gd name="connsiteX106" fmla="*/ 1033462 w 2316162"/>
              <a:gd name="connsiteY106" fmla="*/ 1993900 h 2259012"/>
              <a:gd name="connsiteX107" fmla="*/ 1039812 w 2316162"/>
              <a:gd name="connsiteY107" fmla="*/ 1978025 h 2259012"/>
              <a:gd name="connsiteX108" fmla="*/ 1044575 w 2316162"/>
              <a:gd name="connsiteY108" fmla="*/ 1968500 h 2259012"/>
              <a:gd name="connsiteX109" fmla="*/ 1046162 w 2316162"/>
              <a:gd name="connsiteY109" fmla="*/ 1963737 h 2259012"/>
              <a:gd name="connsiteX110" fmla="*/ 1054100 w 2316162"/>
              <a:gd name="connsiteY110" fmla="*/ 1936750 h 2259012"/>
              <a:gd name="connsiteX111" fmla="*/ 1054100 w 2316162"/>
              <a:gd name="connsiteY111" fmla="*/ 1912937 h 2259012"/>
              <a:gd name="connsiteX112" fmla="*/ 1046162 w 2316162"/>
              <a:gd name="connsiteY112" fmla="*/ 1892300 h 2259012"/>
              <a:gd name="connsiteX113" fmla="*/ 1030287 w 2316162"/>
              <a:gd name="connsiteY113" fmla="*/ 1878012 h 2259012"/>
              <a:gd name="connsiteX114" fmla="*/ 1006475 w 2316162"/>
              <a:gd name="connsiteY114" fmla="*/ 1866900 h 2259012"/>
              <a:gd name="connsiteX115" fmla="*/ 979487 w 2316162"/>
              <a:gd name="connsiteY115" fmla="*/ 1862137 h 2259012"/>
              <a:gd name="connsiteX116" fmla="*/ 420687 w 2316162"/>
              <a:gd name="connsiteY116" fmla="*/ 1862137 h 2259012"/>
              <a:gd name="connsiteX117" fmla="*/ 411984 w 2316162"/>
              <a:gd name="connsiteY117" fmla="*/ 1368423 h 2259012"/>
              <a:gd name="connsiteX118" fmla="*/ 409575 w 2316162"/>
              <a:gd name="connsiteY118" fmla="*/ 1368423 h 2259012"/>
              <a:gd name="connsiteX119" fmla="*/ 409575 w 2316162"/>
              <a:gd name="connsiteY119" fmla="*/ 1306513 h 2259012"/>
              <a:gd name="connsiteX120" fmla="*/ 406400 w 2316162"/>
              <a:gd name="connsiteY120" fmla="*/ 1284288 h 2259012"/>
              <a:gd name="connsiteX121" fmla="*/ 398463 w 2316162"/>
              <a:gd name="connsiteY121" fmla="*/ 1266825 h 2259012"/>
              <a:gd name="connsiteX122" fmla="*/ 382588 w 2316162"/>
              <a:gd name="connsiteY122" fmla="*/ 1254125 h 2259012"/>
              <a:gd name="connsiteX123" fmla="*/ 365125 w 2316162"/>
              <a:gd name="connsiteY123" fmla="*/ 1247775 h 2259012"/>
              <a:gd name="connsiteX124" fmla="*/ 344488 w 2316162"/>
              <a:gd name="connsiteY124" fmla="*/ 1246188 h 2259012"/>
              <a:gd name="connsiteX125" fmla="*/ 320675 w 2316162"/>
              <a:gd name="connsiteY125" fmla="*/ 1249363 h 2259012"/>
              <a:gd name="connsiteX126" fmla="*/ 295275 w 2316162"/>
              <a:gd name="connsiteY126" fmla="*/ 1257300 h 2259012"/>
              <a:gd name="connsiteX127" fmla="*/ 292100 w 2316162"/>
              <a:gd name="connsiteY127" fmla="*/ 1258888 h 2259012"/>
              <a:gd name="connsiteX128" fmla="*/ 282575 w 2316162"/>
              <a:gd name="connsiteY128" fmla="*/ 1262063 h 2259012"/>
              <a:gd name="connsiteX129" fmla="*/ 266700 w 2316162"/>
              <a:gd name="connsiteY129" fmla="*/ 1265238 h 2259012"/>
              <a:gd name="connsiteX130" fmla="*/ 249238 w 2316162"/>
              <a:gd name="connsiteY130" fmla="*/ 1270000 h 2259012"/>
              <a:gd name="connsiteX131" fmla="*/ 227013 w 2316162"/>
              <a:gd name="connsiteY131" fmla="*/ 1273175 h 2259012"/>
              <a:gd name="connsiteX132" fmla="*/ 204788 w 2316162"/>
              <a:gd name="connsiteY132" fmla="*/ 1277938 h 2259012"/>
              <a:gd name="connsiteX133" fmla="*/ 184150 w 2316162"/>
              <a:gd name="connsiteY133" fmla="*/ 1279525 h 2259012"/>
              <a:gd name="connsiteX134" fmla="*/ 165100 w 2316162"/>
              <a:gd name="connsiteY134" fmla="*/ 1281113 h 2259012"/>
              <a:gd name="connsiteX135" fmla="*/ 127000 w 2316162"/>
              <a:gd name="connsiteY135" fmla="*/ 1276350 h 2259012"/>
              <a:gd name="connsiteX136" fmla="*/ 92075 w 2316162"/>
              <a:gd name="connsiteY136" fmla="*/ 1265238 h 2259012"/>
              <a:gd name="connsiteX137" fmla="*/ 61913 w 2316162"/>
              <a:gd name="connsiteY137" fmla="*/ 1246188 h 2259012"/>
              <a:gd name="connsiteX138" fmla="*/ 36513 w 2316162"/>
              <a:gd name="connsiteY138" fmla="*/ 1220788 h 2259012"/>
              <a:gd name="connsiteX139" fmla="*/ 17463 w 2316162"/>
              <a:gd name="connsiteY139" fmla="*/ 1192213 h 2259012"/>
              <a:gd name="connsiteX140" fmla="*/ 4763 w 2316162"/>
              <a:gd name="connsiteY140" fmla="*/ 1158875 h 2259012"/>
              <a:gd name="connsiteX141" fmla="*/ 0 w 2316162"/>
              <a:gd name="connsiteY141" fmla="*/ 1122362 h 2259012"/>
              <a:gd name="connsiteX142" fmla="*/ 4763 w 2316162"/>
              <a:gd name="connsiteY142" fmla="*/ 1085850 h 2259012"/>
              <a:gd name="connsiteX143" fmla="*/ 17463 w 2316162"/>
              <a:gd name="connsiteY143" fmla="*/ 1052512 h 2259012"/>
              <a:gd name="connsiteX144" fmla="*/ 36513 w 2316162"/>
              <a:gd name="connsiteY144" fmla="*/ 1022350 h 2259012"/>
              <a:gd name="connsiteX145" fmla="*/ 61913 w 2316162"/>
              <a:gd name="connsiteY145" fmla="*/ 998537 h 2259012"/>
              <a:gd name="connsiteX146" fmla="*/ 92075 w 2316162"/>
              <a:gd name="connsiteY146" fmla="*/ 979487 h 2259012"/>
              <a:gd name="connsiteX147" fmla="*/ 127000 w 2316162"/>
              <a:gd name="connsiteY147" fmla="*/ 968375 h 2259012"/>
              <a:gd name="connsiteX148" fmla="*/ 165100 w 2316162"/>
              <a:gd name="connsiteY148" fmla="*/ 963612 h 2259012"/>
              <a:gd name="connsiteX149" fmla="*/ 184150 w 2316162"/>
              <a:gd name="connsiteY149" fmla="*/ 965200 h 2259012"/>
              <a:gd name="connsiteX150" fmla="*/ 206375 w 2316162"/>
              <a:gd name="connsiteY150" fmla="*/ 969962 h 2259012"/>
              <a:gd name="connsiteX151" fmla="*/ 230188 w 2316162"/>
              <a:gd name="connsiteY151" fmla="*/ 976312 h 2259012"/>
              <a:gd name="connsiteX152" fmla="*/ 252413 w 2316162"/>
              <a:gd name="connsiteY152" fmla="*/ 984250 h 2259012"/>
              <a:gd name="connsiteX153" fmla="*/ 273050 w 2316162"/>
              <a:gd name="connsiteY153" fmla="*/ 990600 h 2259012"/>
              <a:gd name="connsiteX154" fmla="*/ 290513 w 2316162"/>
              <a:gd name="connsiteY154" fmla="*/ 996950 h 2259012"/>
              <a:gd name="connsiteX155" fmla="*/ 301625 w 2316162"/>
              <a:gd name="connsiteY155" fmla="*/ 1001712 h 2259012"/>
              <a:gd name="connsiteX156" fmla="*/ 304800 w 2316162"/>
              <a:gd name="connsiteY156" fmla="*/ 1003300 h 2259012"/>
              <a:gd name="connsiteX157" fmla="*/ 333375 w 2316162"/>
              <a:gd name="connsiteY157" fmla="*/ 1011237 h 2259012"/>
              <a:gd name="connsiteX158" fmla="*/ 358775 w 2316162"/>
              <a:gd name="connsiteY158" fmla="*/ 1009650 h 2259012"/>
              <a:gd name="connsiteX159" fmla="*/ 379413 w 2316162"/>
              <a:gd name="connsiteY159" fmla="*/ 1001712 h 2259012"/>
              <a:gd name="connsiteX160" fmla="*/ 396875 w 2316162"/>
              <a:gd name="connsiteY160" fmla="*/ 987425 h 2259012"/>
              <a:gd name="connsiteX161" fmla="*/ 406400 w 2316162"/>
              <a:gd name="connsiteY161" fmla="*/ 965200 h 2259012"/>
              <a:gd name="connsiteX162" fmla="*/ 409575 w 2316162"/>
              <a:gd name="connsiteY162" fmla="*/ 936625 h 2259012"/>
              <a:gd name="connsiteX163" fmla="*/ 409575 w 2316162"/>
              <a:gd name="connsiteY163" fmla="*/ 402374 h 2259012"/>
              <a:gd name="connsiteX164" fmla="*/ 412616 w 2316162"/>
              <a:gd name="connsiteY164" fmla="*/ 402374 h 2259012"/>
              <a:gd name="connsiteX165" fmla="*/ 412616 w 2316162"/>
              <a:gd name="connsiteY165" fmla="*/ 395287 h 2259012"/>
              <a:gd name="connsiteX166" fmla="*/ 969962 w 2316162"/>
              <a:gd name="connsiteY166" fmla="*/ 395287 h 2259012"/>
              <a:gd name="connsiteX167" fmla="*/ 996950 w 2316162"/>
              <a:gd name="connsiteY167" fmla="*/ 392112 h 2259012"/>
              <a:gd name="connsiteX168" fmla="*/ 1020762 w 2316162"/>
              <a:gd name="connsiteY168" fmla="*/ 382587 h 2259012"/>
              <a:gd name="connsiteX169" fmla="*/ 1036637 w 2316162"/>
              <a:gd name="connsiteY169" fmla="*/ 366712 h 2259012"/>
              <a:gd name="connsiteX170" fmla="*/ 1044575 w 2316162"/>
              <a:gd name="connsiteY170" fmla="*/ 346075 h 2259012"/>
              <a:gd name="connsiteX171" fmla="*/ 1046162 w 2316162"/>
              <a:gd name="connsiteY171" fmla="*/ 322262 h 2259012"/>
              <a:gd name="connsiteX172" fmla="*/ 1038225 w 2316162"/>
              <a:gd name="connsiteY172" fmla="*/ 295275 h 2259012"/>
              <a:gd name="connsiteX173" fmla="*/ 1036637 w 2316162"/>
              <a:gd name="connsiteY173" fmla="*/ 290512 h 2259012"/>
              <a:gd name="connsiteX174" fmla="*/ 1031875 w 2316162"/>
              <a:gd name="connsiteY174" fmla="*/ 280987 h 2259012"/>
              <a:gd name="connsiteX175" fmla="*/ 1025525 w 2316162"/>
              <a:gd name="connsiteY175" fmla="*/ 265112 h 2259012"/>
              <a:gd name="connsiteX176" fmla="*/ 1016000 w 2316162"/>
              <a:gd name="connsiteY176" fmla="*/ 244475 h 2259012"/>
              <a:gd name="connsiteX177" fmla="*/ 1008062 w 2316162"/>
              <a:gd name="connsiteY177" fmla="*/ 222250 h 2259012"/>
              <a:gd name="connsiteX178" fmla="*/ 1001712 w 2316162"/>
              <a:gd name="connsiteY178" fmla="*/ 200025 h 2259012"/>
              <a:gd name="connsiteX179" fmla="*/ 996950 w 2316162"/>
              <a:gd name="connsiteY179" fmla="*/ 177800 h 2259012"/>
              <a:gd name="connsiteX180" fmla="*/ 995362 w 2316162"/>
              <a:gd name="connsiteY180" fmla="*/ 158750 h 2259012"/>
              <a:gd name="connsiteX181" fmla="*/ 1000125 w 2316162"/>
              <a:gd name="connsiteY181" fmla="*/ 122237 h 2259012"/>
              <a:gd name="connsiteX182" fmla="*/ 1011237 w 2316162"/>
              <a:gd name="connsiteY182" fmla="*/ 88900 h 2259012"/>
              <a:gd name="connsiteX183" fmla="*/ 1031875 w 2316162"/>
              <a:gd name="connsiteY183" fmla="*/ 60325 h 2259012"/>
              <a:gd name="connsiteX184" fmla="*/ 1057275 w 2316162"/>
              <a:gd name="connsiteY184" fmla="*/ 34925 h 2259012"/>
              <a:gd name="connsiteX185" fmla="*/ 1087437 w 2316162"/>
              <a:gd name="connsiteY185" fmla="*/ 15875 h 2259012"/>
              <a:gd name="connsiteX186" fmla="*/ 1122362 w 2316162"/>
              <a:gd name="connsiteY186" fmla="*/ 4762 h 2259012"/>
              <a:gd name="connsiteX187" fmla="*/ 1160462 w 2316162"/>
              <a:gd name="connsiteY187" fmla="*/ 0 h 2259012"/>
              <a:gd name="connsiteX0" fmla="*/ 1160462 w 2316162"/>
              <a:gd name="connsiteY0" fmla="*/ 0 h 2259012"/>
              <a:gd name="connsiteX1" fmla="*/ 1198562 w 2316162"/>
              <a:gd name="connsiteY1" fmla="*/ 4762 h 2259012"/>
              <a:gd name="connsiteX2" fmla="*/ 1231900 w 2316162"/>
              <a:gd name="connsiteY2" fmla="*/ 15875 h 2259012"/>
              <a:gd name="connsiteX3" fmla="*/ 1262062 w 2316162"/>
              <a:gd name="connsiteY3" fmla="*/ 34925 h 2259012"/>
              <a:gd name="connsiteX4" fmla="*/ 1289050 w 2316162"/>
              <a:gd name="connsiteY4" fmla="*/ 60325 h 2259012"/>
              <a:gd name="connsiteX5" fmla="*/ 1308100 w 2316162"/>
              <a:gd name="connsiteY5" fmla="*/ 88900 h 2259012"/>
              <a:gd name="connsiteX6" fmla="*/ 1320800 w 2316162"/>
              <a:gd name="connsiteY6" fmla="*/ 122237 h 2259012"/>
              <a:gd name="connsiteX7" fmla="*/ 1323975 w 2316162"/>
              <a:gd name="connsiteY7" fmla="*/ 158750 h 2259012"/>
              <a:gd name="connsiteX8" fmla="*/ 1322387 w 2316162"/>
              <a:gd name="connsiteY8" fmla="*/ 177800 h 2259012"/>
              <a:gd name="connsiteX9" fmla="*/ 1317625 w 2316162"/>
              <a:gd name="connsiteY9" fmla="*/ 200025 h 2259012"/>
              <a:gd name="connsiteX10" fmla="*/ 1311275 w 2316162"/>
              <a:gd name="connsiteY10" fmla="*/ 222250 h 2259012"/>
              <a:gd name="connsiteX11" fmla="*/ 1304925 w 2316162"/>
              <a:gd name="connsiteY11" fmla="*/ 244475 h 2259012"/>
              <a:gd name="connsiteX12" fmla="*/ 1296987 w 2316162"/>
              <a:gd name="connsiteY12" fmla="*/ 265112 h 2259012"/>
              <a:gd name="connsiteX13" fmla="*/ 1290637 w 2316162"/>
              <a:gd name="connsiteY13" fmla="*/ 280987 h 2259012"/>
              <a:gd name="connsiteX14" fmla="*/ 1285875 w 2316162"/>
              <a:gd name="connsiteY14" fmla="*/ 290512 h 2259012"/>
              <a:gd name="connsiteX15" fmla="*/ 1282700 w 2316162"/>
              <a:gd name="connsiteY15" fmla="*/ 295275 h 2259012"/>
              <a:gd name="connsiteX16" fmla="*/ 1274762 w 2316162"/>
              <a:gd name="connsiteY16" fmla="*/ 322262 h 2259012"/>
              <a:gd name="connsiteX17" fmla="*/ 1274762 w 2316162"/>
              <a:gd name="connsiteY17" fmla="*/ 346075 h 2259012"/>
              <a:gd name="connsiteX18" fmla="*/ 1285875 w 2316162"/>
              <a:gd name="connsiteY18" fmla="*/ 366712 h 2259012"/>
              <a:gd name="connsiteX19" fmla="*/ 1300162 w 2316162"/>
              <a:gd name="connsiteY19" fmla="*/ 382587 h 2259012"/>
              <a:gd name="connsiteX20" fmla="*/ 1322387 w 2316162"/>
              <a:gd name="connsiteY20" fmla="*/ 392112 h 2259012"/>
              <a:gd name="connsiteX21" fmla="*/ 1350962 w 2316162"/>
              <a:gd name="connsiteY21" fmla="*/ 395287 h 2259012"/>
              <a:gd name="connsiteX22" fmla="*/ 1908175 w 2316162"/>
              <a:gd name="connsiteY22" fmla="*/ 395287 h 2259012"/>
              <a:gd name="connsiteX23" fmla="*/ 1911350 w 2316162"/>
              <a:gd name="connsiteY23" fmla="*/ 477837 h 2259012"/>
              <a:gd name="connsiteX24" fmla="*/ 1911350 w 2316162"/>
              <a:gd name="connsiteY24" fmla="*/ 485775 h 2259012"/>
              <a:gd name="connsiteX25" fmla="*/ 1911350 w 2316162"/>
              <a:gd name="connsiteY25" fmla="*/ 496887 h 2259012"/>
              <a:gd name="connsiteX26" fmla="*/ 1911350 w 2316162"/>
              <a:gd name="connsiteY26" fmla="*/ 506412 h 2259012"/>
              <a:gd name="connsiteX27" fmla="*/ 1908175 w 2316162"/>
              <a:gd name="connsiteY27" fmla="*/ 936625 h 2259012"/>
              <a:gd name="connsiteX28" fmla="*/ 1909762 w 2316162"/>
              <a:gd name="connsiteY28" fmla="*/ 962025 h 2259012"/>
              <a:gd name="connsiteX29" fmla="*/ 1917700 w 2316162"/>
              <a:gd name="connsiteY29" fmla="*/ 981075 h 2259012"/>
              <a:gd name="connsiteX30" fmla="*/ 1930400 w 2316162"/>
              <a:gd name="connsiteY30" fmla="*/ 995362 h 2259012"/>
              <a:gd name="connsiteX31" fmla="*/ 1946275 w 2316162"/>
              <a:gd name="connsiteY31" fmla="*/ 1006475 h 2259012"/>
              <a:gd name="connsiteX32" fmla="*/ 1965325 w 2316162"/>
              <a:gd name="connsiteY32" fmla="*/ 1011237 h 2259012"/>
              <a:gd name="connsiteX33" fmla="*/ 1985962 w 2316162"/>
              <a:gd name="connsiteY33" fmla="*/ 1009650 h 2259012"/>
              <a:gd name="connsiteX34" fmla="*/ 2011362 w 2316162"/>
              <a:gd name="connsiteY34" fmla="*/ 1003300 h 2259012"/>
              <a:gd name="connsiteX35" fmla="*/ 2016125 w 2316162"/>
              <a:gd name="connsiteY35" fmla="*/ 1001712 h 2259012"/>
              <a:gd name="connsiteX36" fmla="*/ 2027237 w 2316162"/>
              <a:gd name="connsiteY36" fmla="*/ 996950 h 2259012"/>
              <a:gd name="connsiteX37" fmla="*/ 2043112 w 2316162"/>
              <a:gd name="connsiteY37" fmla="*/ 990600 h 2259012"/>
              <a:gd name="connsiteX38" fmla="*/ 2063750 w 2316162"/>
              <a:gd name="connsiteY38" fmla="*/ 982662 h 2259012"/>
              <a:gd name="connsiteX39" fmla="*/ 2087562 w 2316162"/>
              <a:gd name="connsiteY39" fmla="*/ 976312 h 2259012"/>
              <a:gd name="connsiteX40" fmla="*/ 2109787 w 2316162"/>
              <a:gd name="connsiteY40" fmla="*/ 969962 h 2259012"/>
              <a:gd name="connsiteX41" fmla="*/ 2132012 w 2316162"/>
              <a:gd name="connsiteY41" fmla="*/ 965200 h 2259012"/>
              <a:gd name="connsiteX42" fmla="*/ 2151062 w 2316162"/>
              <a:gd name="connsiteY42" fmla="*/ 963612 h 2259012"/>
              <a:gd name="connsiteX43" fmla="*/ 2190750 w 2316162"/>
              <a:gd name="connsiteY43" fmla="*/ 968375 h 2259012"/>
              <a:gd name="connsiteX44" fmla="*/ 2224087 w 2316162"/>
              <a:gd name="connsiteY44" fmla="*/ 979487 h 2259012"/>
              <a:gd name="connsiteX45" fmla="*/ 2254250 w 2316162"/>
              <a:gd name="connsiteY45" fmla="*/ 998537 h 2259012"/>
              <a:gd name="connsiteX46" fmla="*/ 2281237 w 2316162"/>
              <a:gd name="connsiteY46" fmla="*/ 1022350 h 2259012"/>
              <a:gd name="connsiteX47" fmla="*/ 2298700 w 2316162"/>
              <a:gd name="connsiteY47" fmla="*/ 1052512 h 2259012"/>
              <a:gd name="connsiteX48" fmla="*/ 2311400 w 2316162"/>
              <a:gd name="connsiteY48" fmla="*/ 1085850 h 2259012"/>
              <a:gd name="connsiteX49" fmla="*/ 2316162 w 2316162"/>
              <a:gd name="connsiteY49" fmla="*/ 1120775 h 2259012"/>
              <a:gd name="connsiteX50" fmla="*/ 2311400 w 2316162"/>
              <a:gd name="connsiteY50" fmla="*/ 1158875 h 2259012"/>
              <a:gd name="connsiteX51" fmla="*/ 2298700 w 2316162"/>
              <a:gd name="connsiteY51" fmla="*/ 1192212 h 2259012"/>
              <a:gd name="connsiteX52" fmla="*/ 2281237 w 2316162"/>
              <a:gd name="connsiteY52" fmla="*/ 1220787 h 2259012"/>
              <a:gd name="connsiteX53" fmla="*/ 2254250 w 2316162"/>
              <a:gd name="connsiteY53" fmla="*/ 1246187 h 2259012"/>
              <a:gd name="connsiteX54" fmla="*/ 2224087 w 2316162"/>
              <a:gd name="connsiteY54" fmla="*/ 1265237 h 2259012"/>
              <a:gd name="connsiteX55" fmla="*/ 2190750 w 2316162"/>
              <a:gd name="connsiteY55" fmla="*/ 1276350 h 2259012"/>
              <a:gd name="connsiteX56" fmla="*/ 2151062 w 2316162"/>
              <a:gd name="connsiteY56" fmla="*/ 1281112 h 2259012"/>
              <a:gd name="connsiteX57" fmla="*/ 2132012 w 2316162"/>
              <a:gd name="connsiteY57" fmla="*/ 1279525 h 2259012"/>
              <a:gd name="connsiteX58" fmla="*/ 2109787 w 2316162"/>
              <a:gd name="connsiteY58" fmla="*/ 1274762 h 2259012"/>
              <a:gd name="connsiteX59" fmla="*/ 2087562 w 2316162"/>
              <a:gd name="connsiteY59" fmla="*/ 1268412 h 2259012"/>
              <a:gd name="connsiteX60" fmla="*/ 2063750 w 2316162"/>
              <a:gd name="connsiteY60" fmla="*/ 1260475 h 2259012"/>
              <a:gd name="connsiteX61" fmla="*/ 2043112 w 2316162"/>
              <a:gd name="connsiteY61" fmla="*/ 1254125 h 2259012"/>
              <a:gd name="connsiteX62" fmla="*/ 2027237 w 2316162"/>
              <a:gd name="connsiteY62" fmla="*/ 1247775 h 2259012"/>
              <a:gd name="connsiteX63" fmla="*/ 2016125 w 2316162"/>
              <a:gd name="connsiteY63" fmla="*/ 1243012 h 2259012"/>
              <a:gd name="connsiteX64" fmla="*/ 2011362 w 2316162"/>
              <a:gd name="connsiteY64" fmla="*/ 1241425 h 2259012"/>
              <a:gd name="connsiteX65" fmla="*/ 1985962 w 2316162"/>
              <a:gd name="connsiteY65" fmla="*/ 1235075 h 2259012"/>
              <a:gd name="connsiteX66" fmla="*/ 1965325 w 2316162"/>
              <a:gd name="connsiteY66" fmla="*/ 1233487 h 2259012"/>
              <a:gd name="connsiteX67" fmla="*/ 1946275 w 2316162"/>
              <a:gd name="connsiteY67" fmla="*/ 1238250 h 2259012"/>
              <a:gd name="connsiteX68" fmla="*/ 1930400 w 2316162"/>
              <a:gd name="connsiteY68" fmla="*/ 1247775 h 2259012"/>
              <a:gd name="connsiteX69" fmla="*/ 1917700 w 2316162"/>
              <a:gd name="connsiteY69" fmla="*/ 1263650 h 2259012"/>
              <a:gd name="connsiteX70" fmla="*/ 1909762 w 2316162"/>
              <a:gd name="connsiteY70" fmla="*/ 1282700 h 2259012"/>
              <a:gd name="connsiteX71" fmla="*/ 1908175 w 2316162"/>
              <a:gd name="connsiteY71" fmla="*/ 1306512 h 2259012"/>
              <a:gd name="connsiteX72" fmla="*/ 1909203 w 2316162"/>
              <a:gd name="connsiteY72" fmla="*/ 1861565 h 2259012"/>
              <a:gd name="connsiteX73" fmla="*/ 1358900 w 2316162"/>
              <a:gd name="connsiteY73" fmla="*/ 1862137 h 2259012"/>
              <a:gd name="connsiteX74" fmla="*/ 1331912 w 2316162"/>
              <a:gd name="connsiteY74" fmla="*/ 1866900 h 2259012"/>
              <a:gd name="connsiteX75" fmla="*/ 1309687 w 2316162"/>
              <a:gd name="connsiteY75" fmla="*/ 1878012 h 2259012"/>
              <a:gd name="connsiteX76" fmla="*/ 1293812 w 2316162"/>
              <a:gd name="connsiteY76" fmla="*/ 1892300 h 2259012"/>
              <a:gd name="connsiteX77" fmla="*/ 1285875 w 2316162"/>
              <a:gd name="connsiteY77" fmla="*/ 1912937 h 2259012"/>
              <a:gd name="connsiteX78" fmla="*/ 1282700 w 2316162"/>
              <a:gd name="connsiteY78" fmla="*/ 1936750 h 2259012"/>
              <a:gd name="connsiteX79" fmla="*/ 1292225 w 2316162"/>
              <a:gd name="connsiteY79" fmla="*/ 1963737 h 2259012"/>
              <a:gd name="connsiteX80" fmla="*/ 1293812 w 2316162"/>
              <a:gd name="connsiteY80" fmla="*/ 1968500 h 2259012"/>
              <a:gd name="connsiteX81" fmla="*/ 1298575 w 2316162"/>
              <a:gd name="connsiteY81" fmla="*/ 1978025 h 2259012"/>
              <a:gd name="connsiteX82" fmla="*/ 1304925 w 2316162"/>
              <a:gd name="connsiteY82" fmla="*/ 1993900 h 2259012"/>
              <a:gd name="connsiteX83" fmla="*/ 1312862 w 2316162"/>
              <a:gd name="connsiteY83" fmla="*/ 2014537 h 2259012"/>
              <a:gd name="connsiteX84" fmla="*/ 1320800 w 2316162"/>
              <a:gd name="connsiteY84" fmla="*/ 2035175 h 2259012"/>
              <a:gd name="connsiteX85" fmla="*/ 1327150 w 2316162"/>
              <a:gd name="connsiteY85" fmla="*/ 2058987 h 2259012"/>
              <a:gd name="connsiteX86" fmla="*/ 1331912 w 2316162"/>
              <a:gd name="connsiteY86" fmla="*/ 2081212 h 2259012"/>
              <a:gd name="connsiteX87" fmla="*/ 1333500 w 2316162"/>
              <a:gd name="connsiteY87" fmla="*/ 2098675 h 2259012"/>
              <a:gd name="connsiteX88" fmla="*/ 1328737 w 2316162"/>
              <a:gd name="connsiteY88" fmla="*/ 2136775 h 2259012"/>
              <a:gd name="connsiteX89" fmla="*/ 1316037 w 2316162"/>
              <a:gd name="connsiteY89" fmla="*/ 2170112 h 2259012"/>
              <a:gd name="connsiteX90" fmla="*/ 1298575 w 2316162"/>
              <a:gd name="connsiteY90" fmla="*/ 2198687 h 2259012"/>
              <a:gd name="connsiteX91" fmla="*/ 1271587 w 2316162"/>
              <a:gd name="connsiteY91" fmla="*/ 2222500 h 2259012"/>
              <a:gd name="connsiteX92" fmla="*/ 1241425 w 2316162"/>
              <a:gd name="connsiteY92" fmla="*/ 2243137 h 2259012"/>
              <a:gd name="connsiteX93" fmla="*/ 1208087 w 2316162"/>
              <a:gd name="connsiteY93" fmla="*/ 2254250 h 2259012"/>
              <a:gd name="connsiteX94" fmla="*/ 1168400 w 2316162"/>
              <a:gd name="connsiteY94" fmla="*/ 2259012 h 2259012"/>
              <a:gd name="connsiteX95" fmla="*/ 1131887 w 2316162"/>
              <a:gd name="connsiteY95" fmla="*/ 2254250 h 2259012"/>
              <a:gd name="connsiteX96" fmla="*/ 1096962 w 2316162"/>
              <a:gd name="connsiteY96" fmla="*/ 2243137 h 2259012"/>
              <a:gd name="connsiteX97" fmla="*/ 1066800 w 2316162"/>
              <a:gd name="connsiteY97" fmla="*/ 2222500 h 2259012"/>
              <a:gd name="connsiteX98" fmla="*/ 1041400 w 2316162"/>
              <a:gd name="connsiteY98" fmla="*/ 2198687 h 2259012"/>
              <a:gd name="connsiteX99" fmla="*/ 1022350 w 2316162"/>
              <a:gd name="connsiteY99" fmla="*/ 2170112 h 2259012"/>
              <a:gd name="connsiteX100" fmla="*/ 1009650 w 2316162"/>
              <a:gd name="connsiteY100" fmla="*/ 2136775 h 2259012"/>
              <a:gd name="connsiteX101" fmla="*/ 1004887 w 2316162"/>
              <a:gd name="connsiteY101" fmla="*/ 2098675 h 2259012"/>
              <a:gd name="connsiteX102" fmla="*/ 1006475 w 2316162"/>
              <a:gd name="connsiteY102" fmla="*/ 2081212 h 2259012"/>
              <a:gd name="connsiteX103" fmla="*/ 1011237 w 2316162"/>
              <a:gd name="connsiteY103" fmla="*/ 2058987 h 2259012"/>
              <a:gd name="connsiteX104" fmla="*/ 1019175 w 2316162"/>
              <a:gd name="connsiteY104" fmla="*/ 2035175 h 2259012"/>
              <a:gd name="connsiteX105" fmla="*/ 1027112 w 2316162"/>
              <a:gd name="connsiteY105" fmla="*/ 2014537 h 2259012"/>
              <a:gd name="connsiteX106" fmla="*/ 1033462 w 2316162"/>
              <a:gd name="connsiteY106" fmla="*/ 1993900 h 2259012"/>
              <a:gd name="connsiteX107" fmla="*/ 1039812 w 2316162"/>
              <a:gd name="connsiteY107" fmla="*/ 1978025 h 2259012"/>
              <a:gd name="connsiteX108" fmla="*/ 1044575 w 2316162"/>
              <a:gd name="connsiteY108" fmla="*/ 1968500 h 2259012"/>
              <a:gd name="connsiteX109" fmla="*/ 1046162 w 2316162"/>
              <a:gd name="connsiteY109" fmla="*/ 1963737 h 2259012"/>
              <a:gd name="connsiteX110" fmla="*/ 1054100 w 2316162"/>
              <a:gd name="connsiteY110" fmla="*/ 1936750 h 2259012"/>
              <a:gd name="connsiteX111" fmla="*/ 1054100 w 2316162"/>
              <a:gd name="connsiteY111" fmla="*/ 1912937 h 2259012"/>
              <a:gd name="connsiteX112" fmla="*/ 1046162 w 2316162"/>
              <a:gd name="connsiteY112" fmla="*/ 1892300 h 2259012"/>
              <a:gd name="connsiteX113" fmla="*/ 1030287 w 2316162"/>
              <a:gd name="connsiteY113" fmla="*/ 1878012 h 2259012"/>
              <a:gd name="connsiteX114" fmla="*/ 1006475 w 2316162"/>
              <a:gd name="connsiteY114" fmla="*/ 1866900 h 2259012"/>
              <a:gd name="connsiteX115" fmla="*/ 979487 w 2316162"/>
              <a:gd name="connsiteY115" fmla="*/ 1862137 h 2259012"/>
              <a:gd name="connsiteX116" fmla="*/ 409209 w 2316162"/>
              <a:gd name="connsiteY116" fmla="*/ 1862137 h 2259012"/>
              <a:gd name="connsiteX117" fmla="*/ 411984 w 2316162"/>
              <a:gd name="connsiteY117" fmla="*/ 1368423 h 2259012"/>
              <a:gd name="connsiteX118" fmla="*/ 409575 w 2316162"/>
              <a:gd name="connsiteY118" fmla="*/ 1368423 h 2259012"/>
              <a:gd name="connsiteX119" fmla="*/ 409575 w 2316162"/>
              <a:gd name="connsiteY119" fmla="*/ 1306513 h 2259012"/>
              <a:gd name="connsiteX120" fmla="*/ 406400 w 2316162"/>
              <a:gd name="connsiteY120" fmla="*/ 1284288 h 2259012"/>
              <a:gd name="connsiteX121" fmla="*/ 398463 w 2316162"/>
              <a:gd name="connsiteY121" fmla="*/ 1266825 h 2259012"/>
              <a:gd name="connsiteX122" fmla="*/ 382588 w 2316162"/>
              <a:gd name="connsiteY122" fmla="*/ 1254125 h 2259012"/>
              <a:gd name="connsiteX123" fmla="*/ 365125 w 2316162"/>
              <a:gd name="connsiteY123" fmla="*/ 1247775 h 2259012"/>
              <a:gd name="connsiteX124" fmla="*/ 344488 w 2316162"/>
              <a:gd name="connsiteY124" fmla="*/ 1246188 h 2259012"/>
              <a:gd name="connsiteX125" fmla="*/ 320675 w 2316162"/>
              <a:gd name="connsiteY125" fmla="*/ 1249363 h 2259012"/>
              <a:gd name="connsiteX126" fmla="*/ 295275 w 2316162"/>
              <a:gd name="connsiteY126" fmla="*/ 1257300 h 2259012"/>
              <a:gd name="connsiteX127" fmla="*/ 292100 w 2316162"/>
              <a:gd name="connsiteY127" fmla="*/ 1258888 h 2259012"/>
              <a:gd name="connsiteX128" fmla="*/ 282575 w 2316162"/>
              <a:gd name="connsiteY128" fmla="*/ 1262063 h 2259012"/>
              <a:gd name="connsiteX129" fmla="*/ 266700 w 2316162"/>
              <a:gd name="connsiteY129" fmla="*/ 1265238 h 2259012"/>
              <a:gd name="connsiteX130" fmla="*/ 249238 w 2316162"/>
              <a:gd name="connsiteY130" fmla="*/ 1270000 h 2259012"/>
              <a:gd name="connsiteX131" fmla="*/ 227013 w 2316162"/>
              <a:gd name="connsiteY131" fmla="*/ 1273175 h 2259012"/>
              <a:gd name="connsiteX132" fmla="*/ 204788 w 2316162"/>
              <a:gd name="connsiteY132" fmla="*/ 1277938 h 2259012"/>
              <a:gd name="connsiteX133" fmla="*/ 184150 w 2316162"/>
              <a:gd name="connsiteY133" fmla="*/ 1279525 h 2259012"/>
              <a:gd name="connsiteX134" fmla="*/ 165100 w 2316162"/>
              <a:gd name="connsiteY134" fmla="*/ 1281113 h 2259012"/>
              <a:gd name="connsiteX135" fmla="*/ 127000 w 2316162"/>
              <a:gd name="connsiteY135" fmla="*/ 1276350 h 2259012"/>
              <a:gd name="connsiteX136" fmla="*/ 92075 w 2316162"/>
              <a:gd name="connsiteY136" fmla="*/ 1265238 h 2259012"/>
              <a:gd name="connsiteX137" fmla="*/ 61913 w 2316162"/>
              <a:gd name="connsiteY137" fmla="*/ 1246188 h 2259012"/>
              <a:gd name="connsiteX138" fmla="*/ 36513 w 2316162"/>
              <a:gd name="connsiteY138" fmla="*/ 1220788 h 2259012"/>
              <a:gd name="connsiteX139" fmla="*/ 17463 w 2316162"/>
              <a:gd name="connsiteY139" fmla="*/ 1192213 h 2259012"/>
              <a:gd name="connsiteX140" fmla="*/ 4763 w 2316162"/>
              <a:gd name="connsiteY140" fmla="*/ 1158875 h 2259012"/>
              <a:gd name="connsiteX141" fmla="*/ 0 w 2316162"/>
              <a:gd name="connsiteY141" fmla="*/ 1122362 h 2259012"/>
              <a:gd name="connsiteX142" fmla="*/ 4763 w 2316162"/>
              <a:gd name="connsiteY142" fmla="*/ 1085850 h 2259012"/>
              <a:gd name="connsiteX143" fmla="*/ 17463 w 2316162"/>
              <a:gd name="connsiteY143" fmla="*/ 1052512 h 2259012"/>
              <a:gd name="connsiteX144" fmla="*/ 36513 w 2316162"/>
              <a:gd name="connsiteY144" fmla="*/ 1022350 h 2259012"/>
              <a:gd name="connsiteX145" fmla="*/ 61913 w 2316162"/>
              <a:gd name="connsiteY145" fmla="*/ 998537 h 2259012"/>
              <a:gd name="connsiteX146" fmla="*/ 92075 w 2316162"/>
              <a:gd name="connsiteY146" fmla="*/ 979487 h 2259012"/>
              <a:gd name="connsiteX147" fmla="*/ 127000 w 2316162"/>
              <a:gd name="connsiteY147" fmla="*/ 968375 h 2259012"/>
              <a:gd name="connsiteX148" fmla="*/ 165100 w 2316162"/>
              <a:gd name="connsiteY148" fmla="*/ 963612 h 2259012"/>
              <a:gd name="connsiteX149" fmla="*/ 184150 w 2316162"/>
              <a:gd name="connsiteY149" fmla="*/ 965200 h 2259012"/>
              <a:gd name="connsiteX150" fmla="*/ 206375 w 2316162"/>
              <a:gd name="connsiteY150" fmla="*/ 969962 h 2259012"/>
              <a:gd name="connsiteX151" fmla="*/ 230188 w 2316162"/>
              <a:gd name="connsiteY151" fmla="*/ 976312 h 2259012"/>
              <a:gd name="connsiteX152" fmla="*/ 252413 w 2316162"/>
              <a:gd name="connsiteY152" fmla="*/ 984250 h 2259012"/>
              <a:gd name="connsiteX153" fmla="*/ 273050 w 2316162"/>
              <a:gd name="connsiteY153" fmla="*/ 990600 h 2259012"/>
              <a:gd name="connsiteX154" fmla="*/ 290513 w 2316162"/>
              <a:gd name="connsiteY154" fmla="*/ 996950 h 2259012"/>
              <a:gd name="connsiteX155" fmla="*/ 301625 w 2316162"/>
              <a:gd name="connsiteY155" fmla="*/ 1001712 h 2259012"/>
              <a:gd name="connsiteX156" fmla="*/ 304800 w 2316162"/>
              <a:gd name="connsiteY156" fmla="*/ 1003300 h 2259012"/>
              <a:gd name="connsiteX157" fmla="*/ 333375 w 2316162"/>
              <a:gd name="connsiteY157" fmla="*/ 1011237 h 2259012"/>
              <a:gd name="connsiteX158" fmla="*/ 358775 w 2316162"/>
              <a:gd name="connsiteY158" fmla="*/ 1009650 h 2259012"/>
              <a:gd name="connsiteX159" fmla="*/ 379413 w 2316162"/>
              <a:gd name="connsiteY159" fmla="*/ 1001712 h 2259012"/>
              <a:gd name="connsiteX160" fmla="*/ 396875 w 2316162"/>
              <a:gd name="connsiteY160" fmla="*/ 987425 h 2259012"/>
              <a:gd name="connsiteX161" fmla="*/ 406400 w 2316162"/>
              <a:gd name="connsiteY161" fmla="*/ 965200 h 2259012"/>
              <a:gd name="connsiteX162" fmla="*/ 409575 w 2316162"/>
              <a:gd name="connsiteY162" fmla="*/ 936625 h 2259012"/>
              <a:gd name="connsiteX163" fmla="*/ 409575 w 2316162"/>
              <a:gd name="connsiteY163" fmla="*/ 402374 h 2259012"/>
              <a:gd name="connsiteX164" fmla="*/ 412616 w 2316162"/>
              <a:gd name="connsiteY164" fmla="*/ 402374 h 2259012"/>
              <a:gd name="connsiteX165" fmla="*/ 412616 w 2316162"/>
              <a:gd name="connsiteY165" fmla="*/ 395287 h 2259012"/>
              <a:gd name="connsiteX166" fmla="*/ 969962 w 2316162"/>
              <a:gd name="connsiteY166" fmla="*/ 395287 h 2259012"/>
              <a:gd name="connsiteX167" fmla="*/ 996950 w 2316162"/>
              <a:gd name="connsiteY167" fmla="*/ 392112 h 2259012"/>
              <a:gd name="connsiteX168" fmla="*/ 1020762 w 2316162"/>
              <a:gd name="connsiteY168" fmla="*/ 382587 h 2259012"/>
              <a:gd name="connsiteX169" fmla="*/ 1036637 w 2316162"/>
              <a:gd name="connsiteY169" fmla="*/ 366712 h 2259012"/>
              <a:gd name="connsiteX170" fmla="*/ 1044575 w 2316162"/>
              <a:gd name="connsiteY170" fmla="*/ 346075 h 2259012"/>
              <a:gd name="connsiteX171" fmla="*/ 1046162 w 2316162"/>
              <a:gd name="connsiteY171" fmla="*/ 322262 h 2259012"/>
              <a:gd name="connsiteX172" fmla="*/ 1038225 w 2316162"/>
              <a:gd name="connsiteY172" fmla="*/ 295275 h 2259012"/>
              <a:gd name="connsiteX173" fmla="*/ 1036637 w 2316162"/>
              <a:gd name="connsiteY173" fmla="*/ 290512 h 2259012"/>
              <a:gd name="connsiteX174" fmla="*/ 1031875 w 2316162"/>
              <a:gd name="connsiteY174" fmla="*/ 280987 h 2259012"/>
              <a:gd name="connsiteX175" fmla="*/ 1025525 w 2316162"/>
              <a:gd name="connsiteY175" fmla="*/ 265112 h 2259012"/>
              <a:gd name="connsiteX176" fmla="*/ 1016000 w 2316162"/>
              <a:gd name="connsiteY176" fmla="*/ 244475 h 2259012"/>
              <a:gd name="connsiteX177" fmla="*/ 1008062 w 2316162"/>
              <a:gd name="connsiteY177" fmla="*/ 222250 h 2259012"/>
              <a:gd name="connsiteX178" fmla="*/ 1001712 w 2316162"/>
              <a:gd name="connsiteY178" fmla="*/ 200025 h 2259012"/>
              <a:gd name="connsiteX179" fmla="*/ 996950 w 2316162"/>
              <a:gd name="connsiteY179" fmla="*/ 177800 h 2259012"/>
              <a:gd name="connsiteX180" fmla="*/ 995362 w 2316162"/>
              <a:gd name="connsiteY180" fmla="*/ 158750 h 2259012"/>
              <a:gd name="connsiteX181" fmla="*/ 1000125 w 2316162"/>
              <a:gd name="connsiteY181" fmla="*/ 122237 h 2259012"/>
              <a:gd name="connsiteX182" fmla="*/ 1011237 w 2316162"/>
              <a:gd name="connsiteY182" fmla="*/ 88900 h 2259012"/>
              <a:gd name="connsiteX183" fmla="*/ 1031875 w 2316162"/>
              <a:gd name="connsiteY183" fmla="*/ 60325 h 2259012"/>
              <a:gd name="connsiteX184" fmla="*/ 1057275 w 2316162"/>
              <a:gd name="connsiteY184" fmla="*/ 34925 h 2259012"/>
              <a:gd name="connsiteX185" fmla="*/ 1087437 w 2316162"/>
              <a:gd name="connsiteY185" fmla="*/ 15875 h 2259012"/>
              <a:gd name="connsiteX186" fmla="*/ 1122362 w 2316162"/>
              <a:gd name="connsiteY186" fmla="*/ 4762 h 2259012"/>
              <a:gd name="connsiteX187" fmla="*/ 1160462 w 2316162"/>
              <a:gd name="connsiteY187" fmla="*/ 0 h 2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316162" h="2259012">
                <a:moveTo>
                  <a:pt x="1160462" y="0"/>
                </a:moveTo>
                <a:lnTo>
                  <a:pt x="1198562" y="4762"/>
                </a:lnTo>
                <a:lnTo>
                  <a:pt x="1231900" y="15875"/>
                </a:lnTo>
                <a:lnTo>
                  <a:pt x="1262062" y="34925"/>
                </a:lnTo>
                <a:lnTo>
                  <a:pt x="1289050" y="60325"/>
                </a:lnTo>
                <a:lnTo>
                  <a:pt x="1308100" y="88900"/>
                </a:lnTo>
                <a:lnTo>
                  <a:pt x="1320800" y="122237"/>
                </a:lnTo>
                <a:lnTo>
                  <a:pt x="1323975" y="158750"/>
                </a:lnTo>
                <a:lnTo>
                  <a:pt x="1322387" y="177800"/>
                </a:lnTo>
                <a:lnTo>
                  <a:pt x="1317625" y="200025"/>
                </a:lnTo>
                <a:lnTo>
                  <a:pt x="1311275" y="222250"/>
                </a:lnTo>
                <a:lnTo>
                  <a:pt x="1304925" y="244475"/>
                </a:lnTo>
                <a:lnTo>
                  <a:pt x="1296987" y="265112"/>
                </a:lnTo>
                <a:lnTo>
                  <a:pt x="1290637" y="280987"/>
                </a:lnTo>
                <a:lnTo>
                  <a:pt x="1285875" y="290512"/>
                </a:lnTo>
                <a:lnTo>
                  <a:pt x="1282700" y="295275"/>
                </a:lnTo>
                <a:lnTo>
                  <a:pt x="1274762" y="322262"/>
                </a:lnTo>
                <a:lnTo>
                  <a:pt x="1274762" y="346075"/>
                </a:lnTo>
                <a:lnTo>
                  <a:pt x="1285875" y="366712"/>
                </a:lnTo>
                <a:lnTo>
                  <a:pt x="1300162" y="382587"/>
                </a:lnTo>
                <a:lnTo>
                  <a:pt x="1322387" y="392112"/>
                </a:lnTo>
                <a:lnTo>
                  <a:pt x="1350962" y="395287"/>
                </a:lnTo>
                <a:lnTo>
                  <a:pt x="1908175" y="395287"/>
                </a:lnTo>
                <a:lnTo>
                  <a:pt x="1911350" y="477837"/>
                </a:lnTo>
                <a:lnTo>
                  <a:pt x="1911350" y="485775"/>
                </a:lnTo>
                <a:lnTo>
                  <a:pt x="1911350" y="496887"/>
                </a:lnTo>
                <a:lnTo>
                  <a:pt x="1911350" y="506412"/>
                </a:lnTo>
                <a:cubicBezTo>
                  <a:pt x="1910292" y="649816"/>
                  <a:pt x="1909233" y="793221"/>
                  <a:pt x="1908175" y="936625"/>
                </a:cubicBezTo>
                <a:lnTo>
                  <a:pt x="1909762" y="962025"/>
                </a:lnTo>
                <a:lnTo>
                  <a:pt x="1917700" y="981075"/>
                </a:lnTo>
                <a:lnTo>
                  <a:pt x="1930400" y="995362"/>
                </a:lnTo>
                <a:lnTo>
                  <a:pt x="1946275" y="1006475"/>
                </a:lnTo>
                <a:lnTo>
                  <a:pt x="1965325" y="1011237"/>
                </a:lnTo>
                <a:lnTo>
                  <a:pt x="1985962" y="1009650"/>
                </a:lnTo>
                <a:lnTo>
                  <a:pt x="2011362" y="1003300"/>
                </a:lnTo>
                <a:lnTo>
                  <a:pt x="2016125" y="1001712"/>
                </a:lnTo>
                <a:lnTo>
                  <a:pt x="2027237" y="996950"/>
                </a:lnTo>
                <a:lnTo>
                  <a:pt x="2043112" y="990600"/>
                </a:lnTo>
                <a:lnTo>
                  <a:pt x="2063750" y="982662"/>
                </a:lnTo>
                <a:lnTo>
                  <a:pt x="2087562" y="976312"/>
                </a:lnTo>
                <a:lnTo>
                  <a:pt x="2109787" y="969962"/>
                </a:lnTo>
                <a:lnTo>
                  <a:pt x="2132012" y="965200"/>
                </a:lnTo>
                <a:lnTo>
                  <a:pt x="2151062" y="963612"/>
                </a:lnTo>
                <a:lnTo>
                  <a:pt x="2190750" y="968375"/>
                </a:lnTo>
                <a:lnTo>
                  <a:pt x="2224087" y="979487"/>
                </a:lnTo>
                <a:lnTo>
                  <a:pt x="2254250" y="998537"/>
                </a:lnTo>
                <a:lnTo>
                  <a:pt x="2281237" y="1022350"/>
                </a:lnTo>
                <a:lnTo>
                  <a:pt x="2298700" y="1052512"/>
                </a:lnTo>
                <a:lnTo>
                  <a:pt x="2311400" y="1085850"/>
                </a:lnTo>
                <a:lnTo>
                  <a:pt x="2316162" y="1120775"/>
                </a:lnTo>
                <a:lnTo>
                  <a:pt x="2311400" y="1158875"/>
                </a:lnTo>
                <a:lnTo>
                  <a:pt x="2298700" y="1192212"/>
                </a:lnTo>
                <a:lnTo>
                  <a:pt x="2281237" y="1220787"/>
                </a:lnTo>
                <a:lnTo>
                  <a:pt x="2254250" y="1246187"/>
                </a:lnTo>
                <a:lnTo>
                  <a:pt x="2224087" y="1265237"/>
                </a:lnTo>
                <a:lnTo>
                  <a:pt x="2190750" y="1276350"/>
                </a:lnTo>
                <a:lnTo>
                  <a:pt x="2151062" y="1281112"/>
                </a:lnTo>
                <a:lnTo>
                  <a:pt x="2132012" y="1279525"/>
                </a:lnTo>
                <a:lnTo>
                  <a:pt x="2109787" y="1274762"/>
                </a:lnTo>
                <a:lnTo>
                  <a:pt x="2087562" y="1268412"/>
                </a:lnTo>
                <a:lnTo>
                  <a:pt x="2063750" y="1260475"/>
                </a:lnTo>
                <a:lnTo>
                  <a:pt x="2043112" y="1254125"/>
                </a:lnTo>
                <a:lnTo>
                  <a:pt x="2027237" y="1247775"/>
                </a:lnTo>
                <a:lnTo>
                  <a:pt x="2016125" y="1243012"/>
                </a:lnTo>
                <a:lnTo>
                  <a:pt x="2011362" y="1241425"/>
                </a:lnTo>
                <a:lnTo>
                  <a:pt x="1985962" y="1235075"/>
                </a:lnTo>
                <a:lnTo>
                  <a:pt x="1965325" y="1233487"/>
                </a:lnTo>
                <a:lnTo>
                  <a:pt x="1946275" y="1238250"/>
                </a:lnTo>
                <a:lnTo>
                  <a:pt x="1930400" y="1247775"/>
                </a:lnTo>
                <a:lnTo>
                  <a:pt x="1917700" y="1263650"/>
                </a:lnTo>
                <a:lnTo>
                  <a:pt x="1909762" y="1282700"/>
                </a:lnTo>
                <a:lnTo>
                  <a:pt x="1908175" y="1306512"/>
                </a:lnTo>
                <a:cubicBezTo>
                  <a:pt x="1908518" y="1491530"/>
                  <a:pt x="1908860" y="1676547"/>
                  <a:pt x="1909203" y="1861565"/>
                </a:cubicBezTo>
                <a:lnTo>
                  <a:pt x="1358900" y="1862137"/>
                </a:lnTo>
                <a:lnTo>
                  <a:pt x="1331912" y="1866900"/>
                </a:lnTo>
                <a:lnTo>
                  <a:pt x="1309687" y="1878012"/>
                </a:lnTo>
                <a:lnTo>
                  <a:pt x="1293812" y="1892300"/>
                </a:lnTo>
                <a:lnTo>
                  <a:pt x="1285875" y="1912937"/>
                </a:lnTo>
                <a:lnTo>
                  <a:pt x="1282700" y="1936750"/>
                </a:lnTo>
                <a:lnTo>
                  <a:pt x="1292225" y="1963737"/>
                </a:lnTo>
                <a:lnTo>
                  <a:pt x="1293812" y="1968500"/>
                </a:lnTo>
                <a:lnTo>
                  <a:pt x="1298575" y="1978025"/>
                </a:lnTo>
                <a:lnTo>
                  <a:pt x="1304925" y="1993900"/>
                </a:lnTo>
                <a:lnTo>
                  <a:pt x="1312862" y="2014537"/>
                </a:lnTo>
                <a:lnTo>
                  <a:pt x="1320800" y="2035175"/>
                </a:lnTo>
                <a:lnTo>
                  <a:pt x="1327150" y="2058987"/>
                </a:lnTo>
                <a:lnTo>
                  <a:pt x="1331912" y="2081212"/>
                </a:lnTo>
                <a:lnTo>
                  <a:pt x="1333500" y="2098675"/>
                </a:lnTo>
                <a:lnTo>
                  <a:pt x="1328737" y="2136775"/>
                </a:lnTo>
                <a:lnTo>
                  <a:pt x="1316037" y="2170112"/>
                </a:lnTo>
                <a:lnTo>
                  <a:pt x="1298575" y="2198687"/>
                </a:lnTo>
                <a:lnTo>
                  <a:pt x="1271587" y="2222500"/>
                </a:lnTo>
                <a:lnTo>
                  <a:pt x="1241425" y="2243137"/>
                </a:lnTo>
                <a:lnTo>
                  <a:pt x="1208087" y="2254250"/>
                </a:lnTo>
                <a:lnTo>
                  <a:pt x="1168400" y="2259012"/>
                </a:lnTo>
                <a:lnTo>
                  <a:pt x="1131887" y="2254250"/>
                </a:lnTo>
                <a:lnTo>
                  <a:pt x="1096962" y="2243137"/>
                </a:lnTo>
                <a:lnTo>
                  <a:pt x="1066800" y="2222500"/>
                </a:lnTo>
                <a:lnTo>
                  <a:pt x="1041400" y="2198687"/>
                </a:lnTo>
                <a:lnTo>
                  <a:pt x="1022350" y="2170112"/>
                </a:lnTo>
                <a:lnTo>
                  <a:pt x="1009650" y="2136775"/>
                </a:lnTo>
                <a:lnTo>
                  <a:pt x="1004887" y="2098675"/>
                </a:lnTo>
                <a:lnTo>
                  <a:pt x="1006475" y="2081212"/>
                </a:lnTo>
                <a:lnTo>
                  <a:pt x="1011237" y="2058987"/>
                </a:lnTo>
                <a:lnTo>
                  <a:pt x="1019175" y="2035175"/>
                </a:lnTo>
                <a:lnTo>
                  <a:pt x="1027112" y="2014537"/>
                </a:lnTo>
                <a:lnTo>
                  <a:pt x="1033462" y="1993900"/>
                </a:lnTo>
                <a:lnTo>
                  <a:pt x="1039812" y="1978025"/>
                </a:lnTo>
                <a:lnTo>
                  <a:pt x="1044575" y="1968500"/>
                </a:lnTo>
                <a:lnTo>
                  <a:pt x="1046162" y="1963737"/>
                </a:lnTo>
                <a:lnTo>
                  <a:pt x="1054100" y="1936750"/>
                </a:lnTo>
                <a:lnTo>
                  <a:pt x="1054100" y="1912937"/>
                </a:lnTo>
                <a:lnTo>
                  <a:pt x="1046162" y="1892300"/>
                </a:lnTo>
                <a:lnTo>
                  <a:pt x="1030287" y="1878012"/>
                </a:lnTo>
                <a:lnTo>
                  <a:pt x="1006475" y="1866900"/>
                </a:lnTo>
                <a:lnTo>
                  <a:pt x="979487" y="1862137"/>
                </a:lnTo>
                <a:lnTo>
                  <a:pt x="409209" y="1862137"/>
                </a:lnTo>
                <a:lnTo>
                  <a:pt x="411984" y="1368423"/>
                </a:lnTo>
                <a:lnTo>
                  <a:pt x="409575" y="1368423"/>
                </a:lnTo>
                <a:lnTo>
                  <a:pt x="409575" y="1306513"/>
                </a:lnTo>
                <a:lnTo>
                  <a:pt x="406400" y="1284288"/>
                </a:lnTo>
                <a:lnTo>
                  <a:pt x="398463" y="1266825"/>
                </a:lnTo>
                <a:lnTo>
                  <a:pt x="382588" y="1254125"/>
                </a:lnTo>
                <a:lnTo>
                  <a:pt x="365125" y="1247775"/>
                </a:lnTo>
                <a:lnTo>
                  <a:pt x="344488" y="1246188"/>
                </a:lnTo>
                <a:lnTo>
                  <a:pt x="320675" y="1249363"/>
                </a:lnTo>
                <a:lnTo>
                  <a:pt x="295275" y="1257300"/>
                </a:lnTo>
                <a:lnTo>
                  <a:pt x="292100" y="1258888"/>
                </a:lnTo>
                <a:lnTo>
                  <a:pt x="282575" y="1262063"/>
                </a:lnTo>
                <a:lnTo>
                  <a:pt x="266700" y="1265238"/>
                </a:lnTo>
                <a:lnTo>
                  <a:pt x="249238" y="1270000"/>
                </a:lnTo>
                <a:lnTo>
                  <a:pt x="227013" y="1273175"/>
                </a:lnTo>
                <a:lnTo>
                  <a:pt x="204788" y="1277938"/>
                </a:lnTo>
                <a:lnTo>
                  <a:pt x="184150" y="1279525"/>
                </a:lnTo>
                <a:lnTo>
                  <a:pt x="165100" y="1281113"/>
                </a:lnTo>
                <a:lnTo>
                  <a:pt x="127000" y="1276350"/>
                </a:lnTo>
                <a:lnTo>
                  <a:pt x="92075" y="1265238"/>
                </a:lnTo>
                <a:lnTo>
                  <a:pt x="61913" y="1246188"/>
                </a:lnTo>
                <a:lnTo>
                  <a:pt x="36513" y="1220788"/>
                </a:lnTo>
                <a:lnTo>
                  <a:pt x="17463" y="1192213"/>
                </a:lnTo>
                <a:lnTo>
                  <a:pt x="4763" y="1158875"/>
                </a:lnTo>
                <a:lnTo>
                  <a:pt x="0" y="1122362"/>
                </a:lnTo>
                <a:lnTo>
                  <a:pt x="4763" y="1085850"/>
                </a:lnTo>
                <a:lnTo>
                  <a:pt x="17463" y="1052512"/>
                </a:lnTo>
                <a:lnTo>
                  <a:pt x="36513" y="1022350"/>
                </a:lnTo>
                <a:lnTo>
                  <a:pt x="61913" y="998537"/>
                </a:lnTo>
                <a:lnTo>
                  <a:pt x="92075" y="979487"/>
                </a:lnTo>
                <a:lnTo>
                  <a:pt x="127000" y="968375"/>
                </a:lnTo>
                <a:lnTo>
                  <a:pt x="165100" y="963612"/>
                </a:lnTo>
                <a:lnTo>
                  <a:pt x="184150" y="965200"/>
                </a:lnTo>
                <a:lnTo>
                  <a:pt x="206375" y="969962"/>
                </a:lnTo>
                <a:lnTo>
                  <a:pt x="230188" y="976312"/>
                </a:lnTo>
                <a:lnTo>
                  <a:pt x="252413" y="984250"/>
                </a:lnTo>
                <a:lnTo>
                  <a:pt x="273050" y="990600"/>
                </a:lnTo>
                <a:lnTo>
                  <a:pt x="290513" y="996950"/>
                </a:lnTo>
                <a:lnTo>
                  <a:pt x="301625" y="1001712"/>
                </a:lnTo>
                <a:lnTo>
                  <a:pt x="304800" y="1003300"/>
                </a:lnTo>
                <a:lnTo>
                  <a:pt x="333375" y="1011237"/>
                </a:lnTo>
                <a:lnTo>
                  <a:pt x="358775" y="1009650"/>
                </a:lnTo>
                <a:lnTo>
                  <a:pt x="379413" y="1001712"/>
                </a:lnTo>
                <a:lnTo>
                  <a:pt x="396875" y="987425"/>
                </a:lnTo>
                <a:lnTo>
                  <a:pt x="406400" y="965200"/>
                </a:lnTo>
                <a:lnTo>
                  <a:pt x="409575" y="936625"/>
                </a:lnTo>
                <a:lnTo>
                  <a:pt x="409575" y="402374"/>
                </a:lnTo>
                <a:lnTo>
                  <a:pt x="412616" y="402374"/>
                </a:lnTo>
                <a:lnTo>
                  <a:pt x="412616" y="395287"/>
                </a:lnTo>
                <a:lnTo>
                  <a:pt x="969962" y="395287"/>
                </a:lnTo>
                <a:lnTo>
                  <a:pt x="996950" y="392112"/>
                </a:lnTo>
                <a:lnTo>
                  <a:pt x="1020762" y="382587"/>
                </a:lnTo>
                <a:lnTo>
                  <a:pt x="1036637" y="366712"/>
                </a:lnTo>
                <a:lnTo>
                  <a:pt x="1044575" y="346075"/>
                </a:lnTo>
                <a:lnTo>
                  <a:pt x="1046162" y="322262"/>
                </a:lnTo>
                <a:lnTo>
                  <a:pt x="1038225" y="295275"/>
                </a:lnTo>
                <a:lnTo>
                  <a:pt x="1036637" y="290512"/>
                </a:lnTo>
                <a:lnTo>
                  <a:pt x="1031875" y="280987"/>
                </a:lnTo>
                <a:lnTo>
                  <a:pt x="1025525" y="265112"/>
                </a:lnTo>
                <a:lnTo>
                  <a:pt x="1016000" y="244475"/>
                </a:lnTo>
                <a:lnTo>
                  <a:pt x="1008062" y="222250"/>
                </a:lnTo>
                <a:lnTo>
                  <a:pt x="1001712" y="200025"/>
                </a:lnTo>
                <a:lnTo>
                  <a:pt x="996950" y="177800"/>
                </a:lnTo>
                <a:lnTo>
                  <a:pt x="995362" y="158750"/>
                </a:lnTo>
                <a:lnTo>
                  <a:pt x="1000125" y="122237"/>
                </a:lnTo>
                <a:lnTo>
                  <a:pt x="1011237" y="88900"/>
                </a:lnTo>
                <a:lnTo>
                  <a:pt x="1031875" y="60325"/>
                </a:lnTo>
                <a:lnTo>
                  <a:pt x="1057275" y="34925"/>
                </a:lnTo>
                <a:lnTo>
                  <a:pt x="1087437" y="15875"/>
                </a:lnTo>
                <a:lnTo>
                  <a:pt x="1122362" y="4762"/>
                </a:lnTo>
                <a:lnTo>
                  <a:pt x="11604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C4DEC17-B693-4C13-7F63-72A81AEE8074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4iG</a:t>
            </a:r>
            <a:r>
              <a:rPr lang="en-US" sz="2400" dirty="0"/>
              <a:t> Group’s IoT capabilities 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BAED54-D7F2-0739-33FE-4F6C76AEC44C}"/>
              </a:ext>
            </a:extLst>
          </p:cNvPr>
          <p:cNvSpPr>
            <a:spLocks/>
          </p:cNvSpPr>
          <p:nvPr/>
        </p:nvSpPr>
        <p:spPr bwMode="auto">
          <a:xfrm>
            <a:off x="3230562" y="2685790"/>
            <a:ext cx="1909763" cy="1846263"/>
          </a:xfrm>
          <a:custGeom>
            <a:avLst/>
            <a:gdLst>
              <a:gd name="T0" fmla="*/ 776 w 1203"/>
              <a:gd name="T1" fmla="*/ 10 h 1163"/>
              <a:gd name="T2" fmla="*/ 824 w 1203"/>
              <a:gd name="T3" fmla="*/ 56 h 1163"/>
              <a:gd name="T4" fmla="*/ 833 w 1203"/>
              <a:gd name="T5" fmla="*/ 112 h 1163"/>
              <a:gd name="T6" fmla="*/ 821 w 1203"/>
              <a:gd name="T7" fmla="*/ 154 h 1163"/>
              <a:gd name="T8" fmla="*/ 810 w 1203"/>
              <a:gd name="T9" fmla="*/ 183 h 1163"/>
              <a:gd name="T10" fmla="*/ 804 w 1203"/>
              <a:gd name="T11" fmla="*/ 218 h 1163"/>
              <a:gd name="T12" fmla="*/ 833 w 1203"/>
              <a:gd name="T13" fmla="*/ 246 h 1163"/>
              <a:gd name="T14" fmla="*/ 1203 w 1203"/>
              <a:gd name="T15" fmla="*/ 589 h 1163"/>
              <a:gd name="T16" fmla="*/ 1184 w 1203"/>
              <a:gd name="T17" fmla="*/ 630 h 1163"/>
              <a:gd name="T18" fmla="*/ 1137 w 1203"/>
              <a:gd name="T19" fmla="*/ 631 h 1163"/>
              <a:gd name="T20" fmla="*/ 1117 w 1203"/>
              <a:gd name="T21" fmla="*/ 623 h 1163"/>
              <a:gd name="T22" fmla="*/ 1075 w 1203"/>
              <a:gd name="T23" fmla="*/ 610 h 1163"/>
              <a:gd name="T24" fmla="*/ 1025 w 1203"/>
              <a:gd name="T25" fmla="*/ 609 h 1163"/>
              <a:gd name="T26" fmla="*/ 968 w 1203"/>
              <a:gd name="T27" fmla="*/ 643 h 1163"/>
              <a:gd name="T28" fmla="*/ 945 w 1203"/>
              <a:gd name="T29" fmla="*/ 706 h 1163"/>
              <a:gd name="T30" fmla="*/ 968 w 1203"/>
              <a:gd name="T31" fmla="*/ 768 h 1163"/>
              <a:gd name="T32" fmla="*/ 1025 w 1203"/>
              <a:gd name="T33" fmla="*/ 803 h 1163"/>
              <a:gd name="T34" fmla="*/ 1074 w 1203"/>
              <a:gd name="T35" fmla="*/ 804 h 1163"/>
              <a:gd name="T36" fmla="*/ 1113 w 1203"/>
              <a:gd name="T37" fmla="*/ 796 h 1163"/>
              <a:gd name="T38" fmla="*/ 1131 w 1203"/>
              <a:gd name="T39" fmla="*/ 791 h 1163"/>
              <a:gd name="T40" fmla="*/ 1175 w 1203"/>
              <a:gd name="T41" fmla="*/ 785 h 1163"/>
              <a:gd name="T42" fmla="*/ 1201 w 1203"/>
              <a:gd name="T43" fmla="*/ 808 h 1163"/>
              <a:gd name="T44" fmla="*/ 1147 w 1203"/>
              <a:gd name="T45" fmla="*/ 1163 h 1163"/>
              <a:gd name="T46" fmla="*/ 851 w 1203"/>
              <a:gd name="T47" fmla="*/ 1161 h 1163"/>
              <a:gd name="T48" fmla="*/ 809 w 1203"/>
              <a:gd name="T49" fmla="*/ 1143 h 1163"/>
              <a:gd name="T50" fmla="*/ 809 w 1203"/>
              <a:gd name="T51" fmla="*/ 1098 h 1163"/>
              <a:gd name="T52" fmla="*/ 817 w 1203"/>
              <a:gd name="T53" fmla="*/ 1079 h 1163"/>
              <a:gd name="T54" fmla="*/ 830 w 1203"/>
              <a:gd name="T55" fmla="*/ 1038 h 1163"/>
              <a:gd name="T56" fmla="*/ 831 w 1203"/>
              <a:gd name="T57" fmla="*/ 989 h 1163"/>
              <a:gd name="T58" fmla="*/ 795 w 1203"/>
              <a:gd name="T59" fmla="*/ 934 h 1163"/>
              <a:gd name="T60" fmla="*/ 730 w 1203"/>
              <a:gd name="T61" fmla="*/ 912 h 1163"/>
              <a:gd name="T62" fmla="*/ 666 w 1203"/>
              <a:gd name="T63" fmla="*/ 934 h 1163"/>
              <a:gd name="T64" fmla="*/ 630 w 1203"/>
              <a:gd name="T65" fmla="*/ 989 h 1163"/>
              <a:gd name="T66" fmla="*/ 631 w 1203"/>
              <a:gd name="T67" fmla="*/ 1038 h 1163"/>
              <a:gd name="T68" fmla="*/ 645 w 1203"/>
              <a:gd name="T69" fmla="*/ 1079 h 1163"/>
              <a:gd name="T70" fmla="*/ 653 w 1203"/>
              <a:gd name="T71" fmla="*/ 1098 h 1163"/>
              <a:gd name="T72" fmla="*/ 653 w 1203"/>
              <a:gd name="T73" fmla="*/ 1143 h 1163"/>
              <a:gd name="T74" fmla="*/ 610 w 1203"/>
              <a:gd name="T75" fmla="*/ 1161 h 1163"/>
              <a:gd name="T76" fmla="*/ 315 w 1203"/>
              <a:gd name="T77" fmla="*/ 1163 h 1163"/>
              <a:gd name="T78" fmla="*/ 256 w 1203"/>
              <a:gd name="T79" fmla="*/ 805 h 1163"/>
              <a:gd name="T80" fmla="*/ 226 w 1203"/>
              <a:gd name="T81" fmla="*/ 777 h 1163"/>
              <a:gd name="T82" fmla="*/ 193 w 1203"/>
              <a:gd name="T83" fmla="*/ 781 h 1163"/>
              <a:gd name="T84" fmla="*/ 170 w 1203"/>
              <a:gd name="T85" fmla="*/ 790 h 1163"/>
              <a:gd name="T86" fmla="*/ 129 w 1203"/>
              <a:gd name="T87" fmla="*/ 802 h 1163"/>
              <a:gd name="T88" fmla="*/ 85 w 1203"/>
              <a:gd name="T89" fmla="*/ 804 h 1163"/>
              <a:gd name="T90" fmla="*/ 46 w 1203"/>
              <a:gd name="T91" fmla="*/ 789 h 1163"/>
              <a:gd name="T92" fmla="*/ 8 w 1203"/>
              <a:gd name="T93" fmla="*/ 745 h 1163"/>
              <a:gd name="T94" fmla="*/ 2 w 1203"/>
              <a:gd name="T95" fmla="*/ 686 h 1163"/>
              <a:gd name="T96" fmla="*/ 31 w 1203"/>
              <a:gd name="T97" fmla="*/ 635 h 1163"/>
              <a:gd name="T98" fmla="*/ 66 w 1203"/>
              <a:gd name="T99" fmla="*/ 613 h 1163"/>
              <a:gd name="T100" fmla="*/ 116 w 1203"/>
              <a:gd name="T101" fmla="*/ 607 h 1163"/>
              <a:gd name="T102" fmla="*/ 157 w 1203"/>
              <a:gd name="T103" fmla="*/ 618 h 1163"/>
              <a:gd name="T104" fmla="*/ 189 w 1203"/>
              <a:gd name="T105" fmla="*/ 629 h 1163"/>
              <a:gd name="T106" fmla="*/ 210 w 1203"/>
              <a:gd name="T107" fmla="*/ 636 h 1163"/>
              <a:gd name="T108" fmla="*/ 250 w 1203"/>
              <a:gd name="T109" fmla="*/ 621 h 1163"/>
              <a:gd name="T110" fmla="*/ 258 w 1203"/>
              <a:gd name="T111" fmla="*/ 249 h 1163"/>
              <a:gd name="T112" fmla="*/ 643 w 1203"/>
              <a:gd name="T113" fmla="*/ 240 h 1163"/>
              <a:gd name="T114" fmla="*/ 658 w 1203"/>
              <a:gd name="T115" fmla="*/ 203 h 1163"/>
              <a:gd name="T116" fmla="*/ 649 w 1203"/>
              <a:gd name="T117" fmla="*/ 176 h 1163"/>
              <a:gd name="T118" fmla="*/ 636 w 1203"/>
              <a:gd name="T119" fmla="*/ 139 h 1163"/>
              <a:gd name="T120" fmla="*/ 627 w 1203"/>
              <a:gd name="T121" fmla="*/ 100 h 1163"/>
              <a:gd name="T122" fmla="*/ 650 w 1203"/>
              <a:gd name="T123" fmla="*/ 37 h 1163"/>
              <a:gd name="T124" fmla="*/ 707 w 1203"/>
              <a:gd name="T125" fmla="*/ 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E51C96-8E78-0B93-93AC-37CCF6EF88BC}"/>
              </a:ext>
            </a:extLst>
          </p:cNvPr>
          <p:cNvSpPr>
            <a:spLocks/>
          </p:cNvSpPr>
          <p:nvPr/>
        </p:nvSpPr>
        <p:spPr bwMode="auto">
          <a:xfrm>
            <a:off x="4741862" y="4546340"/>
            <a:ext cx="1908175" cy="1844675"/>
          </a:xfrm>
          <a:custGeom>
            <a:avLst/>
            <a:gdLst>
              <a:gd name="T0" fmla="*/ 642 w 1202"/>
              <a:gd name="T1" fmla="*/ 10 h 1162"/>
              <a:gd name="T2" fmla="*/ 652 w 1202"/>
              <a:gd name="T3" fmla="*/ 64 h 1162"/>
              <a:gd name="T4" fmla="*/ 640 w 1202"/>
              <a:gd name="T5" fmla="*/ 96 h 1162"/>
              <a:gd name="T6" fmla="*/ 626 w 1202"/>
              <a:gd name="T7" fmla="*/ 149 h 1162"/>
              <a:gd name="T8" fmla="*/ 665 w 1202"/>
              <a:gd name="T9" fmla="*/ 227 h 1162"/>
              <a:gd name="T10" fmla="*/ 754 w 1202"/>
              <a:gd name="T11" fmla="*/ 247 h 1162"/>
              <a:gd name="T12" fmla="*/ 822 w 1202"/>
              <a:gd name="T13" fmla="*/ 194 h 1162"/>
              <a:gd name="T14" fmla="*/ 829 w 1202"/>
              <a:gd name="T15" fmla="*/ 124 h 1162"/>
              <a:gd name="T16" fmla="*/ 811 w 1202"/>
              <a:gd name="T17" fmla="*/ 73 h 1162"/>
              <a:gd name="T18" fmla="*/ 803 w 1202"/>
              <a:gd name="T19" fmla="*/ 32 h 1162"/>
              <a:gd name="T20" fmla="*/ 849 w 1202"/>
              <a:gd name="T21" fmla="*/ 0 h 1162"/>
              <a:gd name="T22" fmla="*/ 1200 w 1202"/>
              <a:gd name="T23" fmla="*/ 70 h 1162"/>
              <a:gd name="T24" fmla="*/ 1180 w 1202"/>
              <a:gd name="T25" fmla="*/ 381 h 1162"/>
              <a:gd name="T26" fmla="*/ 1131 w 1202"/>
              <a:gd name="T27" fmla="*/ 381 h 1162"/>
              <a:gd name="T28" fmla="*/ 1087 w 1202"/>
              <a:gd name="T29" fmla="*/ 365 h 1162"/>
              <a:gd name="T30" fmla="*/ 1022 w 1202"/>
              <a:gd name="T31" fmla="*/ 360 h 1162"/>
              <a:gd name="T32" fmla="*/ 953 w 1202"/>
              <a:gd name="T33" fmla="*/ 413 h 1162"/>
              <a:gd name="T34" fmla="*/ 953 w 1202"/>
              <a:gd name="T35" fmla="*/ 501 h 1162"/>
              <a:gd name="T36" fmla="*/ 1022 w 1202"/>
              <a:gd name="T37" fmla="*/ 554 h 1162"/>
              <a:gd name="T38" fmla="*/ 1087 w 1202"/>
              <a:gd name="T39" fmla="*/ 549 h 1162"/>
              <a:gd name="T40" fmla="*/ 1131 w 1202"/>
              <a:gd name="T41" fmla="*/ 533 h 1162"/>
              <a:gd name="T42" fmla="*/ 1175 w 1202"/>
              <a:gd name="T43" fmla="*/ 530 h 1162"/>
              <a:gd name="T44" fmla="*/ 1200 w 1202"/>
              <a:gd name="T45" fmla="*/ 574 h 1162"/>
              <a:gd name="T46" fmla="*/ 1202 w 1202"/>
              <a:gd name="T47" fmla="*/ 913 h 1162"/>
              <a:gd name="T48" fmla="*/ 832 w 1202"/>
              <a:gd name="T49" fmla="*/ 915 h 1162"/>
              <a:gd name="T50" fmla="*/ 801 w 1202"/>
              <a:gd name="T51" fmla="*/ 959 h 1162"/>
              <a:gd name="T52" fmla="*/ 812 w 1202"/>
              <a:gd name="T53" fmla="*/ 989 h 1162"/>
              <a:gd name="T54" fmla="*/ 829 w 1202"/>
              <a:gd name="T55" fmla="*/ 1038 h 1162"/>
              <a:gd name="T56" fmla="*/ 826 w 1202"/>
              <a:gd name="T57" fmla="*/ 1099 h 1162"/>
              <a:gd name="T58" fmla="*/ 787 w 1202"/>
              <a:gd name="T59" fmla="*/ 1146 h 1162"/>
              <a:gd name="T60" fmla="*/ 709 w 1202"/>
              <a:gd name="T61" fmla="*/ 1160 h 1162"/>
              <a:gd name="T62" fmla="*/ 644 w 1202"/>
              <a:gd name="T63" fmla="*/ 1118 h 1162"/>
              <a:gd name="T64" fmla="*/ 626 w 1202"/>
              <a:gd name="T65" fmla="*/ 1062 h 1162"/>
              <a:gd name="T66" fmla="*/ 639 w 1202"/>
              <a:gd name="T67" fmla="*/ 1011 h 1162"/>
              <a:gd name="T68" fmla="*/ 652 w 1202"/>
              <a:gd name="T69" fmla="*/ 977 h 1162"/>
              <a:gd name="T70" fmla="*/ 652 w 1202"/>
              <a:gd name="T71" fmla="*/ 932 h 1162"/>
              <a:gd name="T72" fmla="*/ 329 w 1202"/>
              <a:gd name="T73" fmla="*/ 913 h 1162"/>
              <a:gd name="T74" fmla="*/ 256 w 1202"/>
              <a:gd name="T75" fmla="*/ 558 h 1162"/>
              <a:gd name="T76" fmla="*/ 221 w 1202"/>
              <a:gd name="T77" fmla="*/ 527 h 1162"/>
              <a:gd name="T78" fmla="*/ 182 w 1202"/>
              <a:gd name="T79" fmla="*/ 536 h 1162"/>
              <a:gd name="T80" fmla="*/ 131 w 1202"/>
              <a:gd name="T81" fmla="*/ 553 h 1162"/>
              <a:gd name="T82" fmla="*/ 58 w 1202"/>
              <a:gd name="T83" fmla="*/ 547 h 1162"/>
              <a:gd name="T84" fmla="*/ 3 w 1202"/>
              <a:gd name="T85" fmla="*/ 480 h 1162"/>
              <a:gd name="T86" fmla="*/ 24 w 1202"/>
              <a:gd name="T87" fmla="*/ 394 h 1162"/>
              <a:gd name="T88" fmla="*/ 104 w 1202"/>
              <a:gd name="T89" fmla="*/ 357 h 1162"/>
              <a:gd name="T90" fmla="*/ 159 w 1202"/>
              <a:gd name="T91" fmla="*/ 370 h 1162"/>
              <a:gd name="T92" fmla="*/ 193 w 1202"/>
              <a:gd name="T93" fmla="*/ 382 h 1162"/>
              <a:gd name="T94" fmla="*/ 249 w 1202"/>
              <a:gd name="T95" fmla="*/ 37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2" h="1162">
                <a:moveTo>
                  <a:pt x="258" y="0"/>
                </a:moveTo>
                <a:lnTo>
                  <a:pt x="610" y="0"/>
                </a:lnTo>
                <a:lnTo>
                  <a:pt x="627" y="3"/>
                </a:lnTo>
                <a:lnTo>
                  <a:pt x="642" y="10"/>
                </a:lnTo>
                <a:lnTo>
                  <a:pt x="652" y="19"/>
                </a:lnTo>
                <a:lnTo>
                  <a:pt x="657" y="32"/>
                </a:lnTo>
                <a:lnTo>
                  <a:pt x="657" y="47"/>
                </a:lnTo>
                <a:lnTo>
                  <a:pt x="652" y="64"/>
                </a:lnTo>
                <a:lnTo>
                  <a:pt x="651" y="67"/>
                </a:lnTo>
                <a:lnTo>
                  <a:pt x="648" y="73"/>
                </a:lnTo>
                <a:lnTo>
                  <a:pt x="644" y="83"/>
                </a:lnTo>
                <a:lnTo>
                  <a:pt x="640" y="96"/>
                </a:lnTo>
                <a:lnTo>
                  <a:pt x="635" y="109"/>
                </a:lnTo>
                <a:lnTo>
                  <a:pt x="630" y="124"/>
                </a:lnTo>
                <a:lnTo>
                  <a:pt x="627" y="138"/>
                </a:lnTo>
                <a:lnTo>
                  <a:pt x="626" y="149"/>
                </a:lnTo>
                <a:lnTo>
                  <a:pt x="629" y="173"/>
                </a:lnTo>
                <a:lnTo>
                  <a:pt x="637" y="194"/>
                </a:lnTo>
                <a:lnTo>
                  <a:pt x="649" y="212"/>
                </a:lnTo>
                <a:lnTo>
                  <a:pt x="665" y="227"/>
                </a:lnTo>
                <a:lnTo>
                  <a:pt x="684" y="240"/>
                </a:lnTo>
                <a:lnTo>
                  <a:pt x="706" y="247"/>
                </a:lnTo>
                <a:lnTo>
                  <a:pt x="729" y="250"/>
                </a:lnTo>
                <a:lnTo>
                  <a:pt x="754" y="247"/>
                </a:lnTo>
                <a:lnTo>
                  <a:pt x="775" y="240"/>
                </a:lnTo>
                <a:lnTo>
                  <a:pt x="794" y="227"/>
                </a:lnTo>
                <a:lnTo>
                  <a:pt x="811" y="212"/>
                </a:lnTo>
                <a:lnTo>
                  <a:pt x="822" y="194"/>
                </a:lnTo>
                <a:lnTo>
                  <a:pt x="830" y="173"/>
                </a:lnTo>
                <a:lnTo>
                  <a:pt x="833" y="149"/>
                </a:lnTo>
                <a:lnTo>
                  <a:pt x="832" y="138"/>
                </a:lnTo>
                <a:lnTo>
                  <a:pt x="829" y="124"/>
                </a:lnTo>
                <a:lnTo>
                  <a:pt x="825" y="109"/>
                </a:lnTo>
                <a:lnTo>
                  <a:pt x="820" y="96"/>
                </a:lnTo>
                <a:lnTo>
                  <a:pt x="815" y="83"/>
                </a:lnTo>
                <a:lnTo>
                  <a:pt x="811" y="73"/>
                </a:lnTo>
                <a:lnTo>
                  <a:pt x="808" y="67"/>
                </a:lnTo>
                <a:lnTo>
                  <a:pt x="807" y="64"/>
                </a:lnTo>
                <a:lnTo>
                  <a:pt x="801" y="47"/>
                </a:lnTo>
                <a:lnTo>
                  <a:pt x="803" y="32"/>
                </a:lnTo>
                <a:lnTo>
                  <a:pt x="808" y="19"/>
                </a:lnTo>
                <a:lnTo>
                  <a:pt x="818" y="10"/>
                </a:lnTo>
                <a:lnTo>
                  <a:pt x="832" y="3"/>
                </a:lnTo>
                <a:lnTo>
                  <a:pt x="849" y="0"/>
                </a:lnTo>
                <a:lnTo>
                  <a:pt x="1202" y="0"/>
                </a:lnTo>
                <a:lnTo>
                  <a:pt x="1202" y="55"/>
                </a:lnTo>
                <a:lnTo>
                  <a:pt x="1201" y="63"/>
                </a:lnTo>
                <a:lnTo>
                  <a:pt x="1200" y="70"/>
                </a:lnTo>
                <a:lnTo>
                  <a:pt x="1200" y="340"/>
                </a:lnTo>
                <a:lnTo>
                  <a:pt x="1198" y="358"/>
                </a:lnTo>
                <a:lnTo>
                  <a:pt x="1190" y="372"/>
                </a:lnTo>
                <a:lnTo>
                  <a:pt x="1180" y="381"/>
                </a:lnTo>
                <a:lnTo>
                  <a:pt x="1167" y="386"/>
                </a:lnTo>
                <a:lnTo>
                  <a:pt x="1152" y="387"/>
                </a:lnTo>
                <a:lnTo>
                  <a:pt x="1134" y="382"/>
                </a:lnTo>
                <a:lnTo>
                  <a:pt x="1131" y="381"/>
                </a:lnTo>
                <a:lnTo>
                  <a:pt x="1124" y="378"/>
                </a:lnTo>
                <a:lnTo>
                  <a:pt x="1114" y="374"/>
                </a:lnTo>
                <a:lnTo>
                  <a:pt x="1101" y="370"/>
                </a:lnTo>
                <a:lnTo>
                  <a:pt x="1087" y="365"/>
                </a:lnTo>
                <a:lnTo>
                  <a:pt x="1072" y="361"/>
                </a:lnTo>
                <a:lnTo>
                  <a:pt x="1058" y="358"/>
                </a:lnTo>
                <a:lnTo>
                  <a:pt x="1046" y="357"/>
                </a:lnTo>
                <a:lnTo>
                  <a:pt x="1022" y="360"/>
                </a:lnTo>
                <a:lnTo>
                  <a:pt x="1000" y="367"/>
                </a:lnTo>
                <a:lnTo>
                  <a:pt x="981" y="379"/>
                </a:lnTo>
                <a:lnTo>
                  <a:pt x="965" y="394"/>
                </a:lnTo>
                <a:lnTo>
                  <a:pt x="953" y="413"/>
                </a:lnTo>
                <a:lnTo>
                  <a:pt x="945" y="434"/>
                </a:lnTo>
                <a:lnTo>
                  <a:pt x="942" y="456"/>
                </a:lnTo>
                <a:lnTo>
                  <a:pt x="945" y="480"/>
                </a:lnTo>
                <a:lnTo>
                  <a:pt x="953" y="501"/>
                </a:lnTo>
                <a:lnTo>
                  <a:pt x="965" y="520"/>
                </a:lnTo>
                <a:lnTo>
                  <a:pt x="981" y="535"/>
                </a:lnTo>
                <a:lnTo>
                  <a:pt x="1000" y="547"/>
                </a:lnTo>
                <a:lnTo>
                  <a:pt x="1022" y="554"/>
                </a:lnTo>
                <a:lnTo>
                  <a:pt x="1046" y="557"/>
                </a:lnTo>
                <a:lnTo>
                  <a:pt x="1058" y="556"/>
                </a:lnTo>
                <a:lnTo>
                  <a:pt x="1072" y="553"/>
                </a:lnTo>
                <a:lnTo>
                  <a:pt x="1087" y="549"/>
                </a:lnTo>
                <a:lnTo>
                  <a:pt x="1101" y="544"/>
                </a:lnTo>
                <a:lnTo>
                  <a:pt x="1114" y="540"/>
                </a:lnTo>
                <a:lnTo>
                  <a:pt x="1124" y="536"/>
                </a:lnTo>
                <a:lnTo>
                  <a:pt x="1131" y="533"/>
                </a:lnTo>
                <a:lnTo>
                  <a:pt x="1134" y="532"/>
                </a:lnTo>
                <a:lnTo>
                  <a:pt x="1150" y="528"/>
                </a:lnTo>
                <a:lnTo>
                  <a:pt x="1163" y="527"/>
                </a:lnTo>
                <a:lnTo>
                  <a:pt x="1175" y="530"/>
                </a:lnTo>
                <a:lnTo>
                  <a:pt x="1185" y="536"/>
                </a:lnTo>
                <a:lnTo>
                  <a:pt x="1193" y="546"/>
                </a:lnTo>
                <a:lnTo>
                  <a:pt x="1198" y="558"/>
                </a:lnTo>
                <a:lnTo>
                  <a:pt x="1200" y="574"/>
                </a:lnTo>
                <a:lnTo>
                  <a:pt x="1200" y="844"/>
                </a:lnTo>
                <a:lnTo>
                  <a:pt x="1201" y="851"/>
                </a:lnTo>
                <a:lnTo>
                  <a:pt x="1202" y="859"/>
                </a:lnTo>
                <a:lnTo>
                  <a:pt x="1202" y="913"/>
                </a:lnTo>
                <a:lnTo>
                  <a:pt x="1130" y="913"/>
                </a:lnTo>
                <a:lnTo>
                  <a:pt x="1129" y="913"/>
                </a:lnTo>
                <a:lnTo>
                  <a:pt x="849" y="913"/>
                </a:lnTo>
                <a:lnTo>
                  <a:pt x="832" y="915"/>
                </a:lnTo>
                <a:lnTo>
                  <a:pt x="818" y="922"/>
                </a:lnTo>
                <a:lnTo>
                  <a:pt x="808" y="932"/>
                </a:lnTo>
                <a:lnTo>
                  <a:pt x="803" y="945"/>
                </a:lnTo>
                <a:lnTo>
                  <a:pt x="801" y="959"/>
                </a:lnTo>
                <a:lnTo>
                  <a:pt x="807" y="977"/>
                </a:lnTo>
                <a:lnTo>
                  <a:pt x="808" y="977"/>
                </a:lnTo>
                <a:lnTo>
                  <a:pt x="809" y="981"/>
                </a:lnTo>
                <a:lnTo>
                  <a:pt x="812" y="989"/>
                </a:lnTo>
                <a:lnTo>
                  <a:pt x="816" y="999"/>
                </a:lnTo>
                <a:lnTo>
                  <a:pt x="821" y="1011"/>
                </a:lnTo>
                <a:lnTo>
                  <a:pt x="825" y="1024"/>
                </a:lnTo>
                <a:lnTo>
                  <a:pt x="829" y="1038"/>
                </a:lnTo>
                <a:lnTo>
                  <a:pt x="832" y="1051"/>
                </a:lnTo>
                <a:lnTo>
                  <a:pt x="833" y="1062"/>
                </a:lnTo>
                <a:lnTo>
                  <a:pt x="831" y="1080"/>
                </a:lnTo>
                <a:lnTo>
                  <a:pt x="826" y="1099"/>
                </a:lnTo>
                <a:lnTo>
                  <a:pt x="818" y="1114"/>
                </a:lnTo>
                <a:lnTo>
                  <a:pt x="815" y="1118"/>
                </a:lnTo>
                <a:lnTo>
                  <a:pt x="803" y="1133"/>
                </a:lnTo>
                <a:lnTo>
                  <a:pt x="787" y="1146"/>
                </a:lnTo>
                <a:lnTo>
                  <a:pt x="770" y="1155"/>
                </a:lnTo>
                <a:lnTo>
                  <a:pt x="751" y="1160"/>
                </a:lnTo>
                <a:lnTo>
                  <a:pt x="729" y="1162"/>
                </a:lnTo>
                <a:lnTo>
                  <a:pt x="709" y="1160"/>
                </a:lnTo>
                <a:lnTo>
                  <a:pt x="689" y="1155"/>
                </a:lnTo>
                <a:lnTo>
                  <a:pt x="672" y="1146"/>
                </a:lnTo>
                <a:lnTo>
                  <a:pt x="657" y="1133"/>
                </a:lnTo>
                <a:lnTo>
                  <a:pt x="644" y="1118"/>
                </a:lnTo>
                <a:lnTo>
                  <a:pt x="642" y="1114"/>
                </a:lnTo>
                <a:lnTo>
                  <a:pt x="633" y="1099"/>
                </a:lnTo>
                <a:lnTo>
                  <a:pt x="628" y="1080"/>
                </a:lnTo>
                <a:lnTo>
                  <a:pt x="626" y="1062"/>
                </a:lnTo>
                <a:lnTo>
                  <a:pt x="627" y="1051"/>
                </a:lnTo>
                <a:lnTo>
                  <a:pt x="630" y="1038"/>
                </a:lnTo>
                <a:lnTo>
                  <a:pt x="635" y="1024"/>
                </a:lnTo>
                <a:lnTo>
                  <a:pt x="639" y="1011"/>
                </a:lnTo>
                <a:lnTo>
                  <a:pt x="643" y="999"/>
                </a:lnTo>
                <a:lnTo>
                  <a:pt x="648" y="989"/>
                </a:lnTo>
                <a:lnTo>
                  <a:pt x="651" y="981"/>
                </a:lnTo>
                <a:lnTo>
                  <a:pt x="652" y="977"/>
                </a:lnTo>
                <a:lnTo>
                  <a:pt x="653" y="977"/>
                </a:lnTo>
                <a:lnTo>
                  <a:pt x="657" y="959"/>
                </a:lnTo>
                <a:lnTo>
                  <a:pt x="657" y="945"/>
                </a:lnTo>
                <a:lnTo>
                  <a:pt x="652" y="932"/>
                </a:lnTo>
                <a:lnTo>
                  <a:pt x="642" y="922"/>
                </a:lnTo>
                <a:lnTo>
                  <a:pt x="627" y="915"/>
                </a:lnTo>
                <a:lnTo>
                  <a:pt x="609" y="913"/>
                </a:lnTo>
                <a:lnTo>
                  <a:pt x="329" y="913"/>
                </a:lnTo>
                <a:lnTo>
                  <a:pt x="329" y="913"/>
                </a:lnTo>
                <a:lnTo>
                  <a:pt x="258" y="913"/>
                </a:lnTo>
                <a:lnTo>
                  <a:pt x="258" y="574"/>
                </a:lnTo>
                <a:lnTo>
                  <a:pt x="256" y="558"/>
                </a:lnTo>
                <a:lnTo>
                  <a:pt x="252" y="546"/>
                </a:lnTo>
                <a:lnTo>
                  <a:pt x="244" y="536"/>
                </a:lnTo>
                <a:lnTo>
                  <a:pt x="233" y="530"/>
                </a:lnTo>
                <a:lnTo>
                  <a:pt x="221" y="527"/>
                </a:lnTo>
                <a:lnTo>
                  <a:pt x="208" y="528"/>
                </a:lnTo>
                <a:lnTo>
                  <a:pt x="193" y="532"/>
                </a:lnTo>
                <a:lnTo>
                  <a:pt x="190" y="533"/>
                </a:lnTo>
                <a:lnTo>
                  <a:pt x="182" y="536"/>
                </a:lnTo>
                <a:lnTo>
                  <a:pt x="172" y="540"/>
                </a:lnTo>
                <a:lnTo>
                  <a:pt x="159" y="544"/>
                </a:lnTo>
                <a:lnTo>
                  <a:pt x="145" y="549"/>
                </a:lnTo>
                <a:lnTo>
                  <a:pt x="131" y="553"/>
                </a:lnTo>
                <a:lnTo>
                  <a:pt x="116" y="556"/>
                </a:lnTo>
                <a:lnTo>
                  <a:pt x="104" y="557"/>
                </a:lnTo>
                <a:lnTo>
                  <a:pt x="81" y="554"/>
                </a:lnTo>
                <a:lnTo>
                  <a:pt x="58" y="547"/>
                </a:lnTo>
                <a:lnTo>
                  <a:pt x="39" y="535"/>
                </a:lnTo>
                <a:lnTo>
                  <a:pt x="24" y="520"/>
                </a:lnTo>
                <a:lnTo>
                  <a:pt x="11" y="501"/>
                </a:lnTo>
                <a:lnTo>
                  <a:pt x="3" y="480"/>
                </a:lnTo>
                <a:lnTo>
                  <a:pt x="0" y="456"/>
                </a:lnTo>
                <a:lnTo>
                  <a:pt x="3" y="434"/>
                </a:lnTo>
                <a:lnTo>
                  <a:pt x="11" y="413"/>
                </a:lnTo>
                <a:lnTo>
                  <a:pt x="24" y="394"/>
                </a:lnTo>
                <a:lnTo>
                  <a:pt x="39" y="379"/>
                </a:lnTo>
                <a:lnTo>
                  <a:pt x="58" y="367"/>
                </a:lnTo>
                <a:lnTo>
                  <a:pt x="81" y="360"/>
                </a:lnTo>
                <a:lnTo>
                  <a:pt x="104" y="357"/>
                </a:lnTo>
                <a:lnTo>
                  <a:pt x="116" y="358"/>
                </a:lnTo>
                <a:lnTo>
                  <a:pt x="131" y="361"/>
                </a:lnTo>
                <a:lnTo>
                  <a:pt x="145" y="365"/>
                </a:lnTo>
                <a:lnTo>
                  <a:pt x="159" y="370"/>
                </a:lnTo>
                <a:lnTo>
                  <a:pt x="172" y="374"/>
                </a:lnTo>
                <a:lnTo>
                  <a:pt x="182" y="378"/>
                </a:lnTo>
                <a:lnTo>
                  <a:pt x="190" y="381"/>
                </a:lnTo>
                <a:lnTo>
                  <a:pt x="193" y="382"/>
                </a:lnTo>
                <a:lnTo>
                  <a:pt x="210" y="387"/>
                </a:lnTo>
                <a:lnTo>
                  <a:pt x="225" y="386"/>
                </a:lnTo>
                <a:lnTo>
                  <a:pt x="238" y="381"/>
                </a:lnTo>
                <a:lnTo>
                  <a:pt x="249" y="372"/>
                </a:lnTo>
                <a:lnTo>
                  <a:pt x="256" y="358"/>
                </a:lnTo>
                <a:lnTo>
                  <a:pt x="258" y="340"/>
                </a:lnTo>
                <a:lnTo>
                  <a:pt x="258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5EBF552-8995-86E4-BD2C-26D9A824624C}"/>
              </a:ext>
            </a:extLst>
          </p:cNvPr>
          <p:cNvSpPr>
            <a:spLocks/>
          </p:cNvSpPr>
          <p:nvPr/>
        </p:nvSpPr>
        <p:spPr bwMode="auto">
          <a:xfrm>
            <a:off x="6634162" y="3079490"/>
            <a:ext cx="1909763" cy="1847850"/>
          </a:xfrm>
          <a:custGeom>
            <a:avLst/>
            <a:gdLst>
              <a:gd name="T0" fmla="*/ 385 w 1203"/>
              <a:gd name="T1" fmla="*/ 10 h 1164"/>
              <a:gd name="T2" fmla="*/ 396 w 1203"/>
              <a:gd name="T3" fmla="*/ 63 h 1164"/>
              <a:gd name="T4" fmla="*/ 382 w 1203"/>
              <a:gd name="T5" fmla="*/ 96 h 1164"/>
              <a:gd name="T6" fmla="*/ 370 w 1203"/>
              <a:gd name="T7" fmla="*/ 150 h 1164"/>
              <a:gd name="T8" fmla="*/ 409 w 1203"/>
              <a:gd name="T9" fmla="*/ 228 h 1164"/>
              <a:gd name="T10" fmla="*/ 496 w 1203"/>
              <a:gd name="T11" fmla="*/ 248 h 1164"/>
              <a:gd name="T12" fmla="*/ 566 w 1203"/>
              <a:gd name="T13" fmla="*/ 194 h 1164"/>
              <a:gd name="T14" fmla="*/ 573 w 1203"/>
              <a:gd name="T15" fmla="*/ 125 h 1164"/>
              <a:gd name="T16" fmla="*/ 554 w 1203"/>
              <a:gd name="T17" fmla="*/ 74 h 1164"/>
              <a:gd name="T18" fmla="*/ 546 w 1203"/>
              <a:gd name="T19" fmla="*/ 32 h 1164"/>
              <a:gd name="T20" fmla="*/ 593 w 1203"/>
              <a:gd name="T21" fmla="*/ 0 h 1164"/>
              <a:gd name="T22" fmla="*/ 952 w 1203"/>
              <a:gd name="T23" fmla="*/ 369 h 1164"/>
              <a:gd name="T24" fmla="*/ 996 w 1203"/>
              <a:gd name="T25" fmla="*/ 387 h 1164"/>
              <a:gd name="T26" fmla="*/ 1031 w 1203"/>
              <a:gd name="T27" fmla="*/ 375 h 1164"/>
              <a:gd name="T28" fmla="*/ 1088 w 1203"/>
              <a:gd name="T29" fmla="*/ 359 h 1164"/>
              <a:gd name="T30" fmla="*/ 1164 w 1203"/>
              <a:gd name="T31" fmla="*/ 380 h 1164"/>
              <a:gd name="T32" fmla="*/ 1203 w 1203"/>
              <a:gd name="T33" fmla="*/ 457 h 1164"/>
              <a:gd name="T34" fmla="*/ 1164 w 1203"/>
              <a:gd name="T35" fmla="*/ 536 h 1164"/>
              <a:gd name="T36" fmla="*/ 1088 w 1203"/>
              <a:gd name="T37" fmla="*/ 557 h 1164"/>
              <a:gd name="T38" fmla="*/ 1031 w 1203"/>
              <a:gd name="T39" fmla="*/ 541 h 1164"/>
              <a:gd name="T40" fmla="*/ 996 w 1203"/>
              <a:gd name="T41" fmla="*/ 529 h 1164"/>
              <a:gd name="T42" fmla="*/ 952 w 1203"/>
              <a:gd name="T43" fmla="*/ 547 h 1164"/>
              <a:gd name="T44" fmla="*/ 593 w 1203"/>
              <a:gd name="T45" fmla="*/ 914 h 1164"/>
              <a:gd name="T46" fmla="*/ 546 w 1203"/>
              <a:gd name="T47" fmla="*/ 946 h 1164"/>
              <a:gd name="T48" fmla="*/ 552 w 1203"/>
              <a:gd name="T49" fmla="*/ 983 h 1164"/>
              <a:gd name="T50" fmla="*/ 569 w 1203"/>
              <a:gd name="T51" fmla="*/ 1026 h 1164"/>
              <a:gd name="T52" fmla="*/ 575 w 1203"/>
              <a:gd name="T53" fmla="*/ 1082 h 1164"/>
              <a:gd name="T54" fmla="*/ 546 w 1203"/>
              <a:gd name="T55" fmla="*/ 1135 h 1164"/>
              <a:gd name="T56" fmla="*/ 473 w 1203"/>
              <a:gd name="T57" fmla="*/ 1164 h 1164"/>
              <a:gd name="T58" fmla="*/ 400 w 1203"/>
              <a:gd name="T59" fmla="*/ 1135 h 1164"/>
              <a:gd name="T60" fmla="*/ 371 w 1203"/>
              <a:gd name="T61" fmla="*/ 1082 h 1164"/>
              <a:gd name="T62" fmla="*/ 377 w 1203"/>
              <a:gd name="T63" fmla="*/ 1026 h 1164"/>
              <a:gd name="T64" fmla="*/ 393 w 1203"/>
              <a:gd name="T65" fmla="*/ 983 h 1164"/>
              <a:gd name="T66" fmla="*/ 401 w 1203"/>
              <a:gd name="T67" fmla="*/ 946 h 1164"/>
              <a:gd name="T68" fmla="*/ 353 w 1203"/>
              <a:gd name="T69" fmla="*/ 914 h 1164"/>
              <a:gd name="T70" fmla="*/ 3 w 1203"/>
              <a:gd name="T71" fmla="*/ 845 h 1164"/>
              <a:gd name="T72" fmla="*/ 17 w 1203"/>
              <a:gd name="T73" fmla="*/ 537 h 1164"/>
              <a:gd name="T74" fmla="*/ 68 w 1203"/>
              <a:gd name="T75" fmla="*/ 533 h 1164"/>
              <a:gd name="T76" fmla="*/ 101 w 1203"/>
              <a:gd name="T77" fmla="*/ 545 h 1164"/>
              <a:gd name="T78" fmla="*/ 156 w 1203"/>
              <a:gd name="T79" fmla="*/ 558 h 1164"/>
              <a:gd name="T80" fmla="*/ 238 w 1203"/>
              <a:gd name="T81" fmla="*/ 520 h 1164"/>
              <a:gd name="T82" fmla="*/ 257 w 1203"/>
              <a:gd name="T83" fmla="*/ 435 h 1164"/>
              <a:gd name="T84" fmla="*/ 202 w 1203"/>
              <a:gd name="T85" fmla="*/ 368 h 1164"/>
              <a:gd name="T86" fmla="*/ 130 w 1203"/>
              <a:gd name="T87" fmla="*/ 362 h 1164"/>
              <a:gd name="T88" fmla="*/ 78 w 1203"/>
              <a:gd name="T89" fmla="*/ 379 h 1164"/>
              <a:gd name="T90" fmla="*/ 39 w 1203"/>
              <a:gd name="T91" fmla="*/ 388 h 1164"/>
              <a:gd name="T92" fmla="*/ 4 w 1203"/>
              <a:gd name="T93" fmla="*/ 357 h 1164"/>
              <a:gd name="T94" fmla="*/ 5 w 1203"/>
              <a:gd name="T95" fmla="*/ 57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3" h="1164">
                <a:moveTo>
                  <a:pt x="3" y="0"/>
                </a:moveTo>
                <a:lnTo>
                  <a:pt x="353" y="0"/>
                </a:lnTo>
                <a:lnTo>
                  <a:pt x="371" y="2"/>
                </a:lnTo>
                <a:lnTo>
                  <a:pt x="385" y="10"/>
                </a:lnTo>
                <a:lnTo>
                  <a:pt x="395" y="19"/>
                </a:lnTo>
                <a:lnTo>
                  <a:pt x="401" y="32"/>
                </a:lnTo>
                <a:lnTo>
                  <a:pt x="401" y="47"/>
                </a:lnTo>
                <a:lnTo>
                  <a:pt x="396" y="63"/>
                </a:lnTo>
                <a:lnTo>
                  <a:pt x="395" y="66"/>
                </a:lnTo>
                <a:lnTo>
                  <a:pt x="391" y="74"/>
                </a:lnTo>
                <a:lnTo>
                  <a:pt x="387" y="84"/>
                </a:lnTo>
                <a:lnTo>
                  <a:pt x="382" y="96"/>
                </a:lnTo>
                <a:lnTo>
                  <a:pt x="378" y="110"/>
                </a:lnTo>
                <a:lnTo>
                  <a:pt x="374" y="125"/>
                </a:lnTo>
                <a:lnTo>
                  <a:pt x="371" y="138"/>
                </a:lnTo>
                <a:lnTo>
                  <a:pt x="370" y="150"/>
                </a:lnTo>
                <a:lnTo>
                  <a:pt x="372" y="172"/>
                </a:lnTo>
                <a:lnTo>
                  <a:pt x="380" y="194"/>
                </a:lnTo>
                <a:lnTo>
                  <a:pt x="392" y="212"/>
                </a:lnTo>
                <a:lnTo>
                  <a:pt x="409" y="228"/>
                </a:lnTo>
                <a:lnTo>
                  <a:pt x="428" y="240"/>
                </a:lnTo>
                <a:lnTo>
                  <a:pt x="449" y="248"/>
                </a:lnTo>
                <a:lnTo>
                  <a:pt x="473" y="250"/>
                </a:lnTo>
                <a:lnTo>
                  <a:pt x="496" y="248"/>
                </a:lnTo>
                <a:lnTo>
                  <a:pt x="519" y="240"/>
                </a:lnTo>
                <a:lnTo>
                  <a:pt x="538" y="228"/>
                </a:lnTo>
                <a:lnTo>
                  <a:pt x="553" y="212"/>
                </a:lnTo>
                <a:lnTo>
                  <a:pt x="566" y="194"/>
                </a:lnTo>
                <a:lnTo>
                  <a:pt x="574" y="172"/>
                </a:lnTo>
                <a:lnTo>
                  <a:pt x="577" y="150"/>
                </a:lnTo>
                <a:lnTo>
                  <a:pt x="576" y="138"/>
                </a:lnTo>
                <a:lnTo>
                  <a:pt x="573" y="125"/>
                </a:lnTo>
                <a:lnTo>
                  <a:pt x="569" y="110"/>
                </a:lnTo>
                <a:lnTo>
                  <a:pt x="564" y="96"/>
                </a:lnTo>
                <a:lnTo>
                  <a:pt x="558" y="84"/>
                </a:lnTo>
                <a:lnTo>
                  <a:pt x="554" y="74"/>
                </a:lnTo>
                <a:lnTo>
                  <a:pt x="551" y="66"/>
                </a:lnTo>
                <a:lnTo>
                  <a:pt x="550" y="63"/>
                </a:lnTo>
                <a:lnTo>
                  <a:pt x="545" y="47"/>
                </a:lnTo>
                <a:lnTo>
                  <a:pt x="546" y="32"/>
                </a:lnTo>
                <a:lnTo>
                  <a:pt x="551" y="19"/>
                </a:lnTo>
                <a:lnTo>
                  <a:pt x="561" y="10"/>
                </a:lnTo>
                <a:lnTo>
                  <a:pt x="576" y="2"/>
                </a:lnTo>
                <a:lnTo>
                  <a:pt x="593" y="0"/>
                </a:lnTo>
                <a:lnTo>
                  <a:pt x="945" y="0"/>
                </a:lnTo>
                <a:lnTo>
                  <a:pt x="945" y="341"/>
                </a:lnTo>
                <a:lnTo>
                  <a:pt x="947" y="357"/>
                </a:lnTo>
                <a:lnTo>
                  <a:pt x="952" y="369"/>
                </a:lnTo>
                <a:lnTo>
                  <a:pt x="960" y="378"/>
                </a:lnTo>
                <a:lnTo>
                  <a:pt x="970" y="385"/>
                </a:lnTo>
                <a:lnTo>
                  <a:pt x="982" y="388"/>
                </a:lnTo>
                <a:lnTo>
                  <a:pt x="996" y="387"/>
                </a:lnTo>
                <a:lnTo>
                  <a:pt x="1012" y="383"/>
                </a:lnTo>
                <a:lnTo>
                  <a:pt x="1014" y="382"/>
                </a:lnTo>
                <a:lnTo>
                  <a:pt x="1021" y="379"/>
                </a:lnTo>
                <a:lnTo>
                  <a:pt x="1031" y="375"/>
                </a:lnTo>
                <a:lnTo>
                  <a:pt x="1044" y="370"/>
                </a:lnTo>
                <a:lnTo>
                  <a:pt x="1058" y="366"/>
                </a:lnTo>
                <a:lnTo>
                  <a:pt x="1074" y="362"/>
                </a:lnTo>
                <a:lnTo>
                  <a:pt x="1088" y="359"/>
                </a:lnTo>
                <a:lnTo>
                  <a:pt x="1100" y="358"/>
                </a:lnTo>
                <a:lnTo>
                  <a:pt x="1124" y="361"/>
                </a:lnTo>
                <a:lnTo>
                  <a:pt x="1145" y="368"/>
                </a:lnTo>
                <a:lnTo>
                  <a:pt x="1164" y="380"/>
                </a:lnTo>
                <a:lnTo>
                  <a:pt x="1181" y="395"/>
                </a:lnTo>
                <a:lnTo>
                  <a:pt x="1193" y="414"/>
                </a:lnTo>
                <a:lnTo>
                  <a:pt x="1201" y="435"/>
                </a:lnTo>
                <a:lnTo>
                  <a:pt x="1203" y="457"/>
                </a:lnTo>
                <a:lnTo>
                  <a:pt x="1201" y="481"/>
                </a:lnTo>
                <a:lnTo>
                  <a:pt x="1193" y="502"/>
                </a:lnTo>
                <a:lnTo>
                  <a:pt x="1181" y="520"/>
                </a:lnTo>
                <a:lnTo>
                  <a:pt x="1164" y="536"/>
                </a:lnTo>
                <a:lnTo>
                  <a:pt x="1145" y="548"/>
                </a:lnTo>
                <a:lnTo>
                  <a:pt x="1124" y="555"/>
                </a:lnTo>
                <a:lnTo>
                  <a:pt x="1100" y="558"/>
                </a:lnTo>
                <a:lnTo>
                  <a:pt x="1088" y="557"/>
                </a:lnTo>
                <a:lnTo>
                  <a:pt x="1074" y="554"/>
                </a:lnTo>
                <a:lnTo>
                  <a:pt x="1058" y="550"/>
                </a:lnTo>
                <a:lnTo>
                  <a:pt x="1044" y="545"/>
                </a:lnTo>
                <a:lnTo>
                  <a:pt x="1031" y="541"/>
                </a:lnTo>
                <a:lnTo>
                  <a:pt x="1021" y="537"/>
                </a:lnTo>
                <a:lnTo>
                  <a:pt x="1014" y="534"/>
                </a:lnTo>
                <a:lnTo>
                  <a:pt x="1012" y="533"/>
                </a:lnTo>
                <a:lnTo>
                  <a:pt x="996" y="529"/>
                </a:lnTo>
                <a:lnTo>
                  <a:pt x="982" y="528"/>
                </a:lnTo>
                <a:lnTo>
                  <a:pt x="970" y="531"/>
                </a:lnTo>
                <a:lnTo>
                  <a:pt x="960" y="537"/>
                </a:lnTo>
                <a:lnTo>
                  <a:pt x="952" y="547"/>
                </a:lnTo>
                <a:lnTo>
                  <a:pt x="947" y="559"/>
                </a:lnTo>
                <a:lnTo>
                  <a:pt x="945" y="574"/>
                </a:lnTo>
                <a:lnTo>
                  <a:pt x="945" y="914"/>
                </a:lnTo>
                <a:lnTo>
                  <a:pt x="593" y="914"/>
                </a:lnTo>
                <a:lnTo>
                  <a:pt x="576" y="917"/>
                </a:lnTo>
                <a:lnTo>
                  <a:pt x="561" y="923"/>
                </a:lnTo>
                <a:lnTo>
                  <a:pt x="551" y="934"/>
                </a:lnTo>
                <a:lnTo>
                  <a:pt x="546" y="946"/>
                </a:lnTo>
                <a:lnTo>
                  <a:pt x="545" y="961"/>
                </a:lnTo>
                <a:lnTo>
                  <a:pt x="550" y="977"/>
                </a:lnTo>
                <a:lnTo>
                  <a:pt x="550" y="978"/>
                </a:lnTo>
                <a:lnTo>
                  <a:pt x="552" y="983"/>
                </a:lnTo>
                <a:lnTo>
                  <a:pt x="555" y="990"/>
                </a:lnTo>
                <a:lnTo>
                  <a:pt x="559" y="1000"/>
                </a:lnTo>
                <a:lnTo>
                  <a:pt x="565" y="1013"/>
                </a:lnTo>
                <a:lnTo>
                  <a:pt x="569" y="1026"/>
                </a:lnTo>
                <a:lnTo>
                  <a:pt x="573" y="1040"/>
                </a:lnTo>
                <a:lnTo>
                  <a:pt x="576" y="1053"/>
                </a:lnTo>
                <a:lnTo>
                  <a:pt x="577" y="1064"/>
                </a:lnTo>
                <a:lnTo>
                  <a:pt x="575" y="1082"/>
                </a:lnTo>
                <a:lnTo>
                  <a:pt x="570" y="1100"/>
                </a:lnTo>
                <a:lnTo>
                  <a:pt x="561" y="1116"/>
                </a:lnTo>
                <a:lnTo>
                  <a:pt x="558" y="1120"/>
                </a:lnTo>
                <a:lnTo>
                  <a:pt x="546" y="1135"/>
                </a:lnTo>
                <a:lnTo>
                  <a:pt x="531" y="1147"/>
                </a:lnTo>
                <a:lnTo>
                  <a:pt x="514" y="1157"/>
                </a:lnTo>
                <a:lnTo>
                  <a:pt x="494" y="1162"/>
                </a:lnTo>
                <a:lnTo>
                  <a:pt x="473" y="1164"/>
                </a:lnTo>
                <a:lnTo>
                  <a:pt x="453" y="1162"/>
                </a:lnTo>
                <a:lnTo>
                  <a:pt x="433" y="1157"/>
                </a:lnTo>
                <a:lnTo>
                  <a:pt x="415" y="1147"/>
                </a:lnTo>
                <a:lnTo>
                  <a:pt x="400" y="1135"/>
                </a:lnTo>
                <a:lnTo>
                  <a:pt x="387" y="1120"/>
                </a:lnTo>
                <a:lnTo>
                  <a:pt x="384" y="1116"/>
                </a:lnTo>
                <a:lnTo>
                  <a:pt x="376" y="1100"/>
                </a:lnTo>
                <a:lnTo>
                  <a:pt x="371" y="1082"/>
                </a:lnTo>
                <a:lnTo>
                  <a:pt x="370" y="1064"/>
                </a:lnTo>
                <a:lnTo>
                  <a:pt x="371" y="1053"/>
                </a:lnTo>
                <a:lnTo>
                  <a:pt x="373" y="1040"/>
                </a:lnTo>
                <a:lnTo>
                  <a:pt x="377" y="1026"/>
                </a:lnTo>
                <a:lnTo>
                  <a:pt x="382" y="1013"/>
                </a:lnTo>
                <a:lnTo>
                  <a:pt x="386" y="1000"/>
                </a:lnTo>
                <a:lnTo>
                  <a:pt x="390" y="990"/>
                </a:lnTo>
                <a:lnTo>
                  <a:pt x="393" y="983"/>
                </a:lnTo>
                <a:lnTo>
                  <a:pt x="396" y="978"/>
                </a:lnTo>
                <a:lnTo>
                  <a:pt x="396" y="977"/>
                </a:lnTo>
                <a:lnTo>
                  <a:pt x="401" y="961"/>
                </a:lnTo>
                <a:lnTo>
                  <a:pt x="401" y="946"/>
                </a:lnTo>
                <a:lnTo>
                  <a:pt x="395" y="934"/>
                </a:lnTo>
                <a:lnTo>
                  <a:pt x="385" y="923"/>
                </a:lnTo>
                <a:lnTo>
                  <a:pt x="371" y="917"/>
                </a:lnTo>
                <a:lnTo>
                  <a:pt x="353" y="914"/>
                </a:lnTo>
                <a:lnTo>
                  <a:pt x="0" y="914"/>
                </a:lnTo>
                <a:lnTo>
                  <a:pt x="0" y="860"/>
                </a:lnTo>
                <a:lnTo>
                  <a:pt x="1" y="853"/>
                </a:lnTo>
                <a:lnTo>
                  <a:pt x="3" y="845"/>
                </a:lnTo>
                <a:lnTo>
                  <a:pt x="3" y="574"/>
                </a:lnTo>
                <a:lnTo>
                  <a:pt x="4" y="559"/>
                </a:lnTo>
                <a:lnTo>
                  <a:pt x="9" y="547"/>
                </a:lnTo>
                <a:lnTo>
                  <a:pt x="17" y="537"/>
                </a:lnTo>
                <a:lnTo>
                  <a:pt x="27" y="531"/>
                </a:lnTo>
                <a:lnTo>
                  <a:pt x="39" y="528"/>
                </a:lnTo>
                <a:lnTo>
                  <a:pt x="52" y="529"/>
                </a:lnTo>
                <a:lnTo>
                  <a:pt x="68" y="533"/>
                </a:lnTo>
                <a:lnTo>
                  <a:pt x="71" y="534"/>
                </a:lnTo>
                <a:lnTo>
                  <a:pt x="78" y="537"/>
                </a:lnTo>
                <a:lnTo>
                  <a:pt x="88" y="541"/>
                </a:lnTo>
                <a:lnTo>
                  <a:pt x="101" y="545"/>
                </a:lnTo>
                <a:lnTo>
                  <a:pt x="116" y="550"/>
                </a:lnTo>
                <a:lnTo>
                  <a:pt x="130" y="554"/>
                </a:lnTo>
                <a:lnTo>
                  <a:pt x="144" y="557"/>
                </a:lnTo>
                <a:lnTo>
                  <a:pt x="156" y="558"/>
                </a:lnTo>
                <a:lnTo>
                  <a:pt x="181" y="555"/>
                </a:lnTo>
                <a:lnTo>
                  <a:pt x="202" y="548"/>
                </a:lnTo>
                <a:lnTo>
                  <a:pt x="221" y="536"/>
                </a:lnTo>
                <a:lnTo>
                  <a:pt x="238" y="520"/>
                </a:lnTo>
                <a:lnTo>
                  <a:pt x="249" y="502"/>
                </a:lnTo>
                <a:lnTo>
                  <a:pt x="257" y="481"/>
                </a:lnTo>
                <a:lnTo>
                  <a:pt x="260" y="457"/>
                </a:lnTo>
                <a:lnTo>
                  <a:pt x="257" y="435"/>
                </a:lnTo>
                <a:lnTo>
                  <a:pt x="249" y="414"/>
                </a:lnTo>
                <a:lnTo>
                  <a:pt x="238" y="395"/>
                </a:lnTo>
                <a:lnTo>
                  <a:pt x="221" y="380"/>
                </a:lnTo>
                <a:lnTo>
                  <a:pt x="202" y="368"/>
                </a:lnTo>
                <a:lnTo>
                  <a:pt x="181" y="361"/>
                </a:lnTo>
                <a:lnTo>
                  <a:pt x="156" y="358"/>
                </a:lnTo>
                <a:lnTo>
                  <a:pt x="144" y="359"/>
                </a:lnTo>
                <a:lnTo>
                  <a:pt x="130" y="362"/>
                </a:lnTo>
                <a:lnTo>
                  <a:pt x="116" y="366"/>
                </a:lnTo>
                <a:lnTo>
                  <a:pt x="101" y="370"/>
                </a:lnTo>
                <a:lnTo>
                  <a:pt x="88" y="375"/>
                </a:lnTo>
                <a:lnTo>
                  <a:pt x="78" y="379"/>
                </a:lnTo>
                <a:lnTo>
                  <a:pt x="71" y="382"/>
                </a:lnTo>
                <a:lnTo>
                  <a:pt x="68" y="383"/>
                </a:lnTo>
                <a:lnTo>
                  <a:pt x="52" y="387"/>
                </a:lnTo>
                <a:lnTo>
                  <a:pt x="39" y="388"/>
                </a:lnTo>
                <a:lnTo>
                  <a:pt x="27" y="385"/>
                </a:lnTo>
                <a:lnTo>
                  <a:pt x="17" y="378"/>
                </a:lnTo>
                <a:lnTo>
                  <a:pt x="9" y="369"/>
                </a:lnTo>
                <a:lnTo>
                  <a:pt x="4" y="357"/>
                </a:lnTo>
                <a:lnTo>
                  <a:pt x="3" y="341"/>
                </a:lnTo>
                <a:lnTo>
                  <a:pt x="5" y="70"/>
                </a:lnTo>
                <a:lnTo>
                  <a:pt x="5" y="64"/>
                </a:lnTo>
                <a:lnTo>
                  <a:pt x="5" y="57"/>
                </a:lnTo>
                <a:lnTo>
                  <a:pt x="5" y="52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B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52735AC-B590-8BFE-1191-63EE7158EEED}"/>
              </a:ext>
            </a:extLst>
          </p:cNvPr>
          <p:cNvSpPr>
            <a:spLocks/>
          </p:cNvSpPr>
          <p:nvPr/>
        </p:nvSpPr>
        <p:spPr bwMode="auto">
          <a:xfrm>
            <a:off x="5141912" y="1233227"/>
            <a:ext cx="1908175" cy="1846263"/>
          </a:xfrm>
          <a:custGeom>
            <a:avLst/>
            <a:gdLst>
              <a:gd name="T0" fmla="*/ 530 w 1202"/>
              <a:gd name="T1" fmla="*/ 17 h 1163"/>
              <a:gd name="T2" fmla="*/ 569 w 1202"/>
              <a:gd name="T3" fmla="*/ 64 h 1163"/>
              <a:gd name="T4" fmla="*/ 572 w 1202"/>
              <a:gd name="T5" fmla="*/ 124 h 1163"/>
              <a:gd name="T6" fmla="*/ 555 w 1202"/>
              <a:gd name="T7" fmla="*/ 174 h 1163"/>
              <a:gd name="T8" fmla="*/ 544 w 1202"/>
              <a:gd name="T9" fmla="*/ 203 h 1163"/>
              <a:gd name="T10" fmla="*/ 574 w 1202"/>
              <a:gd name="T11" fmla="*/ 247 h 1163"/>
              <a:gd name="T12" fmla="*/ 945 w 1202"/>
              <a:gd name="T13" fmla="*/ 249 h 1163"/>
              <a:gd name="T14" fmla="*/ 959 w 1202"/>
              <a:gd name="T15" fmla="*/ 627 h 1163"/>
              <a:gd name="T16" fmla="*/ 1010 w 1202"/>
              <a:gd name="T17" fmla="*/ 631 h 1163"/>
              <a:gd name="T18" fmla="*/ 1043 w 1202"/>
              <a:gd name="T19" fmla="*/ 619 h 1163"/>
              <a:gd name="T20" fmla="*/ 1098 w 1202"/>
              <a:gd name="T21" fmla="*/ 607 h 1163"/>
              <a:gd name="T22" fmla="*/ 1180 w 1202"/>
              <a:gd name="T23" fmla="*/ 644 h 1163"/>
              <a:gd name="T24" fmla="*/ 1199 w 1202"/>
              <a:gd name="T25" fmla="*/ 730 h 1163"/>
              <a:gd name="T26" fmla="*/ 1144 w 1202"/>
              <a:gd name="T27" fmla="*/ 796 h 1163"/>
              <a:gd name="T28" fmla="*/ 1072 w 1202"/>
              <a:gd name="T29" fmla="*/ 802 h 1163"/>
              <a:gd name="T30" fmla="*/ 1020 w 1202"/>
              <a:gd name="T31" fmla="*/ 786 h 1163"/>
              <a:gd name="T32" fmla="*/ 981 w 1202"/>
              <a:gd name="T33" fmla="*/ 777 h 1163"/>
              <a:gd name="T34" fmla="*/ 946 w 1202"/>
              <a:gd name="T35" fmla="*/ 808 h 1163"/>
              <a:gd name="T36" fmla="*/ 574 w 1202"/>
              <a:gd name="T37" fmla="*/ 1161 h 1163"/>
              <a:gd name="T38" fmla="*/ 544 w 1202"/>
              <a:gd name="T39" fmla="*/ 1117 h 1163"/>
              <a:gd name="T40" fmla="*/ 558 w 1202"/>
              <a:gd name="T41" fmla="*/ 1081 h 1163"/>
              <a:gd name="T42" fmla="*/ 574 w 1202"/>
              <a:gd name="T43" fmla="*/ 1026 h 1163"/>
              <a:gd name="T44" fmla="*/ 553 w 1202"/>
              <a:gd name="T45" fmla="*/ 952 h 1163"/>
              <a:gd name="T46" fmla="*/ 472 w 1202"/>
              <a:gd name="T47" fmla="*/ 914 h 1163"/>
              <a:gd name="T48" fmla="*/ 391 w 1202"/>
              <a:gd name="T49" fmla="*/ 952 h 1163"/>
              <a:gd name="T50" fmla="*/ 369 w 1202"/>
              <a:gd name="T51" fmla="*/ 1026 h 1163"/>
              <a:gd name="T52" fmla="*/ 387 w 1202"/>
              <a:gd name="T53" fmla="*/ 1081 h 1163"/>
              <a:gd name="T54" fmla="*/ 400 w 1202"/>
              <a:gd name="T55" fmla="*/ 1117 h 1163"/>
              <a:gd name="T56" fmla="*/ 369 w 1202"/>
              <a:gd name="T57" fmla="*/ 1161 h 1163"/>
              <a:gd name="T58" fmla="*/ 1 w 1202"/>
              <a:gd name="T59" fmla="*/ 1101 h 1163"/>
              <a:gd name="T60" fmla="*/ 8 w 1202"/>
              <a:gd name="T61" fmla="*/ 795 h 1163"/>
              <a:gd name="T62" fmla="*/ 52 w 1202"/>
              <a:gd name="T63" fmla="*/ 777 h 1163"/>
              <a:gd name="T64" fmla="*/ 87 w 1202"/>
              <a:gd name="T65" fmla="*/ 789 h 1163"/>
              <a:gd name="T66" fmla="*/ 143 w 1202"/>
              <a:gd name="T67" fmla="*/ 805 h 1163"/>
              <a:gd name="T68" fmla="*/ 220 w 1202"/>
              <a:gd name="T69" fmla="*/ 785 h 1163"/>
              <a:gd name="T70" fmla="*/ 258 w 1202"/>
              <a:gd name="T71" fmla="*/ 706 h 1163"/>
              <a:gd name="T72" fmla="*/ 220 w 1202"/>
              <a:gd name="T73" fmla="*/ 628 h 1163"/>
              <a:gd name="T74" fmla="*/ 143 w 1202"/>
              <a:gd name="T75" fmla="*/ 608 h 1163"/>
              <a:gd name="T76" fmla="*/ 87 w 1202"/>
              <a:gd name="T77" fmla="*/ 624 h 1163"/>
              <a:gd name="T78" fmla="*/ 52 w 1202"/>
              <a:gd name="T79" fmla="*/ 636 h 1163"/>
              <a:gd name="T80" fmla="*/ 8 w 1202"/>
              <a:gd name="T81" fmla="*/ 618 h 1163"/>
              <a:gd name="T82" fmla="*/ 1 w 1202"/>
              <a:gd name="T83" fmla="*/ 311 h 1163"/>
              <a:gd name="T84" fmla="*/ 71 w 1202"/>
              <a:gd name="T85" fmla="*/ 249 h 1163"/>
              <a:gd name="T86" fmla="*/ 394 w 1202"/>
              <a:gd name="T87" fmla="*/ 231 h 1163"/>
              <a:gd name="T88" fmla="*/ 394 w 1202"/>
              <a:gd name="T89" fmla="*/ 185 h 1163"/>
              <a:gd name="T90" fmla="*/ 380 w 1202"/>
              <a:gd name="T91" fmla="*/ 152 h 1163"/>
              <a:gd name="T92" fmla="*/ 368 w 1202"/>
              <a:gd name="T93" fmla="*/ 100 h 1163"/>
              <a:gd name="T94" fmla="*/ 387 w 1202"/>
              <a:gd name="T95" fmla="*/ 44 h 1163"/>
              <a:gd name="T96" fmla="*/ 451 w 1202"/>
              <a:gd name="T97" fmla="*/ 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2" h="1163">
                <a:moveTo>
                  <a:pt x="472" y="0"/>
                </a:moveTo>
                <a:lnTo>
                  <a:pt x="492" y="2"/>
                </a:lnTo>
                <a:lnTo>
                  <a:pt x="512" y="8"/>
                </a:lnTo>
                <a:lnTo>
                  <a:pt x="530" y="17"/>
                </a:lnTo>
                <a:lnTo>
                  <a:pt x="545" y="30"/>
                </a:lnTo>
                <a:lnTo>
                  <a:pt x="558" y="44"/>
                </a:lnTo>
                <a:lnTo>
                  <a:pt x="561" y="48"/>
                </a:lnTo>
                <a:lnTo>
                  <a:pt x="569" y="64"/>
                </a:lnTo>
                <a:lnTo>
                  <a:pt x="574" y="81"/>
                </a:lnTo>
                <a:lnTo>
                  <a:pt x="575" y="100"/>
                </a:lnTo>
                <a:lnTo>
                  <a:pt x="574" y="111"/>
                </a:lnTo>
                <a:lnTo>
                  <a:pt x="572" y="124"/>
                </a:lnTo>
                <a:lnTo>
                  <a:pt x="568" y="138"/>
                </a:lnTo>
                <a:lnTo>
                  <a:pt x="563" y="152"/>
                </a:lnTo>
                <a:lnTo>
                  <a:pt x="559" y="164"/>
                </a:lnTo>
                <a:lnTo>
                  <a:pt x="555" y="174"/>
                </a:lnTo>
                <a:lnTo>
                  <a:pt x="552" y="181"/>
                </a:lnTo>
                <a:lnTo>
                  <a:pt x="549" y="185"/>
                </a:lnTo>
                <a:lnTo>
                  <a:pt x="549" y="186"/>
                </a:lnTo>
                <a:lnTo>
                  <a:pt x="544" y="203"/>
                </a:lnTo>
                <a:lnTo>
                  <a:pt x="544" y="218"/>
                </a:lnTo>
                <a:lnTo>
                  <a:pt x="551" y="231"/>
                </a:lnTo>
                <a:lnTo>
                  <a:pt x="560" y="240"/>
                </a:lnTo>
                <a:lnTo>
                  <a:pt x="574" y="247"/>
                </a:lnTo>
                <a:lnTo>
                  <a:pt x="592" y="249"/>
                </a:lnTo>
                <a:lnTo>
                  <a:pt x="872" y="249"/>
                </a:lnTo>
                <a:lnTo>
                  <a:pt x="873" y="249"/>
                </a:lnTo>
                <a:lnTo>
                  <a:pt x="945" y="249"/>
                </a:lnTo>
                <a:lnTo>
                  <a:pt x="945" y="590"/>
                </a:lnTo>
                <a:lnTo>
                  <a:pt x="946" y="605"/>
                </a:lnTo>
                <a:lnTo>
                  <a:pt x="951" y="618"/>
                </a:lnTo>
                <a:lnTo>
                  <a:pt x="959" y="627"/>
                </a:lnTo>
                <a:lnTo>
                  <a:pt x="969" y="633"/>
                </a:lnTo>
                <a:lnTo>
                  <a:pt x="981" y="636"/>
                </a:lnTo>
                <a:lnTo>
                  <a:pt x="994" y="636"/>
                </a:lnTo>
                <a:lnTo>
                  <a:pt x="1010" y="631"/>
                </a:lnTo>
                <a:lnTo>
                  <a:pt x="1013" y="630"/>
                </a:lnTo>
                <a:lnTo>
                  <a:pt x="1020" y="628"/>
                </a:lnTo>
                <a:lnTo>
                  <a:pt x="1030" y="624"/>
                </a:lnTo>
                <a:lnTo>
                  <a:pt x="1043" y="619"/>
                </a:lnTo>
                <a:lnTo>
                  <a:pt x="1058" y="615"/>
                </a:lnTo>
                <a:lnTo>
                  <a:pt x="1072" y="611"/>
                </a:lnTo>
                <a:lnTo>
                  <a:pt x="1086" y="608"/>
                </a:lnTo>
                <a:lnTo>
                  <a:pt x="1098" y="607"/>
                </a:lnTo>
                <a:lnTo>
                  <a:pt x="1123" y="609"/>
                </a:lnTo>
                <a:lnTo>
                  <a:pt x="1144" y="617"/>
                </a:lnTo>
                <a:lnTo>
                  <a:pt x="1163" y="628"/>
                </a:lnTo>
                <a:lnTo>
                  <a:pt x="1180" y="644"/>
                </a:lnTo>
                <a:lnTo>
                  <a:pt x="1192" y="663"/>
                </a:lnTo>
                <a:lnTo>
                  <a:pt x="1199" y="683"/>
                </a:lnTo>
                <a:lnTo>
                  <a:pt x="1202" y="706"/>
                </a:lnTo>
                <a:lnTo>
                  <a:pt x="1199" y="730"/>
                </a:lnTo>
                <a:lnTo>
                  <a:pt x="1192" y="750"/>
                </a:lnTo>
                <a:lnTo>
                  <a:pt x="1180" y="769"/>
                </a:lnTo>
                <a:lnTo>
                  <a:pt x="1163" y="785"/>
                </a:lnTo>
                <a:lnTo>
                  <a:pt x="1144" y="796"/>
                </a:lnTo>
                <a:lnTo>
                  <a:pt x="1123" y="804"/>
                </a:lnTo>
                <a:lnTo>
                  <a:pt x="1098" y="806"/>
                </a:lnTo>
                <a:lnTo>
                  <a:pt x="1086" y="805"/>
                </a:lnTo>
                <a:lnTo>
                  <a:pt x="1072" y="802"/>
                </a:lnTo>
                <a:lnTo>
                  <a:pt x="1058" y="799"/>
                </a:lnTo>
                <a:lnTo>
                  <a:pt x="1043" y="794"/>
                </a:lnTo>
                <a:lnTo>
                  <a:pt x="1030" y="789"/>
                </a:lnTo>
                <a:lnTo>
                  <a:pt x="1020" y="786"/>
                </a:lnTo>
                <a:lnTo>
                  <a:pt x="1013" y="783"/>
                </a:lnTo>
                <a:lnTo>
                  <a:pt x="1010" y="782"/>
                </a:lnTo>
                <a:lnTo>
                  <a:pt x="994" y="777"/>
                </a:lnTo>
                <a:lnTo>
                  <a:pt x="981" y="777"/>
                </a:lnTo>
                <a:lnTo>
                  <a:pt x="969" y="780"/>
                </a:lnTo>
                <a:lnTo>
                  <a:pt x="959" y="786"/>
                </a:lnTo>
                <a:lnTo>
                  <a:pt x="951" y="795"/>
                </a:lnTo>
                <a:lnTo>
                  <a:pt x="946" y="808"/>
                </a:lnTo>
                <a:lnTo>
                  <a:pt x="945" y="822"/>
                </a:lnTo>
                <a:lnTo>
                  <a:pt x="945" y="1163"/>
                </a:lnTo>
                <a:lnTo>
                  <a:pt x="592" y="1163"/>
                </a:lnTo>
                <a:lnTo>
                  <a:pt x="574" y="1161"/>
                </a:lnTo>
                <a:lnTo>
                  <a:pt x="560" y="1155"/>
                </a:lnTo>
                <a:lnTo>
                  <a:pt x="551" y="1145"/>
                </a:lnTo>
                <a:lnTo>
                  <a:pt x="544" y="1132"/>
                </a:lnTo>
                <a:lnTo>
                  <a:pt x="544" y="1117"/>
                </a:lnTo>
                <a:lnTo>
                  <a:pt x="549" y="1100"/>
                </a:lnTo>
                <a:lnTo>
                  <a:pt x="551" y="1097"/>
                </a:lnTo>
                <a:lnTo>
                  <a:pt x="554" y="1091"/>
                </a:lnTo>
                <a:lnTo>
                  <a:pt x="558" y="1081"/>
                </a:lnTo>
                <a:lnTo>
                  <a:pt x="563" y="1068"/>
                </a:lnTo>
                <a:lnTo>
                  <a:pt x="567" y="1054"/>
                </a:lnTo>
                <a:lnTo>
                  <a:pt x="571" y="1040"/>
                </a:lnTo>
                <a:lnTo>
                  <a:pt x="574" y="1026"/>
                </a:lnTo>
                <a:lnTo>
                  <a:pt x="575" y="1014"/>
                </a:lnTo>
                <a:lnTo>
                  <a:pt x="573" y="991"/>
                </a:lnTo>
                <a:lnTo>
                  <a:pt x="565" y="970"/>
                </a:lnTo>
                <a:lnTo>
                  <a:pt x="553" y="952"/>
                </a:lnTo>
                <a:lnTo>
                  <a:pt x="536" y="936"/>
                </a:lnTo>
                <a:lnTo>
                  <a:pt x="517" y="924"/>
                </a:lnTo>
                <a:lnTo>
                  <a:pt x="496" y="917"/>
                </a:lnTo>
                <a:lnTo>
                  <a:pt x="472" y="914"/>
                </a:lnTo>
                <a:lnTo>
                  <a:pt x="448" y="917"/>
                </a:lnTo>
                <a:lnTo>
                  <a:pt x="426" y="924"/>
                </a:lnTo>
                <a:lnTo>
                  <a:pt x="407" y="936"/>
                </a:lnTo>
                <a:lnTo>
                  <a:pt x="391" y="952"/>
                </a:lnTo>
                <a:lnTo>
                  <a:pt x="378" y="970"/>
                </a:lnTo>
                <a:lnTo>
                  <a:pt x="371" y="991"/>
                </a:lnTo>
                <a:lnTo>
                  <a:pt x="368" y="1014"/>
                </a:lnTo>
                <a:lnTo>
                  <a:pt x="369" y="1026"/>
                </a:lnTo>
                <a:lnTo>
                  <a:pt x="372" y="1040"/>
                </a:lnTo>
                <a:lnTo>
                  <a:pt x="376" y="1054"/>
                </a:lnTo>
                <a:lnTo>
                  <a:pt x="381" y="1068"/>
                </a:lnTo>
                <a:lnTo>
                  <a:pt x="387" y="1081"/>
                </a:lnTo>
                <a:lnTo>
                  <a:pt x="391" y="1091"/>
                </a:lnTo>
                <a:lnTo>
                  <a:pt x="394" y="1097"/>
                </a:lnTo>
                <a:lnTo>
                  <a:pt x="395" y="1100"/>
                </a:lnTo>
                <a:lnTo>
                  <a:pt x="400" y="1117"/>
                </a:lnTo>
                <a:lnTo>
                  <a:pt x="399" y="1132"/>
                </a:lnTo>
                <a:lnTo>
                  <a:pt x="394" y="1145"/>
                </a:lnTo>
                <a:lnTo>
                  <a:pt x="384" y="1155"/>
                </a:lnTo>
                <a:lnTo>
                  <a:pt x="369" y="1161"/>
                </a:lnTo>
                <a:lnTo>
                  <a:pt x="352" y="1163"/>
                </a:lnTo>
                <a:lnTo>
                  <a:pt x="0" y="1163"/>
                </a:lnTo>
                <a:lnTo>
                  <a:pt x="0" y="1108"/>
                </a:lnTo>
                <a:lnTo>
                  <a:pt x="1" y="1101"/>
                </a:lnTo>
                <a:lnTo>
                  <a:pt x="1" y="1094"/>
                </a:lnTo>
                <a:lnTo>
                  <a:pt x="1" y="822"/>
                </a:lnTo>
                <a:lnTo>
                  <a:pt x="3" y="808"/>
                </a:lnTo>
                <a:lnTo>
                  <a:pt x="8" y="795"/>
                </a:lnTo>
                <a:lnTo>
                  <a:pt x="15" y="786"/>
                </a:lnTo>
                <a:lnTo>
                  <a:pt x="25" y="780"/>
                </a:lnTo>
                <a:lnTo>
                  <a:pt x="37" y="777"/>
                </a:lnTo>
                <a:lnTo>
                  <a:pt x="52" y="777"/>
                </a:lnTo>
                <a:lnTo>
                  <a:pt x="67" y="782"/>
                </a:lnTo>
                <a:lnTo>
                  <a:pt x="69" y="783"/>
                </a:lnTo>
                <a:lnTo>
                  <a:pt x="76" y="786"/>
                </a:lnTo>
                <a:lnTo>
                  <a:pt x="87" y="789"/>
                </a:lnTo>
                <a:lnTo>
                  <a:pt x="99" y="794"/>
                </a:lnTo>
                <a:lnTo>
                  <a:pt x="114" y="799"/>
                </a:lnTo>
                <a:lnTo>
                  <a:pt x="129" y="802"/>
                </a:lnTo>
                <a:lnTo>
                  <a:pt x="143" y="805"/>
                </a:lnTo>
                <a:lnTo>
                  <a:pt x="155" y="806"/>
                </a:lnTo>
                <a:lnTo>
                  <a:pt x="179" y="804"/>
                </a:lnTo>
                <a:lnTo>
                  <a:pt x="200" y="796"/>
                </a:lnTo>
                <a:lnTo>
                  <a:pt x="220" y="785"/>
                </a:lnTo>
                <a:lnTo>
                  <a:pt x="236" y="769"/>
                </a:lnTo>
                <a:lnTo>
                  <a:pt x="248" y="750"/>
                </a:lnTo>
                <a:lnTo>
                  <a:pt x="256" y="730"/>
                </a:lnTo>
                <a:lnTo>
                  <a:pt x="258" y="706"/>
                </a:lnTo>
                <a:lnTo>
                  <a:pt x="256" y="683"/>
                </a:lnTo>
                <a:lnTo>
                  <a:pt x="248" y="663"/>
                </a:lnTo>
                <a:lnTo>
                  <a:pt x="236" y="644"/>
                </a:lnTo>
                <a:lnTo>
                  <a:pt x="220" y="628"/>
                </a:lnTo>
                <a:lnTo>
                  <a:pt x="200" y="617"/>
                </a:lnTo>
                <a:lnTo>
                  <a:pt x="179" y="609"/>
                </a:lnTo>
                <a:lnTo>
                  <a:pt x="155" y="607"/>
                </a:lnTo>
                <a:lnTo>
                  <a:pt x="143" y="608"/>
                </a:lnTo>
                <a:lnTo>
                  <a:pt x="129" y="611"/>
                </a:lnTo>
                <a:lnTo>
                  <a:pt x="114" y="615"/>
                </a:lnTo>
                <a:lnTo>
                  <a:pt x="99" y="619"/>
                </a:lnTo>
                <a:lnTo>
                  <a:pt x="87" y="624"/>
                </a:lnTo>
                <a:lnTo>
                  <a:pt x="76" y="628"/>
                </a:lnTo>
                <a:lnTo>
                  <a:pt x="69" y="630"/>
                </a:lnTo>
                <a:lnTo>
                  <a:pt x="67" y="631"/>
                </a:lnTo>
                <a:lnTo>
                  <a:pt x="52" y="636"/>
                </a:lnTo>
                <a:lnTo>
                  <a:pt x="37" y="636"/>
                </a:lnTo>
                <a:lnTo>
                  <a:pt x="25" y="633"/>
                </a:lnTo>
                <a:lnTo>
                  <a:pt x="15" y="627"/>
                </a:lnTo>
                <a:lnTo>
                  <a:pt x="8" y="618"/>
                </a:lnTo>
                <a:lnTo>
                  <a:pt x="3" y="605"/>
                </a:lnTo>
                <a:lnTo>
                  <a:pt x="1" y="590"/>
                </a:lnTo>
                <a:lnTo>
                  <a:pt x="1" y="319"/>
                </a:lnTo>
                <a:lnTo>
                  <a:pt x="1" y="311"/>
                </a:lnTo>
                <a:lnTo>
                  <a:pt x="0" y="304"/>
                </a:lnTo>
                <a:lnTo>
                  <a:pt x="0" y="249"/>
                </a:lnTo>
                <a:lnTo>
                  <a:pt x="71" y="249"/>
                </a:lnTo>
                <a:lnTo>
                  <a:pt x="71" y="249"/>
                </a:lnTo>
                <a:lnTo>
                  <a:pt x="352" y="249"/>
                </a:lnTo>
                <a:lnTo>
                  <a:pt x="369" y="247"/>
                </a:lnTo>
                <a:lnTo>
                  <a:pt x="384" y="240"/>
                </a:lnTo>
                <a:lnTo>
                  <a:pt x="394" y="231"/>
                </a:lnTo>
                <a:lnTo>
                  <a:pt x="399" y="218"/>
                </a:lnTo>
                <a:lnTo>
                  <a:pt x="400" y="203"/>
                </a:lnTo>
                <a:lnTo>
                  <a:pt x="395" y="186"/>
                </a:lnTo>
                <a:lnTo>
                  <a:pt x="394" y="185"/>
                </a:lnTo>
                <a:lnTo>
                  <a:pt x="393" y="181"/>
                </a:lnTo>
                <a:lnTo>
                  <a:pt x="390" y="174"/>
                </a:lnTo>
                <a:lnTo>
                  <a:pt x="386" y="164"/>
                </a:lnTo>
                <a:lnTo>
                  <a:pt x="380" y="152"/>
                </a:lnTo>
                <a:lnTo>
                  <a:pt x="376" y="138"/>
                </a:lnTo>
                <a:lnTo>
                  <a:pt x="372" y="124"/>
                </a:lnTo>
                <a:lnTo>
                  <a:pt x="369" y="111"/>
                </a:lnTo>
                <a:lnTo>
                  <a:pt x="368" y="100"/>
                </a:lnTo>
                <a:lnTo>
                  <a:pt x="370" y="81"/>
                </a:lnTo>
                <a:lnTo>
                  <a:pt x="375" y="64"/>
                </a:lnTo>
                <a:lnTo>
                  <a:pt x="384" y="48"/>
                </a:lnTo>
                <a:lnTo>
                  <a:pt x="387" y="44"/>
                </a:lnTo>
                <a:lnTo>
                  <a:pt x="399" y="30"/>
                </a:lnTo>
                <a:lnTo>
                  <a:pt x="414" y="17"/>
                </a:lnTo>
                <a:lnTo>
                  <a:pt x="431" y="8"/>
                </a:lnTo>
                <a:lnTo>
                  <a:pt x="451" y="2"/>
                </a:lnTo>
                <a:lnTo>
                  <a:pt x="47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5B5609-4B41-4C0A-8E82-791DF95256AE}"/>
              </a:ext>
            </a:extLst>
          </p:cNvPr>
          <p:cNvSpPr txBox="1"/>
          <p:nvPr/>
        </p:nvSpPr>
        <p:spPr>
          <a:xfrm>
            <a:off x="5303539" y="3368933"/>
            <a:ext cx="1170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4iG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E5F493-C17E-43BA-FFDA-1C8CB227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84" y="3604023"/>
            <a:ext cx="1189117" cy="3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z Antenna Hungária megvásárolta a Telenor Magyarország 25%-át | DTV News">
            <a:extLst>
              <a:ext uri="{FF2B5EF4-FFF2-40B4-BE49-F238E27FC236}">
                <a16:creationId xmlns:a16="http://schemas.microsoft.com/office/drawing/2014/main" id="{10C6BD52-1639-E817-47E4-65E61C6C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56" y="3479019"/>
            <a:ext cx="998174" cy="5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dafone Mobile Phone Company Brands Logo - Free Transparent PNG Logos">
            <a:extLst>
              <a:ext uri="{FF2B5EF4-FFF2-40B4-BE49-F238E27FC236}">
                <a16:creationId xmlns:a16="http://schemas.microsoft.com/office/drawing/2014/main" id="{DFE0FDB2-AEFC-CABF-C0F7-F881B880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23" y="4796662"/>
            <a:ext cx="1457306" cy="10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llery - Press photos">
            <a:extLst>
              <a:ext uri="{FF2B5EF4-FFF2-40B4-BE49-F238E27FC236}">
                <a16:creationId xmlns:a16="http://schemas.microsoft.com/office/drawing/2014/main" id="{672CD859-D96F-5EBE-D09F-5A4324A9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62" y="1910861"/>
            <a:ext cx="1169062" cy="8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B07F-9D0A-9194-BFC9-5C4545A16B86}"/>
              </a:ext>
            </a:extLst>
          </p:cNvPr>
          <p:cNvSpPr/>
          <p:nvPr/>
        </p:nvSpPr>
        <p:spPr>
          <a:xfrm>
            <a:off x="686708" y="1602588"/>
            <a:ext cx="2177876" cy="170458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HU" sz="1100" b="1" dirty="0">
                <a:solidFill>
                  <a:schemeClr val="tx1"/>
                </a:solidFill>
              </a:rPr>
              <a:t>Antenna Hungária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HU" sz="10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LoRaWAN network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E2E developer ecosystem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Public &amp; Private cloud connectors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Solutions for Smart City, Agriculture and Utility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13FBDC-5240-E869-6A60-5B470D6A362A}"/>
              </a:ext>
            </a:extLst>
          </p:cNvPr>
          <p:cNvSpPr/>
          <p:nvPr/>
        </p:nvSpPr>
        <p:spPr>
          <a:xfrm>
            <a:off x="686706" y="3669788"/>
            <a:ext cx="2177875" cy="1704584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HU" sz="1100" b="1" dirty="0">
                <a:solidFill>
                  <a:schemeClr val="tx1"/>
                </a:solidFill>
              </a:rPr>
              <a:t>Vodafone</a:t>
            </a:r>
          </a:p>
          <a:p>
            <a:endParaRPr lang="en-HU" sz="10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3GPP network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MPN for dedicated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50+ E2E IoT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Partner eco-system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Business consultancy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1749D19-98F2-D3D6-AD95-45DEBED9F450}"/>
              </a:ext>
            </a:extLst>
          </p:cNvPr>
          <p:cNvSpPr/>
          <p:nvPr/>
        </p:nvSpPr>
        <p:spPr>
          <a:xfrm>
            <a:off x="8953106" y="3669787"/>
            <a:ext cx="2175094" cy="1704583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HU" sz="1100" b="1" dirty="0">
                <a:solidFill>
                  <a:schemeClr val="tx1"/>
                </a:solidFill>
              </a:rPr>
              <a:t>Invitech</a:t>
            </a:r>
          </a:p>
          <a:p>
            <a:endParaRPr lang="en-HU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Network, Cloud &amp; Security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Data center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IaaS, PaaS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DDoS, WAF nd End-point protection</a:t>
            </a:r>
          </a:p>
          <a:p>
            <a:endParaRPr lang="en-HU" sz="1000" b="1" dirty="0">
              <a:solidFill>
                <a:schemeClr val="tx1"/>
              </a:solidFill>
            </a:endParaRPr>
          </a:p>
          <a:p>
            <a:endParaRPr lang="en-HU" sz="1000" b="1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D6ADD9-A8D1-0454-8C52-6F4AB8117932}"/>
              </a:ext>
            </a:extLst>
          </p:cNvPr>
          <p:cNvSpPr txBox="1"/>
          <p:nvPr/>
        </p:nvSpPr>
        <p:spPr>
          <a:xfrm>
            <a:off x="686706" y="5732369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200" dirty="0"/>
              <a:t>Collect &amp; Process the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361C52-7395-61B9-016B-5DEA581883CB}"/>
              </a:ext>
            </a:extLst>
          </p:cNvPr>
          <p:cNvSpPr txBox="1"/>
          <p:nvPr/>
        </p:nvSpPr>
        <p:spPr>
          <a:xfrm>
            <a:off x="9088745" y="5736985"/>
            <a:ext cx="1901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200" dirty="0"/>
              <a:t>Store &amp; Analyze the Data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B15D87-D8A7-7C93-A2FE-C752D9FD8637}"/>
              </a:ext>
            </a:extLst>
          </p:cNvPr>
          <p:cNvSpPr/>
          <p:nvPr/>
        </p:nvSpPr>
        <p:spPr>
          <a:xfrm>
            <a:off x="8950324" y="1602588"/>
            <a:ext cx="2177876" cy="170458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HU" sz="1100" b="1" dirty="0">
                <a:solidFill>
                  <a:schemeClr val="tx1"/>
                </a:solidFill>
              </a:rPr>
              <a:t>4iG</a:t>
            </a:r>
          </a:p>
          <a:p>
            <a:endParaRPr lang="en-HU" sz="10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Complex IT / SI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From HW to SW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AEPs and Cloud availibility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Low-code / no-.code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U" sz="1000" dirty="0">
                <a:solidFill>
                  <a:schemeClr val="tx1"/>
                </a:solidFill>
              </a:rPr>
              <a:t>AI/MI data collection and processing</a:t>
            </a:r>
          </a:p>
          <a:p>
            <a:endParaRPr lang="en-HU" sz="1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04DE5-C054-9FC5-0213-1BD6A981C649}"/>
              </a:ext>
            </a:extLst>
          </p:cNvPr>
          <p:cNvSpPr txBox="1"/>
          <p:nvPr/>
        </p:nvSpPr>
        <p:spPr>
          <a:xfrm>
            <a:off x="609441" y="694534"/>
            <a:ext cx="964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Complementer capabilities to plan, build, deliver and run complex IoT solutions and services  </a:t>
            </a:r>
          </a:p>
        </p:txBody>
      </p:sp>
    </p:spTree>
    <p:extLst>
      <p:ext uri="{BB962C8B-B14F-4D97-AF65-F5344CB8AC3E}">
        <p14:creationId xmlns:p14="http://schemas.microsoft.com/office/powerpoint/2010/main" val="16556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21" grpId="0"/>
      <p:bldP spid="2" grpId="0" animBg="1"/>
      <p:bldP spid="3" grpId="0" animBg="1"/>
      <p:bldP spid="44" grpId="0" animBg="1"/>
      <p:bldP spid="45" grpId="0"/>
      <p:bldP spid="4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2DDC3F17-4C91-886D-88B5-E3F082B96B46}"/>
              </a:ext>
            </a:extLst>
          </p:cNvPr>
          <p:cNvSpPr/>
          <p:nvPr/>
        </p:nvSpPr>
        <p:spPr>
          <a:xfrm>
            <a:off x="4647287" y="2564969"/>
            <a:ext cx="2556284" cy="2556284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60" name="Pie 59">
            <a:extLst>
              <a:ext uri="{FF2B5EF4-FFF2-40B4-BE49-F238E27FC236}">
                <a16:creationId xmlns:a16="http://schemas.microsoft.com/office/drawing/2014/main" id="{6519B7C0-025C-BFBD-61A2-4767301DE5C0}"/>
              </a:ext>
            </a:extLst>
          </p:cNvPr>
          <p:cNvSpPr/>
          <p:nvPr/>
        </p:nvSpPr>
        <p:spPr>
          <a:xfrm>
            <a:off x="4251243" y="2079762"/>
            <a:ext cx="3348372" cy="3348372"/>
          </a:xfrm>
          <a:prstGeom prst="pie">
            <a:avLst>
              <a:gd name="adj1" fmla="val 12147609"/>
              <a:gd name="adj2" fmla="val 14284542"/>
            </a:avLst>
          </a:prstGeom>
          <a:solidFill>
            <a:schemeClr val="tx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61" name="Pie 60">
            <a:extLst>
              <a:ext uri="{FF2B5EF4-FFF2-40B4-BE49-F238E27FC236}">
                <a16:creationId xmlns:a16="http://schemas.microsoft.com/office/drawing/2014/main" id="{9B71F89C-0D3C-77B0-57D5-664D38023E87}"/>
              </a:ext>
            </a:extLst>
          </p:cNvPr>
          <p:cNvSpPr/>
          <p:nvPr/>
        </p:nvSpPr>
        <p:spPr>
          <a:xfrm>
            <a:off x="4251243" y="2168924"/>
            <a:ext cx="3348372" cy="3348372"/>
          </a:xfrm>
          <a:prstGeom prst="pie">
            <a:avLst>
              <a:gd name="adj1" fmla="val 6199411"/>
              <a:gd name="adj2" fmla="val 10253042"/>
            </a:avLst>
          </a:prstGeom>
          <a:solidFill>
            <a:schemeClr val="accent5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62" name="Pie 61">
            <a:extLst>
              <a:ext uri="{FF2B5EF4-FFF2-40B4-BE49-F238E27FC236}">
                <a16:creationId xmlns:a16="http://schemas.microsoft.com/office/drawing/2014/main" id="{EECC0C78-C277-4255-BEF8-EA1743B5E581}"/>
              </a:ext>
            </a:extLst>
          </p:cNvPr>
          <p:cNvSpPr/>
          <p:nvPr/>
        </p:nvSpPr>
        <p:spPr>
          <a:xfrm>
            <a:off x="3998167" y="1934899"/>
            <a:ext cx="3816424" cy="3816424"/>
          </a:xfrm>
          <a:prstGeom prst="pie">
            <a:avLst>
              <a:gd name="adj1" fmla="val 20379763"/>
              <a:gd name="adj2" fmla="val 2003783"/>
            </a:avLst>
          </a:prstGeom>
          <a:solidFill>
            <a:schemeClr val="accent3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63" name="Pie 62">
            <a:extLst>
              <a:ext uri="{FF2B5EF4-FFF2-40B4-BE49-F238E27FC236}">
                <a16:creationId xmlns:a16="http://schemas.microsoft.com/office/drawing/2014/main" id="{2C0F398D-9BBC-7D22-1360-0876ABB260EE}"/>
              </a:ext>
            </a:extLst>
          </p:cNvPr>
          <p:cNvSpPr/>
          <p:nvPr/>
        </p:nvSpPr>
        <p:spPr>
          <a:xfrm>
            <a:off x="4251243" y="2168924"/>
            <a:ext cx="3348372" cy="3348372"/>
          </a:xfrm>
          <a:prstGeom prst="pie">
            <a:avLst>
              <a:gd name="adj1" fmla="val 18316965"/>
              <a:gd name="adj2" fmla="val 21079154"/>
            </a:avLst>
          </a:prstGeom>
          <a:solidFill>
            <a:schemeClr val="accent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64" name="Pie 63">
            <a:extLst>
              <a:ext uri="{FF2B5EF4-FFF2-40B4-BE49-F238E27FC236}">
                <a16:creationId xmlns:a16="http://schemas.microsoft.com/office/drawing/2014/main" id="{40579FD4-2D5A-B837-9AED-68C49931DF2F}"/>
              </a:ext>
            </a:extLst>
          </p:cNvPr>
          <p:cNvSpPr/>
          <p:nvPr/>
        </p:nvSpPr>
        <p:spPr>
          <a:xfrm>
            <a:off x="3926159" y="1862891"/>
            <a:ext cx="3960440" cy="3960440"/>
          </a:xfrm>
          <a:prstGeom prst="pie">
            <a:avLst>
              <a:gd name="adj1" fmla="val 9630247"/>
              <a:gd name="adj2" fmla="val 11520264"/>
            </a:avLst>
          </a:prstGeom>
          <a:solidFill>
            <a:schemeClr val="accent6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65" name="Pie 64">
            <a:extLst>
              <a:ext uri="{FF2B5EF4-FFF2-40B4-BE49-F238E27FC236}">
                <a16:creationId xmlns:a16="http://schemas.microsoft.com/office/drawing/2014/main" id="{E720F6A1-01BF-A6BA-87B8-544015F3A97D}"/>
              </a:ext>
            </a:extLst>
          </p:cNvPr>
          <p:cNvSpPr/>
          <p:nvPr/>
        </p:nvSpPr>
        <p:spPr>
          <a:xfrm>
            <a:off x="4450757" y="2368439"/>
            <a:ext cx="2949344" cy="2949344"/>
          </a:xfrm>
          <a:prstGeom prst="pie">
            <a:avLst>
              <a:gd name="adj1" fmla="val 1652294"/>
              <a:gd name="adj2" fmla="val 4142044"/>
            </a:avLst>
          </a:prstGeom>
          <a:solidFill>
            <a:schemeClr val="accent3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000000"/>
              </a:solidFill>
              <a:latin typeface="Vodafone Rg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3E2B665-310C-F50E-0398-166F6D8EDCA6}"/>
              </a:ext>
            </a:extLst>
          </p:cNvPr>
          <p:cNvGrpSpPr/>
          <p:nvPr/>
        </p:nvGrpSpPr>
        <p:grpSpPr>
          <a:xfrm>
            <a:off x="4427299" y="2344981"/>
            <a:ext cx="2996260" cy="3131114"/>
            <a:chOff x="3185119" y="1363965"/>
            <a:chExt cx="2556284" cy="267133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800BFD2-E7FE-B424-9600-E648C77EFA46}"/>
                </a:ext>
              </a:extLst>
            </p:cNvPr>
            <p:cNvGrpSpPr/>
            <p:nvPr/>
          </p:nvGrpSpPr>
          <p:grpSpPr>
            <a:xfrm>
              <a:off x="3454105" y="1854386"/>
              <a:ext cx="2180915" cy="2180915"/>
              <a:chOff x="3454105" y="1854386"/>
              <a:chExt cx="2180915" cy="218091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17AF853-A1C7-3D0F-9856-5FAA048275DD}"/>
                  </a:ext>
                </a:extLst>
              </p:cNvPr>
              <p:cNvCxnSpPr>
                <a:stCxn id="59" idx="0"/>
                <a:endCxn id="59" idx="4"/>
              </p:cNvCxnSpPr>
              <p:nvPr/>
            </p:nvCxnSpPr>
            <p:spPr>
              <a:xfrm>
                <a:off x="4544562" y="1854386"/>
                <a:ext cx="0" cy="2180915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B1778AB-6103-4D56-ABED-7952466788B1}"/>
                  </a:ext>
                </a:extLst>
              </p:cNvPr>
              <p:cNvCxnSpPr>
                <a:stCxn id="59" idx="6"/>
                <a:endCxn id="59" idx="2"/>
              </p:cNvCxnSpPr>
              <p:nvPr/>
            </p:nvCxnSpPr>
            <p:spPr>
              <a:xfrm flipH="1">
                <a:off x="3454105" y="2944843"/>
                <a:ext cx="218091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9480103-95A4-5D14-FD92-3F4821C8CA94}"/>
                </a:ext>
              </a:extLst>
            </p:cNvPr>
            <p:cNvGrpSpPr/>
            <p:nvPr/>
          </p:nvGrpSpPr>
          <p:grpSpPr>
            <a:xfrm rot="1800000">
              <a:off x="3185119" y="1363965"/>
              <a:ext cx="2556284" cy="2556284"/>
              <a:chOff x="3302242" y="1480164"/>
              <a:chExt cx="2556284" cy="2556284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62C54B9-B138-C639-3BFC-C2B406F29AA1}"/>
                  </a:ext>
                </a:extLst>
              </p:cNvPr>
              <p:cNvCxnSpPr/>
              <p:nvPr/>
            </p:nvCxnSpPr>
            <p:spPr>
              <a:xfrm>
                <a:off x="4580384" y="1480164"/>
                <a:ext cx="0" cy="2556284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43D48F0-A3B7-6AAB-3A17-7214BAEB1CE4}"/>
                  </a:ext>
                </a:extLst>
              </p:cNvPr>
              <p:cNvCxnSpPr/>
              <p:nvPr/>
            </p:nvCxnSpPr>
            <p:spPr>
              <a:xfrm flipH="1">
                <a:off x="3302242" y="2758306"/>
                <a:ext cx="2556284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237CAB1-67ED-B710-EE1E-D323F45AB81B}"/>
                </a:ext>
              </a:extLst>
            </p:cNvPr>
            <p:cNvGrpSpPr/>
            <p:nvPr/>
          </p:nvGrpSpPr>
          <p:grpSpPr>
            <a:xfrm rot="3600000">
              <a:off x="3185119" y="1363965"/>
              <a:ext cx="2556284" cy="2556284"/>
              <a:chOff x="3302242" y="1480164"/>
              <a:chExt cx="2556284" cy="2556284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D0A5401-DFA1-901B-1712-74528C9C7B3F}"/>
                  </a:ext>
                </a:extLst>
              </p:cNvPr>
              <p:cNvCxnSpPr/>
              <p:nvPr/>
            </p:nvCxnSpPr>
            <p:spPr>
              <a:xfrm>
                <a:off x="4580384" y="1480164"/>
                <a:ext cx="0" cy="2556284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D168604-1D95-5B42-0033-6D488E095218}"/>
                  </a:ext>
                </a:extLst>
              </p:cNvPr>
              <p:cNvCxnSpPr/>
              <p:nvPr/>
            </p:nvCxnSpPr>
            <p:spPr>
              <a:xfrm flipH="1">
                <a:off x="3302242" y="2758306"/>
                <a:ext cx="2556284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76" name="Oval 75">
            <a:extLst>
              <a:ext uri="{FF2B5EF4-FFF2-40B4-BE49-F238E27FC236}">
                <a16:creationId xmlns:a16="http://schemas.microsoft.com/office/drawing/2014/main" id="{A39CB156-35FF-0F20-42A8-441D6FFF8E1F}"/>
              </a:ext>
            </a:extLst>
          </p:cNvPr>
          <p:cNvSpPr/>
          <p:nvPr/>
        </p:nvSpPr>
        <p:spPr>
          <a:xfrm>
            <a:off x="5243201" y="3160883"/>
            <a:ext cx="1364456" cy="136445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1DC0EAC-04AB-FC01-77DC-F6ACB8F8EDFC}"/>
              </a:ext>
            </a:extLst>
          </p:cNvPr>
          <p:cNvSpPr/>
          <p:nvPr/>
        </p:nvSpPr>
        <p:spPr>
          <a:xfrm>
            <a:off x="8222340" y="2290269"/>
            <a:ext cx="2363469" cy="191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8">
              <a:lnSpc>
                <a:spcPct val="89000"/>
              </a:lnSpc>
            </a:pP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How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collect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the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Data?</a:t>
            </a:r>
            <a:endParaRPr lang="fr-FR" sz="1400" dirty="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B901E792-76EC-BF4F-891F-9895A2CA5147}"/>
              </a:ext>
            </a:extLst>
          </p:cNvPr>
          <p:cNvSpPr/>
          <p:nvPr/>
        </p:nvSpPr>
        <p:spPr>
          <a:xfrm>
            <a:off x="7148594" y="2386130"/>
            <a:ext cx="442651" cy="310300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42875">
                <a:moveTo>
                  <a:pt x="0" y="142875"/>
                </a:moveTo>
                <a:lnTo>
                  <a:pt x="168275" y="0"/>
                </a:lnTo>
                <a:lnTo>
                  <a:pt x="4254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 dirty="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EC74ED2-2B8F-823C-9254-8F0B7621E8B1}"/>
              </a:ext>
            </a:extLst>
          </p:cNvPr>
          <p:cNvSpPr/>
          <p:nvPr/>
        </p:nvSpPr>
        <p:spPr>
          <a:xfrm>
            <a:off x="8084621" y="5136118"/>
            <a:ext cx="2261367" cy="534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8">
              <a:lnSpc>
                <a:spcPct val="89000"/>
              </a:lnSpc>
            </a:pP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How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store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and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structure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the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Data?</a:t>
            </a:r>
          </a:p>
          <a:p>
            <a:pPr defTabSz="914378">
              <a:lnSpc>
                <a:spcPct val="89000"/>
              </a:lnSpc>
            </a:pPr>
            <a:endParaRPr lang="en-US" sz="1100" dirty="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649625-A3E4-3D83-461E-40A15DD44047}"/>
              </a:ext>
            </a:extLst>
          </p:cNvPr>
          <p:cNvSpPr/>
          <p:nvPr/>
        </p:nvSpPr>
        <p:spPr>
          <a:xfrm>
            <a:off x="8490044" y="3701203"/>
            <a:ext cx="1828060" cy="21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8">
              <a:lnSpc>
                <a:spcPct val="89000"/>
              </a:lnSpc>
            </a:pPr>
            <a:r>
              <a:rPr lang="hu-HU" sz="1575" dirty="0">
                <a:solidFill>
                  <a:srgbClr val="000000"/>
                </a:solidFill>
                <a:latin typeface="Vodafone Rg"/>
              </a:rPr>
              <a:t> 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How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transfer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the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Data?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E1A4DC73-7804-C48B-4173-AE6403EC7E98}"/>
              </a:ext>
            </a:extLst>
          </p:cNvPr>
          <p:cNvSpPr/>
          <p:nvPr/>
        </p:nvSpPr>
        <p:spPr>
          <a:xfrm flipV="1">
            <a:off x="6844070" y="4989791"/>
            <a:ext cx="729973" cy="259766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42875">
                <a:moveTo>
                  <a:pt x="0" y="142875"/>
                </a:moveTo>
                <a:lnTo>
                  <a:pt x="168275" y="0"/>
                </a:lnTo>
                <a:lnTo>
                  <a:pt x="4254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FFFFFF"/>
              </a:solidFill>
              <a:latin typeface="Vodafone Rg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C9C03FE-1F1F-88EA-BF10-C2F703173210}"/>
              </a:ext>
            </a:extLst>
          </p:cNvPr>
          <p:cNvCxnSpPr/>
          <p:nvPr/>
        </p:nvCxnSpPr>
        <p:spPr>
          <a:xfrm>
            <a:off x="7801350" y="3842665"/>
            <a:ext cx="180747" cy="0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61C7F17-2E21-BD84-57B4-6034040564E7}"/>
              </a:ext>
            </a:extLst>
          </p:cNvPr>
          <p:cNvSpPr/>
          <p:nvPr/>
        </p:nvSpPr>
        <p:spPr>
          <a:xfrm>
            <a:off x="1619678" y="5329569"/>
            <a:ext cx="2242066" cy="543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>
              <a:lnSpc>
                <a:spcPct val="89000"/>
              </a:lnSpc>
            </a:pP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What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do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with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the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Data?</a:t>
            </a:r>
          </a:p>
          <a:p>
            <a:pPr marL="171446" indent="-171446" algn="r" defTabSz="914378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Vodafone Rg"/>
            </a:endParaRPr>
          </a:p>
          <a:p>
            <a:pPr algn="r" defTabSz="914378">
              <a:lnSpc>
                <a:spcPct val="89000"/>
              </a:lnSpc>
              <a:spcBef>
                <a:spcPts val="450"/>
              </a:spcBef>
            </a:pPr>
            <a:r>
              <a:rPr lang="hu-HU" sz="1100" dirty="0">
                <a:solidFill>
                  <a:srgbClr val="000000"/>
                </a:solidFill>
                <a:latin typeface="Vodafone Rg"/>
              </a:rPr>
              <a:t>.</a:t>
            </a:r>
            <a:endParaRPr lang="en-US" sz="1100" dirty="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B066D64-B8C7-A14E-25EC-86C93C8C9BA1}"/>
              </a:ext>
            </a:extLst>
          </p:cNvPr>
          <p:cNvSpPr/>
          <p:nvPr/>
        </p:nvSpPr>
        <p:spPr>
          <a:xfrm>
            <a:off x="1351380" y="3771391"/>
            <a:ext cx="1891711" cy="328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378">
              <a:lnSpc>
                <a:spcPct val="89000"/>
              </a:lnSpc>
            </a:pP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How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access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the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Data?</a:t>
            </a:r>
          </a:p>
          <a:p>
            <a:pPr marL="171446" indent="-171446" algn="r" defTabSz="914378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4F0143C-AFE1-BED9-EF0B-412FC0F70342}"/>
              </a:ext>
            </a:extLst>
          </p:cNvPr>
          <p:cNvSpPr/>
          <p:nvPr/>
        </p:nvSpPr>
        <p:spPr>
          <a:xfrm>
            <a:off x="2158281" y="2449796"/>
            <a:ext cx="1564370" cy="345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8">
              <a:lnSpc>
                <a:spcPct val="89000"/>
              </a:lnSpc>
            </a:pP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What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Data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odafone Rg"/>
              </a:rPr>
              <a:t>collect</a:t>
            </a:r>
            <a:r>
              <a:rPr lang="hu-HU" sz="1400" dirty="0">
                <a:solidFill>
                  <a:srgbClr val="000000"/>
                </a:solidFill>
                <a:latin typeface="Vodafone Rg"/>
              </a:rPr>
              <a:t>?</a:t>
            </a:r>
          </a:p>
          <a:p>
            <a:pPr marL="171434" indent="-171446" defTabSz="914378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79FCECCA-8CB8-2E3C-629E-D06633F116C7}"/>
              </a:ext>
            </a:extLst>
          </p:cNvPr>
          <p:cNvSpPr/>
          <p:nvPr/>
        </p:nvSpPr>
        <p:spPr>
          <a:xfrm flipH="1">
            <a:off x="4282673" y="2553555"/>
            <a:ext cx="425450" cy="142875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42875">
                <a:moveTo>
                  <a:pt x="0" y="142875"/>
                </a:moveTo>
                <a:lnTo>
                  <a:pt x="168275" y="0"/>
                </a:lnTo>
                <a:lnTo>
                  <a:pt x="4254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0A9AB0F7-E9A6-ECC0-E9A0-A385172FF3C9}"/>
              </a:ext>
            </a:extLst>
          </p:cNvPr>
          <p:cNvSpPr/>
          <p:nvPr/>
        </p:nvSpPr>
        <p:spPr>
          <a:xfrm flipH="1" flipV="1">
            <a:off x="4282848" y="4976345"/>
            <a:ext cx="419172" cy="273212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  <a:gd name="connsiteX0" fmla="*/ 0 w 241564"/>
              <a:gd name="connsiteY0" fmla="*/ 142875 h 142875"/>
              <a:gd name="connsiteX1" fmla="*/ 168275 w 241564"/>
              <a:gd name="connsiteY1" fmla="*/ 0 h 142875"/>
              <a:gd name="connsiteX2" fmla="*/ 241564 w 241564"/>
              <a:gd name="connsiteY2" fmla="*/ 124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64" h="142875">
                <a:moveTo>
                  <a:pt x="0" y="142875"/>
                </a:moveTo>
                <a:lnTo>
                  <a:pt x="168275" y="0"/>
                </a:lnTo>
                <a:lnTo>
                  <a:pt x="241564" y="124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2400">
              <a:solidFill>
                <a:srgbClr val="FFFFFF"/>
              </a:solidFill>
              <a:latin typeface="Vodafone Rg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C4A4E9-364A-139C-5DD5-ABA656798C03}"/>
              </a:ext>
            </a:extLst>
          </p:cNvPr>
          <p:cNvCxnSpPr/>
          <p:nvPr/>
        </p:nvCxnSpPr>
        <p:spPr>
          <a:xfrm>
            <a:off x="3756579" y="3842665"/>
            <a:ext cx="180747" cy="0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9" name="Oval 15">
            <a:extLst>
              <a:ext uri="{FF2B5EF4-FFF2-40B4-BE49-F238E27FC236}">
                <a16:creationId xmlns:a16="http://schemas.microsoft.com/office/drawing/2014/main" id="{4187BED9-3A2F-5066-6DF4-CB6742A0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699" y="2119826"/>
            <a:ext cx="540343" cy="5326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r>
              <a:rPr lang="hu-HU" sz="1350" dirty="0">
                <a:solidFill>
                  <a:srgbClr val="000000"/>
                </a:solidFill>
                <a:latin typeface="Vodafone Rg"/>
              </a:rPr>
              <a:t> </a:t>
            </a:r>
          </a:p>
          <a:p>
            <a:pPr defTabSz="914378"/>
            <a:r>
              <a:rPr lang="hu-HU" sz="1350" dirty="0">
                <a:solidFill>
                  <a:srgbClr val="000000"/>
                </a:solidFill>
                <a:latin typeface="Vodafone Rg"/>
              </a:rPr>
              <a:t> </a:t>
            </a:r>
            <a:endParaRPr lang="en-US" sz="1350" dirty="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90" name="Oval 8">
            <a:extLst>
              <a:ext uri="{FF2B5EF4-FFF2-40B4-BE49-F238E27FC236}">
                <a16:creationId xmlns:a16="http://schemas.microsoft.com/office/drawing/2014/main" id="{ED940096-DC24-ADA3-AE87-50974D69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105" y="3571897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35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91" name="Oval 13">
            <a:extLst>
              <a:ext uri="{FF2B5EF4-FFF2-40B4-BE49-F238E27FC236}">
                <a16:creationId xmlns:a16="http://schemas.microsoft.com/office/drawing/2014/main" id="{CCA3FD8D-8529-F064-244A-9B66E56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229" y="3545652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35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92" name="Oval 13">
            <a:extLst>
              <a:ext uri="{FF2B5EF4-FFF2-40B4-BE49-F238E27FC236}">
                <a16:creationId xmlns:a16="http://schemas.microsoft.com/office/drawing/2014/main" id="{8D0CA280-2E92-7A59-C4F3-2DB9906B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15" y="5147200"/>
            <a:ext cx="575171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35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93" name="Oval 16">
            <a:extLst>
              <a:ext uri="{FF2B5EF4-FFF2-40B4-BE49-F238E27FC236}">
                <a16:creationId xmlns:a16="http://schemas.microsoft.com/office/drawing/2014/main" id="{1B2967C1-79C6-7A84-5B9D-DE79AA72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784" y="4921327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350">
              <a:solidFill>
                <a:srgbClr val="000000"/>
              </a:solidFill>
              <a:latin typeface="Vodafone Rg"/>
            </a:endParaRPr>
          </a:p>
        </p:txBody>
      </p:sp>
      <p:sp>
        <p:nvSpPr>
          <p:cNvPr id="94" name="Oval 18">
            <a:extLst>
              <a:ext uri="{FF2B5EF4-FFF2-40B4-BE49-F238E27FC236}">
                <a16:creationId xmlns:a16="http://schemas.microsoft.com/office/drawing/2014/main" id="{81C765E7-AEB3-8C1C-6C3C-3F0C7A86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434" y="228579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r>
              <a:rPr lang="hu-HU" sz="1600" b="1" dirty="0">
                <a:solidFill>
                  <a:srgbClr val="FFFFFF"/>
                </a:solidFill>
                <a:latin typeface="Vodafone Rg"/>
              </a:rPr>
              <a:t> </a:t>
            </a:r>
            <a:endParaRPr lang="en-US" sz="1600" b="1" dirty="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AB1E7F3-D17A-7645-909B-3DE589A6D910}"/>
              </a:ext>
            </a:extLst>
          </p:cNvPr>
          <p:cNvSpPr txBox="1"/>
          <p:nvPr/>
        </p:nvSpPr>
        <p:spPr>
          <a:xfrm>
            <a:off x="3841766" y="2386130"/>
            <a:ext cx="307453" cy="3839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914378"/>
            <a:r>
              <a:rPr lang="hu-HU" dirty="0">
                <a:solidFill>
                  <a:srgbClr val="000000"/>
                </a:solidFill>
                <a:latin typeface="Vodafone Rg" pitchFamily="34" charset="0"/>
              </a:rPr>
              <a:t>  </a:t>
            </a:r>
            <a:r>
              <a:rPr lang="hu-HU" b="1" dirty="0">
                <a:solidFill>
                  <a:srgbClr val="FFFFFF"/>
                </a:solidFill>
                <a:latin typeface="Vodafone Rg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2E83AE-4D3A-C2E1-8BAB-89F61042BC0B}"/>
              </a:ext>
            </a:extLst>
          </p:cNvPr>
          <p:cNvSpPr txBox="1"/>
          <p:nvPr/>
        </p:nvSpPr>
        <p:spPr>
          <a:xfrm>
            <a:off x="7724994" y="2232193"/>
            <a:ext cx="307453" cy="3839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914378"/>
            <a:r>
              <a:rPr lang="hu-HU" dirty="0">
                <a:solidFill>
                  <a:srgbClr val="000000"/>
                </a:solidFill>
                <a:latin typeface="Vodafone Rg" pitchFamily="34" charset="0"/>
              </a:rPr>
              <a:t>  </a:t>
            </a:r>
            <a:r>
              <a:rPr lang="hu-HU" b="1" dirty="0">
                <a:solidFill>
                  <a:srgbClr val="FFFFFF"/>
                </a:solidFill>
                <a:latin typeface="Vodafone Rg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D011B3F-63A8-F521-EAD7-B63524953FE4}"/>
              </a:ext>
            </a:extLst>
          </p:cNvPr>
          <p:cNvSpPr txBox="1"/>
          <p:nvPr/>
        </p:nvSpPr>
        <p:spPr>
          <a:xfrm>
            <a:off x="3434792" y="3673851"/>
            <a:ext cx="307453" cy="3839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914378"/>
            <a:r>
              <a:rPr lang="hu-HU" dirty="0">
                <a:solidFill>
                  <a:srgbClr val="000000"/>
                </a:solidFill>
                <a:latin typeface="Vodafone Rg" pitchFamily="34" charset="0"/>
              </a:rPr>
              <a:t>  </a:t>
            </a:r>
            <a:r>
              <a:rPr lang="hu-HU" b="1" dirty="0">
                <a:solidFill>
                  <a:srgbClr val="FFFFFF"/>
                </a:solidFill>
                <a:latin typeface="Vodafone Rg" pitchFamily="34" charset="0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1FBC66-5450-5799-1CEA-5E88A10D6273}"/>
              </a:ext>
            </a:extLst>
          </p:cNvPr>
          <p:cNvSpPr txBox="1"/>
          <p:nvPr/>
        </p:nvSpPr>
        <p:spPr>
          <a:xfrm>
            <a:off x="8086114" y="3655299"/>
            <a:ext cx="307453" cy="3839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914378"/>
            <a:r>
              <a:rPr lang="hu-HU" dirty="0">
                <a:solidFill>
                  <a:srgbClr val="000000"/>
                </a:solidFill>
                <a:latin typeface="Vodafone Rg" pitchFamily="34" charset="0"/>
              </a:rPr>
              <a:t>  </a:t>
            </a:r>
            <a:r>
              <a:rPr lang="hu-HU" b="1" dirty="0">
                <a:solidFill>
                  <a:srgbClr val="FFFFFF"/>
                </a:solidFill>
                <a:latin typeface="Vodafone Rg" pitchFamily="34" charset="0"/>
              </a:rPr>
              <a:t>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D911FE-D312-1A9E-AB21-D9284AE13DF5}"/>
              </a:ext>
            </a:extLst>
          </p:cNvPr>
          <p:cNvSpPr txBox="1"/>
          <p:nvPr/>
        </p:nvSpPr>
        <p:spPr>
          <a:xfrm>
            <a:off x="3912756" y="5266548"/>
            <a:ext cx="307453" cy="3839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914378"/>
            <a:r>
              <a:rPr lang="hu-HU" dirty="0">
                <a:solidFill>
                  <a:srgbClr val="000000"/>
                </a:solidFill>
                <a:latin typeface="Vodafone Rg" pitchFamily="34" charset="0"/>
              </a:rPr>
              <a:t>  </a:t>
            </a:r>
            <a:r>
              <a:rPr lang="hu-HU" b="1" dirty="0">
                <a:solidFill>
                  <a:srgbClr val="FFFFFF"/>
                </a:solidFill>
                <a:latin typeface="Vodafone Rg" pitchFamily="34" charset="0"/>
              </a:rPr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5A42D7-ECB7-C515-847F-A6209181BF9B}"/>
              </a:ext>
            </a:extLst>
          </p:cNvPr>
          <p:cNvSpPr txBox="1"/>
          <p:nvPr/>
        </p:nvSpPr>
        <p:spPr>
          <a:xfrm>
            <a:off x="7609164" y="5032653"/>
            <a:ext cx="307453" cy="3839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914378"/>
            <a:r>
              <a:rPr lang="hu-HU" dirty="0">
                <a:solidFill>
                  <a:srgbClr val="000000"/>
                </a:solidFill>
                <a:latin typeface="Vodafone Rg" pitchFamily="34" charset="0"/>
              </a:rPr>
              <a:t>  </a:t>
            </a:r>
            <a:r>
              <a:rPr lang="hu-HU" b="1" dirty="0">
                <a:solidFill>
                  <a:srgbClr val="FFFFFF"/>
                </a:solidFill>
                <a:latin typeface="Vodafone Rg" pitchFamily="34" charset="0"/>
              </a:rPr>
              <a:t>6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375C6F6-FD4E-F346-811C-53D8E658F400}"/>
              </a:ext>
            </a:extLst>
          </p:cNvPr>
          <p:cNvSpPr/>
          <p:nvPr/>
        </p:nvSpPr>
        <p:spPr>
          <a:xfrm>
            <a:off x="1466770" y="2082484"/>
            <a:ext cx="3157156" cy="3740848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CBC662-3F28-75A5-CD19-1595A5F1F0EF}"/>
              </a:ext>
            </a:extLst>
          </p:cNvPr>
          <p:cNvSpPr/>
          <p:nvPr/>
        </p:nvSpPr>
        <p:spPr>
          <a:xfrm>
            <a:off x="7289685" y="2082483"/>
            <a:ext cx="3157156" cy="366884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709F79-2148-0395-4BCC-7C419782B13A}"/>
              </a:ext>
            </a:extLst>
          </p:cNvPr>
          <p:cNvSpPr txBox="1"/>
          <p:nvPr/>
        </p:nvSpPr>
        <p:spPr>
          <a:xfrm>
            <a:off x="2588148" y="1770272"/>
            <a:ext cx="914400" cy="25693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hu-HU" sz="1600" b="1" dirty="0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Business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AFA0448-2D5D-517B-302C-CE1B786C9BA1}"/>
              </a:ext>
            </a:extLst>
          </p:cNvPr>
          <p:cNvSpPr txBox="1"/>
          <p:nvPr/>
        </p:nvSpPr>
        <p:spPr>
          <a:xfrm>
            <a:off x="8393567" y="1780033"/>
            <a:ext cx="914400" cy="25693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u-HU" sz="1600" b="1" dirty="0" err="1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Technology</a:t>
            </a:r>
            <a:endParaRPr lang="hu-HU" sz="1600" b="1" dirty="0">
              <a:solidFill>
                <a:schemeClr val="accent1"/>
              </a:solidFill>
              <a:ea typeface="+mj-ea"/>
              <a:cs typeface="Rubik" panose="00000500000000000000" pitchFamily="2" charset="-79"/>
            </a:endParaRPr>
          </a:p>
        </p:txBody>
      </p:sp>
      <p:pic>
        <p:nvPicPr>
          <p:cNvPr id="114" name="Picture 10" descr="Gallery - Press photos">
            <a:extLst>
              <a:ext uri="{FF2B5EF4-FFF2-40B4-BE49-F238E27FC236}">
                <a16:creationId xmlns:a16="http://schemas.microsoft.com/office/drawing/2014/main" id="{78F57BB8-4883-0AC2-48DB-B9D4F4A9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84" y="3413045"/>
            <a:ext cx="1169062" cy="8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itle 3">
            <a:extLst>
              <a:ext uri="{FF2B5EF4-FFF2-40B4-BE49-F238E27FC236}">
                <a16:creationId xmlns:a16="http://schemas.microsoft.com/office/drawing/2014/main" id="{0B564928-663B-54AA-6B50-05F4FC4982CB}"/>
              </a:ext>
            </a:extLst>
          </p:cNvPr>
          <p:cNvSpPr txBox="1">
            <a:spLocks/>
          </p:cNvSpPr>
          <p:nvPr/>
        </p:nvSpPr>
        <p:spPr>
          <a:xfrm>
            <a:off x="609441" y="274640"/>
            <a:ext cx="10969943" cy="578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Approach </a:t>
            </a:r>
            <a:r>
              <a:rPr lang="en-US" sz="2400" dirty="0"/>
              <a:t>to the IoT eco-system from Data point of view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932774A-9C0C-3A21-EFF8-76E09546C8EC}"/>
              </a:ext>
            </a:extLst>
          </p:cNvPr>
          <p:cNvSpPr txBox="1"/>
          <p:nvPr/>
        </p:nvSpPr>
        <p:spPr>
          <a:xfrm>
            <a:off x="609441" y="694534"/>
            <a:ext cx="100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Our capabilities lies in connecting Business needs and Technology solutions under one umbrella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4E17239-4DC7-611E-6A67-6887D6E4D17D}"/>
              </a:ext>
            </a:extLst>
          </p:cNvPr>
          <p:cNvSpPr txBox="1">
            <a:spLocks/>
          </p:cNvSpPr>
          <p:nvPr/>
        </p:nvSpPr>
        <p:spPr>
          <a:xfrm>
            <a:off x="11791784" y="6492874"/>
            <a:ext cx="400216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4F0E43-EC6D-474A-A03A-1D600D39D828}" type="slidenum">
              <a:rPr lang="hu-HU" sz="1200" smtClean="0">
                <a:solidFill>
                  <a:schemeClr val="tx1">
                    <a:tint val="75000"/>
                  </a:schemeClr>
                </a:solidFill>
              </a:rPr>
              <a:pPr algn="ctr"/>
              <a:t>4</a:t>
            </a:fld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/>
      <p:bldP spid="80" grpId="0"/>
      <p:bldP spid="81" grpId="0" animBg="1"/>
      <p:bldP spid="83" grpId="0"/>
      <p:bldP spid="84" grpId="0"/>
      <p:bldP spid="85" grpId="0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/>
      <p:bldP spid="98" grpId="0"/>
      <p:bldP spid="99" grpId="0"/>
      <p:bldP spid="100" grpId="0"/>
      <p:bldP spid="101" grpId="0"/>
      <p:bldP spid="105" grpId="0" animBg="1"/>
      <p:bldP spid="106" grpId="0" animBg="1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725275" y="6382999"/>
            <a:ext cx="466725" cy="476250"/>
          </a:xfrm>
        </p:spPr>
        <p:txBody>
          <a:bodyPr/>
          <a:lstStyle/>
          <a:p>
            <a:fld id="{084F0E43-EC6D-474A-A03A-1D600D39D828}" type="slidenum">
              <a:rPr lang="hu-HU" smtClean="0"/>
              <a:t>5</a:t>
            </a:fld>
            <a:endParaRPr lang="hu-HU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80087D-A87A-B4CA-BCCF-62B35F03CF82}"/>
              </a:ext>
            </a:extLst>
          </p:cNvPr>
          <p:cNvGrpSpPr/>
          <p:nvPr/>
        </p:nvGrpSpPr>
        <p:grpSpPr>
          <a:xfrm>
            <a:off x="458827" y="985720"/>
            <a:ext cx="5637173" cy="5257800"/>
            <a:chOff x="1250650" y="68310"/>
            <a:chExt cx="6364090" cy="632525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6647DC-265B-B56C-86B4-09418AF2242B}"/>
                </a:ext>
              </a:extLst>
            </p:cNvPr>
            <p:cNvGrpSpPr/>
            <p:nvPr/>
          </p:nvGrpSpPr>
          <p:grpSpPr>
            <a:xfrm>
              <a:off x="1250650" y="68310"/>
              <a:ext cx="6364090" cy="6325254"/>
              <a:chOff x="4329392" y="1493667"/>
              <a:chExt cx="4619106" cy="45909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7973603" lon="0" rev="0"/>
              </a:camera>
              <a:lightRig rig="balanced" dir="t"/>
            </a:scene3d>
          </p:grpSpPr>
          <p:sp>
            <p:nvSpPr>
              <p:cNvPr id="26" name="Isosceles Triangle 36">
                <a:extLst>
                  <a:ext uri="{FF2B5EF4-FFF2-40B4-BE49-F238E27FC236}">
                    <a16:creationId xmlns:a16="http://schemas.microsoft.com/office/drawing/2014/main" id="{F6E4D9E8-DE9D-6459-B507-9F2808A7A45A}"/>
                  </a:ext>
                </a:extLst>
              </p:cNvPr>
              <p:cNvSpPr/>
              <p:nvPr/>
            </p:nvSpPr>
            <p:spPr>
              <a:xfrm rot="20985305">
                <a:off x="4329392" y="3800967"/>
                <a:ext cx="2379478" cy="2197437"/>
              </a:xfrm>
              <a:custGeom>
                <a:avLst/>
                <a:gdLst/>
                <a:ahLst/>
                <a:cxnLst/>
                <a:rect l="l" t="t" r="r" b="b"/>
                <a:pathLst>
                  <a:path w="2379478" h="2197437">
                    <a:moveTo>
                      <a:pt x="722632" y="0"/>
                    </a:moveTo>
                    <a:lnTo>
                      <a:pt x="1508846" y="467384"/>
                    </a:lnTo>
                    <a:lnTo>
                      <a:pt x="1082048" y="467384"/>
                    </a:lnTo>
                    <a:cubicBezTo>
                      <a:pt x="1215567" y="1071069"/>
                      <a:pt x="1738422" y="1531564"/>
                      <a:pt x="2379478" y="1565435"/>
                    </a:cubicBezTo>
                    <a:lnTo>
                      <a:pt x="2159342" y="1875878"/>
                    </a:lnTo>
                    <a:lnTo>
                      <a:pt x="2364618" y="2197437"/>
                    </a:lnTo>
                    <a:cubicBezTo>
                      <a:pt x="1378591" y="2154475"/>
                      <a:pt x="581504" y="1415117"/>
                      <a:pt x="440893" y="467384"/>
                    </a:cubicBezTo>
                    <a:lnTo>
                      <a:pt x="0" y="467384"/>
                    </a:lnTo>
                    <a:close/>
                  </a:path>
                </a:pathLst>
              </a:custGeom>
              <a:gradFill>
                <a:gsLst>
                  <a:gs pos="19000">
                    <a:schemeClr val="accent1"/>
                  </a:gs>
                  <a:gs pos="0">
                    <a:srgbClr val="0070C0"/>
                  </a:gs>
                </a:gsLst>
                <a:lin ang="8100000" scaled="1"/>
              </a:gradFill>
              <a:ln>
                <a:noFill/>
              </a:ln>
              <a:effectLst/>
              <a:sp3d extrusionH="381000" prstMaterial="metal"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Isosceles Triangle 39">
                <a:extLst>
                  <a:ext uri="{FF2B5EF4-FFF2-40B4-BE49-F238E27FC236}">
                    <a16:creationId xmlns:a16="http://schemas.microsoft.com/office/drawing/2014/main" id="{9813284E-BE89-C99A-D061-5458E630928D}"/>
                  </a:ext>
                </a:extLst>
              </p:cNvPr>
              <p:cNvSpPr/>
              <p:nvPr/>
            </p:nvSpPr>
            <p:spPr>
              <a:xfrm rot="4760944">
                <a:off x="4270767" y="1568792"/>
                <a:ext cx="2372208" cy="2221957"/>
              </a:xfrm>
              <a:custGeom>
                <a:avLst/>
                <a:gdLst/>
                <a:ahLst/>
                <a:cxnLst/>
                <a:rect l="l" t="t" r="r" b="b"/>
                <a:pathLst>
                  <a:path w="2372208" h="2221957">
                    <a:moveTo>
                      <a:pt x="0" y="467384"/>
                    </a:moveTo>
                    <a:lnTo>
                      <a:pt x="722632" y="0"/>
                    </a:lnTo>
                    <a:lnTo>
                      <a:pt x="1508846" y="467384"/>
                    </a:lnTo>
                    <a:lnTo>
                      <a:pt x="1075589" y="467384"/>
                    </a:lnTo>
                    <a:cubicBezTo>
                      <a:pt x="1199810" y="1079950"/>
                      <a:pt x="1724366" y="1551571"/>
                      <a:pt x="2371900" y="1588527"/>
                    </a:cubicBezTo>
                    <a:lnTo>
                      <a:pt x="2159539" y="1883553"/>
                    </a:lnTo>
                    <a:lnTo>
                      <a:pt x="2372208" y="2221957"/>
                    </a:lnTo>
                    <a:cubicBezTo>
                      <a:pt x="1372326" y="2182079"/>
                      <a:pt x="566851" y="1428052"/>
                      <a:pt x="435752" y="467384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6">
                      <a:lumMod val="40000"/>
                      <a:lumOff val="60000"/>
                    </a:schemeClr>
                  </a:gs>
                  <a:gs pos="65000">
                    <a:schemeClr val="accent6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sp3d extrusionH="381000" prstMaterial="metal"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40">
                <a:extLst>
                  <a:ext uri="{FF2B5EF4-FFF2-40B4-BE49-F238E27FC236}">
                    <a16:creationId xmlns:a16="http://schemas.microsoft.com/office/drawing/2014/main" id="{13C6A8E5-CC7C-5755-19BF-D6AB9A8EDF0E}"/>
                  </a:ext>
                </a:extLst>
              </p:cNvPr>
              <p:cNvSpPr/>
              <p:nvPr/>
            </p:nvSpPr>
            <p:spPr>
              <a:xfrm rot="10482109">
                <a:off x="6423171" y="1608949"/>
                <a:ext cx="2525327" cy="2048862"/>
              </a:xfrm>
              <a:custGeom>
                <a:avLst/>
                <a:gdLst/>
                <a:ahLst/>
                <a:cxnLst/>
                <a:rect l="l" t="t" r="r" b="b"/>
                <a:pathLst>
                  <a:path w="2525327" h="2048862">
                    <a:moveTo>
                      <a:pt x="2326946" y="2045916"/>
                    </a:moveTo>
                    <a:cubicBezTo>
                      <a:pt x="1418402" y="1997128"/>
                      <a:pt x="653460" y="1347405"/>
                      <a:pt x="453750" y="467384"/>
                    </a:cubicBezTo>
                    <a:lnTo>
                      <a:pt x="0" y="467384"/>
                    </a:lnTo>
                    <a:lnTo>
                      <a:pt x="722632" y="0"/>
                    </a:lnTo>
                    <a:lnTo>
                      <a:pt x="1508846" y="467384"/>
                    </a:lnTo>
                    <a:lnTo>
                      <a:pt x="1108224" y="467384"/>
                    </a:lnTo>
                    <a:cubicBezTo>
                      <a:pt x="1304565" y="1039298"/>
                      <a:pt x="1856123" y="1437167"/>
                      <a:pt x="2485635" y="1416038"/>
                    </a:cubicBezTo>
                    <a:lnTo>
                      <a:pt x="2293088" y="1744308"/>
                    </a:lnTo>
                    <a:lnTo>
                      <a:pt x="2525327" y="2046968"/>
                    </a:lnTo>
                    <a:cubicBezTo>
                      <a:pt x="2458560" y="2049827"/>
                      <a:pt x="2392380" y="2049430"/>
                      <a:pt x="2326946" y="20459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65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sp3d extrusionH="381000" prstMaterial="metal"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41">
                <a:extLst>
                  <a:ext uri="{FF2B5EF4-FFF2-40B4-BE49-F238E27FC236}">
                    <a16:creationId xmlns:a16="http://schemas.microsoft.com/office/drawing/2014/main" id="{16C8917C-BC9E-D832-23CD-EA5BD6B4F44B}"/>
                  </a:ext>
                </a:extLst>
              </p:cNvPr>
              <p:cNvSpPr/>
              <p:nvPr/>
            </p:nvSpPr>
            <p:spPr>
              <a:xfrm rot="15869585">
                <a:off x="6439562" y="3774415"/>
                <a:ext cx="2537806" cy="2082533"/>
              </a:xfrm>
              <a:custGeom>
                <a:avLst/>
                <a:gdLst/>
                <a:ahLst/>
                <a:cxnLst/>
                <a:rect l="l" t="t" r="r" b="b"/>
                <a:pathLst>
                  <a:path w="2537806" h="2082533">
                    <a:moveTo>
                      <a:pt x="2537806" y="2079948"/>
                    </a:moveTo>
                    <a:cubicBezTo>
                      <a:pt x="1524675" y="2130566"/>
                      <a:pt x="644714" y="1432362"/>
                      <a:pt x="441873" y="467384"/>
                    </a:cubicBezTo>
                    <a:lnTo>
                      <a:pt x="0" y="467384"/>
                    </a:lnTo>
                    <a:lnTo>
                      <a:pt x="722632" y="0"/>
                    </a:lnTo>
                    <a:lnTo>
                      <a:pt x="1508846" y="467384"/>
                    </a:lnTo>
                    <a:lnTo>
                      <a:pt x="1094338" y="467384"/>
                    </a:lnTo>
                    <a:cubicBezTo>
                      <a:pt x="1279454" y="1056373"/>
                      <a:pt x="1839186" y="1470128"/>
                      <a:pt x="2480706" y="1449098"/>
                    </a:cubicBezTo>
                    <a:lnTo>
                      <a:pt x="2295652" y="176197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60000"/>
                      <a:lumOff val="40000"/>
                    </a:schemeClr>
                  </a:gs>
                  <a:gs pos="65000">
                    <a:schemeClr val="bg2"/>
                  </a:gs>
                </a:gsLst>
                <a:lin ang="2700000" scaled="1"/>
              </a:gradFill>
              <a:ln>
                <a:noFill/>
              </a:ln>
              <a:effectLst/>
              <a:sp3d extrusionH="381000" prstMaterial="metal"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DA5014-21CC-AD77-E8C7-789D3D2304FD}"/>
                </a:ext>
              </a:extLst>
            </p:cNvPr>
            <p:cNvSpPr txBox="1"/>
            <p:nvPr/>
          </p:nvSpPr>
          <p:spPr>
            <a:xfrm>
              <a:off x="1869650" y="2249632"/>
              <a:ext cx="1418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effectLst>
                    <a:reflection blurRad="6350" stA="55000" endA="300" endPos="45500" dir="5400000" sy="-100000" algn="bl" rotWithShape="0"/>
                  </a:effectLst>
                </a:rPr>
                <a:t>What is happening?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ADD1906-80CE-E85B-B81C-287F8F8D5470}"/>
              </a:ext>
            </a:extLst>
          </p:cNvPr>
          <p:cNvSpPr txBox="1"/>
          <p:nvPr/>
        </p:nvSpPr>
        <p:spPr>
          <a:xfrm>
            <a:off x="3773468" y="2642909"/>
            <a:ext cx="125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reflection blurRad="6350" stA="55000" endA="300" endPos="45500" dir="5400000" sy="-100000" algn="bl" rotWithShape="0"/>
                </a:effectLst>
              </a:rPr>
              <a:t>Why did it happen?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83F57D-BC57-37F9-5F57-41419680683C}"/>
              </a:ext>
            </a:extLst>
          </p:cNvPr>
          <p:cNvSpPr txBox="1"/>
          <p:nvPr/>
        </p:nvSpPr>
        <p:spPr>
          <a:xfrm>
            <a:off x="4419147" y="4058368"/>
            <a:ext cx="125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reflection blurRad="6350" stA="55000" endA="300" endPos="45500" dir="5400000" sy="-100000" algn="bl" rotWithShape="0"/>
                </a:effectLst>
              </a:rPr>
              <a:t>What is likely to happen?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5BAAC-67DF-814C-419B-709E48436949}"/>
              </a:ext>
            </a:extLst>
          </p:cNvPr>
          <p:cNvSpPr txBox="1"/>
          <p:nvPr/>
        </p:nvSpPr>
        <p:spPr>
          <a:xfrm>
            <a:off x="1360276" y="4247453"/>
            <a:ext cx="125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reflection blurRad="6350" stA="55000" endA="300" endPos="45500" dir="5400000" sy="-100000" algn="bl" rotWithShape="0"/>
                </a:effectLst>
              </a:rPr>
              <a:t>What should I do about it?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6C21F0-3DF8-AE8F-A1ED-245BADD863BA}"/>
              </a:ext>
            </a:extLst>
          </p:cNvPr>
          <p:cNvSpPr txBox="1"/>
          <p:nvPr/>
        </p:nvSpPr>
        <p:spPr>
          <a:xfrm>
            <a:off x="1977502" y="3398419"/>
            <a:ext cx="113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Machine &amp; Sensors 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073D5D-BF3B-4277-3837-314267702C25}"/>
              </a:ext>
            </a:extLst>
          </p:cNvPr>
          <p:cNvSpPr txBox="1"/>
          <p:nvPr/>
        </p:nvSpPr>
        <p:spPr>
          <a:xfrm>
            <a:off x="2923965" y="3143658"/>
            <a:ext cx="1136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Usage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9BB57E-24AD-ADF5-149A-C9657FCC9C70}"/>
              </a:ext>
            </a:extLst>
          </p:cNvPr>
          <p:cNvSpPr txBox="1"/>
          <p:nvPr/>
        </p:nvSpPr>
        <p:spPr>
          <a:xfrm>
            <a:off x="3302871" y="3309087"/>
            <a:ext cx="1136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Events &amp; Alarms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9F7FE4-459D-F3DD-0B3A-4E3C891D0100}"/>
              </a:ext>
            </a:extLst>
          </p:cNvPr>
          <p:cNvSpPr txBox="1"/>
          <p:nvPr/>
        </p:nvSpPr>
        <p:spPr>
          <a:xfrm>
            <a:off x="2379743" y="3659447"/>
            <a:ext cx="1136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Video 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D5B66A-DA38-D477-67A0-97DE8E275EB9}"/>
              </a:ext>
            </a:extLst>
          </p:cNvPr>
          <p:cNvSpPr txBox="1"/>
          <p:nvPr/>
        </p:nvSpPr>
        <p:spPr>
          <a:xfrm>
            <a:off x="3359268" y="3628052"/>
            <a:ext cx="1136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Geolocation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FC27F6-EF9E-6262-BBAD-4A39DC01FF29}"/>
              </a:ext>
            </a:extLst>
          </p:cNvPr>
          <p:cNvSpPr txBox="1"/>
          <p:nvPr/>
        </p:nvSpPr>
        <p:spPr>
          <a:xfrm>
            <a:off x="2232700" y="3953940"/>
            <a:ext cx="1136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Environmental info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0875DA-6C29-9229-DCFF-C16E26F9DD4A}"/>
              </a:ext>
            </a:extLst>
          </p:cNvPr>
          <p:cNvSpPr txBox="1"/>
          <p:nvPr/>
        </p:nvSpPr>
        <p:spPr>
          <a:xfrm>
            <a:off x="3638973" y="3937063"/>
            <a:ext cx="1220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Energy consumption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FB8C5E-6E0C-BF9E-E966-265F146AC3D2}"/>
              </a:ext>
            </a:extLst>
          </p:cNvPr>
          <p:cNvSpPr txBox="1"/>
          <p:nvPr/>
        </p:nvSpPr>
        <p:spPr>
          <a:xfrm>
            <a:off x="2905608" y="4220573"/>
            <a:ext cx="1220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800" dirty="0"/>
              <a:t>External data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CC9C9B1-8F18-D988-7BA7-F63A3BDD1B1C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What </a:t>
            </a:r>
            <a:r>
              <a:rPr lang="en-US" sz="2400" dirty="0"/>
              <a:t>Data to collect and how?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9D9DE-CD1A-0B2A-3933-EC843B27269B}"/>
              </a:ext>
            </a:extLst>
          </p:cNvPr>
          <p:cNvSpPr txBox="1"/>
          <p:nvPr/>
        </p:nvSpPr>
        <p:spPr>
          <a:xfrm>
            <a:off x="598527" y="1292855"/>
            <a:ext cx="549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400" dirty="0"/>
              <a:t>Understanding data collection requirements are fundamental for proper project planning for the maximized </a:t>
            </a:r>
            <a:r>
              <a:rPr lang="en-HU" sz="1400" dirty="0">
                <a:solidFill>
                  <a:srgbClr val="0070C0"/>
                </a:solidFill>
              </a:rPr>
              <a:t>Business</a:t>
            </a:r>
            <a:r>
              <a:rPr lang="en-HU" sz="1400" dirty="0"/>
              <a:t> 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5EC8C-177B-05F8-4160-CB191F038072}"/>
              </a:ext>
            </a:extLst>
          </p:cNvPr>
          <p:cNvSpPr txBox="1"/>
          <p:nvPr/>
        </p:nvSpPr>
        <p:spPr>
          <a:xfrm>
            <a:off x="6937108" y="1292855"/>
            <a:ext cx="4661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400" dirty="0"/>
              <a:t>Data collection is a combination of sensor </a:t>
            </a:r>
            <a:r>
              <a:rPr lang="en-HU" sz="1400" dirty="0">
                <a:solidFill>
                  <a:srgbClr val="00B0F0"/>
                </a:solidFill>
              </a:rPr>
              <a:t>Technology</a:t>
            </a:r>
            <a:r>
              <a:rPr lang="en-HU" sz="1400" dirty="0"/>
              <a:t> </a:t>
            </a:r>
          </a:p>
          <a:p>
            <a:r>
              <a:rPr lang="en-HU" sz="1400" dirty="0"/>
              <a:t>solutions and business intelligence that requires precise </a:t>
            </a:r>
          </a:p>
          <a:p>
            <a:r>
              <a:rPr lang="en-HU" sz="1400" dirty="0"/>
              <a:t>planning and execution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F84654-8494-CC17-E2AE-3A918B7F009C}"/>
              </a:ext>
            </a:extLst>
          </p:cNvPr>
          <p:cNvSpPr/>
          <p:nvPr/>
        </p:nvSpPr>
        <p:spPr>
          <a:xfrm>
            <a:off x="7502737" y="4915928"/>
            <a:ext cx="9144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Sensor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725FCD-E9DE-5283-6B01-CFB720735DFC}"/>
              </a:ext>
            </a:extLst>
          </p:cNvPr>
          <p:cNvSpPr/>
          <p:nvPr/>
        </p:nvSpPr>
        <p:spPr>
          <a:xfrm>
            <a:off x="7502736" y="4391423"/>
            <a:ext cx="3423679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1000" dirty="0">
                <a:solidFill>
                  <a:schemeClr val="bg2">
                    <a:lumMod val="10000"/>
                  </a:schemeClr>
                </a:solidFill>
              </a:rPr>
              <a:t>Signal conditioning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512F80D-8F74-D218-0EBF-FEB212337501}"/>
              </a:ext>
            </a:extLst>
          </p:cNvPr>
          <p:cNvSpPr/>
          <p:nvPr/>
        </p:nvSpPr>
        <p:spPr>
          <a:xfrm>
            <a:off x="8635289" y="3586510"/>
            <a:ext cx="1216751" cy="567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Microprocessor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68EE48-4C8F-C11A-CE39-8A5CC823DC45}"/>
              </a:ext>
            </a:extLst>
          </p:cNvPr>
          <p:cNvSpPr/>
          <p:nvPr/>
        </p:nvSpPr>
        <p:spPr>
          <a:xfrm>
            <a:off x="10084772" y="3574819"/>
            <a:ext cx="9144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RTC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9A4510A-B62A-7A43-93E7-8E2CC1684DF1}"/>
              </a:ext>
            </a:extLst>
          </p:cNvPr>
          <p:cNvSpPr/>
          <p:nvPr/>
        </p:nvSpPr>
        <p:spPr>
          <a:xfrm>
            <a:off x="7502737" y="3749922"/>
            <a:ext cx="9144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Power Supply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FA3928D-BC87-52BE-CA02-19C27F055221}"/>
              </a:ext>
            </a:extLst>
          </p:cNvPr>
          <p:cNvSpPr/>
          <p:nvPr/>
        </p:nvSpPr>
        <p:spPr>
          <a:xfrm>
            <a:off x="10084772" y="3960438"/>
            <a:ext cx="9144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Display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E6F0971-CC30-FB0D-FC54-5949339543C5}"/>
              </a:ext>
            </a:extLst>
          </p:cNvPr>
          <p:cNvSpPr/>
          <p:nvPr/>
        </p:nvSpPr>
        <p:spPr>
          <a:xfrm>
            <a:off x="8744676" y="4915928"/>
            <a:ext cx="9144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Sensor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1971EB-0AD7-F44B-058C-421FD892DC0F}"/>
              </a:ext>
            </a:extLst>
          </p:cNvPr>
          <p:cNvSpPr/>
          <p:nvPr/>
        </p:nvSpPr>
        <p:spPr>
          <a:xfrm>
            <a:off x="9986615" y="4915928"/>
            <a:ext cx="9144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Sensor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BA28CBF-BB94-05BA-564B-F915DB4E41EF}"/>
              </a:ext>
            </a:extLst>
          </p:cNvPr>
          <p:cNvSpPr/>
          <p:nvPr/>
        </p:nvSpPr>
        <p:spPr>
          <a:xfrm>
            <a:off x="7502736" y="3020467"/>
            <a:ext cx="3481859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1000" dirty="0">
                <a:solidFill>
                  <a:schemeClr val="bg2">
                    <a:lumMod val="10000"/>
                  </a:schemeClr>
                </a:solidFill>
              </a:rPr>
              <a:t>Communication interface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77C011-8806-5BF6-9AC2-05B280B38D81}"/>
              </a:ext>
            </a:extLst>
          </p:cNvPr>
          <p:cNvSpPr/>
          <p:nvPr/>
        </p:nvSpPr>
        <p:spPr>
          <a:xfrm>
            <a:off x="7502737" y="2490509"/>
            <a:ext cx="6350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RS-232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383B57-2A16-8DA9-4516-A6007D8549FA}"/>
              </a:ext>
            </a:extLst>
          </p:cNvPr>
          <p:cNvSpPr/>
          <p:nvPr/>
        </p:nvSpPr>
        <p:spPr>
          <a:xfrm>
            <a:off x="8225205" y="2490509"/>
            <a:ext cx="6350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Ethernet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CB473ED-C499-6D49-869E-557DE08B6147}"/>
              </a:ext>
            </a:extLst>
          </p:cNvPr>
          <p:cNvSpPr/>
          <p:nvPr/>
        </p:nvSpPr>
        <p:spPr>
          <a:xfrm>
            <a:off x="8932516" y="2492759"/>
            <a:ext cx="6350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Wifi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5408E2F-0BBC-DAD3-65F6-A25C4A87CD1B}"/>
              </a:ext>
            </a:extLst>
          </p:cNvPr>
          <p:cNvSpPr/>
          <p:nvPr/>
        </p:nvSpPr>
        <p:spPr>
          <a:xfrm>
            <a:off x="9631016" y="2496859"/>
            <a:ext cx="6350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LoRa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7007D6A-BFB5-104F-5AA6-2211F603F988}"/>
              </a:ext>
            </a:extLst>
          </p:cNvPr>
          <p:cNvSpPr/>
          <p:nvPr/>
        </p:nvSpPr>
        <p:spPr>
          <a:xfrm>
            <a:off x="10349595" y="2496859"/>
            <a:ext cx="635000" cy="292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800" dirty="0">
                <a:solidFill>
                  <a:schemeClr val="bg2">
                    <a:lumMod val="10000"/>
                  </a:schemeClr>
                </a:solidFill>
              </a:rPr>
              <a:t>3GPP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A9B791-676C-B50F-1A00-D7D04D872322}"/>
              </a:ext>
            </a:extLst>
          </p:cNvPr>
          <p:cNvCxnSpPr>
            <a:cxnSpLocks/>
          </p:cNvCxnSpPr>
          <p:nvPr/>
        </p:nvCxnSpPr>
        <p:spPr>
          <a:xfrm flipV="1">
            <a:off x="7950882" y="4695823"/>
            <a:ext cx="0" cy="18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F9B4E3-A968-DD16-C56A-D1C3E3E318AB}"/>
              </a:ext>
            </a:extLst>
          </p:cNvPr>
          <p:cNvCxnSpPr>
            <a:cxnSpLocks/>
          </p:cNvCxnSpPr>
          <p:nvPr/>
        </p:nvCxnSpPr>
        <p:spPr>
          <a:xfrm>
            <a:off x="9181701" y="4711634"/>
            <a:ext cx="0" cy="16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7A3A9E-8DEF-0034-DA88-A9E92EFE22ED}"/>
              </a:ext>
            </a:extLst>
          </p:cNvPr>
          <p:cNvCxnSpPr>
            <a:cxnSpLocks/>
          </p:cNvCxnSpPr>
          <p:nvPr/>
        </p:nvCxnSpPr>
        <p:spPr>
          <a:xfrm flipV="1">
            <a:off x="9255509" y="4695823"/>
            <a:ext cx="0" cy="18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FB30E1-912F-8466-5FE5-99CA8A06D954}"/>
              </a:ext>
            </a:extLst>
          </p:cNvPr>
          <p:cNvCxnSpPr>
            <a:cxnSpLocks/>
          </p:cNvCxnSpPr>
          <p:nvPr/>
        </p:nvCxnSpPr>
        <p:spPr>
          <a:xfrm>
            <a:off x="10445322" y="4711634"/>
            <a:ext cx="0" cy="16943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481FB17-83F0-41E1-1655-9D74027D6C5B}"/>
              </a:ext>
            </a:extLst>
          </p:cNvPr>
          <p:cNvCxnSpPr>
            <a:cxnSpLocks/>
          </p:cNvCxnSpPr>
          <p:nvPr/>
        </p:nvCxnSpPr>
        <p:spPr>
          <a:xfrm flipV="1">
            <a:off x="10515029" y="4695823"/>
            <a:ext cx="0" cy="18525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2BECDEC-D886-0FDF-F5B5-35B742E5217C}"/>
              </a:ext>
            </a:extLst>
          </p:cNvPr>
          <p:cNvCxnSpPr>
            <a:cxnSpLocks/>
          </p:cNvCxnSpPr>
          <p:nvPr/>
        </p:nvCxnSpPr>
        <p:spPr>
          <a:xfrm>
            <a:off x="9243664" y="4164508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5B00E52-9658-C430-4661-8243329EF777}"/>
              </a:ext>
            </a:extLst>
          </p:cNvPr>
          <p:cNvCxnSpPr>
            <a:cxnSpLocks/>
          </p:cNvCxnSpPr>
          <p:nvPr/>
        </p:nvCxnSpPr>
        <p:spPr>
          <a:xfrm>
            <a:off x="8473681" y="3895972"/>
            <a:ext cx="12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E9105FB-0AF9-383A-8E65-BE609F1890A0}"/>
              </a:ext>
            </a:extLst>
          </p:cNvPr>
          <p:cNvCxnSpPr>
            <a:cxnSpLocks/>
          </p:cNvCxnSpPr>
          <p:nvPr/>
        </p:nvCxnSpPr>
        <p:spPr>
          <a:xfrm flipH="1">
            <a:off x="9852040" y="3749922"/>
            <a:ext cx="2327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B1EF460-AC50-D73E-4985-2B536A80DE47}"/>
              </a:ext>
            </a:extLst>
          </p:cNvPr>
          <p:cNvCxnSpPr>
            <a:cxnSpLocks/>
          </p:cNvCxnSpPr>
          <p:nvPr/>
        </p:nvCxnSpPr>
        <p:spPr>
          <a:xfrm flipH="1" flipV="1">
            <a:off x="9871662" y="3966040"/>
            <a:ext cx="193488" cy="139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605446C-2DA1-5893-06D9-2DE6DEE0E6BD}"/>
              </a:ext>
            </a:extLst>
          </p:cNvPr>
          <p:cNvCxnSpPr>
            <a:cxnSpLocks/>
          </p:cNvCxnSpPr>
          <p:nvPr/>
        </p:nvCxnSpPr>
        <p:spPr>
          <a:xfrm>
            <a:off x="9249589" y="3343583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8CEF891-2769-EA95-3675-4EEDC4489772}"/>
              </a:ext>
            </a:extLst>
          </p:cNvPr>
          <p:cNvCxnSpPr>
            <a:cxnSpLocks/>
          </p:cNvCxnSpPr>
          <p:nvPr/>
        </p:nvCxnSpPr>
        <p:spPr>
          <a:xfrm>
            <a:off x="7820237" y="2788959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F0B3B8-9EAF-E3F1-24E5-B8F06E08A651}"/>
              </a:ext>
            </a:extLst>
          </p:cNvPr>
          <p:cNvCxnSpPr>
            <a:cxnSpLocks/>
          </p:cNvCxnSpPr>
          <p:nvPr/>
        </p:nvCxnSpPr>
        <p:spPr>
          <a:xfrm>
            <a:off x="8536692" y="2794338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CE9F75A-6900-1234-6FBB-276F5C88DEAB}"/>
              </a:ext>
            </a:extLst>
          </p:cNvPr>
          <p:cNvCxnSpPr>
            <a:cxnSpLocks/>
          </p:cNvCxnSpPr>
          <p:nvPr/>
        </p:nvCxnSpPr>
        <p:spPr>
          <a:xfrm>
            <a:off x="9250016" y="2788959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C1D5DEF-8898-4FF2-39EC-249EB70D7352}"/>
              </a:ext>
            </a:extLst>
          </p:cNvPr>
          <p:cNvCxnSpPr>
            <a:cxnSpLocks/>
          </p:cNvCxnSpPr>
          <p:nvPr/>
        </p:nvCxnSpPr>
        <p:spPr>
          <a:xfrm>
            <a:off x="9972482" y="2788959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1F8D2FC-A080-5D6C-6CFF-F6BEA24BFA9A}"/>
              </a:ext>
            </a:extLst>
          </p:cNvPr>
          <p:cNvCxnSpPr>
            <a:cxnSpLocks/>
          </p:cNvCxnSpPr>
          <p:nvPr/>
        </p:nvCxnSpPr>
        <p:spPr>
          <a:xfrm>
            <a:off x="10698945" y="2788959"/>
            <a:ext cx="0" cy="214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3A230D-F00B-BCD9-5550-0F35BC86C0AB}"/>
              </a:ext>
            </a:extLst>
          </p:cNvPr>
          <p:cNvSpPr txBox="1"/>
          <p:nvPr/>
        </p:nvSpPr>
        <p:spPr>
          <a:xfrm>
            <a:off x="609441" y="694534"/>
            <a:ext cx="950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Understanding the business goal is key for proper architectural design in IoT data collection </a:t>
            </a:r>
          </a:p>
        </p:txBody>
      </p:sp>
    </p:spTree>
    <p:extLst>
      <p:ext uri="{BB962C8B-B14F-4D97-AF65-F5344CB8AC3E}">
        <p14:creationId xmlns:p14="http://schemas.microsoft.com/office/powerpoint/2010/main" val="20066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3" grpId="0"/>
      <p:bldP spid="5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33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4E2E-25FA-6F0A-D0C2-BF14D568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1784" y="6492875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6</a:t>
            </a:fld>
            <a:endParaRPr lang="hu-HU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560D433B-21D0-DD63-E8EA-99A7567B3DC4}"/>
              </a:ext>
            </a:extLst>
          </p:cNvPr>
          <p:cNvSpPr/>
          <p:nvPr/>
        </p:nvSpPr>
        <p:spPr>
          <a:xfrm>
            <a:off x="6200711" y="3020747"/>
            <a:ext cx="1644868" cy="181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0" y="6898"/>
                </a:moveTo>
                <a:lnTo>
                  <a:pt x="0" y="14420"/>
                </a:lnTo>
                <a:cubicBezTo>
                  <a:pt x="0" y="15546"/>
                  <a:pt x="675" y="16592"/>
                  <a:pt x="1755" y="17155"/>
                </a:cubicBezTo>
                <a:lnTo>
                  <a:pt x="9045" y="20896"/>
                </a:lnTo>
                <a:cubicBezTo>
                  <a:pt x="10125" y="21459"/>
                  <a:pt x="11475" y="21459"/>
                  <a:pt x="12555" y="20896"/>
                </a:cubicBezTo>
                <a:lnTo>
                  <a:pt x="19845" y="17155"/>
                </a:lnTo>
                <a:cubicBezTo>
                  <a:pt x="20925" y="16592"/>
                  <a:pt x="21600" y="15546"/>
                  <a:pt x="21600" y="14420"/>
                </a:cubicBezTo>
                <a:lnTo>
                  <a:pt x="21600" y="6898"/>
                </a:lnTo>
                <a:cubicBezTo>
                  <a:pt x="21600" y="5772"/>
                  <a:pt x="20925" y="4726"/>
                  <a:pt x="19845" y="4163"/>
                </a:cubicBezTo>
                <a:lnTo>
                  <a:pt x="12555" y="422"/>
                </a:lnTo>
                <a:cubicBezTo>
                  <a:pt x="11475" y="-141"/>
                  <a:pt x="10125" y="-141"/>
                  <a:pt x="9045" y="422"/>
                </a:cubicBezTo>
                <a:lnTo>
                  <a:pt x="1755" y="4163"/>
                </a:lnTo>
                <a:cubicBezTo>
                  <a:pt x="675" y="4766"/>
                  <a:pt x="0" y="5772"/>
                  <a:pt x="0" y="689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Fixed &amp; </a:t>
            </a:r>
            <a:r>
              <a:rPr lang="hu-HU" sz="1000" dirty="0" err="1"/>
              <a:t>moving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 err="1"/>
              <a:t>Power</a:t>
            </a:r>
            <a:r>
              <a:rPr lang="hu-HU" sz="1000" dirty="0"/>
              <a:t> </a:t>
            </a:r>
            <a:r>
              <a:rPr lang="hu-HU" sz="1000" dirty="0" err="1"/>
              <a:t>available</a:t>
            </a:r>
            <a:r>
              <a:rPr lang="hu-HU" sz="1000" dirty="0"/>
              <a:t> &amp; 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 err="1"/>
              <a:t>battery</a:t>
            </a:r>
            <a:r>
              <a:rPr lang="hu-HU" sz="1000" dirty="0"/>
              <a:t> </a:t>
            </a:r>
            <a:r>
              <a:rPr lang="hu-HU" sz="1000" dirty="0" err="1"/>
              <a:t>powered</a:t>
            </a:r>
            <a:r>
              <a:rPr lang="hu-HU" sz="1000" dirty="0"/>
              <a:t> 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(</a:t>
            </a:r>
            <a:r>
              <a:rPr lang="hu-HU" sz="1000" dirty="0" err="1"/>
              <a:t>w</a:t>
            </a:r>
            <a:r>
              <a:rPr lang="hu-HU" sz="1000" dirty="0"/>
              <a:t>/ </a:t>
            </a:r>
            <a:r>
              <a:rPr lang="hu-HU" sz="1000" dirty="0" err="1"/>
              <a:t>charging</a:t>
            </a:r>
            <a:r>
              <a:rPr lang="hu-HU" sz="1000" dirty="0"/>
              <a:t>)</a:t>
            </a:r>
            <a:endParaRPr sz="1000" dirty="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4188C3EF-F67A-CE02-AA2D-BA139CFA11D0}"/>
              </a:ext>
            </a:extLst>
          </p:cNvPr>
          <p:cNvSpPr/>
          <p:nvPr/>
        </p:nvSpPr>
        <p:spPr>
          <a:xfrm>
            <a:off x="4464461" y="3020747"/>
            <a:ext cx="1644868" cy="181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0" y="6898"/>
                </a:moveTo>
                <a:lnTo>
                  <a:pt x="0" y="14420"/>
                </a:lnTo>
                <a:cubicBezTo>
                  <a:pt x="0" y="15546"/>
                  <a:pt x="675" y="16592"/>
                  <a:pt x="1755" y="17155"/>
                </a:cubicBezTo>
                <a:lnTo>
                  <a:pt x="9045" y="20896"/>
                </a:lnTo>
                <a:cubicBezTo>
                  <a:pt x="10125" y="21459"/>
                  <a:pt x="11475" y="21459"/>
                  <a:pt x="12555" y="20896"/>
                </a:cubicBezTo>
                <a:lnTo>
                  <a:pt x="19845" y="17155"/>
                </a:lnTo>
                <a:cubicBezTo>
                  <a:pt x="20925" y="16592"/>
                  <a:pt x="21600" y="15546"/>
                  <a:pt x="21600" y="14420"/>
                </a:cubicBezTo>
                <a:lnTo>
                  <a:pt x="21600" y="6898"/>
                </a:lnTo>
                <a:cubicBezTo>
                  <a:pt x="21600" y="5772"/>
                  <a:pt x="20925" y="4726"/>
                  <a:pt x="19845" y="4163"/>
                </a:cubicBezTo>
                <a:lnTo>
                  <a:pt x="12555" y="422"/>
                </a:lnTo>
                <a:cubicBezTo>
                  <a:pt x="11475" y="-141"/>
                  <a:pt x="10125" y="-141"/>
                  <a:pt x="9045" y="422"/>
                </a:cubicBezTo>
                <a:lnTo>
                  <a:pt x="1755" y="4163"/>
                </a:lnTo>
                <a:cubicBezTo>
                  <a:pt x="675" y="4766"/>
                  <a:pt x="0" y="5772"/>
                  <a:pt x="0" y="689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&lt;10Mb/sec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Cost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focused</a:t>
            </a:r>
            <a:endParaRPr lang="hu-H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628DA8BF-6F37-138E-2596-EB6C728A4DFA}"/>
              </a:ext>
            </a:extLst>
          </p:cNvPr>
          <p:cNvSpPr/>
          <p:nvPr/>
        </p:nvSpPr>
        <p:spPr>
          <a:xfrm>
            <a:off x="5332586" y="4532375"/>
            <a:ext cx="1644868" cy="181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0" y="6898"/>
                </a:moveTo>
                <a:lnTo>
                  <a:pt x="0" y="14420"/>
                </a:lnTo>
                <a:cubicBezTo>
                  <a:pt x="0" y="15546"/>
                  <a:pt x="675" y="16592"/>
                  <a:pt x="1755" y="17155"/>
                </a:cubicBezTo>
                <a:lnTo>
                  <a:pt x="9045" y="20896"/>
                </a:lnTo>
                <a:cubicBezTo>
                  <a:pt x="10125" y="21459"/>
                  <a:pt x="11475" y="21459"/>
                  <a:pt x="12555" y="20896"/>
                </a:cubicBezTo>
                <a:lnTo>
                  <a:pt x="19845" y="17155"/>
                </a:lnTo>
                <a:cubicBezTo>
                  <a:pt x="20925" y="16592"/>
                  <a:pt x="21600" y="15546"/>
                  <a:pt x="21600" y="14420"/>
                </a:cubicBezTo>
                <a:lnTo>
                  <a:pt x="21600" y="6898"/>
                </a:lnTo>
                <a:cubicBezTo>
                  <a:pt x="21600" y="5772"/>
                  <a:pt x="20925" y="4726"/>
                  <a:pt x="19845" y="4163"/>
                </a:cubicBezTo>
                <a:lnTo>
                  <a:pt x="12555" y="422"/>
                </a:lnTo>
                <a:cubicBezTo>
                  <a:pt x="11475" y="-141"/>
                  <a:pt x="10125" y="-141"/>
                  <a:pt x="9045" y="422"/>
                </a:cubicBezTo>
                <a:lnTo>
                  <a:pt x="1755" y="4163"/>
                </a:lnTo>
                <a:cubicBezTo>
                  <a:pt x="630" y="4726"/>
                  <a:pt x="0" y="5772"/>
                  <a:pt x="0" y="689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rPr lang="hu-HU" sz="1000" dirty="0">
                <a:solidFill>
                  <a:srgbClr val="FFFFFF"/>
                </a:solidFill>
              </a:rPr>
              <a:t>            &lt;1Mb/sec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 Cost </a:t>
            </a:r>
            <a:r>
              <a:rPr lang="hu-HU" sz="1000" dirty="0" err="1"/>
              <a:t>sensitive</a:t>
            </a:r>
            <a:endParaRPr lang="hu-HU" sz="1000" dirty="0"/>
          </a:p>
          <a:p>
            <a:pPr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     </a:t>
            </a:r>
            <a:r>
              <a:rPr lang="hu-HU" sz="1000" dirty="0" err="1"/>
              <a:t>Multicast</a:t>
            </a:r>
            <a:endParaRPr sz="1000"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C32B2038-74EB-9C1E-099D-134466696FB9}"/>
              </a:ext>
            </a:extLst>
          </p:cNvPr>
          <p:cNvSpPr/>
          <p:nvPr/>
        </p:nvSpPr>
        <p:spPr>
          <a:xfrm>
            <a:off x="5332586" y="1521819"/>
            <a:ext cx="1644868" cy="181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0" y="6898"/>
                </a:moveTo>
                <a:lnTo>
                  <a:pt x="0" y="14420"/>
                </a:lnTo>
                <a:cubicBezTo>
                  <a:pt x="0" y="15546"/>
                  <a:pt x="675" y="16592"/>
                  <a:pt x="1755" y="17155"/>
                </a:cubicBezTo>
                <a:lnTo>
                  <a:pt x="9045" y="20896"/>
                </a:lnTo>
                <a:cubicBezTo>
                  <a:pt x="10125" y="21459"/>
                  <a:pt x="11475" y="21459"/>
                  <a:pt x="12555" y="20896"/>
                </a:cubicBezTo>
                <a:lnTo>
                  <a:pt x="19845" y="17155"/>
                </a:lnTo>
                <a:cubicBezTo>
                  <a:pt x="20925" y="16592"/>
                  <a:pt x="21600" y="15546"/>
                  <a:pt x="21600" y="14420"/>
                </a:cubicBezTo>
                <a:lnTo>
                  <a:pt x="21600" y="6898"/>
                </a:lnTo>
                <a:cubicBezTo>
                  <a:pt x="21600" y="5772"/>
                  <a:pt x="20925" y="4726"/>
                  <a:pt x="19845" y="4163"/>
                </a:cubicBezTo>
                <a:lnTo>
                  <a:pt x="12555" y="422"/>
                </a:lnTo>
                <a:cubicBezTo>
                  <a:pt x="11475" y="-141"/>
                  <a:pt x="10125" y="-141"/>
                  <a:pt x="9045" y="422"/>
                </a:cubicBezTo>
                <a:lnTo>
                  <a:pt x="1755" y="4163"/>
                </a:lnTo>
                <a:cubicBezTo>
                  <a:pt x="630" y="4726"/>
                  <a:pt x="0" y="5772"/>
                  <a:pt x="0" y="689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&gt;10Mb/sec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Cost </a:t>
            </a:r>
            <a:r>
              <a:rPr lang="hu-HU" sz="1000" dirty="0" err="1"/>
              <a:t>felixble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 err="1"/>
              <a:t>Power</a:t>
            </a:r>
            <a:r>
              <a:rPr lang="hu-HU" sz="1000" dirty="0"/>
              <a:t> </a:t>
            </a:r>
            <a:r>
              <a:rPr lang="hu-HU" sz="1000" dirty="0" err="1"/>
              <a:t>available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Low </a:t>
            </a:r>
            <a:r>
              <a:rPr lang="hu-HU" sz="1000" dirty="0" err="1"/>
              <a:t>latency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Ultra </a:t>
            </a:r>
            <a:r>
              <a:rPr lang="hu-HU" sz="1000" dirty="0" err="1"/>
              <a:t>Reliable</a:t>
            </a:r>
            <a:endParaRPr sz="1000" dirty="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FAB5597B-5235-3DE4-FF05-6726F7D1442E}"/>
              </a:ext>
            </a:extLst>
          </p:cNvPr>
          <p:cNvSpPr/>
          <p:nvPr/>
        </p:nvSpPr>
        <p:spPr>
          <a:xfrm>
            <a:off x="3596336" y="4532375"/>
            <a:ext cx="1644868" cy="181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0" y="6898"/>
                </a:moveTo>
                <a:lnTo>
                  <a:pt x="0" y="14420"/>
                </a:lnTo>
                <a:cubicBezTo>
                  <a:pt x="0" y="15546"/>
                  <a:pt x="675" y="16592"/>
                  <a:pt x="1755" y="17155"/>
                </a:cubicBezTo>
                <a:lnTo>
                  <a:pt x="9045" y="20896"/>
                </a:lnTo>
                <a:cubicBezTo>
                  <a:pt x="10125" y="21459"/>
                  <a:pt x="11475" y="21459"/>
                  <a:pt x="12555" y="20896"/>
                </a:cubicBezTo>
                <a:lnTo>
                  <a:pt x="19845" y="17155"/>
                </a:lnTo>
                <a:cubicBezTo>
                  <a:pt x="20925" y="16592"/>
                  <a:pt x="21600" y="15546"/>
                  <a:pt x="21600" y="14420"/>
                </a:cubicBezTo>
                <a:lnTo>
                  <a:pt x="21600" y="6898"/>
                </a:lnTo>
                <a:cubicBezTo>
                  <a:pt x="21600" y="5772"/>
                  <a:pt x="20925" y="4726"/>
                  <a:pt x="19845" y="4163"/>
                </a:cubicBezTo>
                <a:lnTo>
                  <a:pt x="12555" y="422"/>
                </a:lnTo>
                <a:cubicBezTo>
                  <a:pt x="11475" y="-141"/>
                  <a:pt x="10125" y="-141"/>
                  <a:pt x="9045" y="422"/>
                </a:cubicBezTo>
                <a:lnTo>
                  <a:pt x="1755" y="4163"/>
                </a:lnTo>
                <a:cubicBezTo>
                  <a:pt x="675" y="4726"/>
                  <a:pt x="0" y="5772"/>
                  <a:pt x="0" y="689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One-way </a:t>
            </a:r>
            <a:r>
              <a:rPr lang="hu-HU" sz="1000" dirty="0" err="1"/>
              <a:t>or</a:t>
            </a:r>
            <a:r>
              <a:rPr lang="hu-HU" sz="1000" dirty="0"/>
              <a:t> 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non-</a:t>
            </a:r>
            <a:r>
              <a:rPr lang="hu-HU" sz="1000" dirty="0" err="1"/>
              <a:t>symetric</a:t>
            </a:r>
            <a:r>
              <a:rPr lang="hu-HU" sz="1000" dirty="0"/>
              <a:t>          </a:t>
            </a:r>
            <a:r>
              <a:rPr lang="hu-HU" sz="1000" dirty="0" err="1"/>
              <a:t>communication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 err="1"/>
              <a:t>Battery</a:t>
            </a:r>
            <a:r>
              <a:rPr lang="hu-HU" sz="1000" dirty="0"/>
              <a:t> </a:t>
            </a:r>
            <a:r>
              <a:rPr lang="hu-HU" sz="1000" dirty="0" err="1"/>
              <a:t>powered</a:t>
            </a:r>
            <a:r>
              <a:rPr lang="hu-HU" sz="1000" dirty="0"/>
              <a:t> 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(</a:t>
            </a:r>
            <a:r>
              <a:rPr lang="hu-HU" sz="1000" dirty="0" err="1"/>
              <a:t>w</a:t>
            </a:r>
            <a:r>
              <a:rPr lang="hu-HU" sz="1000" dirty="0"/>
              <a:t>/</a:t>
            </a:r>
            <a:r>
              <a:rPr lang="hu-HU" sz="1000" dirty="0" err="1"/>
              <a:t>o</a:t>
            </a:r>
            <a:r>
              <a:rPr lang="hu-HU" sz="1000" dirty="0"/>
              <a:t> </a:t>
            </a:r>
            <a:r>
              <a:rPr lang="hu-HU" sz="1000" dirty="0" err="1"/>
              <a:t>charging</a:t>
            </a:r>
            <a:r>
              <a:rPr lang="hu-HU" sz="1000" dirty="0"/>
              <a:t>)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3027DF8-3B9F-C379-D2E2-B0D9E059E981}"/>
              </a:ext>
            </a:extLst>
          </p:cNvPr>
          <p:cNvSpPr/>
          <p:nvPr/>
        </p:nvSpPr>
        <p:spPr>
          <a:xfrm>
            <a:off x="5652421" y="4597077"/>
            <a:ext cx="288421" cy="34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7" h="20364" extrusionOk="0">
                <a:moveTo>
                  <a:pt x="16018" y="18951"/>
                </a:moveTo>
                <a:cubicBezTo>
                  <a:pt x="20144" y="16709"/>
                  <a:pt x="21600" y="12023"/>
                  <a:pt x="19416" y="8355"/>
                </a:cubicBezTo>
                <a:cubicBezTo>
                  <a:pt x="18445" y="6725"/>
                  <a:pt x="16989" y="5502"/>
                  <a:pt x="15290" y="4891"/>
                </a:cubicBezTo>
                <a:cubicBezTo>
                  <a:pt x="14562" y="4483"/>
                  <a:pt x="13834" y="4279"/>
                  <a:pt x="12863" y="4075"/>
                </a:cubicBezTo>
                <a:cubicBezTo>
                  <a:pt x="12620" y="4075"/>
                  <a:pt x="12135" y="3872"/>
                  <a:pt x="11892" y="3872"/>
                </a:cubicBezTo>
                <a:cubicBezTo>
                  <a:pt x="9708" y="3464"/>
                  <a:pt x="7767" y="2242"/>
                  <a:pt x="6310" y="408"/>
                </a:cubicBezTo>
                <a:lnTo>
                  <a:pt x="4369" y="1426"/>
                </a:lnTo>
                <a:cubicBezTo>
                  <a:pt x="4126" y="1630"/>
                  <a:pt x="3640" y="1426"/>
                  <a:pt x="3398" y="1223"/>
                </a:cubicBezTo>
                <a:lnTo>
                  <a:pt x="3398" y="1223"/>
                </a:lnTo>
                <a:cubicBezTo>
                  <a:pt x="3155" y="1019"/>
                  <a:pt x="3398" y="611"/>
                  <a:pt x="3640" y="408"/>
                </a:cubicBezTo>
                <a:lnTo>
                  <a:pt x="4369" y="0"/>
                </a:lnTo>
                <a:lnTo>
                  <a:pt x="2184" y="0"/>
                </a:lnTo>
                <a:cubicBezTo>
                  <a:pt x="1942" y="0"/>
                  <a:pt x="1456" y="204"/>
                  <a:pt x="1456" y="408"/>
                </a:cubicBezTo>
                <a:lnTo>
                  <a:pt x="485" y="2038"/>
                </a:lnTo>
                <a:lnTo>
                  <a:pt x="1213" y="1630"/>
                </a:lnTo>
                <a:cubicBezTo>
                  <a:pt x="1456" y="1426"/>
                  <a:pt x="1942" y="1630"/>
                  <a:pt x="2184" y="1834"/>
                </a:cubicBezTo>
                <a:lnTo>
                  <a:pt x="2184" y="1834"/>
                </a:lnTo>
                <a:cubicBezTo>
                  <a:pt x="2427" y="2038"/>
                  <a:pt x="2184" y="2445"/>
                  <a:pt x="1942" y="2649"/>
                </a:cubicBezTo>
                <a:lnTo>
                  <a:pt x="0" y="3668"/>
                </a:lnTo>
                <a:cubicBezTo>
                  <a:pt x="1213" y="5502"/>
                  <a:pt x="1699" y="7540"/>
                  <a:pt x="971" y="9373"/>
                </a:cubicBezTo>
                <a:cubicBezTo>
                  <a:pt x="971" y="9577"/>
                  <a:pt x="728" y="9985"/>
                  <a:pt x="728" y="10189"/>
                </a:cubicBezTo>
                <a:cubicBezTo>
                  <a:pt x="486" y="10800"/>
                  <a:pt x="486" y="11615"/>
                  <a:pt x="486" y="12430"/>
                </a:cubicBezTo>
                <a:cubicBezTo>
                  <a:pt x="486" y="13856"/>
                  <a:pt x="971" y="15283"/>
                  <a:pt x="1942" y="16505"/>
                </a:cubicBezTo>
                <a:cubicBezTo>
                  <a:pt x="4854" y="20377"/>
                  <a:pt x="11164" y="21600"/>
                  <a:pt x="16018" y="1895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220D7E50-9F6F-E8F0-5062-F07AB9958E9E}"/>
              </a:ext>
            </a:extLst>
          </p:cNvPr>
          <p:cNvSpPr/>
          <p:nvPr/>
        </p:nvSpPr>
        <p:spPr>
          <a:xfrm>
            <a:off x="6543392" y="3089283"/>
            <a:ext cx="288421" cy="342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7" h="20364" extrusionOk="0">
                <a:moveTo>
                  <a:pt x="16018" y="18951"/>
                </a:moveTo>
                <a:cubicBezTo>
                  <a:pt x="20144" y="16710"/>
                  <a:pt x="21600" y="12023"/>
                  <a:pt x="19416" y="8355"/>
                </a:cubicBezTo>
                <a:cubicBezTo>
                  <a:pt x="18445" y="6725"/>
                  <a:pt x="16989" y="5502"/>
                  <a:pt x="15290" y="4891"/>
                </a:cubicBezTo>
                <a:cubicBezTo>
                  <a:pt x="14562" y="4483"/>
                  <a:pt x="13834" y="4279"/>
                  <a:pt x="12863" y="4075"/>
                </a:cubicBezTo>
                <a:cubicBezTo>
                  <a:pt x="12620" y="4075"/>
                  <a:pt x="12135" y="3872"/>
                  <a:pt x="11892" y="3872"/>
                </a:cubicBezTo>
                <a:cubicBezTo>
                  <a:pt x="9708" y="3464"/>
                  <a:pt x="7767" y="2242"/>
                  <a:pt x="6310" y="408"/>
                </a:cubicBezTo>
                <a:lnTo>
                  <a:pt x="4369" y="1426"/>
                </a:lnTo>
                <a:cubicBezTo>
                  <a:pt x="4126" y="1630"/>
                  <a:pt x="3640" y="1426"/>
                  <a:pt x="3398" y="1223"/>
                </a:cubicBezTo>
                <a:lnTo>
                  <a:pt x="3398" y="1223"/>
                </a:lnTo>
                <a:cubicBezTo>
                  <a:pt x="3155" y="1019"/>
                  <a:pt x="3398" y="611"/>
                  <a:pt x="3640" y="408"/>
                </a:cubicBezTo>
                <a:lnTo>
                  <a:pt x="4369" y="0"/>
                </a:lnTo>
                <a:lnTo>
                  <a:pt x="2184" y="0"/>
                </a:lnTo>
                <a:cubicBezTo>
                  <a:pt x="1942" y="0"/>
                  <a:pt x="1456" y="204"/>
                  <a:pt x="1456" y="408"/>
                </a:cubicBezTo>
                <a:lnTo>
                  <a:pt x="485" y="2038"/>
                </a:lnTo>
                <a:lnTo>
                  <a:pt x="1213" y="1630"/>
                </a:lnTo>
                <a:cubicBezTo>
                  <a:pt x="1456" y="1426"/>
                  <a:pt x="1942" y="1630"/>
                  <a:pt x="2184" y="1834"/>
                </a:cubicBezTo>
                <a:lnTo>
                  <a:pt x="2184" y="1834"/>
                </a:lnTo>
                <a:cubicBezTo>
                  <a:pt x="2427" y="2038"/>
                  <a:pt x="2184" y="2445"/>
                  <a:pt x="1942" y="2649"/>
                </a:cubicBezTo>
                <a:lnTo>
                  <a:pt x="0" y="3668"/>
                </a:lnTo>
                <a:cubicBezTo>
                  <a:pt x="1213" y="5502"/>
                  <a:pt x="1699" y="7540"/>
                  <a:pt x="971" y="9374"/>
                </a:cubicBezTo>
                <a:cubicBezTo>
                  <a:pt x="971" y="9577"/>
                  <a:pt x="728" y="9985"/>
                  <a:pt x="728" y="10189"/>
                </a:cubicBezTo>
                <a:cubicBezTo>
                  <a:pt x="486" y="10800"/>
                  <a:pt x="486" y="11615"/>
                  <a:pt x="486" y="12430"/>
                </a:cubicBezTo>
                <a:cubicBezTo>
                  <a:pt x="486" y="13857"/>
                  <a:pt x="971" y="15283"/>
                  <a:pt x="1942" y="16506"/>
                </a:cubicBezTo>
                <a:cubicBezTo>
                  <a:pt x="5097" y="20377"/>
                  <a:pt x="11407" y="21600"/>
                  <a:pt x="16018" y="18951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8B9886F5-20D7-E524-D05B-CC42D795975E}"/>
              </a:ext>
            </a:extLst>
          </p:cNvPr>
          <p:cNvSpPr/>
          <p:nvPr/>
        </p:nvSpPr>
        <p:spPr>
          <a:xfrm>
            <a:off x="6491160" y="4420797"/>
            <a:ext cx="284981" cy="34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83" h="20664" extrusionOk="0">
                <a:moveTo>
                  <a:pt x="14805" y="898"/>
                </a:moveTo>
                <a:cubicBezTo>
                  <a:pt x="10436" y="-936"/>
                  <a:pt x="4854" y="83"/>
                  <a:pt x="2184" y="3547"/>
                </a:cubicBezTo>
                <a:cubicBezTo>
                  <a:pt x="971" y="4973"/>
                  <a:pt x="486" y="6604"/>
                  <a:pt x="486" y="8234"/>
                </a:cubicBezTo>
                <a:cubicBezTo>
                  <a:pt x="486" y="9049"/>
                  <a:pt x="486" y="9660"/>
                  <a:pt x="728" y="10475"/>
                </a:cubicBezTo>
                <a:cubicBezTo>
                  <a:pt x="728" y="10679"/>
                  <a:pt x="971" y="11087"/>
                  <a:pt x="971" y="11290"/>
                </a:cubicBezTo>
                <a:cubicBezTo>
                  <a:pt x="1456" y="13124"/>
                  <a:pt x="1213" y="15162"/>
                  <a:pt x="0" y="16996"/>
                </a:cubicBezTo>
                <a:lnTo>
                  <a:pt x="1942" y="18015"/>
                </a:lnTo>
                <a:cubicBezTo>
                  <a:pt x="2184" y="18219"/>
                  <a:pt x="2427" y="18423"/>
                  <a:pt x="2184" y="18830"/>
                </a:cubicBezTo>
                <a:lnTo>
                  <a:pt x="2184" y="18830"/>
                </a:lnTo>
                <a:cubicBezTo>
                  <a:pt x="1942" y="19034"/>
                  <a:pt x="1699" y="19238"/>
                  <a:pt x="1213" y="19034"/>
                </a:cubicBezTo>
                <a:lnTo>
                  <a:pt x="485" y="18626"/>
                </a:lnTo>
                <a:lnTo>
                  <a:pt x="1456" y="20256"/>
                </a:lnTo>
                <a:cubicBezTo>
                  <a:pt x="1699" y="20460"/>
                  <a:pt x="1941" y="20664"/>
                  <a:pt x="2184" y="20664"/>
                </a:cubicBezTo>
                <a:lnTo>
                  <a:pt x="4611" y="20664"/>
                </a:lnTo>
                <a:lnTo>
                  <a:pt x="3883" y="20256"/>
                </a:lnTo>
                <a:cubicBezTo>
                  <a:pt x="3640" y="20053"/>
                  <a:pt x="3398" y="19849"/>
                  <a:pt x="3640" y="19441"/>
                </a:cubicBezTo>
                <a:lnTo>
                  <a:pt x="3640" y="19441"/>
                </a:lnTo>
                <a:cubicBezTo>
                  <a:pt x="3883" y="19238"/>
                  <a:pt x="4126" y="19034"/>
                  <a:pt x="4611" y="19238"/>
                </a:cubicBezTo>
                <a:lnTo>
                  <a:pt x="6553" y="20256"/>
                </a:lnTo>
                <a:cubicBezTo>
                  <a:pt x="7767" y="18422"/>
                  <a:pt x="9708" y="17200"/>
                  <a:pt x="11892" y="16792"/>
                </a:cubicBezTo>
                <a:cubicBezTo>
                  <a:pt x="12135" y="16792"/>
                  <a:pt x="12621" y="16589"/>
                  <a:pt x="12863" y="16589"/>
                </a:cubicBezTo>
                <a:cubicBezTo>
                  <a:pt x="13591" y="16385"/>
                  <a:pt x="14562" y="16181"/>
                  <a:pt x="15290" y="15773"/>
                </a:cubicBezTo>
                <a:cubicBezTo>
                  <a:pt x="16746" y="15162"/>
                  <a:pt x="17960" y="14143"/>
                  <a:pt x="18931" y="12717"/>
                </a:cubicBezTo>
                <a:cubicBezTo>
                  <a:pt x="21600" y="8438"/>
                  <a:pt x="19901" y="3140"/>
                  <a:pt x="14805" y="89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A41091DA-E50A-9D85-FBB2-06A9F39AB31D}"/>
              </a:ext>
            </a:extLst>
          </p:cNvPr>
          <p:cNvSpPr/>
          <p:nvPr/>
        </p:nvSpPr>
        <p:spPr>
          <a:xfrm>
            <a:off x="5638458" y="2911596"/>
            <a:ext cx="284296" cy="34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34" h="20664" extrusionOk="0">
                <a:moveTo>
                  <a:pt x="14804" y="898"/>
                </a:moveTo>
                <a:cubicBezTo>
                  <a:pt x="10436" y="-936"/>
                  <a:pt x="4854" y="83"/>
                  <a:pt x="2184" y="3547"/>
                </a:cubicBezTo>
                <a:cubicBezTo>
                  <a:pt x="971" y="4973"/>
                  <a:pt x="486" y="6604"/>
                  <a:pt x="486" y="8234"/>
                </a:cubicBezTo>
                <a:cubicBezTo>
                  <a:pt x="486" y="9049"/>
                  <a:pt x="486" y="9660"/>
                  <a:pt x="728" y="10475"/>
                </a:cubicBezTo>
                <a:cubicBezTo>
                  <a:pt x="728" y="10679"/>
                  <a:pt x="971" y="11087"/>
                  <a:pt x="971" y="11290"/>
                </a:cubicBezTo>
                <a:cubicBezTo>
                  <a:pt x="1456" y="13124"/>
                  <a:pt x="1213" y="15162"/>
                  <a:pt x="0" y="16996"/>
                </a:cubicBezTo>
                <a:lnTo>
                  <a:pt x="1942" y="18015"/>
                </a:lnTo>
                <a:cubicBezTo>
                  <a:pt x="2184" y="18219"/>
                  <a:pt x="2427" y="18423"/>
                  <a:pt x="2184" y="18830"/>
                </a:cubicBezTo>
                <a:lnTo>
                  <a:pt x="2184" y="18830"/>
                </a:lnTo>
                <a:cubicBezTo>
                  <a:pt x="1942" y="19034"/>
                  <a:pt x="1699" y="19238"/>
                  <a:pt x="1213" y="19034"/>
                </a:cubicBezTo>
                <a:lnTo>
                  <a:pt x="485" y="18626"/>
                </a:lnTo>
                <a:lnTo>
                  <a:pt x="1456" y="20256"/>
                </a:lnTo>
                <a:cubicBezTo>
                  <a:pt x="1699" y="20460"/>
                  <a:pt x="1941" y="20664"/>
                  <a:pt x="2184" y="20664"/>
                </a:cubicBezTo>
                <a:lnTo>
                  <a:pt x="4611" y="20664"/>
                </a:lnTo>
                <a:lnTo>
                  <a:pt x="3883" y="20256"/>
                </a:lnTo>
                <a:cubicBezTo>
                  <a:pt x="3640" y="20053"/>
                  <a:pt x="3398" y="19849"/>
                  <a:pt x="3640" y="19441"/>
                </a:cubicBezTo>
                <a:lnTo>
                  <a:pt x="3640" y="19441"/>
                </a:lnTo>
                <a:cubicBezTo>
                  <a:pt x="3883" y="19238"/>
                  <a:pt x="4126" y="19034"/>
                  <a:pt x="4611" y="19238"/>
                </a:cubicBezTo>
                <a:lnTo>
                  <a:pt x="6553" y="20256"/>
                </a:lnTo>
                <a:cubicBezTo>
                  <a:pt x="7766" y="18422"/>
                  <a:pt x="9708" y="17200"/>
                  <a:pt x="11892" y="16792"/>
                </a:cubicBezTo>
                <a:cubicBezTo>
                  <a:pt x="12135" y="16792"/>
                  <a:pt x="12620" y="16589"/>
                  <a:pt x="12863" y="16589"/>
                </a:cubicBezTo>
                <a:cubicBezTo>
                  <a:pt x="13591" y="16385"/>
                  <a:pt x="14562" y="16181"/>
                  <a:pt x="15290" y="15773"/>
                </a:cubicBezTo>
                <a:cubicBezTo>
                  <a:pt x="16746" y="15162"/>
                  <a:pt x="17960" y="14143"/>
                  <a:pt x="18930" y="12717"/>
                </a:cubicBezTo>
                <a:cubicBezTo>
                  <a:pt x="21600" y="8438"/>
                  <a:pt x="19658" y="3139"/>
                  <a:pt x="14804" y="89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A328F9FC-AF9B-B266-DF51-7081D4BFD18B}"/>
              </a:ext>
            </a:extLst>
          </p:cNvPr>
          <p:cNvSpPr/>
          <p:nvPr/>
        </p:nvSpPr>
        <p:spPr>
          <a:xfrm>
            <a:off x="5871991" y="3774645"/>
            <a:ext cx="376226" cy="27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0923" extrusionOk="0">
                <a:moveTo>
                  <a:pt x="8" y="10707"/>
                </a:moveTo>
                <a:cubicBezTo>
                  <a:pt x="202" y="15912"/>
                  <a:pt x="3316" y="20336"/>
                  <a:pt x="7207" y="20857"/>
                </a:cubicBezTo>
                <a:cubicBezTo>
                  <a:pt x="8959" y="21117"/>
                  <a:pt x="10515" y="20597"/>
                  <a:pt x="11878" y="19556"/>
                </a:cubicBezTo>
                <a:cubicBezTo>
                  <a:pt x="12462" y="19035"/>
                  <a:pt x="13045" y="18515"/>
                  <a:pt x="13435" y="17994"/>
                </a:cubicBezTo>
                <a:cubicBezTo>
                  <a:pt x="13629" y="17734"/>
                  <a:pt x="13824" y="17474"/>
                  <a:pt x="14018" y="17214"/>
                </a:cubicBezTo>
                <a:cubicBezTo>
                  <a:pt x="15380" y="15392"/>
                  <a:pt x="17132" y="14351"/>
                  <a:pt x="19078" y="14351"/>
                </a:cubicBezTo>
                <a:lnTo>
                  <a:pt x="19078" y="12009"/>
                </a:lnTo>
                <a:cubicBezTo>
                  <a:pt x="19078" y="11749"/>
                  <a:pt x="19272" y="11228"/>
                  <a:pt x="19662" y="11228"/>
                </a:cubicBezTo>
                <a:lnTo>
                  <a:pt x="19662" y="11228"/>
                </a:lnTo>
                <a:cubicBezTo>
                  <a:pt x="19856" y="11228"/>
                  <a:pt x="20245" y="11488"/>
                  <a:pt x="20245" y="12009"/>
                </a:cubicBezTo>
                <a:lnTo>
                  <a:pt x="20245" y="13050"/>
                </a:lnTo>
                <a:lnTo>
                  <a:pt x="21218" y="10968"/>
                </a:lnTo>
                <a:cubicBezTo>
                  <a:pt x="21413" y="10708"/>
                  <a:pt x="21413" y="10187"/>
                  <a:pt x="21218" y="9927"/>
                </a:cubicBezTo>
                <a:lnTo>
                  <a:pt x="20245" y="7845"/>
                </a:lnTo>
                <a:lnTo>
                  <a:pt x="20245" y="8886"/>
                </a:lnTo>
                <a:cubicBezTo>
                  <a:pt x="20245" y="9146"/>
                  <a:pt x="20051" y="9667"/>
                  <a:pt x="19662" y="9667"/>
                </a:cubicBezTo>
                <a:lnTo>
                  <a:pt x="19662" y="9667"/>
                </a:lnTo>
                <a:cubicBezTo>
                  <a:pt x="19467" y="9667"/>
                  <a:pt x="19078" y="9407"/>
                  <a:pt x="19078" y="8886"/>
                </a:cubicBezTo>
                <a:lnTo>
                  <a:pt x="19078" y="6544"/>
                </a:lnTo>
                <a:cubicBezTo>
                  <a:pt x="17132" y="6544"/>
                  <a:pt x="15380" y="5503"/>
                  <a:pt x="14018" y="3681"/>
                </a:cubicBezTo>
                <a:cubicBezTo>
                  <a:pt x="13824" y="3421"/>
                  <a:pt x="13629" y="3161"/>
                  <a:pt x="13435" y="2901"/>
                </a:cubicBezTo>
                <a:cubicBezTo>
                  <a:pt x="12851" y="2380"/>
                  <a:pt x="12462" y="1599"/>
                  <a:pt x="11878" y="1339"/>
                </a:cubicBezTo>
                <a:cubicBezTo>
                  <a:pt x="10710" y="558"/>
                  <a:pt x="9348" y="38"/>
                  <a:pt x="7986" y="38"/>
                </a:cubicBezTo>
                <a:cubicBezTo>
                  <a:pt x="3510" y="-483"/>
                  <a:pt x="-187" y="4462"/>
                  <a:pt x="8" y="1070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DB3A1DC1-5463-3B80-8349-A0FAE8FF4EEF}"/>
              </a:ext>
            </a:extLst>
          </p:cNvPr>
          <p:cNvSpPr/>
          <p:nvPr/>
        </p:nvSpPr>
        <p:spPr>
          <a:xfrm>
            <a:off x="5008308" y="5286273"/>
            <a:ext cx="376226" cy="275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0921" extrusionOk="0">
                <a:moveTo>
                  <a:pt x="8" y="10705"/>
                </a:moveTo>
                <a:cubicBezTo>
                  <a:pt x="202" y="15910"/>
                  <a:pt x="3316" y="20334"/>
                  <a:pt x="7207" y="20855"/>
                </a:cubicBezTo>
                <a:cubicBezTo>
                  <a:pt x="8959" y="21115"/>
                  <a:pt x="10515" y="20595"/>
                  <a:pt x="11878" y="19554"/>
                </a:cubicBezTo>
                <a:cubicBezTo>
                  <a:pt x="12462" y="19033"/>
                  <a:pt x="13045" y="18513"/>
                  <a:pt x="13435" y="17992"/>
                </a:cubicBezTo>
                <a:cubicBezTo>
                  <a:pt x="13629" y="17732"/>
                  <a:pt x="13824" y="17472"/>
                  <a:pt x="14018" y="17212"/>
                </a:cubicBezTo>
                <a:cubicBezTo>
                  <a:pt x="15380" y="15390"/>
                  <a:pt x="17132" y="14349"/>
                  <a:pt x="19078" y="14349"/>
                </a:cubicBezTo>
                <a:lnTo>
                  <a:pt x="19078" y="12007"/>
                </a:lnTo>
                <a:cubicBezTo>
                  <a:pt x="19078" y="11747"/>
                  <a:pt x="19272" y="11226"/>
                  <a:pt x="19662" y="11226"/>
                </a:cubicBezTo>
                <a:lnTo>
                  <a:pt x="19662" y="11226"/>
                </a:lnTo>
                <a:cubicBezTo>
                  <a:pt x="19856" y="11226"/>
                  <a:pt x="20245" y="11486"/>
                  <a:pt x="20245" y="12007"/>
                </a:cubicBezTo>
                <a:lnTo>
                  <a:pt x="20245" y="13048"/>
                </a:lnTo>
                <a:lnTo>
                  <a:pt x="21218" y="10966"/>
                </a:lnTo>
                <a:cubicBezTo>
                  <a:pt x="21413" y="10706"/>
                  <a:pt x="21413" y="10185"/>
                  <a:pt x="21218" y="9925"/>
                </a:cubicBezTo>
                <a:lnTo>
                  <a:pt x="20245" y="7843"/>
                </a:lnTo>
                <a:lnTo>
                  <a:pt x="20245" y="8884"/>
                </a:lnTo>
                <a:cubicBezTo>
                  <a:pt x="20245" y="9144"/>
                  <a:pt x="20051" y="9665"/>
                  <a:pt x="19662" y="9665"/>
                </a:cubicBezTo>
                <a:lnTo>
                  <a:pt x="19662" y="9665"/>
                </a:lnTo>
                <a:cubicBezTo>
                  <a:pt x="19467" y="9665"/>
                  <a:pt x="19078" y="9404"/>
                  <a:pt x="19078" y="8884"/>
                </a:cubicBezTo>
                <a:lnTo>
                  <a:pt x="19078" y="6542"/>
                </a:lnTo>
                <a:cubicBezTo>
                  <a:pt x="17132" y="6542"/>
                  <a:pt x="15380" y="5501"/>
                  <a:pt x="14018" y="3679"/>
                </a:cubicBezTo>
                <a:cubicBezTo>
                  <a:pt x="13824" y="3419"/>
                  <a:pt x="13629" y="3159"/>
                  <a:pt x="13435" y="2898"/>
                </a:cubicBezTo>
                <a:cubicBezTo>
                  <a:pt x="12851" y="2378"/>
                  <a:pt x="12462" y="1597"/>
                  <a:pt x="11878" y="1337"/>
                </a:cubicBezTo>
                <a:cubicBezTo>
                  <a:pt x="10710" y="556"/>
                  <a:pt x="9348" y="36"/>
                  <a:pt x="7986" y="36"/>
                </a:cubicBezTo>
                <a:cubicBezTo>
                  <a:pt x="3510" y="-485"/>
                  <a:pt x="-187" y="4720"/>
                  <a:pt x="8" y="107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C397E04C-A465-1408-78D6-7F63588FC993}"/>
              </a:ext>
            </a:extLst>
          </p:cNvPr>
          <p:cNvSpPr/>
          <p:nvPr/>
        </p:nvSpPr>
        <p:spPr>
          <a:xfrm>
            <a:off x="6754737" y="4498107"/>
            <a:ext cx="1977406" cy="184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421" extrusionOk="0">
                <a:moveTo>
                  <a:pt x="20592" y="4596"/>
                </a:moveTo>
                <a:lnTo>
                  <a:pt x="13529" y="268"/>
                </a:lnTo>
                <a:cubicBezTo>
                  <a:pt x="12931" y="-89"/>
                  <a:pt x="12184" y="-89"/>
                  <a:pt x="11624" y="268"/>
                </a:cubicBezTo>
                <a:lnTo>
                  <a:pt x="4561" y="4596"/>
                </a:lnTo>
                <a:cubicBezTo>
                  <a:pt x="3963" y="4954"/>
                  <a:pt x="3589" y="5629"/>
                  <a:pt x="3589" y="6383"/>
                </a:cubicBezTo>
                <a:lnTo>
                  <a:pt x="3589" y="10076"/>
                </a:lnTo>
                <a:cubicBezTo>
                  <a:pt x="3253" y="10036"/>
                  <a:pt x="2916" y="9917"/>
                  <a:pt x="2692" y="9639"/>
                </a:cubicBezTo>
                <a:cubicBezTo>
                  <a:pt x="2655" y="9599"/>
                  <a:pt x="2617" y="9560"/>
                  <a:pt x="2580" y="9520"/>
                </a:cubicBezTo>
                <a:cubicBezTo>
                  <a:pt x="2468" y="9440"/>
                  <a:pt x="2393" y="9321"/>
                  <a:pt x="2281" y="9282"/>
                </a:cubicBezTo>
                <a:cubicBezTo>
                  <a:pt x="2057" y="9162"/>
                  <a:pt x="1795" y="9083"/>
                  <a:pt x="1534" y="9083"/>
                </a:cubicBezTo>
                <a:cubicBezTo>
                  <a:pt x="674" y="9083"/>
                  <a:pt x="-36" y="9837"/>
                  <a:pt x="1" y="10790"/>
                </a:cubicBezTo>
                <a:cubicBezTo>
                  <a:pt x="39" y="11585"/>
                  <a:pt x="637" y="12260"/>
                  <a:pt x="1384" y="12339"/>
                </a:cubicBezTo>
                <a:cubicBezTo>
                  <a:pt x="1720" y="12379"/>
                  <a:pt x="2019" y="12299"/>
                  <a:pt x="2281" y="12140"/>
                </a:cubicBezTo>
                <a:cubicBezTo>
                  <a:pt x="2393" y="12061"/>
                  <a:pt x="2505" y="11982"/>
                  <a:pt x="2580" y="11902"/>
                </a:cubicBezTo>
                <a:cubicBezTo>
                  <a:pt x="2617" y="11862"/>
                  <a:pt x="2655" y="11823"/>
                  <a:pt x="2692" y="11783"/>
                </a:cubicBezTo>
                <a:cubicBezTo>
                  <a:pt x="2916" y="11545"/>
                  <a:pt x="3253" y="11386"/>
                  <a:pt x="3589" y="11346"/>
                </a:cubicBezTo>
                <a:lnTo>
                  <a:pt x="3589" y="15039"/>
                </a:lnTo>
                <a:cubicBezTo>
                  <a:pt x="3589" y="15754"/>
                  <a:pt x="3963" y="16429"/>
                  <a:pt x="4561" y="16826"/>
                </a:cubicBezTo>
                <a:lnTo>
                  <a:pt x="11624" y="21154"/>
                </a:lnTo>
                <a:cubicBezTo>
                  <a:pt x="12221" y="21511"/>
                  <a:pt x="12969" y="21511"/>
                  <a:pt x="13529" y="21154"/>
                </a:cubicBezTo>
                <a:lnTo>
                  <a:pt x="20592" y="16826"/>
                </a:lnTo>
                <a:cubicBezTo>
                  <a:pt x="21190" y="16468"/>
                  <a:pt x="21564" y="15793"/>
                  <a:pt x="21564" y="15039"/>
                </a:cubicBezTo>
                <a:lnTo>
                  <a:pt x="21564" y="6383"/>
                </a:lnTo>
                <a:cubicBezTo>
                  <a:pt x="21564" y="5629"/>
                  <a:pt x="21190" y="4954"/>
                  <a:pt x="20592" y="459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Long </a:t>
            </a:r>
            <a:r>
              <a:rPr lang="hu-HU" sz="1000" dirty="0" err="1"/>
              <a:t>range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Low </a:t>
            </a:r>
            <a:r>
              <a:rPr lang="hu-HU" sz="1000" dirty="0" err="1"/>
              <a:t>power</a:t>
            </a:r>
            <a:endParaRPr lang="hu-HU" sz="1000" dirty="0"/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  Fixed &amp; </a:t>
            </a:r>
            <a:r>
              <a:rPr lang="hu-HU" sz="1000" dirty="0" err="1"/>
              <a:t>mass</a:t>
            </a:r>
            <a:r>
              <a:rPr lang="hu-HU" sz="1000" dirty="0"/>
              <a:t> 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hu-HU" sz="1000" dirty="0"/>
              <a:t>           </a:t>
            </a:r>
            <a:r>
              <a:rPr lang="hu-HU" sz="1000" dirty="0" err="1"/>
              <a:t>deployment</a:t>
            </a:r>
            <a:r>
              <a:rPr lang="hu-HU" sz="1000" dirty="0"/>
              <a:t> </a:t>
            </a:r>
            <a:endParaRPr sz="1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3F89A3-0E74-DB77-05DD-F854D61ADEE2}"/>
              </a:ext>
            </a:extLst>
          </p:cNvPr>
          <p:cNvGrpSpPr/>
          <p:nvPr/>
        </p:nvGrpSpPr>
        <p:grpSpPr>
          <a:xfrm>
            <a:off x="8491220" y="3400838"/>
            <a:ext cx="2926080" cy="951599"/>
            <a:chOff x="8921977" y="1620613"/>
            <a:chExt cx="2926080" cy="951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BED8B8-8CC6-B727-352D-FD8A245F202F}"/>
                </a:ext>
              </a:extLst>
            </p:cNvPr>
            <p:cNvSpPr txBox="1"/>
            <p:nvPr/>
          </p:nvSpPr>
          <p:spPr>
            <a:xfrm>
              <a:off x="8921977" y="1620613"/>
              <a:ext cx="2926080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2"/>
                  </a:solidFill>
                </a:rPr>
                <a:t>Standard MTC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C9760B-054A-5C69-5472-38712A9DD0D4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LTE CAT-1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LTE CAT-M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1200" strike="sngStrik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3G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C5885-98A6-3C92-EEC1-EAAFA06AB62F}"/>
              </a:ext>
            </a:extLst>
          </p:cNvPr>
          <p:cNvGrpSpPr/>
          <p:nvPr/>
        </p:nvGrpSpPr>
        <p:grpSpPr>
          <a:xfrm>
            <a:off x="9265920" y="4894512"/>
            <a:ext cx="2926080" cy="1136265"/>
            <a:chOff x="8921977" y="4227274"/>
            <a:chExt cx="2926080" cy="11362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68B95A-0094-8450-62A2-F9AB1AAB1EC7}"/>
                </a:ext>
              </a:extLst>
            </p:cNvPr>
            <p:cNvSpPr txBox="1"/>
            <p:nvPr/>
          </p:nvSpPr>
          <p:spPr>
            <a:xfrm>
              <a:off x="8921977" y="4227274"/>
              <a:ext cx="2926080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4">
                      <a:lumMod val="75000"/>
                    </a:schemeClr>
                  </a:solidFill>
                </a:rPr>
                <a:t>Massive MTC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00CF56-ACBA-0B31-3B2F-1E1AAA2046A2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LTE CAT-M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NB-IoT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LoRaWAN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1200" strike="sngStrik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2G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93997D4-A889-A93B-3165-D70F15DCCE1A}"/>
              </a:ext>
            </a:extLst>
          </p:cNvPr>
          <p:cNvSpPr txBox="1"/>
          <p:nvPr/>
        </p:nvSpPr>
        <p:spPr>
          <a:xfrm>
            <a:off x="428791" y="3502968"/>
            <a:ext cx="2926080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”Legacy” data collection &amp; transfer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Upgrade from existing 2G / 3G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Voice &amp; SMS as a secondary bearer</a:t>
            </a:r>
          </a:p>
          <a:p>
            <a:endParaRPr lang="en-US" sz="12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Security, Track &amp; Trace, Logistics, Consumer IoT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9CCE50-8F99-8EFF-C284-C3926D68644F}"/>
              </a:ext>
            </a:extLst>
          </p:cNvPr>
          <p:cNvSpPr txBox="1"/>
          <p:nvPr/>
        </p:nvSpPr>
        <p:spPr>
          <a:xfrm>
            <a:off x="393243" y="5064273"/>
            <a:ext cx="2926080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Massive fixed deployment of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Access and latency is secondary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8+ years device lifecycle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Smart City, Smart Metering, Street Lighting, Agriculture</a:t>
            </a: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CB28B3-02E4-9D5B-218E-058295E578C3}"/>
              </a:ext>
            </a:extLst>
          </p:cNvPr>
          <p:cNvGrpSpPr/>
          <p:nvPr/>
        </p:nvGrpSpPr>
        <p:grpSpPr>
          <a:xfrm>
            <a:off x="7866837" y="1865657"/>
            <a:ext cx="2926080" cy="951599"/>
            <a:chOff x="8921977" y="1620613"/>
            <a:chExt cx="2926080" cy="95159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639742-1653-29BF-ABCD-0B0C7F480BA0}"/>
                </a:ext>
              </a:extLst>
            </p:cNvPr>
            <p:cNvSpPr txBox="1"/>
            <p:nvPr/>
          </p:nvSpPr>
          <p:spPr>
            <a:xfrm>
              <a:off x="8921977" y="1620613"/>
              <a:ext cx="2926080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3">
                      <a:lumMod val="75000"/>
                    </a:schemeClr>
                  </a:solidFill>
                </a:rPr>
                <a:t>Critical &amp; Industrial  MTC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5E014C-FDF2-BF5B-1B15-E38E079366CF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LTE CAT3 &amp; above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5G SA &amp; NSA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MPN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AC8D84-CE08-BF8A-F800-613ABF309727}"/>
              </a:ext>
            </a:extLst>
          </p:cNvPr>
          <p:cNvGrpSpPr/>
          <p:nvPr/>
        </p:nvGrpSpPr>
        <p:grpSpPr>
          <a:xfrm>
            <a:off x="406678" y="1323856"/>
            <a:ext cx="3149106" cy="1794334"/>
            <a:chOff x="332936" y="2627766"/>
            <a:chExt cx="3149106" cy="20127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6D907F-F335-191B-0042-34EF9564B108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endParaRPr lang="en-US" sz="2400" b="1" noProof="1">
                <a:solidFill>
                  <a:schemeClr val="tx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053CE1-9E50-E04E-002B-7FD68969B43A}"/>
                </a:ext>
              </a:extLst>
            </p:cNvPr>
            <p:cNvSpPr txBox="1"/>
            <p:nvPr/>
          </p:nvSpPr>
          <p:spPr>
            <a:xfrm>
              <a:off x="332936" y="3086922"/>
              <a:ext cx="3149106" cy="15535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 time access to mass amount of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High bandwith and two-way communication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Mission critical function with extreme availability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200" b="1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Manufacturing, Industrial Automation &amp; Control, Smartgrid Automation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1E5438-8C12-3E29-DC56-42246814DD0C}"/>
              </a:ext>
            </a:extLst>
          </p:cNvPr>
          <p:cNvSpPr txBox="1"/>
          <p:nvPr/>
        </p:nvSpPr>
        <p:spPr>
          <a:xfrm>
            <a:off x="1399083" y="1401174"/>
            <a:ext cx="914400" cy="25693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hu-HU" sz="1600" b="1" dirty="0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Business </a:t>
            </a:r>
            <a:r>
              <a:rPr lang="hu-HU" sz="1600" b="1" dirty="0" err="1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needs</a:t>
            </a:r>
            <a:endParaRPr lang="hu-HU" sz="1600" b="1" dirty="0">
              <a:solidFill>
                <a:schemeClr val="accent1"/>
              </a:solidFill>
              <a:ea typeface="+mj-ea"/>
              <a:cs typeface="Rubik" panose="00000500000000000000" pitchFamily="2" charset="-79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B9F40-9F49-C78B-7671-67006EF314D3}"/>
              </a:ext>
            </a:extLst>
          </p:cNvPr>
          <p:cNvSpPr txBox="1"/>
          <p:nvPr/>
        </p:nvSpPr>
        <p:spPr>
          <a:xfrm>
            <a:off x="8358821" y="1454652"/>
            <a:ext cx="1337286" cy="31968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u-HU" sz="1600" b="1" dirty="0" err="1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Technology</a:t>
            </a:r>
            <a:r>
              <a:rPr lang="hu-HU" sz="1600" b="1" dirty="0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to</a:t>
            </a:r>
            <a:r>
              <a:rPr lang="hu-HU" sz="1600" b="1" dirty="0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+mj-ea"/>
                <a:cs typeface="Rubik" panose="00000500000000000000" pitchFamily="2" charset="-79"/>
              </a:rPr>
              <a:t>use</a:t>
            </a:r>
            <a:endParaRPr lang="hu-HU" sz="1600" b="1" dirty="0">
              <a:solidFill>
                <a:schemeClr val="accent1"/>
              </a:solidFill>
              <a:ea typeface="+mj-ea"/>
              <a:cs typeface="Rubik" panose="00000500000000000000" pitchFamily="2" charset="-79"/>
            </a:endParaRP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34F93C6F-5C4D-A4DC-4C8E-5378A3C0729C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How </a:t>
            </a:r>
            <a:r>
              <a:rPr lang="en-US" sz="2400" dirty="0"/>
              <a:t>to access and transfer the Data?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64231-D19B-620A-A502-D32A94D3A293}"/>
              </a:ext>
            </a:extLst>
          </p:cNvPr>
          <p:cNvSpPr txBox="1"/>
          <p:nvPr/>
        </p:nvSpPr>
        <p:spPr>
          <a:xfrm>
            <a:off x="609441" y="694534"/>
            <a:ext cx="895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3GPP &amp; LoRaWAN networks do not have unlimited resources – fit for use is essential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2DA4EC-0BBF-0D1D-BC4B-2A55BE5BCAC3}"/>
              </a:ext>
            </a:extLst>
          </p:cNvPr>
          <p:cNvCxnSpPr>
            <a:cxnSpLocks/>
          </p:cNvCxnSpPr>
          <p:nvPr/>
        </p:nvCxnSpPr>
        <p:spPr>
          <a:xfrm>
            <a:off x="1399083" y="2605455"/>
            <a:ext cx="3751812" cy="2314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CEF11C7-9F52-CE91-517D-24187353F573}"/>
              </a:ext>
            </a:extLst>
          </p:cNvPr>
          <p:cNvSpPr/>
          <p:nvPr/>
        </p:nvSpPr>
        <p:spPr>
          <a:xfrm>
            <a:off x="1275326" y="2536422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E34915-9E1E-7B30-18FC-A2B4A840A8BB}"/>
              </a:ext>
            </a:extLst>
          </p:cNvPr>
          <p:cNvCxnSpPr>
            <a:cxnSpLocks/>
          </p:cNvCxnSpPr>
          <p:nvPr/>
        </p:nvCxnSpPr>
        <p:spPr>
          <a:xfrm>
            <a:off x="2037315" y="4194501"/>
            <a:ext cx="230294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3A94CBF-2B8C-C031-F337-37E143562907}"/>
              </a:ext>
            </a:extLst>
          </p:cNvPr>
          <p:cNvSpPr/>
          <p:nvPr/>
        </p:nvSpPr>
        <p:spPr>
          <a:xfrm>
            <a:off x="1913558" y="4125468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6C8F1-D284-14C4-3046-793F300DF12F}"/>
              </a:ext>
            </a:extLst>
          </p:cNvPr>
          <p:cNvCxnSpPr>
            <a:cxnSpLocks/>
          </p:cNvCxnSpPr>
          <p:nvPr/>
        </p:nvCxnSpPr>
        <p:spPr>
          <a:xfrm>
            <a:off x="1252835" y="5740800"/>
            <a:ext cx="230294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5F3E520-2061-F07B-BAE4-437D32BFB6A3}"/>
              </a:ext>
            </a:extLst>
          </p:cNvPr>
          <p:cNvSpPr/>
          <p:nvPr/>
        </p:nvSpPr>
        <p:spPr>
          <a:xfrm>
            <a:off x="1129078" y="5671767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B28767-DF7E-CE50-91D6-46B22B287ACB}"/>
              </a:ext>
            </a:extLst>
          </p:cNvPr>
          <p:cNvCxnSpPr>
            <a:cxnSpLocks/>
          </p:cNvCxnSpPr>
          <p:nvPr/>
        </p:nvCxnSpPr>
        <p:spPr>
          <a:xfrm>
            <a:off x="7068836" y="2960537"/>
            <a:ext cx="3752715" cy="2890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BE2A4D7-2996-A88F-43E8-F64AC9741D86}"/>
              </a:ext>
            </a:extLst>
          </p:cNvPr>
          <p:cNvSpPr/>
          <p:nvPr/>
        </p:nvSpPr>
        <p:spPr>
          <a:xfrm>
            <a:off x="10768665" y="2906900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C63D52-FDDB-10FF-3355-4B4206A0FE99}"/>
              </a:ext>
            </a:extLst>
          </p:cNvPr>
          <p:cNvCxnSpPr>
            <a:cxnSpLocks/>
          </p:cNvCxnSpPr>
          <p:nvPr/>
        </p:nvCxnSpPr>
        <p:spPr>
          <a:xfrm>
            <a:off x="7936961" y="4437152"/>
            <a:ext cx="218100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1806C3A-00FA-371F-EEE7-177B840FE8EA}"/>
              </a:ext>
            </a:extLst>
          </p:cNvPr>
          <p:cNvSpPr/>
          <p:nvPr/>
        </p:nvSpPr>
        <p:spPr>
          <a:xfrm>
            <a:off x="10065082" y="4354612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F7A420-0156-773F-205D-FB1AE8CFB4EA}"/>
              </a:ext>
            </a:extLst>
          </p:cNvPr>
          <p:cNvCxnSpPr>
            <a:cxnSpLocks/>
          </p:cNvCxnSpPr>
          <p:nvPr/>
        </p:nvCxnSpPr>
        <p:spPr>
          <a:xfrm>
            <a:off x="8347657" y="6192792"/>
            <a:ext cx="218100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323B58DB-822E-BECC-9026-69D40F46F35C}"/>
              </a:ext>
            </a:extLst>
          </p:cNvPr>
          <p:cNvSpPr/>
          <p:nvPr/>
        </p:nvSpPr>
        <p:spPr>
          <a:xfrm>
            <a:off x="10475778" y="6110252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4" grpId="0"/>
      <p:bldP spid="37" grpId="0"/>
      <p:bldP spid="5" grpId="0"/>
      <p:bldP spid="44" grpId="0"/>
      <p:bldP spid="4" grpId="0" animBg="1"/>
      <p:bldP spid="21" grpId="0" animBg="1"/>
      <p:bldP spid="23" grpId="0" animBg="1"/>
      <p:bldP spid="25" grpId="0" animBg="1"/>
      <p:bldP spid="3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ircular 16">
            <a:extLst>
              <a:ext uri="{FF2B5EF4-FFF2-40B4-BE49-F238E27FC236}">
                <a16:creationId xmlns:a16="http://schemas.microsoft.com/office/drawing/2014/main" id="{41CB23E1-28ED-EF95-9212-932A8EFC9C85}"/>
              </a:ext>
            </a:extLst>
          </p:cNvPr>
          <p:cNvSpPr>
            <a:spLocks noChangeAspect="1"/>
          </p:cNvSpPr>
          <p:nvPr/>
        </p:nvSpPr>
        <p:spPr>
          <a:xfrm rot="1821901" flipV="1">
            <a:off x="3036001" y="1190367"/>
            <a:ext cx="6120000" cy="607595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9225572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pic>
        <p:nvPicPr>
          <p:cNvPr id="4" name="Graphic 3" descr="Handshake">
            <a:extLst>
              <a:ext uri="{FF2B5EF4-FFF2-40B4-BE49-F238E27FC236}">
                <a16:creationId xmlns:a16="http://schemas.microsoft.com/office/drawing/2014/main" id="{82F8D9B5-BC84-3FFA-60AE-D15D0EC9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705" y="3823877"/>
            <a:ext cx="567368" cy="567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C7E887-9E3A-5989-FAFC-DBF3455B8331}"/>
              </a:ext>
            </a:extLst>
          </p:cNvPr>
          <p:cNvSpPr txBox="1"/>
          <p:nvPr/>
        </p:nvSpPr>
        <p:spPr>
          <a:xfrm>
            <a:off x="1415238" y="2552078"/>
            <a:ext cx="2222870" cy="56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dirty="0" err="1"/>
              <a:t>Improve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decision </a:t>
            </a:r>
            <a:r>
              <a:rPr lang="hu-HU" sz="1200" dirty="0" err="1"/>
              <a:t>making</a:t>
            </a:r>
            <a:r>
              <a:rPr lang="hu-HU" sz="1200" dirty="0"/>
              <a:t> </a:t>
            </a:r>
            <a:r>
              <a:rPr lang="hu-HU" sz="1200" dirty="0" err="1"/>
              <a:t>processes</a:t>
            </a:r>
            <a:endParaRPr lang="hu-HU" sz="1200" dirty="0"/>
          </a:p>
        </p:txBody>
      </p:sp>
      <p:pic>
        <p:nvPicPr>
          <p:cNvPr id="6" name="Graphic 5" descr="Ribbon">
            <a:extLst>
              <a:ext uri="{FF2B5EF4-FFF2-40B4-BE49-F238E27FC236}">
                <a16:creationId xmlns:a16="http://schemas.microsoft.com/office/drawing/2014/main" id="{A39158AA-6C1E-DB36-8AF0-4AD116349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9696" y="2576923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ED3E4-870D-2E75-F82F-348A84F2FA47}"/>
              </a:ext>
            </a:extLst>
          </p:cNvPr>
          <p:cNvSpPr txBox="1"/>
          <p:nvPr/>
        </p:nvSpPr>
        <p:spPr>
          <a:xfrm>
            <a:off x="1452449" y="4010181"/>
            <a:ext cx="1850827" cy="56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hu-HU" sz="1200" dirty="0" err="1"/>
              <a:t>Know</a:t>
            </a:r>
            <a:r>
              <a:rPr lang="hu-HU" sz="1200" dirty="0"/>
              <a:t> </a:t>
            </a:r>
            <a:r>
              <a:rPr lang="hu-HU" sz="1200" dirty="0" err="1"/>
              <a:t>your</a:t>
            </a:r>
            <a:r>
              <a:rPr lang="hu-HU" sz="1200" dirty="0"/>
              <a:t> business</a:t>
            </a:r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A8FB10BE-735F-611C-FDEA-F96A8A504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5295" y="4868903"/>
            <a:ext cx="475835" cy="475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C4B66-A8DE-0A45-B037-59D0FBB5CDC1}"/>
              </a:ext>
            </a:extLst>
          </p:cNvPr>
          <p:cNvSpPr txBox="1"/>
          <p:nvPr/>
        </p:nvSpPr>
        <p:spPr>
          <a:xfrm>
            <a:off x="1620176" y="5096470"/>
            <a:ext cx="1850827" cy="56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dirty="0" err="1"/>
              <a:t>Reduce</a:t>
            </a:r>
            <a:r>
              <a:rPr lang="hu-HU" sz="1200" dirty="0"/>
              <a:t> </a:t>
            </a:r>
            <a:r>
              <a:rPr lang="hu-HU" sz="1200" dirty="0" err="1"/>
              <a:t>risks</a:t>
            </a:r>
            <a:r>
              <a:rPr lang="hu-HU" sz="1200" dirty="0"/>
              <a:t> &amp; </a:t>
            </a:r>
            <a:r>
              <a:rPr lang="hu-HU" sz="1200" dirty="0" err="1"/>
              <a:t>bottlenecks</a:t>
            </a:r>
            <a:endParaRPr lang="en-GB" sz="1200" dirty="0"/>
          </a:p>
          <a:p>
            <a:pPr marL="0" indent="0">
              <a:buFont typeface="Arial" pitchFamily="34" charset="0"/>
              <a:buNone/>
            </a:pPr>
            <a:endParaRPr lang="hu-HU" sz="1200" dirty="0">
              <a:latin typeface="Vodafone Rg" pitchFamily="34" charset="0"/>
            </a:endParaRPr>
          </a:p>
        </p:txBody>
      </p:sp>
      <p:pic>
        <p:nvPicPr>
          <p:cNvPr id="10" name="Graphic 9" descr="Puzzle pieces">
            <a:extLst>
              <a:ext uri="{FF2B5EF4-FFF2-40B4-BE49-F238E27FC236}">
                <a16:creationId xmlns:a16="http://schemas.microsoft.com/office/drawing/2014/main" id="{08BDDEE9-4D7C-6CD7-110F-9D16F002B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6262" y="4783575"/>
            <a:ext cx="646492" cy="646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5CFAAD-46A8-5611-B1E0-AC7BBB4AECFA}"/>
              </a:ext>
            </a:extLst>
          </p:cNvPr>
          <p:cNvSpPr txBox="1"/>
          <p:nvPr/>
        </p:nvSpPr>
        <p:spPr>
          <a:xfrm>
            <a:off x="8590170" y="5031655"/>
            <a:ext cx="2420317" cy="56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hu-HU" sz="1200" dirty="0" err="1"/>
              <a:t>Identify</a:t>
            </a:r>
            <a:r>
              <a:rPr lang="hu-HU" sz="1200" dirty="0"/>
              <a:t> </a:t>
            </a:r>
            <a:r>
              <a:rPr lang="hu-HU" sz="1200" dirty="0" err="1"/>
              <a:t>waste</a:t>
            </a:r>
            <a:endParaRPr lang="hu-HU" sz="1200" dirty="0"/>
          </a:p>
        </p:txBody>
      </p:sp>
      <p:pic>
        <p:nvPicPr>
          <p:cNvPr id="12" name="Graphic 11" descr="Research">
            <a:extLst>
              <a:ext uri="{FF2B5EF4-FFF2-40B4-BE49-F238E27FC236}">
                <a16:creationId xmlns:a16="http://schemas.microsoft.com/office/drawing/2014/main" id="{AAEB5506-F05C-D5B8-E7F9-E4BEFB915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39315" y="3464455"/>
            <a:ext cx="521988" cy="521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39AB77-1FDB-EA51-00A8-3C65946273BF}"/>
              </a:ext>
            </a:extLst>
          </p:cNvPr>
          <p:cNvSpPr txBox="1"/>
          <p:nvPr/>
        </p:nvSpPr>
        <p:spPr>
          <a:xfrm>
            <a:off x="8988524" y="3660979"/>
            <a:ext cx="1539965" cy="56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hu-HU" sz="1200" dirty="0"/>
              <a:t>Real </a:t>
            </a:r>
            <a:r>
              <a:rPr lang="hu-HU" sz="1200" dirty="0" err="1"/>
              <a:t>time</a:t>
            </a:r>
            <a:r>
              <a:rPr lang="hu-HU" sz="1200" dirty="0"/>
              <a:t> </a:t>
            </a:r>
            <a:r>
              <a:rPr lang="hu-HU" sz="1200" dirty="0" err="1"/>
              <a:t>analysis</a:t>
            </a:r>
            <a:r>
              <a:rPr lang="hu-HU" sz="1200" dirty="0"/>
              <a:t> </a:t>
            </a:r>
          </a:p>
        </p:txBody>
      </p:sp>
      <p:pic>
        <p:nvPicPr>
          <p:cNvPr id="14" name="Graphic 13" descr="Information">
            <a:extLst>
              <a:ext uri="{FF2B5EF4-FFF2-40B4-BE49-F238E27FC236}">
                <a16:creationId xmlns:a16="http://schemas.microsoft.com/office/drawing/2014/main" id="{5209BAE5-8F09-BA31-9A64-13A851EC9C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15576" y="2503337"/>
            <a:ext cx="465218" cy="4652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CEF425-0C65-9A77-399A-2CF192DFB1EB}"/>
              </a:ext>
            </a:extLst>
          </p:cNvPr>
          <p:cNvSpPr txBox="1"/>
          <p:nvPr/>
        </p:nvSpPr>
        <p:spPr>
          <a:xfrm>
            <a:off x="8253229" y="2525831"/>
            <a:ext cx="2677257" cy="56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hu-HU" sz="1200" dirty="0"/>
              <a:t>Access &amp; </a:t>
            </a:r>
            <a:r>
              <a:rPr lang="hu-HU" sz="1200" dirty="0" err="1"/>
              <a:t>share</a:t>
            </a:r>
            <a:r>
              <a:rPr lang="hu-HU" sz="1200" dirty="0"/>
              <a:t> </a:t>
            </a:r>
            <a:r>
              <a:rPr lang="hu-HU" sz="1200" dirty="0" err="1"/>
              <a:t>information</a:t>
            </a:r>
            <a:r>
              <a:rPr lang="hu-HU" sz="1200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14175E-1470-7827-C491-9164F327FDEC}"/>
              </a:ext>
            </a:extLst>
          </p:cNvPr>
          <p:cNvCxnSpPr>
            <a:cxnSpLocks/>
          </p:cNvCxnSpPr>
          <p:nvPr/>
        </p:nvCxnSpPr>
        <p:spPr>
          <a:xfrm>
            <a:off x="1353588" y="2997600"/>
            <a:ext cx="230294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E8DF5CF-C2C4-76F9-9E49-510EFAC343F2}"/>
                  </a:ext>
                </a:extLst>
              </p14:cNvPr>
              <p14:cNvContentPartPr/>
              <p14:nvPr/>
            </p14:nvContentPartPr>
            <p14:xfrm>
              <a:off x="3566257" y="32584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E8DF5CF-C2C4-76F9-9E49-510EFAC343F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57257" y="3249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0684E2-E791-8570-20C3-6638BA02434C}"/>
                  </a:ext>
                </a:extLst>
              </p14:cNvPr>
              <p14:cNvContentPartPr/>
              <p14:nvPr/>
            </p14:nvContentPartPr>
            <p14:xfrm>
              <a:off x="3214177" y="307124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0684E2-E791-8570-20C3-6638BA0243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05177" y="30622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E355195-D446-18E4-A75C-5FD8DF0C30C3}"/>
              </a:ext>
            </a:extLst>
          </p:cNvPr>
          <p:cNvSpPr/>
          <p:nvPr/>
        </p:nvSpPr>
        <p:spPr>
          <a:xfrm>
            <a:off x="1229831" y="2928567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24D52E-6A75-46DA-4EF5-D2550285543F}"/>
              </a:ext>
            </a:extLst>
          </p:cNvPr>
          <p:cNvCxnSpPr>
            <a:cxnSpLocks/>
          </p:cNvCxnSpPr>
          <p:nvPr/>
        </p:nvCxnSpPr>
        <p:spPr>
          <a:xfrm>
            <a:off x="1399082" y="4270195"/>
            <a:ext cx="2101214" cy="126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E3175B7-9846-1F8C-A13F-1301035D2EFE}"/>
              </a:ext>
            </a:extLst>
          </p:cNvPr>
          <p:cNvSpPr/>
          <p:nvPr/>
        </p:nvSpPr>
        <p:spPr>
          <a:xfrm>
            <a:off x="1275325" y="4201161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FCBBD6-9BFA-61A8-8238-D98D6FF0DD54}"/>
              </a:ext>
            </a:extLst>
          </p:cNvPr>
          <p:cNvCxnSpPr>
            <a:cxnSpLocks/>
          </p:cNvCxnSpPr>
          <p:nvPr/>
        </p:nvCxnSpPr>
        <p:spPr>
          <a:xfrm>
            <a:off x="1285167" y="5346681"/>
            <a:ext cx="2631504" cy="3347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18CC206-8EB6-9912-AE87-D371B0A09BEB}"/>
              </a:ext>
            </a:extLst>
          </p:cNvPr>
          <p:cNvSpPr/>
          <p:nvPr/>
        </p:nvSpPr>
        <p:spPr>
          <a:xfrm>
            <a:off x="1161410" y="5277647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9935A-A209-8F1F-717B-0749F0252231}"/>
              </a:ext>
            </a:extLst>
          </p:cNvPr>
          <p:cNvCxnSpPr>
            <a:cxnSpLocks/>
          </p:cNvCxnSpPr>
          <p:nvPr/>
        </p:nvCxnSpPr>
        <p:spPr>
          <a:xfrm>
            <a:off x="8521700" y="2797675"/>
            <a:ext cx="218100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2A050B0-F7D3-BEC3-F433-24FB7676019F}"/>
              </a:ext>
            </a:extLst>
          </p:cNvPr>
          <p:cNvSpPr/>
          <p:nvPr/>
        </p:nvSpPr>
        <p:spPr>
          <a:xfrm>
            <a:off x="10649821" y="2715135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6C1438-ED2F-DB30-BC93-C6DBA864B539}"/>
              </a:ext>
            </a:extLst>
          </p:cNvPr>
          <p:cNvCxnSpPr>
            <a:cxnSpLocks/>
          </p:cNvCxnSpPr>
          <p:nvPr/>
        </p:nvCxnSpPr>
        <p:spPr>
          <a:xfrm flipV="1">
            <a:off x="8795100" y="3884667"/>
            <a:ext cx="1907607" cy="1350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84F454C-27D7-12B8-8A26-7DC6C7317D06}"/>
              </a:ext>
            </a:extLst>
          </p:cNvPr>
          <p:cNvSpPr/>
          <p:nvPr/>
        </p:nvSpPr>
        <p:spPr>
          <a:xfrm>
            <a:off x="10773474" y="3815634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2E2DF0-1D82-3967-BD35-9F3E6390B4F7}"/>
              </a:ext>
            </a:extLst>
          </p:cNvPr>
          <p:cNvCxnSpPr>
            <a:cxnSpLocks/>
          </p:cNvCxnSpPr>
          <p:nvPr/>
        </p:nvCxnSpPr>
        <p:spPr>
          <a:xfrm>
            <a:off x="8368488" y="5285737"/>
            <a:ext cx="25619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2D87AD0-35A6-B97E-A125-9F710D217202}"/>
              </a:ext>
            </a:extLst>
          </p:cNvPr>
          <p:cNvSpPr/>
          <p:nvPr/>
        </p:nvSpPr>
        <p:spPr>
          <a:xfrm>
            <a:off x="10906833" y="5216704"/>
            <a:ext cx="157012" cy="13806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31" name="Kép 18">
            <a:extLst>
              <a:ext uri="{FF2B5EF4-FFF2-40B4-BE49-F238E27FC236}">
                <a16:creationId xmlns:a16="http://schemas.microsoft.com/office/drawing/2014/main" id="{C5900792-139B-8599-9DF9-2260718219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72" y="2886088"/>
            <a:ext cx="644214" cy="545944"/>
          </a:xfrm>
          <a:prstGeom prst="rect">
            <a:avLst/>
          </a:prstGeom>
        </p:spPr>
      </p:pic>
      <p:sp>
        <p:nvSpPr>
          <p:cNvPr id="32" name="Szövegdoboz 23">
            <a:extLst>
              <a:ext uri="{FF2B5EF4-FFF2-40B4-BE49-F238E27FC236}">
                <a16:creationId xmlns:a16="http://schemas.microsoft.com/office/drawing/2014/main" id="{122793B0-2D52-771D-CF47-497D099FA94E}"/>
              </a:ext>
            </a:extLst>
          </p:cNvPr>
          <p:cNvSpPr txBox="1"/>
          <p:nvPr/>
        </p:nvSpPr>
        <p:spPr>
          <a:xfrm>
            <a:off x="4749022" y="3314831"/>
            <a:ext cx="876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</a:t>
            </a:r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operations</a:t>
            </a:r>
            <a:endParaRPr lang="hu-H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Kép 40">
            <a:extLst>
              <a:ext uri="{FF2B5EF4-FFF2-40B4-BE49-F238E27FC236}">
                <a16:creationId xmlns:a16="http://schemas.microsoft.com/office/drawing/2014/main" id="{F8BA42BD-E249-238F-A7B4-40AC41F166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65" y="3793219"/>
            <a:ext cx="644214" cy="545944"/>
          </a:xfrm>
          <a:prstGeom prst="rect">
            <a:avLst/>
          </a:prstGeom>
        </p:spPr>
      </p:pic>
      <p:pic>
        <p:nvPicPr>
          <p:cNvPr id="34" name="Kép 41">
            <a:extLst>
              <a:ext uri="{FF2B5EF4-FFF2-40B4-BE49-F238E27FC236}">
                <a16:creationId xmlns:a16="http://schemas.microsoft.com/office/drawing/2014/main" id="{09EE8BCF-30D7-E53B-EE06-F2DC2C773CB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13" y="2864477"/>
            <a:ext cx="548263" cy="464629"/>
          </a:xfrm>
          <a:prstGeom prst="rect">
            <a:avLst/>
          </a:prstGeom>
        </p:spPr>
      </p:pic>
      <p:sp>
        <p:nvSpPr>
          <p:cNvPr id="35" name="Szövegdoboz 42">
            <a:extLst>
              <a:ext uri="{FF2B5EF4-FFF2-40B4-BE49-F238E27FC236}">
                <a16:creationId xmlns:a16="http://schemas.microsoft.com/office/drawing/2014/main" id="{6E9EAD2B-9466-8382-014A-0CBECE17571C}"/>
              </a:ext>
            </a:extLst>
          </p:cNvPr>
          <p:cNvSpPr txBox="1"/>
          <p:nvPr/>
        </p:nvSpPr>
        <p:spPr>
          <a:xfrm>
            <a:off x="6558437" y="3424319"/>
            <a:ext cx="140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Storage, Server &amp; </a:t>
            </a:r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Virtualization</a:t>
            </a:r>
            <a:endParaRPr lang="hu-H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Kép 45">
            <a:extLst>
              <a:ext uri="{FF2B5EF4-FFF2-40B4-BE49-F238E27FC236}">
                <a16:creationId xmlns:a16="http://schemas.microsoft.com/office/drawing/2014/main" id="{92727DDF-F2A7-02D4-6553-5B95866A56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09" y="2900925"/>
            <a:ext cx="548263" cy="464629"/>
          </a:xfrm>
          <a:prstGeom prst="rect">
            <a:avLst/>
          </a:prstGeom>
        </p:spPr>
      </p:pic>
      <p:sp>
        <p:nvSpPr>
          <p:cNvPr id="37" name="Szövegdoboz 16">
            <a:extLst>
              <a:ext uri="{FF2B5EF4-FFF2-40B4-BE49-F238E27FC236}">
                <a16:creationId xmlns:a16="http://schemas.microsoft.com/office/drawing/2014/main" id="{E07E233C-1011-9EF9-CAEA-B1FC5E364FFA}"/>
              </a:ext>
            </a:extLst>
          </p:cNvPr>
          <p:cNvSpPr txBox="1"/>
          <p:nvPr/>
        </p:nvSpPr>
        <p:spPr>
          <a:xfrm>
            <a:off x="6737897" y="4371614"/>
            <a:ext cx="10102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Operating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System</a:t>
            </a:r>
          </a:p>
        </p:txBody>
      </p:sp>
      <p:sp>
        <p:nvSpPr>
          <p:cNvPr id="38" name="Szövegdoboz 23">
            <a:extLst>
              <a:ext uri="{FF2B5EF4-FFF2-40B4-BE49-F238E27FC236}">
                <a16:creationId xmlns:a16="http://schemas.microsoft.com/office/drawing/2014/main" id="{C8417390-4B81-D821-4333-538EF2D03FD1}"/>
              </a:ext>
            </a:extLst>
          </p:cNvPr>
          <p:cNvSpPr txBox="1"/>
          <p:nvPr/>
        </p:nvSpPr>
        <p:spPr>
          <a:xfrm>
            <a:off x="5549644" y="4368976"/>
            <a:ext cx="10839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Middleware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DB</a:t>
            </a:r>
          </a:p>
        </p:txBody>
      </p:sp>
      <p:sp>
        <p:nvSpPr>
          <p:cNvPr id="39" name="Szövegdoboz 37">
            <a:extLst>
              <a:ext uri="{FF2B5EF4-FFF2-40B4-BE49-F238E27FC236}">
                <a16:creationId xmlns:a16="http://schemas.microsoft.com/office/drawing/2014/main" id="{EAC5B821-07C0-7AD5-3B04-39A9F5CB626A}"/>
              </a:ext>
            </a:extLst>
          </p:cNvPr>
          <p:cNvSpPr txBox="1"/>
          <p:nvPr/>
        </p:nvSpPr>
        <p:spPr>
          <a:xfrm>
            <a:off x="4722131" y="5332396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</a:p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sw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developement</a:t>
            </a:r>
            <a:endParaRPr lang="hu-H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Kép 19">
            <a:extLst>
              <a:ext uri="{FF2B5EF4-FFF2-40B4-BE49-F238E27FC236}">
                <a16:creationId xmlns:a16="http://schemas.microsoft.com/office/drawing/2014/main" id="{C7268C64-E4DD-628B-527F-CF69DEEC0D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50" y="3798165"/>
            <a:ext cx="644214" cy="545944"/>
          </a:xfrm>
          <a:prstGeom prst="rect">
            <a:avLst/>
          </a:prstGeom>
        </p:spPr>
      </p:pic>
      <p:pic>
        <p:nvPicPr>
          <p:cNvPr id="41" name="Kép 21">
            <a:extLst>
              <a:ext uri="{FF2B5EF4-FFF2-40B4-BE49-F238E27FC236}">
                <a16:creationId xmlns:a16="http://schemas.microsoft.com/office/drawing/2014/main" id="{BCBB75AF-DA0B-EEC3-4AEB-B53CF6A6B40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85" y="4745253"/>
            <a:ext cx="644214" cy="545944"/>
          </a:xfrm>
          <a:prstGeom prst="rect">
            <a:avLst/>
          </a:prstGeom>
        </p:spPr>
      </p:pic>
      <p:pic>
        <p:nvPicPr>
          <p:cNvPr id="42" name="Kép 18">
            <a:extLst>
              <a:ext uri="{FF2B5EF4-FFF2-40B4-BE49-F238E27FC236}">
                <a16:creationId xmlns:a16="http://schemas.microsoft.com/office/drawing/2014/main" id="{F9461442-0781-B242-25F1-6835EDEEC29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9" y="3786561"/>
            <a:ext cx="687250" cy="582415"/>
          </a:xfrm>
          <a:prstGeom prst="rect">
            <a:avLst/>
          </a:prstGeom>
        </p:spPr>
      </p:pic>
      <p:pic>
        <p:nvPicPr>
          <p:cNvPr id="43" name="Kép 26">
            <a:extLst>
              <a:ext uri="{FF2B5EF4-FFF2-40B4-BE49-F238E27FC236}">
                <a16:creationId xmlns:a16="http://schemas.microsoft.com/office/drawing/2014/main" id="{F833852B-DF93-F13F-6516-545C5317E5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22" y="4745253"/>
            <a:ext cx="655133" cy="545944"/>
          </a:xfrm>
          <a:prstGeom prst="rect">
            <a:avLst/>
          </a:prstGeom>
        </p:spPr>
      </p:pic>
      <p:sp>
        <p:nvSpPr>
          <p:cNvPr id="44" name="Szövegdoboz 37">
            <a:extLst>
              <a:ext uri="{FF2B5EF4-FFF2-40B4-BE49-F238E27FC236}">
                <a16:creationId xmlns:a16="http://schemas.microsoft.com/office/drawing/2014/main" id="{C704C4E4-ED46-FCB9-3655-9990CE1FDF08}"/>
              </a:ext>
            </a:extLst>
          </p:cNvPr>
          <p:cNvSpPr txBox="1"/>
          <p:nvPr/>
        </p:nvSpPr>
        <p:spPr>
          <a:xfrm>
            <a:off x="5810264" y="5351809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</a:t>
            </a:r>
          </a:p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Blockchain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45" name="Kép 29">
            <a:extLst>
              <a:ext uri="{FF2B5EF4-FFF2-40B4-BE49-F238E27FC236}">
                <a16:creationId xmlns:a16="http://schemas.microsoft.com/office/drawing/2014/main" id="{48DF30EC-414B-3854-7B4F-87459B53324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92" y="4710870"/>
            <a:ext cx="644214" cy="545944"/>
          </a:xfrm>
          <a:prstGeom prst="rect">
            <a:avLst/>
          </a:prstGeom>
        </p:spPr>
      </p:pic>
      <p:sp>
        <p:nvSpPr>
          <p:cNvPr id="46" name="Szövegdoboz 37">
            <a:extLst>
              <a:ext uri="{FF2B5EF4-FFF2-40B4-BE49-F238E27FC236}">
                <a16:creationId xmlns:a16="http://schemas.microsoft.com/office/drawing/2014/main" id="{2F63BC11-D001-7C07-140F-F3FD31B94A3D}"/>
              </a:ext>
            </a:extLst>
          </p:cNvPr>
          <p:cNvSpPr txBox="1"/>
          <p:nvPr/>
        </p:nvSpPr>
        <p:spPr>
          <a:xfrm>
            <a:off x="6657210" y="5356368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endParaRPr lang="hu-H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Szövegdoboz 23">
            <a:extLst>
              <a:ext uri="{FF2B5EF4-FFF2-40B4-BE49-F238E27FC236}">
                <a16:creationId xmlns:a16="http://schemas.microsoft.com/office/drawing/2014/main" id="{849342CD-3939-CC3F-7147-007AA1C29BFD}"/>
              </a:ext>
            </a:extLst>
          </p:cNvPr>
          <p:cNvSpPr txBox="1"/>
          <p:nvPr/>
        </p:nvSpPr>
        <p:spPr>
          <a:xfrm>
            <a:off x="5569888" y="3464455"/>
            <a:ext cx="876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Datacenter</a:t>
            </a:r>
          </a:p>
        </p:txBody>
      </p:sp>
      <p:sp>
        <p:nvSpPr>
          <p:cNvPr id="48" name="Szövegdoboz 23">
            <a:extLst>
              <a:ext uri="{FF2B5EF4-FFF2-40B4-BE49-F238E27FC236}">
                <a16:creationId xmlns:a16="http://schemas.microsoft.com/office/drawing/2014/main" id="{35ECD0DC-DE3C-C1D9-6CB6-AD89DAA00DB7}"/>
              </a:ext>
            </a:extLst>
          </p:cNvPr>
          <p:cNvSpPr txBox="1"/>
          <p:nvPr/>
        </p:nvSpPr>
        <p:spPr>
          <a:xfrm>
            <a:off x="4417799" y="4332793"/>
            <a:ext cx="1025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Cloud</a:t>
            </a:r>
            <a:r>
              <a:rPr lang="hu-H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operations</a:t>
            </a:r>
            <a:endParaRPr lang="hu-H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BBAA6A7E-A943-8487-619B-CCA848F83B3B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What </a:t>
            </a:r>
            <a:r>
              <a:rPr lang="en-US" sz="2400" dirty="0"/>
              <a:t>to do with the Data and how to store and structure it?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D6220A-6EF4-4534-EF0D-7D503983630D}"/>
              </a:ext>
            </a:extLst>
          </p:cNvPr>
          <p:cNvSpPr txBox="1"/>
          <p:nvPr/>
        </p:nvSpPr>
        <p:spPr>
          <a:xfrm>
            <a:off x="609441" y="694534"/>
            <a:ext cx="986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Combination of BI and Data Analytics with right-sized managed IT / SI resources to fit for future </a:t>
            </a:r>
          </a:p>
        </p:txBody>
      </p:sp>
      <p:sp>
        <p:nvSpPr>
          <p:cNvPr id="57" name="Dia számának helye 6">
            <a:extLst>
              <a:ext uri="{FF2B5EF4-FFF2-40B4-BE49-F238E27FC236}">
                <a16:creationId xmlns:a16="http://schemas.microsoft.com/office/drawing/2014/main" id="{502945A4-4148-B625-977D-CE2CDAD44B1F}"/>
              </a:ext>
            </a:extLst>
          </p:cNvPr>
          <p:cNvSpPr txBox="1">
            <a:spLocks/>
          </p:cNvSpPr>
          <p:nvPr/>
        </p:nvSpPr>
        <p:spPr>
          <a:xfrm>
            <a:off x="11725275" y="6513628"/>
            <a:ext cx="466725" cy="476250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4F0E43-EC6D-474A-A03A-1D600D39D828}" type="slidenum">
              <a:rPr lang="hu-HU" sz="1200" smtClean="0">
                <a:solidFill>
                  <a:schemeClr val="tx1">
                    <a:tint val="75000"/>
                  </a:schemeClr>
                </a:solidFill>
              </a:rPr>
              <a:pPr algn="ctr"/>
              <a:t>7</a:t>
            </a:fld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2" grpId="0"/>
      <p:bldP spid="35" grpId="0"/>
      <p:bldP spid="37" grpId="0"/>
      <p:bldP spid="38" grpId="0"/>
      <p:bldP spid="39" grpId="0"/>
      <p:bldP spid="44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11725275" y="6372226"/>
            <a:ext cx="466725" cy="485774"/>
          </a:xfrm>
        </p:spPr>
        <p:txBody>
          <a:bodyPr/>
          <a:lstStyle/>
          <a:p>
            <a:fld id="{084F0E43-EC6D-474A-A03A-1D600D39D828}" type="slidenum">
              <a:rPr lang="hu-HU" smtClean="0"/>
              <a:t>8</a:t>
            </a:fld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0EE7B40-B0CA-7E74-40ED-610A19372864}"/>
              </a:ext>
            </a:extLst>
          </p:cNvPr>
          <p:cNvSpPr txBox="1"/>
          <p:nvPr/>
        </p:nvSpPr>
        <p:spPr>
          <a:xfrm>
            <a:off x="-173619" y="2784036"/>
            <a:ext cx="307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industrial</a:t>
            </a:r>
            <a:r>
              <a:rPr lang="hu-HU" sz="1600" dirty="0"/>
              <a:t> </a:t>
            </a:r>
            <a:r>
              <a:rPr lang="hu-HU" sz="1600" dirty="0" err="1"/>
              <a:t>operations</a:t>
            </a:r>
            <a:endParaRPr lang="hu-HU" sz="16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74F4F36-6245-4305-DBB8-F0778F7016E7}"/>
              </a:ext>
            </a:extLst>
          </p:cNvPr>
          <p:cNvSpPr txBox="1"/>
          <p:nvPr/>
        </p:nvSpPr>
        <p:spPr>
          <a:xfrm>
            <a:off x="173238" y="3190642"/>
            <a:ext cx="289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/>
                </a:solidFill>
              </a:rPr>
              <a:t>TMS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Task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/>
                </a:solidFill>
              </a:rPr>
              <a:t>MCO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Cell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Optimalisation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/>
                </a:solidFill>
              </a:rPr>
              <a:t>BDA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Business Decision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Assistant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/>
                </a:solidFill>
              </a:rPr>
              <a:t>VAS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Visual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Analisys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Camera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hu-HU" sz="8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1770E84-6986-F23A-3B10-F74C7C658CF1}"/>
              </a:ext>
            </a:extLst>
          </p:cNvPr>
          <p:cNvSpPr txBox="1"/>
          <p:nvPr/>
        </p:nvSpPr>
        <p:spPr>
          <a:xfrm>
            <a:off x="2658168" y="4980828"/>
            <a:ext cx="222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Intralogistics</a:t>
            </a:r>
            <a:r>
              <a:rPr lang="hu-HU" sz="1600" dirty="0"/>
              <a:t> </a:t>
            </a:r>
            <a:r>
              <a:rPr lang="hu-HU" sz="1600" dirty="0" err="1"/>
              <a:t>Solutions</a:t>
            </a:r>
            <a:endParaRPr lang="hu-HU" sz="1600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E0F376C3-F352-5E33-ECF4-CFA3D17AC4DD}"/>
              </a:ext>
            </a:extLst>
          </p:cNvPr>
          <p:cNvSpPr txBox="1"/>
          <p:nvPr/>
        </p:nvSpPr>
        <p:spPr>
          <a:xfrm>
            <a:off x="1947078" y="5431500"/>
            <a:ext cx="384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RTLS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Real Time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Location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Positioning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AGV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Automated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Guided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Vehicles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 err="1">
                <a:solidFill>
                  <a:schemeClr val="accent1"/>
                </a:solidFill>
              </a:rPr>
              <a:t>Plant</a:t>
            </a:r>
            <a:r>
              <a:rPr lang="hu-HU" sz="1200" b="1" dirty="0">
                <a:solidFill>
                  <a:schemeClr val="accent1"/>
                </a:solidFill>
              </a:rPr>
              <a:t> </a:t>
            </a:r>
            <a:r>
              <a:rPr lang="hu-HU" sz="1200" b="1" dirty="0" err="1">
                <a:solidFill>
                  <a:schemeClr val="accent1"/>
                </a:solidFill>
              </a:rPr>
              <a:t>Simulation</a:t>
            </a:r>
            <a:r>
              <a:rPr lang="hu-HU" sz="1200" b="1" dirty="0">
                <a:solidFill>
                  <a:schemeClr val="accent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WMS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Warehouse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Mangement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Systems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D7A6953-3794-9CFB-E145-DDDB96835261}"/>
              </a:ext>
            </a:extLst>
          </p:cNvPr>
          <p:cNvSpPr txBox="1"/>
          <p:nvPr/>
        </p:nvSpPr>
        <p:spPr>
          <a:xfrm>
            <a:off x="5858432" y="5278008"/>
            <a:ext cx="424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CMMS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Computerized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APS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Advanced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Planning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Scheduling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MES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Execution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EMS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Energie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Mangement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 err="1">
                <a:solidFill>
                  <a:schemeClr val="accent1"/>
                </a:solidFill>
              </a:rPr>
              <a:t>Facility</a:t>
            </a:r>
            <a:r>
              <a:rPr lang="hu-HU" sz="1200" b="1" dirty="0">
                <a:solidFill>
                  <a:schemeClr val="accent1"/>
                </a:solidFill>
              </a:rPr>
              <a:t> Management Systems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2A8AB342-5927-49E9-808B-4C040D249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391" y="1668667"/>
            <a:ext cx="985129" cy="834855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98D86445-6931-5715-4274-7CCAB371C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38" y="4123332"/>
            <a:ext cx="943375" cy="799470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02B3730D-9A74-28D2-5294-DBB219D48D2D}"/>
              </a:ext>
            </a:extLst>
          </p:cNvPr>
          <p:cNvSpPr txBox="1"/>
          <p:nvPr/>
        </p:nvSpPr>
        <p:spPr>
          <a:xfrm>
            <a:off x="9220761" y="2526285"/>
            <a:ext cx="2125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Digital </a:t>
            </a:r>
            <a:r>
              <a:rPr lang="hu-HU" sz="1600" dirty="0" err="1"/>
              <a:t>Twin</a:t>
            </a:r>
            <a:r>
              <a:rPr lang="hu-HU" sz="1600" dirty="0"/>
              <a:t> </a:t>
            </a:r>
            <a:r>
              <a:rPr lang="hu-HU" sz="1600" dirty="0" err="1"/>
              <a:t>Solutions</a:t>
            </a:r>
            <a:endParaRPr lang="hu-HU" sz="16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D6D0E6FF-8356-7FAD-297B-0B6ACB482733}"/>
              </a:ext>
            </a:extLst>
          </p:cNvPr>
          <p:cNvSpPr txBox="1"/>
          <p:nvPr/>
        </p:nvSpPr>
        <p:spPr>
          <a:xfrm>
            <a:off x="9122834" y="2894179"/>
            <a:ext cx="279424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Building 3D/2D </a:t>
            </a:r>
            <a:r>
              <a:rPr lang="hu-HU" sz="1200" b="1" dirty="0" err="1">
                <a:solidFill>
                  <a:schemeClr val="accent1"/>
                </a:solidFill>
              </a:rPr>
              <a:t>Digitization</a:t>
            </a:r>
            <a:r>
              <a:rPr lang="hu-HU" sz="1200" b="1" dirty="0">
                <a:solidFill>
                  <a:schemeClr val="accent1"/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Inside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Outside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reorganization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VR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connection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ergonomic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 err="1">
                <a:solidFill>
                  <a:schemeClr val="accent1"/>
                </a:solidFill>
              </a:rPr>
              <a:t>Internal</a:t>
            </a:r>
            <a:r>
              <a:rPr lang="hu-HU" sz="1200" b="1" dirty="0">
                <a:solidFill>
                  <a:schemeClr val="accent1"/>
                </a:solidFill>
              </a:rPr>
              <a:t> </a:t>
            </a:r>
            <a:r>
              <a:rPr lang="hu-HU" sz="1200" b="1" dirty="0" err="1">
                <a:solidFill>
                  <a:schemeClr val="accent1"/>
                </a:solidFill>
              </a:rPr>
              <a:t>Navigation</a:t>
            </a:r>
            <a:endParaRPr lang="hu-HU" sz="12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Digital </a:t>
            </a:r>
            <a:r>
              <a:rPr lang="hu-HU" sz="1200" b="1" dirty="0" err="1">
                <a:solidFill>
                  <a:schemeClr val="accent1"/>
                </a:solidFill>
              </a:rPr>
              <a:t>Twin</a:t>
            </a:r>
            <a:endParaRPr lang="hu-HU" sz="12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 err="1">
                <a:solidFill>
                  <a:schemeClr val="accent1"/>
                </a:solidFill>
              </a:rPr>
              <a:t>Plant</a:t>
            </a:r>
            <a:r>
              <a:rPr lang="hu-HU" sz="1200" b="1" dirty="0">
                <a:solidFill>
                  <a:schemeClr val="accent1"/>
                </a:solidFill>
              </a:rPr>
              <a:t> </a:t>
            </a:r>
            <a:r>
              <a:rPr lang="hu-HU" sz="1200" b="1" dirty="0" err="1">
                <a:solidFill>
                  <a:schemeClr val="accent1"/>
                </a:solidFill>
              </a:rPr>
              <a:t>Simulation</a:t>
            </a:r>
            <a:r>
              <a:rPr lang="hu-HU" sz="1200" b="1" dirty="0">
                <a:solidFill>
                  <a:schemeClr val="accent1"/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testing and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managing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flow</a:t>
            </a:r>
          </a:p>
          <a:p>
            <a:pPr algn="just"/>
            <a:endParaRPr lang="hu-HU" sz="1250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207FCDA3-3FD0-A236-AA68-19393AFAA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54" y="4073339"/>
            <a:ext cx="1147338" cy="97232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C6FB57C0-5D55-FE8F-FCCC-6764289E5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56" y="1335461"/>
            <a:ext cx="5531706" cy="2516276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2866BDD1-4165-6815-E3DD-392A930589A2}"/>
              </a:ext>
            </a:extLst>
          </p:cNvPr>
          <p:cNvSpPr txBox="1"/>
          <p:nvPr/>
        </p:nvSpPr>
        <p:spPr>
          <a:xfrm>
            <a:off x="6251523" y="4958131"/>
            <a:ext cx="3101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I4.0 – </a:t>
            </a:r>
            <a:r>
              <a:rPr lang="hu-HU" sz="1600" dirty="0" err="1"/>
              <a:t>Applications</a:t>
            </a:r>
            <a:r>
              <a:rPr lang="hu-HU" sz="1600" dirty="0"/>
              <a:t> And </a:t>
            </a:r>
            <a:r>
              <a:rPr lang="hu-HU" sz="1600" dirty="0" err="1"/>
              <a:t>Services</a:t>
            </a:r>
            <a:endParaRPr lang="hu-HU" sz="1600" dirty="0"/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id="{4DACA7AC-C1F9-E3D3-582E-2FE680ABEA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7" y="1807116"/>
            <a:ext cx="1993726" cy="91304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A2F31B5-0382-F92E-08E0-5B29456F5BC3}"/>
              </a:ext>
            </a:extLst>
          </p:cNvPr>
          <p:cNvSpPr txBox="1">
            <a:spLocks/>
          </p:cNvSpPr>
          <p:nvPr/>
        </p:nvSpPr>
        <p:spPr>
          <a:xfrm>
            <a:off x="609441" y="274640"/>
            <a:ext cx="10969943" cy="338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4iG </a:t>
            </a:r>
            <a:r>
              <a:rPr lang="en-US" sz="2400" dirty="0"/>
              <a:t>Industry 4.0 Solutions – 4iOP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B92AB-CB98-36D5-7669-8F769E96BB49}"/>
              </a:ext>
            </a:extLst>
          </p:cNvPr>
          <p:cNvSpPr txBox="1"/>
          <p:nvPr/>
        </p:nvSpPr>
        <p:spPr>
          <a:xfrm>
            <a:off x="609441" y="694534"/>
            <a:ext cx="1041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Business consultancy with end-to-end modular solution for all industrial needs with focus on security </a:t>
            </a:r>
          </a:p>
        </p:txBody>
      </p:sp>
    </p:spTree>
    <p:extLst>
      <p:ext uri="{BB962C8B-B14F-4D97-AF65-F5344CB8AC3E}">
        <p14:creationId xmlns:p14="http://schemas.microsoft.com/office/powerpoint/2010/main" val="11466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39" grpId="0"/>
      <p:bldP spid="26" grpId="0"/>
      <p:bldP spid="2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EA1EBE-66A6-49CA-896F-5E0B97F6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en-US" smtClean="0">
                <a:latin typeface="+mj-lt"/>
              </a:rPr>
              <a:t>9</a:t>
            </a:fld>
            <a:endParaRPr lang="en-US">
              <a:latin typeface="+mj-lt"/>
            </a:endParaRPr>
          </a:p>
        </p:txBody>
      </p:sp>
      <p:pic>
        <p:nvPicPr>
          <p:cNvPr id="12" name="Google Shape;206;p5">
            <a:extLst>
              <a:ext uri="{FF2B5EF4-FFF2-40B4-BE49-F238E27FC236}">
                <a16:creationId xmlns:a16="http://schemas.microsoft.com/office/drawing/2014/main" id="{EC4AB00A-4459-425E-A037-0645AB7A43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009" y="569111"/>
            <a:ext cx="12525375" cy="63243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12;p5">
            <a:extLst>
              <a:ext uri="{FF2B5EF4-FFF2-40B4-BE49-F238E27FC236}">
                <a16:creationId xmlns:a16="http://schemas.microsoft.com/office/drawing/2014/main" id="{92F745DD-E5FB-4A14-A9E2-DEECE9B5E9AF}"/>
              </a:ext>
            </a:extLst>
          </p:cNvPr>
          <p:cNvSpPr/>
          <p:nvPr/>
        </p:nvSpPr>
        <p:spPr>
          <a:xfrm>
            <a:off x="6677061" y="1187568"/>
            <a:ext cx="190775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Public Sector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9" name="Google Shape;226;p5">
            <a:extLst>
              <a:ext uri="{FF2B5EF4-FFF2-40B4-BE49-F238E27FC236}">
                <a16:creationId xmlns:a16="http://schemas.microsoft.com/office/drawing/2014/main" id="{8BE9BDC4-CE74-4C0F-B3F9-B8D60E0CC9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4199" y="3139015"/>
            <a:ext cx="2830718" cy="114044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églalap: lekerekített 47">
            <a:extLst>
              <a:ext uri="{FF2B5EF4-FFF2-40B4-BE49-F238E27FC236}">
                <a16:creationId xmlns:a16="http://schemas.microsoft.com/office/drawing/2014/main" id="{37008749-99C0-4FD3-B599-1D2CE36224A9}"/>
              </a:ext>
            </a:extLst>
          </p:cNvPr>
          <p:cNvSpPr/>
          <p:nvPr/>
        </p:nvSpPr>
        <p:spPr>
          <a:xfrm>
            <a:off x="45633" y="4210921"/>
            <a:ext cx="1662851" cy="257822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12700">
            <a:solidFill>
              <a:srgbClr val="24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t"/>
          <a:lstStyle/>
          <a:p>
            <a:pPr defTabSz="987552">
              <a:spcBef>
                <a:spcPts val="600"/>
              </a:spcBef>
              <a:spcAft>
                <a:spcPts val="600"/>
              </a:spcAft>
            </a:pPr>
            <a:r>
              <a:rPr lang="en-US" sz="1300" b="1" dirty="0">
                <a:solidFill>
                  <a:srgbClr val="249BD7"/>
                </a:solidFill>
                <a:latin typeface="+mj-lt"/>
                <a:ea typeface="Roboto" panose="02000000000000000000" pitchFamily="2" charset="0"/>
                <a:cs typeface="Rubik" panose="00000500000000000000" pitchFamily="2" charset="-79"/>
              </a:rPr>
              <a:t>360° SERVICES</a:t>
            </a:r>
          </a:p>
          <a:p>
            <a:pPr marL="171450" indent="-171450" defTabSz="98755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7/24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SSC &amp; SOC</a:t>
            </a:r>
          </a:p>
          <a:p>
            <a:pPr marL="171450" indent="-171450" defTabSz="98755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Managed outsourced services</a:t>
            </a:r>
          </a:p>
          <a:p>
            <a:pPr marL="171450" indent="-171450" defTabSz="98755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 (hosting, co-location, facility management)</a:t>
            </a:r>
          </a:p>
          <a:p>
            <a:pPr marL="171450" indent="-171450" defTabSz="98755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Consultancy, Audit, QA service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68F8BCA6-7FA5-4332-9CFA-2FB5ACF5B123}"/>
              </a:ext>
            </a:extLst>
          </p:cNvPr>
          <p:cNvSpPr/>
          <p:nvPr/>
        </p:nvSpPr>
        <p:spPr>
          <a:xfrm>
            <a:off x="1757796" y="4210920"/>
            <a:ext cx="2310286" cy="2561899"/>
          </a:xfrm>
          <a:prstGeom prst="roundRect">
            <a:avLst>
              <a:gd name="adj" fmla="val 8846"/>
            </a:avLst>
          </a:prstGeom>
          <a:solidFill>
            <a:srgbClr val="FFFFFF"/>
          </a:solidFill>
          <a:ln w="12700">
            <a:solidFill>
              <a:srgbClr val="24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249BD7"/>
                </a:solidFill>
                <a:latin typeface="+mj-lt"/>
                <a:ea typeface="Calibri"/>
                <a:cs typeface="Calibri"/>
                <a:sym typeface="Calibri"/>
              </a:rPr>
              <a:t>HIGH AVAILABILITY IT SYSTEMS</a:t>
            </a:r>
            <a:endParaRPr lang="en-US" sz="1300" dirty="0">
              <a:solidFill>
                <a:srgbClr val="249BD7"/>
              </a:solidFill>
              <a:latin typeface="+mj-lt"/>
            </a:endParaRPr>
          </a:p>
          <a:p>
            <a:pPr marL="180975" marR="0" lvl="0" indent="-180975" algn="l" rtl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Design, implementation /delivery, support of business critical IT &amp; network  infrastructure and SW-applications</a:t>
            </a:r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app. development &amp; integration</a:t>
            </a:r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infra+network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delivery&amp; integration</a:t>
            </a:r>
          </a:p>
          <a:p>
            <a:pPr marL="103188" marR="0" lvl="0" indent="-103188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300" dirty="0">
              <a:latin typeface="+mj-lt"/>
            </a:endParaRPr>
          </a:p>
        </p:txBody>
      </p:sp>
      <p:sp>
        <p:nvSpPr>
          <p:cNvPr id="51" name="Téglalap: lekerekített 50">
            <a:extLst>
              <a:ext uri="{FF2B5EF4-FFF2-40B4-BE49-F238E27FC236}">
                <a16:creationId xmlns:a16="http://schemas.microsoft.com/office/drawing/2014/main" id="{8AF16046-3109-4087-BBCF-96B4745AF733}"/>
              </a:ext>
            </a:extLst>
          </p:cNvPr>
          <p:cNvSpPr/>
          <p:nvPr/>
        </p:nvSpPr>
        <p:spPr>
          <a:xfrm>
            <a:off x="4117394" y="4217988"/>
            <a:ext cx="2298205" cy="2044772"/>
          </a:xfrm>
          <a:prstGeom prst="roundRect">
            <a:avLst>
              <a:gd name="adj" fmla="val 9943"/>
            </a:avLst>
          </a:prstGeom>
          <a:solidFill>
            <a:srgbClr val="FFFFFF"/>
          </a:solidFill>
          <a:ln w="12700">
            <a:solidFill>
              <a:srgbClr val="24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249BD7"/>
                </a:solidFill>
                <a:latin typeface="+mj-lt"/>
                <a:ea typeface="Calibri"/>
                <a:cs typeface="Calibri"/>
                <a:sym typeface="Calibri"/>
              </a:rPr>
              <a:t>BUSINESS ADMINISTRATION EFFICIENCY</a:t>
            </a:r>
          </a:p>
          <a:p>
            <a:pPr marL="180975" marR="0" lvl="0" indent="-180975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Digitalization</a:t>
            </a:r>
          </a:p>
          <a:p>
            <a:pPr marL="180975" marR="0" lvl="0" indent="-180975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Process automation / collaboration and workflow solutions</a:t>
            </a:r>
          </a:p>
          <a:p>
            <a:pPr marL="180975" marR="0" lvl="0" indent="-180975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Document management</a:t>
            </a:r>
          </a:p>
        </p:txBody>
      </p:sp>
      <p:sp>
        <p:nvSpPr>
          <p:cNvPr id="52" name="Téglalap: lekerekített 51">
            <a:extLst>
              <a:ext uri="{FF2B5EF4-FFF2-40B4-BE49-F238E27FC236}">
                <a16:creationId xmlns:a16="http://schemas.microsoft.com/office/drawing/2014/main" id="{60FE85F2-4EFF-4D36-BD47-045FD709DA17}"/>
              </a:ext>
            </a:extLst>
          </p:cNvPr>
          <p:cNvSpPr/>
          <p:nvPr/>
        </p:nvSpPr>
        <p:spPr>
          <a:xfrm>
            <a:off x="6464911" y="4209333"/>
            <a:ext cx="1927328" cy="2044772"/>
          </a:xfrm>
          <a:prstGeom prst="roundRect">
            <a:avLst>
              <a:gd name="adj" fmla="val 9800"/>
            </a:avLst>
          </a:prstGeom>
          <a:solidFill>
            <a:srgbClr val="FFFFFF"/>
          </a:solidFill>
          <a:ln w="12700">
            <a:solidFill>
              <a:srgbClr val="24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>
              <a:lnSpc>
                <a:spcPct val="123076"/>
              </a:lnSpc>
            </a:pPr>
            <a:r>
              <a:rPr lang="en-US" sz="1400" b="1" dirty="0">
                <a:solidFill>
                  <a:srgbClr val="249BD7"/>
                </a:solidFill>
                <a:latin typeface="+mj-lt"/>
                <a:ea typeface="Calibri"/>
                <a:cs typeface="Calibri"/>
                <a:sym typeface="Calibri"/>
              </a:rPr>
              <a:t>PUBLIC SECTOR</a:t>
            </a:r>
            <a:r>
              <a:rPr lang="en-US" sz="1200" b="1" dirty="0">
                <a:solidFill>
                  <a:srgbClr val="249BD7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  <a:p>
            <a:pPr marL="201613" indent="-201613">
              <a:lnSpc>
                <a:spcPct val="123076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Tailored-made, customized IT solutions with various SW+HW components</a:t>
            </a:r>
          </a:p>
          <a:p>
            <a:pPr marL="201613" indent="-201613">
              <a:lnSpc>
                <a:spcPct val="123076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E2E Fund management service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CB1B7E99-BBF1-4548-B884-D9ADA3D9F0F2}"/>
              </a:ext>
            </a:extLst>
          </p:cNvPr>
          <p:cNvSpPr/>
          <p:nvPr/>
        </p:nvSpPr>
        <p:spPr>
          <a:xfrm>
            <a:off x="8441551" y="4217988"/>
            <a:ext cx="3690502" cy="2571155"/>
          </a:xfrm>
          <a:prstGeom prst="roundRect">
            <a:avLst>
              <a:gd name="adj" fmla="val 6475"/>
            </a:avLst>
          </a:prstGeom>
          <a:solidFill>
            <a:srgbClr val="FFFFFF"/>
          </a:solidFill>
          <a:ln w="12700">
            <a:solidFill>
              <a:srgbClr val="24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/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249BD7"/>
                </a:solidFill>
                <a:latin typeface="+mj-lt"/>
                <a:ea typeface="Calibri"/>
                <a:cs typeface="Calibri"/>
                <a:sym typeface="Calibri"/>
              </a:rPr>
              <a:t>IoT Solutions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  <a:sym typeface="Calibri"/>
              </a:rPr>
              <a:t>Manufacturing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: Production and supply chain traceability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  <a:sym typeface="Calibri"/>
              </a:rPr>
              <a:t>Finance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: Regulatory, productivity and security solutions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  <a:sym typeface="Calibri"/>
              </a:rPr>
              <a:t>Utility/Energy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: Smart Metering, Energy Data Management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  <a:sym typeface="Calibri"/>
              </a:rPr>
              <a:t>3D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: Building digitalization,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faility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, asset man.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  <a:sym typeface="Calibri"/>
              </a:rPr>
              <a:t>Agriculture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: IoT solutions, Process automation,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digitalization, Drone systems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1"/>
                </a:solidFill>
                <a:sym typeface="Calibri"/>
              </a:rPr>
              <a:t>Health Care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: Digital diagnostics, digitalization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5DFAE308-0C71-4ADB-9BCC-3364EFB99370}"/>
              </a:ext>
            </a:extLst>
          </p:cNvPr>
          <p:cNvSpPr/>
          <p:nvPr/>
        </p:nvSpPr>
        <p:spPr>
          <a:xfrm>
            <a:off x="4103529" y="6298202"/>
            <a:ext cx="4293958" cy="481768"/>
          </a:xfrm>
          <a:prstGeom prst="roundRect">
            <a:avLst>
              <a:gd name="adj" fmla="val 29297"/>
            </a:avLst>
          </a:prstGeom>
          <a:solidFill>
            <a:srgbClr val="FFFFFF"/>
          </a:solidFill>
          <a:ln w="12700">
            <a:solidFill>
              <a:srgbClr val="24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103188" marR="0" lvl="0" indent="-103188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3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B1FE8DD0-BF34-4F70-8AE1-5BD74E2CAF31}"/>
              </a:ext>
            </a:extLst>
          </p:cNvPr>
          <p:cNvSpPr txBox="1">
            <a:spLocks/>
          </p:cNvSpPr>
          <p:nvPr/>
        </p:nvSpPr>
        <p:spPr>
          <a:xfrm>
            <a:off x="4117083" y="6330451"/>
            <a:ext cx="1781969" cy="442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300" b="1" dirty="0">
                <a:solidFill>
                  <a:srgbClr val="249BD7"/>
                </a:solidFill>
                <a:latin typeface="+mj-lt"/>
                <a:ea typeface="Calibri"/>
                <a:cs typeface="Calibri"/>
                <a:sym typeface="Calibri"/>
              </a:rPr>
              <a:t>CUTTING-EDGE TECHNOLOGIES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3F37586-02C8-45CE-BE5C-4F71A9200B01}"/>
              </a:ext>
            </a:extLst>
          </p:cNvPr>
          <p:cNvSpPr txBox="1"/>
          <p:nvPr/>
        </p:nvSpPr>
        <p:spPr>
          <a:xfrm>
            <a:off x="5572096" y="6296700"/>
            <a:ext cx="290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AI, Machine Learning, IoT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Microservices, Blockchain</a:t>
            </a:r>
          </a:p>
        </p:txBody>
      </p:sp>
      <p:sp>
        <p:nvSpPr>
          <p:cNvPr id="3" name="Google Shape;212;p5">
            <a:extLst>
              <a:ext uri="{FF2B5EF4-FFF2-40B4-BE49-F238E27FC236}">
                <a16:creationId xmlns:a16="http://schemas.microsoft.com/office/drawing/2014/main" id="{209D66C1-D575-4845-1C75-86F523C259AB}"/>
              </a:ext>
            </a:extLst>
          </p:cNvPr>
          <p:cNvSpPr/>
          <p:nvPr/>
        </p:nvSpPr>
        <p:spPr>
          <a:xfrm>
            <a:off x="7921991" y="1526774"/>
            <a:ext cx="190775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Agriculture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Google Shape;212;p5">
            <a:extLst>
              <a:ext uri="{FF2B5EF4-FFF2-40B4-BE49-F238E27FC236}">
                <a16:creationId xmlns:a16="http://schemas.microsoft.com/office/drawing/2014/main" id="{E1E248B4-1E37-58C5-28AA-DB32D7ADEB31}"/>
              </a:ext>
            </a:extLst>
          </p:cNvPr>
          <p:cNvSpPr/>
          <p:nvPr/>
        </p:nvSpPr>
        <p:spPr>
          <a:xfrm>
            <a:off x="8679820" y="2265611"/>
            <a:ext cx="190775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Utilities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Google Shape;212;p5">
            <a:extLst>
              <a:ext uri="{FF2B5EF4-FFF2-40B4-BE49-F238E27FC236}">
                <a16:creationId xmlns:a16="http://schemas.microsoft.com/office/drawing/2014/main" id="{7A4FE1C7-DFFC-69A9-16B2-946E9C80E987}"/>
              </a:ext>
            </a:extLst>
          </p:cNvPr>
          <p:cNvSpPr/>
          <p:nvPr/>
        </p:nvSpPr>
        <p:spPr>
          <a:xfrm>
            <a:off x="1184199" y="1704866"/>
            <a:ext cx="190775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Transport &amp; Logistics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BDB3A9-A360-18E9-3809-D5307606E3C5}"/>
              </a:ext>
            </a:extLst>
          </p:cNvPr>
          <p:cNvCxnSpPr>
            <a:cxnSpLocks/>
          </p:cNvCxnSpPr>
          <p:nvPr/>
        </p:nvCxnSpPr>
        <p:spPr>
          <a:xfrm>
            <a:off x="2137559" y="1996380"/>
            <a:ext cx="0" cy="109730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AA44CA-BB39-2640-E979-ADFA166E1869}"/>
              </a:ext>
            </a:extLst>
          </p:cNvPr>
          <p:cNvCxnSpPr>
            <a:cxnSpLocks/>
          </p:cNvCxnSpPr>
          <p:nvPr/>
        </p:nvCxnSpPr>
        <p:spPr>
          <a:xfrm>
            <a:off x="7630939" y="1526774"/>
            <a:ext cx="0" cy="109730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4C0B22-CF77-6F3F-CF3F-53DF99B8C182}"/>
              </a:ext>
            </a:extLst>
          </p:cNvPr>
          <p:cNvCxnSpPr>
            <a:cxnSpLocks/>
          </p:cNvCxnSpPr>
          <p:nvPr/>
        </p:nvCxnSpPr>
        <p:spPr>
          <a:xfrm>
            <a:off x="8916496" y="1944143"/>
            <a:ext cx="0" cy="109730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B919F9-A490-FE2E-F739-328764F43E75}"/>
              </a:ext>
            </a:extLst>
          </p:cNvPr>
          <p:cNvCxnSpPr>
            <a:cxnSpLocks/>
          </p:cNvCxnSpPr>
          <p:nvPr/>
        </p:nvCxnSpPr>
        <p:spPr>
          <a:xfrm>
            <a:off x="9633698" y="2477997"/>
            <a:ext cx="0" cy="14607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Google Shape;212;p5">
            <a:extLst>
              <a:ext uri="{FF2B5EF4-FFF2-40B4-BE49-F238E27FC236}">
                <a16:creationId xmlns:a16="http://schemas.microsoft.com/office/drawing/2014/main" id="{9C6D019C-562B-96BB-32FC-14EDB81CCE34}"/>
              </a:ext>
            </a:extLst>
          </p:cNvPr>
          <p:cNvSpPr/>
          <p:nvPr/>
        </p:nvSpPr>
        <p:spPr>
          <a:xfrm>
            <a:off x="10894384" y="1932712"/>
            <a:ext cx="140784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Health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0FF40A-E92F-58C9-ED30-D347C148A1D8}"/>
              </a:ext>
            </a:extLst>
          </p:cNvPr>
          <p:cNvCxnSpPr>
            <a:cxnSpLocks/>
          </p:cNvCxnSpPr>
          <p:nvPr/>
        </p:nvCxnSpPr>
        <p:spPr>
          <a:xfrm>
            <a:off x="11598304" y="2247650"/>
            <a:ext cx="5259" cy="5282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Google Shape;212;p5">
            <a:extLst>
              <a:ext uri="{FF2B5EF4-FFF2-40B4-BE49-F238E27FC236}">
                <a16:creationId xmlns:a16="http://schemas.microsoft.com/office/drawing/2014/main" id="{57ACD80B-B8D7-3279-CC06-0B54BB8FC99D}"/>
              </a:ext>
            </a:extLst>
          </p:cNvPr>
          <p:cNvSpPr/>
          <p:nvPr/>
        </p:nvSpPr>
        <p:spPr>
          <a:xfrm>
            <a:off x="9829748" y="1227276"/>
            <a:ext cx="140784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Industry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11E66E-DB37-A986-3ACF-2A7BAFA30A61}"/>
              </a:ext>
            </a:extLst>
          </p:cNvPr>
          <p:cNvCxnSpPr>
            <a:cxnSpLocks/>
          </p:cNvCxnSpPr>
          <p:nvPr/>
        </p:nvCxnSpPr>
        <p:spPr>
          <a:xfrm>
            <a:off x="10533668" y="1542214"/>
            <a:ext cx="5259" cy="5282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Google Shape;212;p5">
            <a:extLst>
              <a:ext uri="{FF2B5EF4-FFF2-40B4-BE49-F238E27FC236}">
                <a16:creationId xmlns:a16="http://schemas.microsoft.com/office/drawing/2014/main" id="{45FEA6E7-96C3-2F6E-8449-595281F5CABF}"/>
              </a:ext>
            </a:extLst>
          </p:cNvPr>
          <p:cNvSpPr/>
          <p:nvPr/>
        </p:nvSpPr>
        <p:spPr>
          <a:xfrm>
            <a:off x="2237447" y="1403683"/>
            <a:ext cx="190775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Education 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B631FE-D288-CD44-ECC1-16C8648A1A5B}"/>
              </a:ext>
            </a:extLst>
          </p:cNvPr>
          <p:cNvCxnSpPr>
            <a:cxnSpLocks/>
          </p:cNvCxnSpPr>
          <p:nvPr/>
        </p:nvCxnSpPr>
        <p:spPr>
          <a:xfrm>
            <a:off x="3190807" y="1695197"/>
            <a:ext cx="0" cy="109730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Google Shape;212;p5">
            <a:extLst>
              <a:ext uri="{FF2B5EF4-FFF2-40B4-BE49-F238E27FC236}">
                <a16:creationId xmlns:a16="http://schemas.microsoft.com/office/drawing/2014/main" id="{F628FA84-7114-698A-4292-DB89F9B7535A}"/>
              </a:ext>
            </a:extLst>
          </p:cNvPr>
          <p:cNvSpPr/>
          <p:nvPr/>
        </p:nvSpPr>
        <p:spPr>
          <a:xfrm>
            <a:off x="3776311" y="1245150"/>
            <a:ext cx="140784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Buildings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C3DD4A-BF03-C573-3742-F5664C381BE8}"/>
              </a:ext>
            </a:extLst>
          </p:cNvPr>
          <p:cNvCxnSpPr>
            <a:cxnSpLocks/>
          </p:cNvCxnSpPr>
          <p:nvPr/>
        </p:nvCxnSpPr>
        <p:spPr>
          <a:xfrm>
            <a:off x="4496021" y="1542214"/>
            <a:ext cx="0" cy="34273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Google Shape;212;p5">
            <a:extLst>
              <a:ext uri="{FF2B5EF4-FFF2-40B4-BE49-F238E27FC236}">
                <a16:creationId xmlns:a16="http://schemas.microsoft.com/office/drawing/2014/main" id="{DAB3A2DC-039F-6A16-C95A-268E8A01C825}"/>
              </a:ext>
            </a:extLst>
          </p:cNvPr>
          <p:cNvSpPr/>
          <p:nvPr/>
        </p:nvSpPr>
        <p:spPr>
          <a:xfrm>
            <a:off x="5502212" y="1647638"/>
            <a:ext cx="140784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Retail 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1EEC46-3123-222B-8B44-AD997C8B9CCE}"/>
              </a:ext>
            </a:extLst>
          </p:cNvPr>
          <p:cNvCxnSpPr>
            <a:cxnSpLocks/>
          </p:cNvCxnSpPr>
          <p:nvPr/>
        </p:nvCxnSpPr>
        <p:spPr>
          <a:xfrm>
            <a:off x="6221922" y="1944702"/>
            <a:ext cx="0" cy="34273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Google Shape;212;p5">
            <a:extLst>
              <a:ext uri="{FF2B5EF4-FFF2-40B4-BE49-F238E27FC236}">
                <a16:creationId xmlns:a16="http://schemas.microsoft.com/office/drawing/2014/main" id="{7B707D34-8BF7-CEB8-1FB2-9F2C640E573E}"/>
              </a:ext>
            </a:extLst>
          </p:cNvPr>
          <p:cNvSpPr/>
          <p:nvPr/>
        </p:nvSpPr>
        <p:spPr>
          <a:xfrm>
            <a:off x="-106723" y="1884331"/>
            <a:ext cx="140784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 dirty="0">
                <a:solidFill>
                  <a:schemeClr val="accent2"/>
                </a:solidFill>
                <a:latin typeface="+mj-lt"/>
                <a:ea typeface="Rubik Light"/>
                <a:cs typeface="Rubik Light"/>
                <a:sym typeface="Rubik Light"/>
              </a:rPr>
              <a:t>Home 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6D617B6-6A19-2D6D-2BE3-E0850507B15C}"/>
              </a:ext>
            </a:extLst>
          </p:cNvPr>
          <p:cNvCxnSpPr>
            <a:cxnSpLocks/>
          </p:cNvCxnSpPr>
          <p:nvPr/>
        </p:nvCxnSpPr>
        <p:spPr>
          <a:xfrm>
            <a:off x="612987" y="2181395"/>
            <a:ext cx="0" cy="34273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Title 3">
            <a:extLst>
              <a:ext uri="{FF2B5EF4-FFF2-40B4-BE49-F238E27FC236}">
                <a16:creationId xmlns:a16="http://schemas.microsoft.com/office/drawing/2014/main" id="{D092B24E-0457-224D-3D2D-A79F063B15F1}"/>
              </a:ext>
            </a:extLst>
          </p:cNvPr>
          <p:cNvSpPr txBox="1">
            <a:spLocks/>
          </p:cNvSpPr>
          <p:nvPr/>
        </p:nvSpPr>
        <p:spPr>
          <a:xfrm>
            <a:off x="609441" y="274640"/>
            <a:ext cx="10969943" cy="338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4iG </a:t>
            </a:r>
            <a:r>
              <a:rPr lang="en-US" sz="2400" dirty="0"/>
              <a:t>IoT capability landscape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E4CD31-5F82-7BB2-6167-696EBD8B8CB4}"/>
              </a:ext>
            </a:extLst>
          </p:cNvPr>
          <p:cNvSpPr txBox="1"/>
          <p:nvPr/>
        </p:nvSpPr>
        <p:spPr>
          <a:xfrm>
            <a:off x="609441" y="69453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/>
              <a:t>Connectivity agnostic full stack IoT solutions for B2B and B2G vertical needs</a:t>
            </a:r>
          </a:p>
        </p:txBody>
      </p:sp>
    </p:spTree>
    <p:extLst>
      <p:ext uri="{BB962C8B-B14F-4D97-AF65-F5344CB8AC3E}">
        <p14:creationId xmlns:p14="http://schemas.microsoft.com/office/powerpoint/2010/main" val="189401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4iG template színek">
      <a:dk1>
        <a:srgbClr val="3D3D3F"/>
      </a:dk1>
      <a:lt1>
        <a:srgbClr val="E3F1FF"/>
      </a:lt1>
      <a:dk2>
        <a:srgbClr val="3D3D3F"/>
      </a:dk2>
      <a:lt2>
        <a:srgbClr val="E7E6E6"/>
      </a:lt2>
      <a:accent1>
        <a:srgbClr val="249BD7"/>
      </a:accent1>
      <a:accent2>
        <a:srgbClr val="E95A0C"/>
      </a:accent2>
      <a:accent3>
        <a:srgbClr val="024B75"/>
      </a:accent3>
      <a:accent4>
        <a:srgbClr val="FFA801"/>
      </a:accent4>
      <a:accent5>
        <a:srgbClr val="0F9BA5"/>
      </a:accent5>
      <a:accent6>
        <a:srgbClr val="E6F4FF"/>
      </a:accent6>
      <a:hlink>
        <a:srgbClr val="0563C1"/>
      </a:hlink>
      <a:folHlink>
        <a:srgbClr val="954F72"/>
      </a:folHlink>
    </a:clrScheme>
    <a:fontScheme name="4iG PPT fonts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hér" id="{1F7F424A-F788-4C84-8D8C-9DD6CB713367}" vid="{7F7547D7-7191-4766-AC9F-C2786A50344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2bfab7-f74c-46c9-b4ad-6f2de1b0c91b">
      <Terms xmlns="http://schemas.microsoft.com/office/infopath/2007/PartnerControls"/>
    </lcf76f155ced4ddcb4097134ff3c332f>
    <TaxCatchAll xmlns="ca01fc4b-f33b-4b93-b663-f546fac1b7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6" ma:contentTypeDescription="Új dokumentum létrehozása." ma:contentTypeScope="" ma:versionID="f0552bb4ca801854855cc647d8abf5e8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2302c402d16f03e40ca707160dd9d6a3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155A14ACA794DB9177EE5D4C57070" ma:contentTypeVersion="1" ma:contentTypeDescription="Create a new document." ma:contentTypeScope="" ma:versionID="8fc671244bec39718bba8a4752622c14">
  <xsd:schema xmlns:xsd="http://www.w3.org/2001/XMLSchema" xmlns:xs="http://www.w3.org/2001/XMLSchema" xmlns:p="http://schemas.microsoft.com/office/2006/metadata/properties" xmlns:ns1="http://schemas.microsoft.com/sharepoint/v3" xmlns:ns2="89e40813-5458-4e3d-afbd-9cac88881d49" targetNamespace="http://schemas.microsoft.com/office/2006/metadata/properties" ma:root="true" ma:fieldsID="e45fa1ddfac01a9f001078baed635719" ns1:_="" ns2:_="">
    <xsd:import namespace="http://schemas.microsoft.com/sharepoint/v3"/>
    <xsd:import namespace="89e40813-5458-4e3d-afbd-9cac88881d4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40813-5458-4e3d-afbd-9cac88881d4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D12F2-872B-410E-81F9-5989105BA166}">
  <ds:schemaRefs>
    <ds:schemaRef ds:uri="http://schemas.microsoft.com/office/2006/metadata/properties"/>
    <ds:schemaRef ds:uri="89e40813-5458-4e3d-afbd-9cac88881d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1FB69C-5176-4FC4-8926-CA20737C46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4934D-9E6E-4C37-A535-36D787DEC362}"/>
</file>

<file path=customXml/itemProps4.xml><?xml version="1.0" encoding="utf-8"?>
<ds:datastoreItem xmlns:ds="http://schemas.openxmlformats.org/officeDocument/2006/customXml" ds:itemID="{840B535C-5F50-4F53-BA0F-D20640EF8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e40813-5458-4e3d-afbd-9cac88881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5482</TotalTime>
  <Words>1065</Words>
  <Application>Microsoft Macintosh PowerPoint</Application>
  <PresentationFormat>Widescreen</PresentationFormat>
  <Paragraphs>258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Rubik</vt:lpstr>
      <vt:lpstr>Rubik Light</vt:lpstr>
      <vt:lpstr>Rubik Medium</vt:lpstr>
      <vt:lpstr>Vodafone Rg</vt:lpstr>
      <vt:lpstr>Wingdings</vt:lpstr>
      <vt:lpstr>Office-téma</vt:lpstr>
      <vt:lpstr>IoT Present and Future  4iG Group’s IoT capabilities from Business and Technology point of view</vt:lpstr>
      <vt:lpstr>4iG Vision, Strategy &amp; Holding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Szilvia.Gyorgyi@4ig.hu</dc:creator>
  <cp:lastModifiedBy>Gábor Pete, Vodafone Hungary</cp:lastModifiedBy>
  <cp:revision>158</cp:revision>
  <dcterms:created xsi:type="dcterms:W3CDTF">2021-11-16T14:15:57Z</dcterms:created>
  <dcterms:modified xsi:type="dcterms:W3CDTF">2023-06-05T15:30:43Z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0x010100682155A14ACA794DB9177EE5D4C57070</vt:lpwstr>
  </property>
  <property fmtid="{D5CDD505-2E9C-101B-9397-08002B2CF9AE}" pid="3" name="_dlc_DocIdItemGuid">
    <vt:lpwstr>a9cc8ff5-36c0-471e-a3ca-b3301bb71821</vt:lpwstr>
  </property>
  <property fmtid="{D5CDD505-2E9C-101B-9397-08002B2CF9AE}" pid="4" name="MSIP_Label_0359f705-2ba0-454b-9cfc-6ce5bcaac040_Enabled">
    <vt:lpwstr>true</vt:lpwstr>
  </property>
  <property fmtid="{D5CDD505-2E9C-101B-9397-08002B2CF9AE}" pid="5" name="MSIP_Label_0359f705-2ba0-454b-9cfc-6ce5bcaac040_SetDate">
    <vt:lpwstr>2023-05-31T14:44:04Z</vt:lpwstr>
  </property>
  <property fmtid="{D5CDD505-2E9C-101B-9397-08002B2CF9AE}" pid="6" name="MSIP_Label_0359f705-2ba0-454b-9cfc-6ce5bcaac040_Method">
    <vt:lpwstr>Standard</vt:lpwstr>
  </property>
  <property fmtid="{D5CDD505-2E9C-101B-9397-08002B2CF9AE}" pid="7" name="MSIP_Label_0359f705-2ba0-454b-9cfc-6ce5bcaac040_Name">
    <vt:lpwstr>0359f705-2ba0-454b-9cfc-6ce5bcaac040</vt:lpwstr>
  </property>
  <property fmtid="{D5CDD505-2E9C-101B-9397-08002B2CF9AE}" pid="8" name="MSIP_Label_0359f705-2ba0-454b-9cfc-6ce5bcaac040_SiteId">
    <vt:lpwstr>68283f3b-8487-4c86-adb3-a5228f18b893</vt:lpwstr>
  </property>
  <property fmtid="{D5CDD505-2E9C-101B-9397-08002B2CF9AE}" pid="9" name="MSIP_Label_0359f705-2ba0-454b-9cfc-6ce5bcaac040_ActionId">
    <vt:lpwstr>a3d66fd1-b510-4d6c-b5be-36b80109a130</vt:lpwstr>
  </property>
  <property fmtid="{D5CDD505-2E9C-101B-9397-08002B2CF9AE}" pid="10" name="MSIP_Label_0359f705-2ba0-454b-9cfc-6ce5bcaac040_ContentBits">
    <vt:lpwstr>2</vt:lpwstr>
  </property>
  <property fmtid="{D5CDD505-2E9C-101B-9397-08002B2CF9AE}" pid="11" name="ClassificationContentMarkingFooterLocations">
    <vt:lpwstr>Office-téma:7</vt:lpwstr>
  </property>
  <property fmtid="{D5CDD505-2E9C-101B-9397-08002B2CF9AE}" pid="12" name="ClassificationContentMarkingFooterText">
    <vt:lpwstr>C2 General</vt:lpwstr>
  </property>
</Properties>
</file>