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FE5574_BE14A207.xml" ContentType="application/vnd.ms-powerpoint.comment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6"/>
    <p:sldMasterId id="2147483846" r:id="rId7"/>
  </p:sldMasterIdLst>
  <p:notesMasterIdLst>
    <p:notesMasterId r:id="rId23"/>
  </p:notesMasterIdLst>
  <p:sldIdLst>
    <p:sldId id="256" r:id="rId8"/>
    <p:sldId id="2134805285" r:id="rId9"/>
    <p:sldId id="2134805340" r:id="rId10"/>
    <p:sldId id="2145707735" r:id="rId11"/>
    <p:sldId id="2147374690" r:id="rId12"/>
    <p:sldId id="2147374691" r:id="rId13"/>
    <p:sldId id="2145707738" r:id="rId14"/>
    <p:sldId id="2147374694" r:id="rId15"/>
    <p:sldId id="2147374696" r:id="rId16"/>
    <p:sldId id="2145707744" r:id="rId17"/>
    <p:sldId id="2147474135" r:id="rId18"/>
    <p:sldId id="2147374452" r:id="rId19"/>
    <p:sldId id="2147374695" r:id="rId20"/>
    <p:sldId id="2147374337" r:id="rId21"/>
    <p:sldId id="214737433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5"/>
    <a:srgbClr val="001D47"/>
    <a:srgbClr val="0A0908"/>
    <a:srgbClr val="FF8B10"/>
    <a:srgbClr val="666666"/>
    <a:srgbClr val="333333"/>
    <a:srgbClr val="FFFFFF"/>
    <a:srgbClr val="CCCCCC"/>
    <a:srgbClr val="FFFB00"/>
    <a:srgbClr val="FF315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5164" autoAdjust="0"/>
  </p:normalViewPr>
  <p:slideViewPr>
    <p:cSldViewPr snapToGrid="0">
      <p:cViewPr varScale="1">
        <p:scale>
          <a:sx n="102" d="100"/>
          <a:sy n="102" d="100"/>
        </p:scale>
        <p:origin x="768" y="90"/>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presProps" Target="presProps.xml"/><Relationship Id="rId28" Type="http://schemas.microsoft.com/office/2018/10/relationships/authors" Target="authors.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27"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comments/modernComment_7FFE5574_BE14A207.xml><?xml version="1.0" encoding="utf-8"?>
<p188:cmLst xmlns:a="http://schemas.openxmlformats.org/drawingml/2006/main" xmlns:r="http://schemas.openxmlformats.org/officeDocument/2006/relationships" xmlns:p188="http://schemas.microsoft.com/office/powerpoint/2018/8/main">
  <p188:cm id="{B66ACEB6-1E06-48A8-95C5-1C9B53D08DF1}" authorId="{00000000-0000-0000-0000-000000000000}" created="2023-05-25T11:25:29.577">
    <ac:deMkLst xmlns:ac="http://schemas.microsoft.com/office/drawing/2013/main/command">
      <pc:docMk xmlns:pc="http://schemas.microsoft.com/office/powerpoint/2013/main/command"/>
      <pc:sldMk xmlns:pc="http://schemas.microsoft.com/office/powerpoint/2013/main/command" cId="3189023239" sldId="2147374452"/>
      <ac:picMk id="64" creationId="{1EACB1EA-EBAE-B84A-B8D3-08C5AFE358CE}"/>
    </ac:deMkLst>
    <p188:txBody>
      <a:bodyPr/>
      <a:lstStyle/>
      <a:p>
        <a:r>
          <a:rPr lang="hu-HU"/>
          <a:t>Nokia’s IMPACT IoT is recognized as a market leader in device management for massive IoT by ABI Research.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3831C-DEBA-4A3A-8C36-FD8115E217DA}"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4EF5B-ECC8-43EE-A509-D601DDF42AD0}" type="slidenum">
              <a:rPr lang="en-US" smtClean="0"/>
              <a:t>‹#›</a:t>
            </a:fld>
            <a:endParaRPr lang="en-US"/>
          </a:p>
        </p:txBody>
      </p:sp>
    </p:spTree>
    <p:extLst>
      <p:ext uri="{BB962C8B-B14F-4D97-AF65-F5344CB8AC3E}">
        <p14:creationId xmlns:p14="http://schemas.microsoft.com/office/powerpoint/2010/main" val="21151804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5089848b1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5089848b1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(IoT) is changing the way we live, communicate, and do business. It</a:t>
            </a:r>
          </a:p>
          <a:p>
            <a:r>
              <a:rPr lang="en-US" dirty="0"/>
              <a:t>is a key enabler of the digital transformation of our society and the industrial revolution,</a:t>
            </a:r>
          </a:p>
          <a:p>
            <a:r>
              <a:rPr lang="en-US" dirty="0"/>
              <a:t>Industry 4.0. With the introduction of 5G, the market players can unleash a massive IoT</a:t>
            </a:r>
          </a:p>
          <a:p>
            <a:r>
              <a:rPr lang="en-US" dirty="0"/>
              <a:t>ecosystem and enable next-generation IoT projects where networks can serve billions of</a:t>
            </a:r>
          </a:p>
          <a:p>
            <a:r>
              <a:rPr lang="en-US" dirty="0"/>
              <a:t>connected devices.</a:t>
            </a:r>
          </a:p>
          <a:p>
            <a:r>
              <a:rPr lang="en-US" dirty="0"/>
              <a:t>The combination of high-speed connectivity, very low latency, huge connection density wide-ranging coverage brought by 5G enables us to control more devices remotely in applications where real-time network performance is critical. This is where IoT management platform plays a key role.</a:t>
            </a:r>
          </a:p>
        </p:txBody>
      </p:sp>
      <p:sp>
        <p:nvSpPr>
          <p:cNvPr id="4" name="Slide Number Placeholder 3"/>
          <p:cNvSpPr>
            <a:spLocks noGrp="1"/>
          </p:cNvSpPr>
          <p:nvPr>
            <p:ph type="sldNum" sz="quarter" idx="5"/>
          </p:nvPr>
        </p:nvSpPr>
        <p:spPr/>
        <p:txBody>
          <a:bodyPr/>
          <a:lstStyle/>
          <a:p>
            <a:fld id="{58D4EF5B-ECC8-43EE-A509-D601DDF42AD0}" type="slidenum">
              <a:rPr lang="en-US" smtClean="0"/>
              <a:t>2</a:t>
            </a:fld>
            <a:endParaRPr lang="en-US"/>
          </a:p>
        </p:txBody>
      </p:sp>
    </p:spTree>
    <p:extLst>
      <p:ext uri="{BB962C8B-B14F-4D97-AF65-F5344CB8AC3E}">
        <p14:creationId xmlns:p14="http://schemas.microsoft.com/office/powerpoint/2010/main" val="381505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9A27F4-13AB-064E-9EA2-E0C13C8307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81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IoT platform?</a:t>
            </a:r>
          </a:p>
          <a:p>
            <a:r>
              <a:rPr lang="en-US" dirty="0"/>
              <a:t>Internet of Things platform or IoT platform allows you to efficiently manage billions of</a:t>
            </a:r>
          </a:p>
          <a:p>
            <a:r>
              <a:rPr lang="en-US" dirty="0"/>
              <a:t>devices in the network. Being an essential element in the Internet of Things architecture it</a:t>
            </a:r>
          </a:p>
          <a:p>
            <a:r>
              <a:rPr lang="en-US" dirty="0"/>
              <a:t>helps connect the real and virtual elements and ensures linkage between endpoints,</a:t>
            </a:r>
          </a:p>
          <a:p>
            <a:r>
              <a:rPr lang="en-US" dirty="0"/>
              <a:t>gateways, applications and services. </a:t>
            </a:r>
          </a:p>
          <a:p>
            <a:r>
              <a:rPr lang="en-US" dirty="0"/>
              <a:t>The single, cloud-based IoT platform allows communication service providers (CSPs),</a:t>
            </a:r>
          </a:p>
          <a:p>
            <a:r>
              <a:rPr lang="en-US" dirty="0"/>
              <a:t>enterprises and governments to build and scale new IoT services and develop new</a:t>
            </a:r>
          </a:p>
          <a:p>
            <a:r>
              <a:rPr lang="en-US" dirty="0"/>
              <a:t>business models – and ultimately gain competitive edge.</a:t>
            </a:r>
            <a:endParaRPr lang="hu-HU" dirty="0"/>
          </a:p>
        </p:txBody>
      </p:sp>
      <p:sp>
        <p:nvSpPr>
          <p:cNvPr id="4" name="Slide Number Placeholder 3"/>
          <p:cNvSpPr>
            <a:spLocks noGrp="1"/>
          </p:cNvSpPr>
          <p:nvPr>
            <p:ph type="sldNum" sz="quarter" idx="5"/>
          </p:nvPr>
        </p:nvSpPr>
        <p:spPr/>
        <p:txBody>
          <a:bodyPr/>
          <a:lstStyle/>
          <a:p>
            <a:fld id="{58D4EF5B-ECC8-43EE-A509-D601DDF42AD0}" type="slidenum">
              <a:rPr lang="en-US" smtClean="0"/>
              <a:t>8</a:t>
            </a:fld>
            <a:endParaRPr lang="en-US"/>
          </a:p>
        </p:txBody>
      </p:sp>
    </p:spTree>
    <p:extLst>
      <p:ext uri="{BB962C8B-B14F-4D97-AF65-F5344CB8AC3E}">
        <p14:creationId xmlns:p14="http://schemas.microsoft.com/office/powerpoint/2010/main" val="3211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lnSpc>
                <a:spcPct val="107000"/>
              </a:lnSpc>
              <a:spcAft>
                <a:spcPts val="800"/>
              </a:spcAft>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IMPACT, which stands for “Intelligent Management Platform for All Connected Things” and that’s what it does too. </a:t>
            </a:r>
            <a:endParaRPr lang="hu-H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It’s a </a:t>
            </a:r>
            <a:r>
              <a:rPr lang="en-US" sz="1800" b="1" dirty="0">
                <a:effectLst/>
                <a:latin typeface="Calibri" panose="020F0502020204030204" pitchFamily="34" charset="0"/>
                <a:ea typeface="Calibri" panose="020F0502020204030204" pitchFamily="34" charset="0"/>
                <a:cs typeface="Arial" panose="020B0604020202020204" pitchFamily="34" charset="0"/>
              </a:rPr>
              <a:t>highly scalable</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iot</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cloud native solution that provides CSPs, enterprises, and governments with a </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standards-based</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platform for </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securely</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managing </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any</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device, protocol, or application. </a:t>
            </a:r>
            <a:endParaRPr lang="hu-H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It provides tools for </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device management and application enablement, data management, data collection and data analytics</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hu-H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IMPACT supports</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 wide range of wireless technologies (such as 2G/3G/4G and</a:t>
            </a:r>
          </a:p>
          <a:p>
            <a:pPr marL="342900" lvl="0" indent="-342900">
              <a:lnSpc>
                <a:spcPct val="107000"/>
              </a:lnSpc>
              <a:spcAft>
                <a:spcPts val="800"/>
              </a:spcAft>
              <a:buFont typeface="Symbol" panose="05050102010706020507" pitchFamily="18" charset="2"/>
              <a:buChar char=""/>
              <a:tabLst>
                <a:tab pos="457200" algn="l"/>
              </a:tabLst>
            </a:pP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5G, LTE-M, Cat-M1, NB-IoT, </a:t>
            </a:r>
            <a:r>
              <a:rPr lang="en-U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LoRaWAN</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Sigfox), </a:t>
            </a:r>
            <a:r>
              <a:rPr lang="hu-HU"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standard </a:t>
            </a:r>
            <a:r>
              <a:rPr lang="hu-HU"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protocols</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(LWM2M, MQTT, MQTT-SN, OMA-DM, DLMS and </a:t>
            </a:r>
            <a:r>
              <a:rPr lang="en-U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Mbus</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hu-HU"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a:t>
            </a:r>
            <a:r>
              <a:rPr lang="hu-HU"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access</a:t>
            </a:r>
            <a:r>
              <a:rPr lang="hu-HU"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hu-HU"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types</a:t>
            </a:r>
            <a:r>
              <a:rPr lang="hu-HU"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hu-HU"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allowing</a:t>
            </a:r>
            <a:r>
              <a:rPr lang="hu-H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operators and </a:t>
            </a:r>
            <a:r>
              <a:rPr lang="hu-HU"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enterprises</a:t>
            </a:r>
            <a:r>
              <a:rPr lang="hu-H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hu-HU"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to</a:t>
            </a:r>
            <a:r>
              <a:rPr lang="hu-H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hu-HU"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connect</a:t>
            </a:r>
            <a:r>
              <a:rPr lang="hu-H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hu-HU"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massive</a:t>
            </a:r>
            <a:r>
              <a:rPr lang="hu-HU"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hu-HU"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number</a:t>
            </a:r>
            <a:r>
              <a:rPr lang="hu-HU"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of </a:t>
            </a:r>
            <a:r>
              <a:rPr lang="hu-HU"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IoT</a:t>
            </a:r>
            <a:r>
              <a:rPr lang="hu-HU"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hu-HU"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devices</a:t>
            </a:r>
            <a:endPar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457200" rtl="0" eaLnBrk="0" fontAlgn="base" latinLnBrk="0" hangingPunct="0">
              <a:lnSpc>
                <a:spcPct val="107000"/>
              </a:lnSpc>
              <a:spcBef>
                <a:spcPct val="30000"/>
              </a:spcBef>
              <a:spcAft>
                <a:spcPts val="800"/>
              </a:spcAft>
              <a:buClrTx/>
              <a:buSzTx/>
              <a:buFont typeface="Symbol" panose="05050102010706020507" pitchFamily="18" charset="2"/>
              <a:buChar char=""/>
              <a:tabLst>
                <a:tab pos="457200" algn="l"/>
              </a:tabLst>
              <a:defRPr/>
            </a:pPr>
            <a:r>
              <a:rPr lang="en-US" sz="1800" b="1" spc="-8" dirty="0">
                <a:solidFill>
                  <a:srgbClr val="001035"/>
                </a:solidFill>
                <a:latin typeface="Century Gothic"/>
                <a:cs typeface="Century Gothic"/>
              </a:rPr>
              <a:t>Multi-</a:t>
            </a:r>
            <a:r>
              <a:rPr lang="en-US" sz="1800" b="1" spc="-64" dirty="0">
                <a:solidFill>
                  <a:srgbClr val="001035"/>
                </a:solidFill>
                <a:latin typeface="Century Gothic"/>
                <a:cs typeface="Century Gothic"/>
              </a:rPr>
              <a:t>tenanted</a:t>
            </a:r>
            <a:r>
              <a:rPr lang="en-US" sz="1800" b="1" spc="-26" dirty="0">
                <a:solidFill>
                  <a:srgbClr val="001035"/>
                </a:solidFill>
                <a:latin typeface="Times New Roman"/>
                <a:cs typeface="Times New Roman"/>
              </a:rPr>
              <a:t> </a:t>
            </a:r>
            <a:r>
              <a:rPr lang="en-US" sz="1800" b="1" spc="-30" dirty="0">
                <a:solidFill>
                  <a:srgbClr val="001035"/>
                </a:solidFill>
                <a:latin typeface="Century Gothic"/>
                <a:cs typeface="Century Gothic"/>
              </a:rPr>
              <a:t>platform</a:t>
            </a:r>
            <a:r>
              <a:rPr lang="en-US" sz="1800" b="1" spc="-4" dirty="0">
                <a:solidFill>
                  <a:srgbClr val="001035"/>
                </a:solidFill>
                <a:latin typeface="Times New Roman"/>
                <a:cs typeface="Times New Roman"/>
              </a:rPr>
              <a:t> </a:t>
            </a:r>
            <a:r>
              <a:rPr lang="en-US" sz="1800" spc="-26" dirty="0">
                <a:solidFill>
                  <a:srgbClr val="001035"/>
                </a:solidFill>
                <a:latin typeface="Century Gothic"/>
                <a:cs typeface="Century Gothic"/>
              </a:rPr>
              <a:t>with</a:t>
            </a:r>
            <a:r>
              <a:rPr lang="en-US" sz="1800" spc="15" dirty="0">
                <a:solidFill>
                  <a:srgbClr val="001035"/>
                </a:solidFill>
                <a:latin typeface="Times New Roman"/>
                <a:cs typeface="Times New Roman"/>
              </a:rPr>
              <a:t> </a:t>
            </a:r>
            <a:r>
              <a:rPr lang="en-US" sz="1800" spc="-26" dirty="0">
                <a:solidFill>
                  <a:srgbClr val="001035"/>
                </a:solidFill>
                <a:latin typeface="Century Gothic"/>
                <a:cs typeface="Century Gothic"/>
              </a:rPr>
              <a:t>various</a:t>
            </a:r>
            <a:r>
              <a:rPr lang="en-US" sz="1800" spc="-8" dirty="0">
                <a:solidFill>
                  <a:srgbClr val="001035"/>
                </a:solidFill>
                <a:latin typeface="Times New Roman"/>
                <a:cs typeface="Times New Roman"/>
              </a:rPr>
              <a:t> </a:t>
            </a:r>
            <a:r>
              <a:rPr lang="en-US" sz="1800" spc="-68" dirty="0">
                <a:solidFill>
                  <a:srgbClr val="001035"/>
                </a:solidFill>
                <a:latin typeface="Century Gothic"/>
                <a:cs typeface="Century Gothic"/>
              </a:rPr>
              <a:t>deployment</a:t>
            </a:r>
            <a:r>
              <a:rPr lang="en-US" sz="1800" spc="-19" dirty="0">
                <a:solidFill>
                  <a:srgbClr val="001035"/>
                </a:solidFill>
                <a:latin typeface="Times New Roman"/>
                <a:cs typeface="Times New Roman"/>
              </a:rPr>
              <a:t> </a:t>
            </a:r>
            <a:r>
              <a:rPr lang="en-US" sz="1800" spc="-56" dirty="0">
                <a:solidFill>
                  <a:srgbClr val="001035"/>
                </a:solidFill>
                <a:latin typeface="Century Gothic"/>
                <a:cs typeface="Century Gothic"/>
              </a:rPr>
              <a:t>models</a:t>
            </a:r>
            <a:r>
              <a:rPr lang="en-US" sz="1800" spc="-8" dirty="0">
                <a:solidFill>
                  <a:srgbClr val="001035"/>
                </a:solidFill>
                <a:latin typeface="Times New Roman"/>
                <a:cs typeface="Times New Roman"/>
              </a:rPr>
              <a:t> </a:t>
            </a:r>
            <a:r>
              <a:rPr lang="en-US" sz="1800" spc="-56" dirty="0">
                <a:solidFill>
                  <a:srgbClr val="001035"/>
                </a:solidFill>
                <a:latin typeface="Century Gothic"/>
                <a:cs typeface="Century Gothic"/>
              </a:rPr>
              <a:t>including</a:t>
            </a:r>
            <a:r>
              <a:rPr lang="en-US" sz="1800" spc="11" dirty="0">
                <a:solidFill>
                  <a:srgbClr val="001035"/>
                </a:solidFill>
                <a:latin typeface="Times New Roman"/>
                <a:cs typeface="Times New Roman"/>
              </a:rPr>
              <a:t> </a:t>
            </a:r>
            <a:r>
              <a:rPr lang="en-US" sz="1800" spc="-19" dirty="0">
                <a:solidFill>
                  <a:srgbClr val="001035"/>
                </a:solidFill>
                <a:latin typeface="Century Gothic"/>
                <a:cs typeface="Century Gothic"/>
              </a:rPr>
              <a:t>on-</a:t>
            </a:r>
            <a:r>
              <a:rPr lang="en-US" sz="1800" spc="-19" dirty="0">
                <a:solidFill>
                  <a:srgbClr val="001035"/>
                </a:solidFill>
                <a:latin typeface="Times New Roman"/>
                <a:cs typeface="Times New Roman"/>
              </a:rPr>
              <a:t> </a:t>
            </a:r>
            <a:r>
              <a:rPr lang="en-US" sz="1800" spc="-23" dirty="0">
                <a:solidFill>
                  <a:srgbClr val="001035"/>
                </a:solidFill>
                <a:latin typeface="Century Gothic"/>
                <a:cs typeface="Century Gothic"/>
              </a:rPr>
              <a:t>premises,</a:t>
            </a:r>
            <a:r>
              <a:rPr lang="en-US" sz="1800" spc="-4" dirty="0">
                <a:solidFill>
                  <a:srgbClr val="001035"/>
                </a:solidFill>
                <a:latin typeface="Times New Roman"/>
                <a:cs typeface="Times New Roman"/>
              </a:rPr>
              <a:t> </a:t>
            </a:r>
            <a:r>
              <a:rPr lang="en-US" sz="1800" spc="-34" dirty="0">
                <a:solidFill>
                  <a:srgbClr val="001035"/>
                </a:solidFill>
                <a:latin typeface="Century Gothic"/>
                <a:cs typeface="Century Gothic"/>
              </a:rPr>
              <a:t>hosted,</a:t>
            </a:r>
            <a:r>
              <a:rPr lang="en-US" sz="1800" spc="8" dirty="0">
                <a:solidFill>
                  <a:srgbClr val="001035"/>
                </a:solidFill>
                <a:latin typeface="Times New Roman"/>
                <a:cs typeface="Times New Roman"/>
              </a:rPr>
              <a:t> </a:t>
            </a:r>
            <a:r>
              <a:rPr lang="en-US" sz="1800" spc="-49" dirty="0">
                <a:solidFill>
                  <a:srgbClr val="001035"/>
                </a:solidFill>
                <a:latin typeface="Century Gothic"/>
                <a:cs typeface="Century Gothic"/>
              </a:rPr>
              <a:t>private</a:t>
            </a:r>
            <a:r>
              <a:rPr lang="en-US" sz="1800" spc="8" dirty="0">
                <a:solidFill>
                  <a:srgbClr val="001035"/>
                </a:solidFill>
                <a:latin typeface="Times New Roman"/>
                <a:cs typeface="Times New Roman"/>
              </a:rPr>
              <a:t> </a:t>
            </a:r>
            <a:r>
              <a:rPr lang="en-US" sz="1800" spc="-116" dirty="0">
                <a:solidFill>
                  <a:srgbClr val="001035"/>
                </a:solidFill>
                <a:latin typeface="Century Gothic"/>
                <a:cs typeface="Century Gothic"/>
              </a:rPr>
              <a:t>and</a:t>
            </a:r>
            <a:r>
              <a:rPr lang="en-US" sz="1800" spc="19" dirty="0">
                <a:solidFill>
                  <a:srgbClr val="001035"/>
                </a:solidFill>
                <a:latin typeface="Times New Roman"/>
                <a:cs typeface="Times New Roman"/>
              </a:rPr>
              <a:t> </a:t>
            </a:r>
            <a:r>
              <a:rPr lang="en-US" sz="1800" spc="-71" dirty="0">
                <a:solidFill>
                  <a:srgbClr val="001035"/>
                </a:solidFill>
                <a:latin typeface="Century Gothic"/>
                <a:cs typeface="Century Gothic"/>
              </a:rPr>
              <a:t>public</a:t>
            </a:r>
            <a:r>
              <a:rPr lang="en-US" sz="1800" spc="19" dirty="0">
                <a:solidFill>
                  <a:srgbClr val="001035"/>
                </a:solidFill>
                <a:latin typeface="Times New Roman"/>
                <a:cs typeface="Times New Roman"/>
              </a:rPr>
              <a:t> </a:t>
            </a:r>
            <a:r>
              <a:rPr lang="en-US" sz="1800" spc="-75" dirty="0">
                <a:solidFill>
                  <a:srgbClr val="001035"/>
                </a:solidFill>
                <a:latin typeface="Century Gothic"/>
                <a:cs typeface="Century Gothic"/>
              </a:rPr>
              <a:t>cloud;</a:t>
            </a:r>
            <a:r>
              <a:rPr lang="en-US" sz="1800" spc="15" dirty="0">
                <a:solidFill>
                  <a:srgbClr val="001035"/>
                </a:solidFill>
                <a:latin typeface="Times New Roman"/>
                <a:cs typeface="Times New Roman"/>
              </a:rPr>
              <a:t> </a:t>
            </a:r>
          </a:p>
          <a:p>
            <a:pPr marL="342900" marR="0" lvl="0" indent="-342900" algn="l" defTabSz="457200" rtl="0" eaLnBrk="0" fontAlgn="base" latinLnBrk="0" hangingPunct="0">
              <a:lnSpc>
                <a:spcPct val="107000"/>
              </a:lnSpc>
              <a:spcBef>
                <a:spcPct val="30000"/>
              </a:spcBef>
              <a:spcAft>
                <a:spcPts val="800"/>
              </a:spcAft>
              <a:buClrTx/>
              <a:buSzTx/>
              <a:buFont typeface="Symbol" panose="05050102010706020507" pitchFamily="18" charset="2"/>
              <a:buChar char=""/>
              <a:tabLst>
                <a:tab pos="457200" algn="l"/>
              </a:tabLst>
              <a:defRPr/>
            </a:pP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Our top markets are mainly: </a:t>
            </a:r>
            <a:endParaRPr lang="hu-HU" sz="1800" dirty="0">
              <a:effectLst/>
              <a:latin typeface="Calibri" panose="020F0502020204030204" pitchFamily="34" charset="0"/>
              <a:ea typeface="Calibri" panose="020F0502020204030204" pitchFamily="34" charset="0"/>
              <a:cs typeface="Arial" panose="020B0604020202020204" pitchFamily="34" charset="0"/>
            </a:endParaRPr>
          </a:p>
          <a:p>
            <a:pPr marL="449580" indent="7620" fontAlgn="base"/>
            <a:r>
              <a:rPr lang="en-US" sz="1800" b="1" dirty="0">
                <a:solidFill>
                  <a:srgbClr val="833C0B"/>
                </a:solidFill>
                <a:effectLst/>
                <a:latin typeface="Calibri" panose="020F0502020204030204" pitchFamily="34" charset="0"/>
                <a:ea typeface="Times New Roman" panose="02020603050405020304" pitchFamily="18" charset="0"/>
              </a:rPr>
              <a:t>Water</a:t>
            </a:r>
            <a:r>
              <a:rPr lang="en-US" sz="1800" dirty="0">
                <a:solidFill>
                  <a:srgbClr val="833C0B"/>
                </a:solidFill>
                <a:effectLst/>
                <a:latin typeface="Calibri" panose="020F0502020204030204" pitchFamily="34" charset="0"/>
                <a:ea typeface="Times New Roman" panose="02020603050405020304" pitchFamily="18" charset="0"/>
              </a:rPr>
              <a:t> – contracts in place for 2 million Australian meters – aiming of grabbing 50% of the    market over the next 3 years.</a:t>
            </a:r>
            <a:r>
              <a:rPr lang="hu-HU" sz="1800" dirty="0">
                <a:solidFill>
                  <a:srgbClr val="833C0B"/>
                </a:solidFill>
                <a:effectLst/>
                <a:latin typeface="Calibri" panose="020F0502020204030204" pitchFamily="34" charset="0"/>
                <a:ea typeface="Times New Roman" panose="02020603050405020304" pitchFamily="18" charset="0"/>
              </a:rPr>
              <a:t> </a:t>
            </a:r>
            <a:endParaRPr lang="hu-HU" sz="1800" dirty="0">
              <a:effectLst/>
              <a:latin typeface="Times New Roman" panose="02020603050405020304" pitchFamily="18" charset="0"/>
              <a:ea typeface="Times New Roman" panose="02020603050405020304" pitchFamily="18" charset="0"/>
            </a:endParaRPr>
          </a:p>
          <a:p>
            <a:pPr indent="457200" fontAlgn="base">
              <a:lnSpc>
                <a:spcPct val="107000"/>
              </a:lnSpc>
              <a:spcAft>
                <a:spcPts val="800"/>
              </a:spcAft>
            </a:pPr>
            <a:r>
              <a:rPr lang="en-US" sz="1800" b="1" dirty="0">
                <a:solidFill>
                  <a:srgbClr val="833C0B"/>
                </a:solidFill>
                <a:effectLst/>
                <a:latin typeface="Calibri" panose="020F0502020204030204" pitchFamily="34" charset="0"/>
                <a:ea typeface="Times New Roman" panose="02020603050405020304" pitchFamily="18" charset="0"/>
                <a:cs typeface="Calibri" panose="020F0502020204030204" pitchFamily="34" charset="0"/>
              </a:rPr>
              <a:t>Modem Management</a:t>
            </a:r>
            <a:r>
              <a:rPr lang="en-US" sz="1800" dirty="0">
                <a:solidFill>
                  <a:srgbClr val="833C0B"/>
                </a:solidFill>
                <a:effectLst/>
                <a:latin typeface="Calibri" panose="020F0502020204030204" pitchFamily="34" charset="0"/>
                <a:ea typeface="Times New Roman" panose="02020603050405020304" pitchFamily="18" charset="0"/>
                <a:cs typeface="Calibri" panose="020F0502020204030204" pitchFamily="34" charset="0"/>
              </a:rPr>
              <a:t> – 1 million end points in the USA</a:t>
            </a:r>
            <a:r>
              <a:rPr lang="hu-HU" sz="1800" dirty="0">
                <a:solidFill>
                  <a:srgbClr val="833C0B"/>
                </a:solidFill>
                <a:effectLst/>
                <a:latin typeface="Calibri" panose="020F0502020204030204" pitchFamily="34" charset="0"/>
                <a:ea typeface="Times New Roman" panose="02020603050405020304" pitchFamily="18"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Arial" panose="020B0604020202020204" pitchFamily="34" charset="0"/>
            </a:endParaRPr>
          </a:p>
          <a:p>
            <a:pPr marL="449580" indent="7620" fontAlgn="base">
              <a:lnSpc>
                <a:spcPct val="107000"/>
              </a:lnSpc>
              <a:spcAft>
                <a:spcPts val="800"/>
              </a:spcAft>
            </a:pPr>
            <a:r>
              <a:rPr lang="en-US" sz="1800" dirty="0">
                <a:solidFill>
                  <a:srgbClr val="833C0B"/>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800" b="1" dirty="0">
                <a:solidFill>
                  <a:srgbClr val="833C0B"/>
                </a:solidFill>
                <a:effectLst/>
                <a:latin typeface="Calibri" panose="020F0502020204030204" pitchFamily="34" charset="0"/>
                <a:ea typeface="Times New Roman" panose="02020603050405020304" pitchFamily="18" charset="0"/>
                <a:cs typeface="Calibri" panose="020F0502020204030204" pitchFamily="34" charset="0"/>
              </a:rPr>
              <a:t>other segments</a:t>
            </a:r>
            <a:r>
              <a:rPr lang="en-US" sz="1800" dirty="0">
                <a:solidFill>
                  <a:srgbClr val="833C0B"/>
                </a:solidFill>
                <a:effectLst/>
                <a:latin typeface="Calibri" panose="020F0502020204030204" pitchFamily="34" charset="0"/>
                <a:ea typeface="Times New Roman" panose="02020603050405020304" pitchFamily="18" charset="0"/>
                <a:cs typeface="Calibri" panose="020F0502020204030204" pitchFamily="34" charset="0"/>
              </a:rPr>
              <a:t> are a disparate range of use cases. Power Management, Routers, Land Condition Monitoring]</a:t>
            </a:r>
            <a:r>
              <a:rPr lang="hu-HU" sz="1800" dirty="0">
                <a:solidFill>
                  <a:srgbClr val="833C0B"/>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solidFill>
                <a:srgbClr val="833C0B"/>
              </a:solidFill>
              <a:effectLst/>
              <a:latin typeface="Calibri" panose="020F0502020204030204" pitchFamily="34" charset="0"/>
              <a:ea typeface="Times New Roman" panose="02020603050405020304" pitchFamily="18" charset="0"/>
              <a:cs typeface="Calibri" panose="020F0502020204030204" pitchFamily="34" charset="0"/>
            </a:endParaRPr>
          </a:p>
          <a:p>
            <a:pPr marL="449580" indent="7620" fontAlgn="base">
              <a:lnSpc>
                <a:spcPct val="107000"/>
              </a:lnSpc>
              <a:spcAft>
                <a:spcPts val="800"/>
              </a:spcAft>
            </a:pPr>
            <a:endParaRPr lang="en-US" sz="1800" dirty="0">
              <a:solidFill>
                <a:srgbClr val="833C0B"/>
              </a:solidFill>
              <a:effectLst/>
              <a:latin typeface="Calibri" panose="020F0502020204030204" pitchFamily="34" charset="0"/>
              <a:ea typeface="Calibri" panose="020F0502020204030204" pitchFamily="34" charset="0"/>
              <a:cs typeface="Calibri" panose="020F0502020204030204" pitchFamily="34" charset="0"/>
            </a:endParaRPr>
          </a:p>
          <a:p>
            <a:endParaRPr lang="hu-HU" dirty="0"/>
          </a:p>
        </p:txBody>
      </p:sp>
      <p:sp>
        <p:nvSpPr>
          <p:cNvPr id="4" name="Slide Number Placeholder 3"/>
          <p:cNvSpPr>
            <a:spLocks noGrp="1"/>
          </p:cNvSpPr>
          <p:nvPr>
            <p:ph type="sldNum" sz="quarter" idx="5"/>
          </p:nvPr>
        </p:nvSpPr>
        <p:spPr/>
        <p:txBody>
          <a:bodyPr/>
          <a:lstStyle/>
          <a:p>
            <a:pPr>
              <a:defRPr/>
            </a:pPr>
            <a:fld id="{2D9CD43A-97F9-4619-8A9C-3B5E8D730B58}" type="slidenum">
              <a:rPr lang="en-US" altLang="en-US" smtClean="0"/>
              <a:pPr>
                <a:defRPr/>
              </a:pPr>
              <a:t>9</a:t>
            </a:fld>
            <a:endParaRPr lang="en-US" altLang="en-US"/>
          </a:p>
        </p:txBody>
      </p:sp>
    </p:spTree>
    <p:extLst>
      <p:ext uri="{BB962C8B-B14F-4D97-AF65-F5344CB8AC3E}">
        <p14:creationId xmlns:p14="http://schemas.microsoft.com/office/powerpoint/2010/main" val="299726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Roboto" panose="02000000000000000000" pitchFamily="2" charset="0"/>
              </a:rPr>
              <a:t>This is one of  our biggest customer successes in the water industry which is with our customer Vodafone Australia for its enterprise customer </a:t>
            </a:r>
            <a:r>
              <a:rPr lang="en-US" b="0" i="0" dirty="0" err="1">
                <a:solidFill>
                  <a:srgbClr val="0F0F0F"/>
                </a:solidFill>
                <a:effectLst/>
                <a:latin typeface="Roboto" panose="02000000000000000000" pitchFamily="2" charset="0"/>
              </a:rPr>
              <a:t>Watergroup</a:t>
            </a:r>
            <a:r>
              <a:rPr lang="en-US" b="0" i="0" dirty="0">
                <a:solidFill>
                  <a:srgbClr val="0F0F0F"/>
                </a:solidFill>
                <a:effectLst/>
                <a:latin typeface="Roboto" panose="02000000000000000000" pitchFamily="2" charset="0"/>
              </a:rPr>
              <a:t>. </a:t>
            </a:r>
          </a:p>
          <a:p>
            <a:endParaRPr lang="en-US" b="0" i="0" dirty="0">
              <a:solidFill>
                <a:srgbClr val="0F0F0F"/>
              </a:solidFill>
              <a:effectLst/>
              <a:latin typeface="Roboto" panose="02000000000000000000" pitchFamily="2" charset="0"/>
            </a:endParaRPr>
          </a:p>
          <a:p>
            <a:r>
              <a:rPr lang="en-US" b="0" i="0" dirty="0">
                <a:solidFill>
                  <a:srgbClr val="0F0F0F"/>
                </a:solidFill>
                <a:effectLst/>
                <a:latin typeface="Roboto" panose="02000000000000000000" pitchFamily="2" charset="0"/>
              </a:rPr>
              <a:t>The smart water meter application was needed across </a:t>
            </a:r>
            <a:r>
              <a:rPr lang="en-US" b="0" i="0" dirty="0" err="1">
                <a:solidFill>
                  <a:srgbClr val="0F0F0F"/>
                </a:solidFill>
                <a:effectLst/>
                <a:latin typeface="Roboto" panose="02000000000000000000" pitchFamily="2" charset="0"/>
              </a:rPr>
              <a:t>Yarra</a:t>
            </a:r>
            <a:r>
              <a:rPr lang="en-US" b="0" i="0" dirty="0">
                <a:solidFill>
                  <a:srgbClr val="0F0F0F"/>
                </a:solidFill>
                <a:effectLst/>
                <a:latin typeface="Roboto" panose="02000000000000000000" pitchFamily="2" charset="0"/>
              </a:rPr>
              <a:t> Valley Water's 20,000 km pipe network in </a:t>
            </a:r>
            <a:r>
              <a:rPr lang="en-US" b="0" i="0" dirty="0" err="1">
                <a:solidFill>
                  <a:srgbClr val="0F0F0F"/>
                </a:solidFill>
                <a:effectLst/>
                <a:latin typeface="Roboto" panose="02000000000000000000" pitchFamily="2" charset="0"/>
              </a:rPr>
              <a:t>australia</a:t>
            </a:r>
            <a:r>
              <a:rPr lang="en-US" b="0" i="0" dirty="0">
                <a:solidFill>
                  <a:srgbClr val="0F0F0F"/>
                </a:solidFill>
                <a:effectLst/>
                <a:latin typeface="Roboto" panose="02000000000000000000" pitchFamily="2" charset="0"/>
              </a:rPr>
              <a:t> to manage a fleet of up to one million NB-IoT devices. The challenges were to manage all these devices while economically, collect data across a range of use cases, including flow, pressure, flood levels, water quality, </a:t>
            </a:r>
            <a:r>
              <a:rPr lang="en-US" b="0" i="0" dirty="0" err="1">
                <a:solidFill>
                  <a:srgbClr val="0F0F0F"/>
                </a:solidFill>
                <a:effectLst/>
                <a:latin typeface="Roboto" panose="02000000000000000000" pitchFamily="2" charset="0"/>
              </a:rPr>
              <a:t>etc</a:t>
            </a:r>
            <a:r>
              <a:rPr lang="en-US" b="0" i="0" dirty="0">
                <a:solidFill>
                  <a:srgbClr val="0F0F0F"/>
                </a:solidFill>
                <a:effectLst/>
                <a:latin typeface="Roboto" panose="02000000000000000000" pitchFamily="2" charset="0"/>
              </a:rPr>
              <a:t> and also improve service reliability, responsiveness, and reduce water wastage. </a:t>
            </a:r>
          </a:p>
          <a:p>
            <a:endParaRPr lang="en-US" b="0" i="0" dirty="0">
              <a:solidFill>
                <a:srgbClr val="0F0F0F"/>
              </a:solidFill>
              <a:effectLst/>
              <a:latin typeface="Roboto" panose="02000000000000000000" pitchFamily="2" charset="0"/>
            </a:endParaRPr>
          </a:p>
          <a:p>
            <a:r>
              <a:rPr lang="en-US" b="0" i="0" dirty="0">
                <a:solidFill>
                  <a:srgbClr val="0F0F0F"/>
                </a:solidFill>
                <a:effectLst/>
                <a:latin typeface="Roboto" panose="02000000000000000000" pitchFamily="2" charset="0"/>
              </a:rPr>
              <a:t>With the help of IMPACT IoT, Vodafone enabled </a:t>
            </a:r>
            <a:r>
              <a:rPr lang="en-US" b="0" i="0" dirty="0" err="1">
                <a:solidFill>
                  <a:srgbClr val="0F0F0F"/>
                </a:solidFill>
                <a:effectLst/>
                <a:latin typeface="Roboto" panose="02000000000000000000" pitchFamily="2" charset="0"/>
              </a:rPr>
              <a:t>Watergroup</a:t>
            </a:r>
            <a:r>
              <a:rPr lang="en-US" b="0" i="0" dirty="0">
                <a:solidFill>
                  <a:srgbClr val="0F0F0F"/>
                </a:solidFill>
                <a:effectLst/>
                <a:latin typeface="Roboto" panose="02000000000000000000" pitchFamily="2" charset="0"/>
              </a:rPr>
              <a:t> to undertake a massive smart meter rollout. The IMPACT platform makes it seamless to manage all these devices, thanks to its expertise in NB-IoT for Lightweight Meter Device Management and Data Collection, in addition to its standardized device protocols and fast endpoint scaling. also The standardized data and device management enables quick and effective daily readings, firmware upgrades, and more. </a:t>
            </a:r>
          </a:p>
          <a:p>
            <a:endParaRPr lang="en-US" b="0" i="0" dirty="0">
              <a:solidFill>
                <a:srgbClr val="0F0F0F"/>
              </a:solidFill>
              <a:effectLst/>
              <a:latin typeface="Roboto" panose="02000000000000000000" pitchFamily="2" charset="0"/>
            </a:endParaRPr>
          </a:p>
          <a:p>
            <a:r>
              <a:rPr lang="en-US" b="0" i="0" dirty="0">
                <a:solidFill>
                  <a:srgbClr val="0F0F0F"/>
                </a:solidFill>
                <a:effectLst/>
                <a:latin typeface="Roboto" panose="02000000000000000000" pitchFamily="2" charset="0"/>
              </a:rPr>
              <a:t>The benefits of the deployment come directly from Leticia Jennings, Head of IoT at Vodafone Australia, in a video testimonial,  ( a link is added link to the slide)  and here is a quote from her: "As soon as we partnered with Nokia, immediately we were able to do the interoperability of our customer's devices, which was fantastic; within 3 months we had hosted the platform within our data center, and within 6 months we migrated all our customer's devices across to the production version of the platform.“</a:t>
            </a:r>
          </a:p>
        </p:txBody>
      </p:sp>
      <p:sp>
        <p:nvSpPr>
          <p:cNvPr id="4" name="Slide Number Placeholder 3"/>
          <p:cNvSpPr>
            <a:spLocks noGrp="1"/>
          </p:cNvSpPr>
          <p:nvPr>
            <p:ph type="sldNum" sz="quarter" idx="5"/>
          </p:nvPr>
        </p:nvSpPr>
        <p:spPr/>
        <p:txBody>
          <a:bodyPr/>
          <a:lstStyle/>
          <a:p>
            <a:fld id="{D26EC23B-D63E-6545-B530-D07AB38B7B56}" type="slidenum">
              <a:rPr lang="en-US" smtClean="0"/>
              <a:t>11</a:t>
            </a:fld>
            <a:endParaRPr lang="en-US"/>
          </a:p>
        </p:txBody>
      </p:sp>
    </p:spTree>
    <p:extLst>
      <p:ext uri="{BB962C8B-B14F-4D97-AF65-F5344CB8AC3E}">
        <p14:creationId xmlns:p14="http://schemas.microsoft.com/office/powerpoint/2010/main" val="357205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EF5B-ECC8-43EE-A509-D601DDF42AD0}" type="slidenum">
              <a:rPr lang="en-US" smtClean="0"/>
              <a:t>12</a:t>
            </a:fld>
            <a:endParaRPr lang="en-US"/>
          </a:p>
        </p:txBody>
      </p:sp>
    </p:spTree>
    <p:extLst>
      <p:ext uri="{BB962C8B-B14F-4D97-AF65-F5344CB8AC3E}">
        <p14:creationId xmlns:p14="http://schemas.microsoft.com/office/powerpoint/2010/main" val="272718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2616F-011D-47B3-A2C1-4E16F11993E6}" type="slidenum">
              <a:rPr lang="en-US" smtClean="0"/>
              <a:pPr>
                <a:defRPr/>
              </a:pPr>
              <a:t>15</a:t>
            </a:fld>
            <a:endParaRPr lang="en-US"/>
          </a:p>
        </p:txBody>
      </p:sp>
    </p:spTree>
    <p:extLst>
      <p:ext uri="{BB962C8B-B14F-4D97-AF65-F5344CB8AC3E}">
        <p14:creationId xmlns:p14="http://schemas.microsoft.com/office/powerpoint/2010/main" val="2335765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1 -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5" name="Straight Connector 4">
            <a:extLst>
              <a:ext uri="{FF2B5EF4-FFF2-40B4-BE49-F238E27FC236}">
                <a16:creationId xmlns:a16="http://schemas.microsoft.com/office/drawing/2014/main" id="{D0744410-8A14-5C00-ACB3-A4E2B723699C}"/>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7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1 - Bullet 1/2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2"/>
          </a:solidFill>
        </p:spPr>
        <p:txBody>
          <a:bodyPr/>
          <a:lstStyle>
            <a:lvl1pPr marL="0" indent="0">
              <a:buNone/>
              <a:defRPr sz="1000">
                <a:solidFill>
                  <a:schemeClr val="bg1"/>
                </a:solidFill>
              </a:defRPr>
            </a:lvl1pPr>
          </a:lstStyle>
          <a:p>
            <a:r>
              <a:rPr lang="en-US" dirty="0"/>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20" name="TextBox 19">
            <a:extLst>
              <a:ext uri="{FF2B5EF4-FFF2-40B4-BE49-F238E27FC236}">
                <a16:creationId xmlns:a16="http://schemas.microsoft.com/office/drawing/2014/main" id="{972230E8-8C3E-FACC-BB83-0BEB16548E5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FFD06BD2-8C82-3A42-EA94-1DAD5F04366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30DEAEC4-E0F3-9FCE-BAAF-FDB63BC5E6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5" name="Straight Connector 4">
            <a:extLst>
              <a:ext uri="{FF2B5EF4-FFF2-40B4-BE49-F238E27FC236}">
                <a16:creationId xmlns:a16="http://schemas.microsoft.com/office/drawing/2014/main" id="{12AD20FE-C0B2-18A8-3BBF-8ACE86C1843B}"/>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81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2 - Bullet 2/3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dirty="0"/>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6A434747-CAC6-E3AB-43A2-737599B9350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F408B049-B5A6-319C-6604-4CB974379CE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6BE57E5-418C-3CAD-E431-901873F5937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4" name="Straight Connector 3">
            <a:extLst>
              <a:ext uri="{FF2B5EF4-FFF2-40B4-BE49-F238E27FC236}">
                <a16:creationId xmlns:a16="http://schemas.microsoft.com/office/drawing/2014/main" id="{53559C28-B09A-D154-3785-2962AE7D044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01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3 - Bullet 1/2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81B2B362-2879-6819-D5A2-C7BE4DDA16A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60008FED-F579-32FA-B396-B46F632C45F4}"/>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8639B8D9-7FD8-8F41-6E5A-1F2F111B9E5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296D02C5-F794-02A5-9D37-1018EC4A2983}"/>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4 - Bullet 2/3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92932C8D-B957-1CF9-AF0A-C66A4B80B16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EDFF5BE1-C27A-DAF6-539C-BE7CFB3D313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2198C15-49FA-5DCF-088F-089A36BBE5B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9B9FE98F-750B-124A-AB36-A98D98DEA881}"/>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83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1 - Blank dar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6" name="TextBox 15">
            <a:extLst>
              <a:ext uri="{FF2B5EF4-FFF2-40B4-BE49-F238E27FC236}">
                <a16:creationId xmlns:a16="http://schemas.microsoft.com/office/drawing/2014/main" id="{EFADF482-1182-15C3-2090-EF4C2A8F787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B5714932-B041-C268-D37A-89265A6401E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3D6BE398-80E2-C124-8939-1FA1DF0C101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D2469804-3D7D-D013-35CB-24DEE40DE41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2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2 - Title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pic>
        <p:nvPicPr>
          <p:cNvPr id="3" name="Graphic 2">
            <a:extLst>
              <a:ext uri="{FF2B5EF4-FFF2-40B4-BE49-F238E27FC236}">
                <a16:creationId xmlns:a16="http://schemas.microsoft.com/office/drawing/2014/main" id="{BC39B26E-924A-E04C-205D-CC553972AE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8" name="TextBox 17">
            <a:extLst>
              <a:ext uri="{FF2B5EF4-FFF2-40B4-BE49-F238E27FC236}">
                <a16:creationId xmlns:a16="http://schemas.microsoft.com/office/drawing/2014/main" id="{B4D6E92B-62A5-89F1-C025-9AFA6FCB332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F2BA0AE1-3EC1-6929-E965-9C60516B99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8CFFAAD9-97A5-7898-E5FF-36F481EB93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E7303E76-5976-AA67-FD72-87B2A291B56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4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3 - Tex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80000" indent="0">
              <a:lnSpc>
                <a:spcPct val="100000"/>
              </a:lnSpc>
              <a:spcBef>
                <a:spcPts val="0"/>
              </a:spcBef>
              <a:spcAft>
                <a:spcPts val="600"/>
              </a:spcAft>
              <a:buSzPct val="70000"/>
              <a:buNone/>
              <a:defRPr sz="1200">
                <a:solidFill>
                  <a:schemeClr val="bg1"/>
                </a:solidFill>
              </a:defRPr>
            </a:lvl2pPr>
            <a:lvl3pPr marL="360000" indent="0">
              <a:lnSpc>
                <a:spcPct val="100000"/>
              </a:lnSpc>
              <a:spcBef>
                <a:spcPts val="0"/>
              </a:spcBef>
              <a:spcAft>
                <a:spcPts val="600"/>
              </a:spcAft>
              <a:buSzPct val="70000"/>
              <a:buNone/>
              <a:defRPr sz="1200">
                <a:solidFill>
                  <a:schemeClr val="bg1"/>
                </a:solidFill>
              </a:defRPr>
            </a:lvl3pPr>
            <a:lvl4pPr marL="540000" indent="0">
              <a:lnSpc>
                <a:spcPct val="100000"/>
              </a:lnSpc>
              <a:spcBef>
                <a:spcPts val="0"/>
              </a:spcBef>
              <a:spcAft>
                <a:spcPts val="600"/>
              </a:spcAft>
              <a:buSzPct val="70000"/>
              <a:buNone/>
              <a:defRPr sz="1200">
                <a:solidFill>
                  <a:schemeClr val="bg1"/>
                </a:solidFill>
              </a:defRPr>
            </a:lvl4pPr>
            <a:lvl5pPr marL="720000"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FC50F010-1A3E-13CC-A34C-23E50F7D9E3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9" name="TextBox 18">
            <a:extLst>
              <a:ext uri="{FF2B5EF4-FFF2-40B4-BE49-F238E27FC236}">
                <a16:creationId xmlns:a16="http://schemas.microsoft.com/office/drawing/2014/main" id="{6C224637-55EA-0423-7FB7-9D4C22E954C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D086BFC4-A13A-A77F-C95D-F0B63E9FC79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8436AE6-E5BF-2964-DF91-27380150947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3" name="Straight Connector 2">
            <a:extLst>
              <a:ext uri="{FF2B5EF4-FFF2-40B4-BE49-F238E27FC236}">
                <a16:creationId xmlns:a16="http://schemas.microsoft.com/office/drawing/2014/main" id="{72C51FFE-5DAC-A9B0-E605-61A58B24E19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88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4 - 1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9C4C436A-97D3-3C1B-0C95-441F1DF2F98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9" name="TextBox 18">
            <a:extLst>
              <a:ext uri="{FF2B5EF4-FFF2-40B4-BE49-F238E27FC236}">
                <a16:creationId xmlns:a16="http://schemas.microsoft.com/office/drawing/2014/main" id="{F2203B3C-B7BE-B5F0-A84C-BF4A2D307F8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ED0C98DE-3A96-2DE1-E80F-30D10A98054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9872479-176B-250D-7009-2FACC846C88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3" name="Straight Connector 2">
            <a:extLst>
              <a:ext uri="{FF2B5EF4-FFF2-40B4-BE49-F238E27FC236}">
                <a16:creationId xmlns:a16="http://schemas.microsoft.com/office/drawing/2014/main" id="{16CCFB2F-D40E-65A3-6296-DFEDEDD37373}"/>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88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5 - 2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437E9F8B-5B93-F909-6599-53CAB2225C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20" name="TextBox 19">
            <a:extLst>
              <a:ext uri="{FF2B5EF4-FFF2-40B4-BE49-F238E27FC236}">
                <a16:creationId xmlns:a16="http://schemas.microsoft.com/office/drawing/2014/main" id="{38BB2193-E2EE-013C-3734-26FE2B6F289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94D6E453-33BB-3D1A-87F2-BF23E7DB06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25631BE9-7C06-22AD-145E-78B1BD5F79B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7" name="Straight Connector 6">
            <a:extLst>
              <a:ext uri="{FF2B5EF4-FFF2-40B4-BE49-F238E27FC236}">
                <a16:creationId xmlns:a16="http://schemas.microsoft.com/office/drawing/2014/main" id="{0850E05B-2BC8-48AD-D3B1-486EB5FCBAC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60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6 - 3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14635BF5-054A-3811-41D1-1B20FDF97F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21" name="TextBox 20">
            <a:extLst>
              <a:ext uri="{FF2B5EF4-FFF2-40B4-BE49-F238E27FC236}">
                <a16:creationId xmlns:a16="http://schemas.microsoft.com/office/drawing/2014/main" id="{0B09C184-344B-3A37-4BC9-5F46DC81EA5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2" name="Slide Number Placeholder 5">
            <a:extLst>
              <a:ext uri="{FF2B5EF4-FFF2-40B4-BE49-F238E27FC236}">
                <a16:creationId xmlns:a16="http://schemas.microsoft.com/office/drawing/2014/main" id="{EA23E53E-BC8E-B2D9-8857-89A24EB07F9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
            <a:extLst>
              <a:ext uri="{FF2B5EF4-FFF2-40B4-BE49-F238E27FC236}">
                <a16:creationId xmlns:a16="http://schemas.microsoft.com/office/drawing/2014/main" id="{E99784FE-D6A8-9580-1007-194EF43C8A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3" name="Straight Connector 2">
            <a:extLst>
              <a:ext uri="{FF2B5EF4-FFF2-40B4-BE49-F238E27FC236}">
                <a16:creationId xmlns:a16="http://schemas.microsoft.com/office/drawing/2014/main" id="{10197657-9D9B-4AF7-E9C9-776BC009558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17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2 -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4" name="TextBox 13">
            <a:extLst>
              <a:ext uri="{FF2B5EF4-FFF2-40B4-BE49-F238E27FC236}">
                <a16:creationId xmlns:a16="http://schemas.microsoft.com/office/drawing/2014/main" id="{B4AE9558-F65E-E57A-5394-E3FBBB881C0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792A02F9-A52E-683F-E045-1AFEBB2E551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6" name="Footer Placeholder 2">
            <a:extLst>
              <a:ext uri="{FF2B5EF4-FFF2-40B4-BE49-F238E27FC236}">
                <a16:creationId xmlns:a16="http://schemas.microsoft.com/office/drawing/2014/main" id="{2949A3C7-28A6-58FC-0E18-DC956F4648A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3" name="Straight Connector 2">
            <a:extLst>
              <a:ext uri="{FF2B5EF4-FFF2-40B4-BE49-F238E27FC236}">
                <a16:creationId xmlns:a16="http://schemas.microsoft.com/office/drawing/2014/main" id="{C180751A-A425-2A7C-9905-D4075302A3A9}"/>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20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7 - 4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AD49FC51-3DDE-4079-644A-F3FAEB0DC4A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22" name="TextBox 21">
            <a:extLst>
              <a:ext uri="{FF2B5EF4-FFF2-40B4-BE49-F238E27FC236}">
                <a16:creationId xmlns:a16="http://schemas.microsoft.com/office/drawing/2014/main" id="{3F8C1C72-A585-7ED5-651B-B528B397081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3" name="Slide Number Placeholder 5">
            <a:extLst>
              <a:ext uri="{FF2B5EF4-FFF2-40B4-BE49-F238E27FC236}">
                <a16:creationId xmlns:a16="http://schemas.microsoft.com/office/drawing/2014/main" id="{D3FAF429-6C3E-019C-0537-840220A5BF9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4" name="Footer Placeholder 2">
            <a:extLst>
              <a:ext uri="{FF2B5EF4-FFF2-40B4-BE49-F238E27FC236}">
                <a16:creationId xmlns:a16="http://schemas.microsoft.com/office/drawing/2014/main" id="{14C8B806-8FC3-E969-CBCA-FAFFE8971D2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7" name="Straight Connector 6">
            <a:extLst>
              <a:ext uri="{FF2B5EF4-FFF2-40B4-BE49-F238E27FC236}">
                <a16:creationId xmlns:a16="http://schemas.microsoft.com/office/drawing/2014/main" id="{53224256-5A48-9D8B-C9D2-2CC09506C7C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312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8 - Numbered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bg1"/>
                </a:solidFill>
              </a:defRPr>
            </a:lvl1pPr>
            <a:lvl2pPr marL="408600" indent="-228600">
              <a:lnSpc>
                <a:spcPct val="100000"/>
              </a:lnSpc>
              <a:spcBef>
                <a:spcPts val="0"/>
              </a:spcBef>
              <a:spcAft>
                <a:spcPts val="600"/>
              </a:spcAft>
              <a:buFont typeface="+mj-lt"/>
              <a:buAutoNum type="arabicPeriod" startAt="2"/>
              <a:defRPr sz="1200">
                <a:solidFill>
                  <a:schemeClr val="bg1"/>
                </a:solidFill>
              </a:defRPr>
            </a:lvl2pPr>
            <a:lvl3pPr marL="588600" indent="-228600">
              <a:lnSpc>
                <a:spcPct val="100000"/>
              </a:lnSpc>
              <a:spcBef>
                <a:spcPts val="0"/>
              </a:spcBef>
              <a:spcAft>
                <a:spcPts val="600"/>
              </a:spcAft>
              <a:buFont typeface="+mj-lt"/>
              <a:buAutoNum type="arabicPeriod" startAt="3"/>
              <a:defRPr sz="1200">
                <a:solidFill>
                  <a:schemeClr val="bg1"/>
                </a:solidFill>
              </a:defRPr>
            </a:lvl3pPr>
            <a:lvl4pPr marL="768600" indent="-228600">
              <a:lnSpc>
                <a:spcPct val="100000"/>
              </a:lnSpc>
              <a:spcBef>
                <a:spcPts val="0"/>
              </a:spcBef>
              <a:spcAft>
                <a:spcPts val="600"/>
              </a:spcAft>
              <a:buFont typeface="+mj-lt"/>
              <a:buAutoNum type="arabicPeriod" startAt="4"/>
              <a:defRPr sz="1200">
                <a:solidFill>
                  <a:schemeClr val="bg1"/>
                </a:solidFill>
              </a:defRPr>
            </a:lvl4pPr>
            <a:lvl5pPr marL="957150" indent="-228600">
              <a:lnSpc>
                <a:spcPct val="100000"/>
              </a:lnSpc>
              <a:spcBef>
                <a:spcPts val="0"/>
              </a:spcBef>
              <a:spcAft>
                <a:spcPts val="600"/>
              </a:spcAft>
              <a:buFont typeface="+mj-lt"/>
              <a:buAutoNum type="arabicPeriod" startAt="5"/>
              <a:defRPr sz="1200">
                <a:solidFill>
                  <a:schemeClr val="bg1"/>
                </a:solidFill>
              </a:defRPr>
            </a:lvl5pPr>
          </a:lstStyle>
          <a:p>
            <a:pPr lvl="0"/>
            <a:r>
              <a:rPr lang="en-US" dirty="0"/>
              <a:t>Text here</a:t>
            </a:r>
          </a:p>
          <a:p>
            <a:pPr lvl="1"/>
            <a:r>
              <a:rPr lang="en-US" dirty="0"/>
              <a:t>Text here</a:t>
            </a:r>
          </a:p>
          <a:p>
            <a:pPr lvl="2"/>
            <a:r>
              <a:rPr lang="en-US" dirty="0"/>
              <a:t>Text here</a:t>
            </a:r>
          </a:p>
          <a:p>
            <a:pPr lvl="3"/>
            <a:r>
              <a:rPr lang="en-US" dirty="0"/>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dirty="0"/>
              <a:t>Text here</a:t>
            </a:r>
          </a:p>
        </p:txBody>
      </p:sp>
      <p:pic>
        <p:nvPicPr>
          <p:cNvPr id="2" name="Graphic 1">
            <a:extLst>
              <a:ext uri="{FF2B5EF4-FFF2-40B4-BE49-F238E27FC236}">
                <a16:creationId xmlns:a16="http://schemas.microsoft.com/office/drawing/2014/main" id="{AF7ADEE1-F63C-492E-6243-826D5239E9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9" name="TextBox 18">
            <a:extLst>
              <a:ext uri="{FF2B5EF4-FFF2-40B4-BE49-F238E27FC236}">
                <a16:creationId xmlns:a16="http://schemas.microsoft.com/office/drawing/2014/main" id="{128DC97F-4D64-0DED-88CD-EE02622DD1A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36AADFB0-EF58-B66F-9E2F-35B8CE845DF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B5E01CE8-3A1A-97F6-CB42-2A7B7096CA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5" name="Straight Connector 4">
            <a:extLst>
              <a:ext uri="{FF2B5EF4-FFF2-40B4-BE49-F238E27FC236}">
                <a16:creationId xmlns:a16="http://schemas.microsoft.com/office/drawing/2014/main" id="{AAB8DA60-1079-0DE5-3032-4CC124EFC3A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63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9 - Title dark">
    <p:bg>
      <p:bgPr>
        <a:solidFill>
          <a:schemeClr val="tx2"/>
        </a:solidFill>
        <a:effectLst/>
      </p:bgPr>
    </p:bg>
    <p:spTree>
      <p:nvGrpSpPr>
        <p:cNvPr id="1" name=""/>
        <p:cNvGrpSpPr/>
        <p:nvPr/>
      </p:nvGrpSpPr>
      <p:grpSpPr>
        <a:xfrm>
          <a:off x="0" y="0"/>
          <a:ext cx="0" cy="0"/>
          <a:chOff x="0" y="0"/>
          <a:chExt cx="0" cy="0"/>
        </a:xfrm>
      </p:grpSpPr>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8751E31D-7B4F-D8BB-1E48-D88EA581DC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7" name="TextBox 16">
            <a:extLst>
              <a:ext uri="{FF2B5EF4-FFF2-40B4-BE49-F238E27FC236}">
                <a16:creationId xmlns:a16="http://schemas.microsoft.com/office/drawing/2014/main" id="{3CFD536D-56F0-6B89-4E85-90A6E969D32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A2A18FDE-17E4-A96B-C3EE-A77EEBA83E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A39C322E-4A8A-CA2E-DBCD-97DA4FDE15D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sp>
        <p:nvSpPr>
          <p:cNvPr id="21" name="Text Placeholder 42">
            <a:extLst>
              <a:ext uri="{FF2B5EF4-FFF2-40B4-BE49-F238E27FC236}">
                <a16:creationId xmlns:a16="http://schemas.microsoft.com/office/drawing/2014/main" id="{B3D3C671-29A5-6951-28E5-A58089FE5D4B}"/>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2" name="Straight Connector 1">
            <a:extLst>
              <a:ext uri="{FF2B5EF4-FFF2-40B4-BE49-F238E27FC236}">
                <a16:creationId xmlns:a16="http://schemas.microsoft.com/office/drawing/2014/main" id="{C5C5220E-134B-27E4-7BF1-37E70D4B64A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920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1 - Cover N BlueGreen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8" y="4482674"/>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7" name="Straight Connector 6">
            <a:extLst>
              <a:ext uri="{FF2B5EF4-FFF2-40B4-BE49-F238E27FC236}">
                <a16:creationId xmlns:a16="http://schemas.microsoft.com/office/drawing/2014/main" id="{5043BA7C-3D07-A541-E538-C8BD56B50AB3}"/>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963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2 - Cover N PurpleBlue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8" y="4482674"/>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0" name="TextBox 19">
            <a:extLst>
              <a:ext uri="{FF2B5EF4-FFF2-40B4-BE49-F238E27FC236}">
                <a16:creationId xmlns:a16="http://schemas.microsoft.com/office/drawing/2014/main" id="{77E65701-8704-DC44-7F06-7957F6D50DDE}"/>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B0CCF65E-F2C0-F179-6CEF-6926AE13A1AD}"/>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4148E0E7-D605-6CB3-E2A2-9F865D08BD3D}"/>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30FB4871-3E91-2C06-4BD6-BAB4716AC823}"/>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73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3 - Cover N Pink1">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9" name="TextBox 18">
            <a:extLst>
              <a:ext uri="{FF2B5EF4-FFF2-40B4-BE49-F238E27FC236}">
                <a16:creationId xmlns:a16="http://schemas.microsoft.com/office/drawing/2014/main" id="{3B531529-C0C1-501F-B90B-E578B26E0D98}"/>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40C94059-F7F6-293D-88B1-A0CCDDB75575}"/>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98343E1B-0BDB-6D7F-D5F6-35E72B8B2568}"/>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F5A84A49-4C32-0562-6B33-E8281C62C942}"/>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815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4 - Cover N Whit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dirty="0"/>
              <a:t>Presentation</a:t>
            </a:r>
            <a:br>
              <a:rPr lang="en-GB" dirty="0"/>
            </a:br>
            <a:r>
              <a:rPr lang="en-GB" dirty="0"/>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4" name="TextBox 23">
            <a:extLst>
              <a:ext uri="{FF2B5EF4-FFF2-40B4-BE49-F238E27FC236}">
                <a16:creationId xmlns:a16="http://schemas.microsoft.com/office/drawing/2014/main" id="{EE447E57-9E3B-2030-9902-A8BA6E7583E4}"/>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5" name="Slide Number Placeholder 5">
            <a:extLst>
              <a:ext uri="{FF2B5EF4-FFF2-40B4-BE49-F238E27FC236}">
                <a16:creationId xmlns:a16="http://schemas.microsoft.com/office/drawing/2014/main" id="{B61C7B4D-5A69-FF1F-0F31-D16D75C7921B}"/>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6" name="Footer Placeholder 2">
            <a:extLst>
              <a:ext uri="{FF2B5EF4-FFF2-40B4-BE49-F238E27FC236}">
                <a16:creationId xmlns:a16="http://schemas.microsoft.com/office/drawing/2014/main" id="{AD544843-BF44-8F0F-4D23-F80C60F60B5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20907F98-A046-E796-677D-FB8EEDD6F083}"/>
              </a:ext>
            </a:extLst>
          </p:cNvPr>
          <p:cNvCxnSpPr>
            <a:cxnSpLocks/>
          </p:cNvCxnSpPr>
          <p:nvPr userDrawn="1"/>
        </p:nvCxnSpPr>
        <p:spPr>
          <a:xfrm>
            <a:off x="6278509"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20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1 - Cover O BlueGreen2">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8" y="2418218"/>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sp>
        <p:nvSpPr>
          <p:cNvPr id="16" name="TextBox 15">
            <a:extLst>
              <a:ext uri="{FF2B5EF4-FFF2-40B4-BE49-F238E27FC236}">
                <a16:creationId xmlns:a16="http://schemas.microsoft.com/office/drawing/2014/main" id="{CC8B88A2-C8A9-A342-E8B5-C91DF5E71FF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9EC2290D-5934-145E-499C-1CB0349E5F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BD471F30-B344-A63E-287D-45299C34768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1F9E2940-FA7B-D6D9-D260-E7460440051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997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2 - Cover O BluePink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8" y="2418218"/>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sp>
        <p:nvSpPr>
          <p:cNvPr id="20" name="TextBox 19">
            <a:extLst>
              <a:ext uri="{FF2B5EF4-FFF2-40B4-BE49-F238E27FC236}">
                <a16:creationId xmlns:a16="http://schemas.microsoft.com/office/drawing/2014/main" id="{3B132D8A-9E85-B335-C2FD-9D2508FEAFC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5D1F556C-703D-0EB9-35BD-0A7DE6122BF2}"/>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F61D5928-67F7-A4E5-2767-E072B8F67A2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EF6BC33A-A2E3-7103-ACC7-6F043901E5E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311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3 - Cover O BlueGreen3">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sp>
        <p:nvSpPr>
          <p:cNvPr id="20" name="TextBox 19">
            <a:extLst>
              <a:ext uri="{FF2B5EF4-FFF2-40B4-BE49-F238E27FC236}">
                <a16:creationId xmlns:a16="http://schemas.microsoft.com/office/drawing/2014/main" id="{720759C7-94BC-8FC1-9A43-A40A4BE7AC1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83D4680A-11B6-A841-EC68-FFF11409500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AE485A1C-8A6A-5C51-5E3F-5685AAA904F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97FF23FE-4D10-4C29-7B09-1D707687BDB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03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D81B0E9F-637B-B4E3-0E4C-6D28BA81E660}"/>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89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4 - Cover O Whit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dirty="0"/>
              <a:t>Presentation</a:t>
            </a:r>
            <a:br>
              <a:rPr lang="en-GB" dirty="0"/>
            </a:br>
            <a:r>
              <a:rPr lang="en-GB" dirty="0"/>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5" y="-4796"/>
            <a:ext cx="4017225" cy="5143500"/>
          </a:xfrm>
          <a:prstGeom prst="rect">
            <a:avLst/>
          </a:prstGeom>
        </p:spPr>
      </p:pic>
      <p:sp>
        <p:nvSpPr>
          <p:cNvPr id="16" name="TextBox 15">
            <a:extLst>
              <a:ext uri="{FF2B5EF4-FFF2-40B4-BE49-F238E27FC236}">
                <a16:creationId xmlns:a16="http://schemas.microsoft.com/office/drawing/2014/main" id="{8D94EDB0-D38F-0FE8-27C1-80BAE2455A1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EFAF1A61-3518-0ABC-1BC0-5990D5EF88D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496FB4B1-7F2F-CF04-74B8-D3A7467B0ED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31F15E35-8F62-FCD4-CD9C-8C7F57AAEDE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60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1 - Cover K Orange1">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67656" y="0"/>
            <a:ext cx="4176344" cy="51444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8" y="2418218"/>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0" name="TextBox 19">
            <a:extLst>
              <a:ext uri="{FF2B5EF4-FFF2-40B4-BE49-F238E27FC236}">
                <a16:creationId xmlns:a16="http://schemas.microsoft.com/office/drawing/2014/main" id="{801FC38E-29E5-B44A-FE96-F713B08050E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7AAAD9DC-C952-84F6-32BA-CE8084E916D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B603A7C0-7450-F57A-CF86-135B131E63C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EB055563-B67F-14B5-583B-3BFC0EB8093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581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2 - Cover K BlueGreen4">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8" y="2418218"/>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7" name="TextBox 16">
            <a:extLst>
              <a:ext uri="{FF2B5EF4-FFF2-40B4-BE49-F238E27FC236}">
                <a16:creationId xmlns:a16="http://schemas.microsoft.com/office/drawing/2014/main" id="{D9CCAE72-315B-6DC4-6ED3-6C32104BB03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9F6B1C01-19BD-7D67-4E40-88818E2139B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7C973916-701B-92E4-FA4C-28A5746F5C0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2987F7F1-F554-8627-99C4-694EBCFB2B2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454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3 - Cover K Pink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8" y="2418218"/>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8" name="TextBox 17">
            <a:extLst>
              <a:ext uri="{FF2B5EF4-FFF2-40B4-BE49-F238E27FC236}">
                <a16:creationId xmlns:a16="http://schemas.microsoft.com/office/drawing/2014/main" id="{5AE80B1C-FD35-F288-8BFD-2F827D4C51A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0B17E72F-0CE2-D4D0-F696-BEA9F83EF5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AB4C8BF7-D6EA-CCEB-F116-FF8F674A1D0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3" name="Straight Connector 2">
            <a:extLst>
              <a:ext uri="{FF2B5EF4-FFF2-40B4-BE49-F238E27FC236}">
                <a16:creationId xmlns:a16="http://schemas.microsoft.com/office/drawing/2014/main" id="{DA7837CA-5E74-BA1B-C559-ADAB2DF6DB76}"/>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573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4 - Cover K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dirty="0"/>
              <a:t>Presentation</a:t>
            </a:r>
            <a:br>
              <a:rPr lang="en-GB" dirty="0"/>
            </a:br>
            <a:r>
              <a:rPr lang="en-GB" dirty="0"/>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9" name="TextBox 18">
            <a:extLst>
              <a:ext uri="{FF2B5EF4-FFF2-40B4-BE49-F238E27FC236}">
                <a16:creationId xmlns:a16="http://schemas.microsoft.com/office/drawing/2014/main" id="{685118FE-3A69-7878-D9BB-1A3313720C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0F609D8D-5CB0-9FB7-12C3-CB2F81E54A6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A6A581A3-9568-ADAA-C577-D08AD5F1385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0E53593B-A7AE-9963-B6BC-8C94C8F0B46B}"/>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929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1 - Divider BlueGreen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A3AA9E6A-3B54-EBA8-25AB-52211D52F5E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0FC82D3C-5CAB-DDEA-5BAD-0CE49311B44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F275CFF-10A6-01B8-606D-73D7A564226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sp>
        <p:nvSpPr>
          <p:cNvPr id="5" name="Text Placeholder 42">
            <a:extLst>
              <a:ext uri="{FF2B5EF4-FFF2-40B4-BE49-F238E27FC236}">
                <a16:creationId xmlns:a16="http://schemas.microsoft.com/office/drawing/2014/main" id="{56D07526-2E9D-2AAD-EE94-167EEE1536FF}"/>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8B78E584-630B-6BB7-31DB-22945E35D16E}"/>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021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2 - Divider BlueGreen3">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4FBBDEB0-7315-4214-F9C8-48DBCC502C8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3976F6A6-5835-91B8-5B94-A197DCCF65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146445DD-AC0A-C4BA-03CB-A346CF3E927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sp>
        <p:nvSpPr>
          <p:cNvPr id="3" name="Text Placeholder 42">
            <a:extLst>
              <a:ext uri="{FF2B5EF4-FFF2-40B4-BE49-F238E27FC236}">
                <a16:creationId xmlns:a16="http://schemas.microsoft.com/office/drawing/2014/main" id="{5ED3C240-0F31-AD4B-E3D6-E9E2DFC4EB67}"/>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C935493C-0314-59F4-3E99-CA50A71C90CC}"/>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575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793B8AC4-F4BB-1C6B-E9E1-81AAE91353A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868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4 - Divider PurpleBlue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06758511-3EE8-4852-763C-F4F1187FA97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486F512-1927-A0E0-A1C2-79941992D99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8DEF3F3-5CAD-FC0C-F7DD-4A913E71BD3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sp>
        <p:nvSpPr>
          <p:cNvPr id="4" name="Text Placeholder 42">
            <a:extLst>
              <a:ext uri="{FF2B5EF4-FFF2-40B4-BE49-F238E27FC236}">
                <a16:creationId xmlns:a16="http://schemas.microsoft.com/office/drawing/2014/main" id="{E790325F-8E1D-1D8F-9BC9-63324BDA4002}"/>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15CA3B95-CC6F-4FEB-6208-838206331854}"/>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560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5 - Divider BluePink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35665458-1735-3CFE-DB60-E654932058A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B8EAC92C-19BC-5473-42AE-69A4371F286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E2C85D8-A3A9-A261-1BCF-70106685644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sp>
        <p:nvSpPr>
          <p:cNvPr id="3" name="Text Placeholder 42">
            <a:extLst>
              <a:ext uri="{FF2B5EF4-FFF2-40B4-BE49-F238E27FC236}">
                <a16:creationId xmlns:a16="http://schemas.microsoft.com/office/drawing/2014/main" id="{521CF4E5-14D0-7A0E-3B20-BC1F539D9BFE}"/>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95A401B5-C192-1C5E-DEC6-0208970D3606}"/>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7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4 - 1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5" name="TextBox 14">
            <a:extLst>
              <a:ext uri="{FF2B5EF4-FFF2-40B4-BE49-F238E27FC236}">
                <a16:creationId xmlns:a16="http://schemas.microsoft.com/office/drawing/2014/main" id="{D5C5286A-148E-6CAC-4953-28CEC8A7AC6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8C09A251-3EA9-3813-C32A-42674B11B3B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DDBC5E9-DF95-1530-C94F-AC94C8FDD7B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6F6E148E-AE32-EC04-55CF-5022F79ADEBA}"/>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054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6 - Divider Pink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C4C0B05D-F0F7-15F3-4C17-EED0899C7AF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9857B24-CF63-C1F9-6FBA-114618B4AAB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9CB5136-AC36-0B5E-A3A9-2D5B7B13CF9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sp>
        <p:nvSpPr>
          <p:cNvPr id="4" name="Text Placeholder 42">
            <a:extLst>
              <a:ext uri="{FF2B5EF4-FFF2-40B4-BE49-F238E27FC236}">
                <a16:creationId xmlns:a16="http://schemas.microsoft.com/office/drawing/2014/main" id="{45165F11-ACDF-2F83-0960-B38B3A16DAD5}"/>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07706451-60D5-D91A-8F02-C9976F1594E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979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7 - Divider Orange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849B4D71-50D7-0502-EF7E-5AAF38E8659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256B84B-A641-FF3B-04A5-7875DE216F3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B5AF0F0-B002-CB3B-6A1E-945904E802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sp>
        <p:nvSpPr>
          <p:cNvPr id="3" name="Text Placeholder 42">
            <a:extLst>
              <a:ext uri="{FF2B5EF4-FFF2-40B4-BE49-F238E27FC236}">
                <a16:creationId xmlns:a16="http://schemas.microsoft.com/office/drawing/2014/main" id="{BFB53FB7-1753-80D0-CDCE-10664D914FBD}"/>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AC6A19A-B08A-3B13-3757-298A0EA8C9A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16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1 - End BlueGreen2">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128977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2 - End BlueGreen3">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184901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3 - End BlueGreen5">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38066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4 - End PurpleBlue2">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752717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5 - End BluePink1">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53694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6 - End Pink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842669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7 - Divider Orange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511565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8 - Divider Whit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1833317" y="1954988"/>
            <a:ext cx="5477366" cy="1233523"/>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52391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5 - 2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6" name="TextBox 15">
            <a:extLst>
              <a:ext uri="{FF2B5EF4-FFF2-40B4-BE49-F238E27FC236}">
                <a16:creationId xmlns:a16="http://schemas.microsoft.com/office/drawing/2014/main" id="{76D7398D-CEE7-3079-FB86-A89C992F31A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3654D0DC-83E2-3257-B441-08F7D9D944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47C68A9-7989-FB66-D55B-D66D6874D99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915E90F7-1D56-9D4E-EEB3-850E3973D909}"/>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635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3_Gray Divider Slide">
    <p:bg>
      <p:bgPr>
        <a:solidFill>
          <a:schemeClr val="accent1"/>
        </a:solidFill>
        <a:effectLst/>
      </p:bgPr>
    </p:bg>
    <p:spTree>
      <p:nvGrpSpPr>
        <p:cNvPr id="1" name=""/>
        <p:cNvGrpSpPr/>
        <p:nvPr/>
      </p:nvGrpSpPr>
      <p:grpSpPr>
        <a:xfrm>
          <a:off x="0" y="0"/>
          <a:ext cx="0" cy="0"/>
          <a:chOff x="0" y="0"/>
          <a:chExt cx="0" cy="0"/>
        </a:xfrm>
      </p:grpSpPr>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Nokia internal use</a:t>
            </a:r>
            <a:endParaRPr lang="en-US"/>
          </a:p>
        </p:txBody>
      </p:sp>
    </p:spTree>
    <p:extLst>
      <p:ext uri="{BB962C8B-B14F-4D97-AF65-F5344CB8AC3E}">
        <p14:creationId xmlns:p14="http://schemas.microsoft.com/office/powerpoint/2010/main" val="3205525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6.2_Gray Blank">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Nokia internal use</a:t>
            </a:r>
            <a:endParaRPr lang="en-US"/>
          </a:p>
        </p:txBody>
      </p:sp>
      <p:sp>
        <p:nvSpPr>
          <p:cNvPr id="3" name="Text Placeholder 42">
            <a:extLst>
              <a:ext uri="{FF2B5EF4-FFF2-40B4-BE49-F238E27FC236}">
                <a16:creationId xmlns:a16="http://schemas.microsoft.com/office/drawing/2014/main" id="{49350A55-2F07-4BC8-A4E0-A43424FABFF0}"/>
              </a:ext>
            </a:extLst>
          </p:cNvPr>
          <p:cNvSpPr>
            <a:spLocks noGrp="1"/>
          </p:cNvSpPr>
          <p:nvPr>
            <p:ph type="body" sz="quarter" idx="13" hasCustomPrompt="1"/>
          </p:nvPr>
        </p:nvSpPr>
        <p:spPr>
          <a:xfrm>
            <a:off x="417600" y="395946"/>
            <a:ext cx="8308800" cy="648000"/>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310165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7_1.2 Title">
    <p:spTree>
      <p:nvGrpSpPr>
        <p:cNvPr id="1" name=""/>
        <p:cNvGrpSpPr/>
        <p:nvPr/>
      </p:nvGrpSpPr>
      <p:grpSpPr>
        <a:xfrm>
          <a:off x="0" y="0"/>
          <a:ext cx="0" cy="0"/>
          <a:chOff x="0" y="0"/>
          <a:chExt cx="0" cy="0"/>
        </a:xfrm>
      </p:grpSpPr>
      <p:pic>
        <p:nvPicPr>
          <p:cNvPr id="2" name="Picture 9" descr="Background pattern&#10;&#10;Description automatically generated">
            <a:extLst>
              <a:ext uri="{FF2B5EF4-FFF2-40B4-BE49-F238E27FC236}">
                <a16:creationId xmlns:a16="http://schemas.microsoft.com/office/drawing/2014/main" id="{F3164CFE-3AC2-0399-4740-62A9EC8423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9" name="TextBox 8">
            <a:extLst>
              <a:ext uri="{FF2B5EF4-FFF2-40B4-BE49-F238E27FC236}">
                <a16:creationId xmlns:a16="http://schemas.microsoft.com/office/drawing/2014/main" id="{55C1BFCD-6D0E-9392-8AF1-AA5AC554C5C9}"/>
              </a:ext>
            </a:extLst>
          </p:cNvPr>
          <p:cNvSpPr txBox="1"/>
          <p:nvPr/>
        </p:nvSpPr>
        <p:spPr>
          <a:xfrm>
            <a:off x="680029" y="4858556"/>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0" name="Slide Number Placeholder 5">
            <a:extLst>
              <a:ext uri="{FF2B5EF4-FFF2-40B4-BE49-F238E27FC236}">
                <a16:creationId xmlns:a16="http://schemas.microsoft.com/office/drawing/2014/main" id="{660ADFB8-3432-B307-E345-E3F3BD40FB23}"/>
              </a:ext>
            </a:extLst>
          </p:cNvPr>
          <p:cNvSpPr txBox="1">
            <a:spLocks/>
          </p:cNvSpPr>
          <p:nvPr/>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E8B6B60-CBCC-891E-2583-9E8CD3C9950B}"/>
              </a:ext>
            </a:extLst>
          </p:cNvPr>
          <p:cNvCxnSpPr>
            <a:cxnSpLocks/>
          </p:cNvCxnSpPr>
          <p:nvPr/>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CBFB85A3-5CE3-2927-6461-99DEDFB9D5F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dirty="0"/>
              <a:t>Change document classification and / or document ID</a:t>
            </a:r>
          </a:p>
        </p:txBody>
      </p:sp>
      <p:pic>
        <p:nvPicPr>
          <p:cNvPr id="5" name="Graphic 1">
            <a:extLst>
              <a:ext uri="{FF2B5EF4-FFF2-40B4-BE49-F238E27FC236}">
                <a16:creationId xmlns:a16="http://schemas.microsoft.com/office/drawing/2014/main" id="{03653D28-570F-1233-6518-02576B6E8A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Tree>
    <p:extLst>
      <p:ext uri="{BB962C8B-B14F-4D97-AF65-F5344CB8AC3E}">
        <p14:creationId xmlns:p14="http://schemas.microsoft.com/office/powerpoint/2010/main" val="3400090110"/>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1.2_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Nokia internal use</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648000"/>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38813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ONTENT_TEXT ONLY">
    <p:spTree>
      <p:nvGrpSpPr>
        <p:cNvPr id="1" name=""/>
        <p:cNvGrpSpPr/>
        <p:nvPr/>
      </p:nvGrpSpPr>
      <p:grpSpPr>
        <a:xfrm>
          <a:off x="0" y="0"/>
          <a:ext cx="0" cy="0"/>
          <a:chOff x="0" y="0"/>
          <a:chExt cx="0" cy="0"/>
        </a:xfrm>
      </p:grpSpPr>
      <p:sp>
        <p:nvSpPr>
          <p:cNvPr id="10" name="Text Placeholder 42">
            <a:extLst>
              <a:ext uri="{FF2B5EF4-FFF2-40B4-BE49-F238E27FC236}">
                <a16:creationId xmlns:a16="http://schemas.microsoft.com/office/drawing/2014/main" id="{A29117A2-A4D7-832C-78F5-FD693E1F53FB}"/>
              </a:ext>
            </a:extLst>
          </p:cNvPr>
          <p:cNvSpPr>
            <a:spLocks noGrp="1"/>
          </p:cNvSpPr>
          <p:nvPr>
            <p:ph type="body" sz="quarter" idx="13" hasCustomPrompt="1"/>
          </p:nvPr>
        </p:nvSpPr>
        <p:spPr>
          <a:xfrm>
            <a:off x="313200" y="620754"/>
            <a:ext cx="8548860" cy="308126"/>
          </a:xfrm>
          <a:prstGeom prst="rect">
            <a:avLst/>
          </a:prstGeom>
        </p:spPr>
        <p:txBody>
          <a:bodyPr lIns="0" tIns="0" rIns="0" bIns="0"/>
          <a:lstStyle>
            <a:lvl1pPr marL="0" indent="0">
              <a:lnSpc>
                <a:spcPct val="100000"/>
              </a:lnSpc>
              <a:spcBef>
                <a:spcPts val="0"/>
              </a:spcBef>
              <a:buNone/>
              <a:defRPr sz="1800" baseline="0">
                <a:solidFill>
                  <a:schemeClr val="bg2">
                    <a:lumMod val="50000"/>
                  </a:schemeClr>
                </a:solidFill>
                <a:latin typeface="Nokia Pure Headline Ultra Light" panose="020B0204020202020204" pitchFamily="34" charset="0"/>
              </a:defRPr>
            </a:lvl1pPr>
          </a:lstStyle>
          <a:p>
            <a:pPr lvl="0"/>
            <a:r>
              <a:rPr lang="en-US" noProof="0"/>
              <a:t>Click to edit headline</a:t>
            </a:r>
          </a:p>
        </p:txBody>
      </p:sp>
      <p:sp>
        <p:nvSpPr>
          <p:cNvPr id="11" name="Text Placeholder 42">
            <a:extLst>
              <a:ext uri="{FF2B5EF4-FFF2-40B4-BE49-F238E27FC236}">
                <a16:creationId xmlns:a16="http://schemas.microsoft.com/office/drawing/2014/main" id="{CE2D3EB5-3A33-3E89-FE5B-7D7A0E061D86}"/>
              </a:ext>
            </a:extLst>
          </p:cNvPr>
          <p:cNvSpPr>
            <a:spLocks noGrp="1"/>
          </p:cNvSpPr>
          <p:nvPr>
            <p:ph type="body" sz="quarter" idx="12" hasCustomPrompt="1"/>
          </p:nvPr>
        </p:nvSpPr>
        <p:spPr>
          <a:xfrm>
            <a:off x="313200" y="290983"/>
            <a:ext cx="8548860" cy="276431"/>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Ultra Light" panose="020B0204020202020204" pitchFamily="34" charset="0"/>
              </a:defRPr>
            </a:lvl1pPr>
          </a:lstStyle>
          <a:p>
            <a:pPr lvl="0"/>
            <a:r>
              <a:rPr lang="en-US" noProof="0"/>
              <a:t>Click to edit headline</a:t>
            </a:r>
          </a:p>
        </p:txBody>
      </p:sp>
      <p:sp>
        <p:nvSpPr>
          <p:cNvPr id="14" name="Text Placeholder 3">
            <a:extLst>
              <a:ext uri="{FF2B5EF4-FFF2-40B4-BE49-F238E27FC236}">
                <a16:creationId xmlns:a16="http://schemas.microsoft.com/office/drawing/2014/main" id="{515AA207-D68D-086B-4371-9D72D174D717}"/>
              </a:ext>
            </a:extLst>
          </p:cNvPr>
          <p:cNvSpPr>
            <a:spLocks noGrp="1"/>
          </p:cNvSpPr>
          <p:nvPr>
            <p:ph type="body" sz="half" idx="14" hasCustomPrompt="1"/>
          </p:nvPr>
        </p:nvSpPr>
        <p:spPr>
          <a:xfrm>
            <a:off x="313135" y="1105329"/>
            <a:ext cx="8548925" cy="3417386"/>
          </a:xfrm>
          <a:prstGeom prst="rect">
            <a:avLst/>
          </a:prstGeom>
        </p:spPr>
        <p:txBody>
          <a:bodyPr lIns="0" tIns="0" rIns="0" bIns="0"/>
          <a:lstStyle>
            <a:lvl1pPr marL="0" indent="0" algn="l" defTabSz="685800" rtl="0" eaLnBrk="1" latinLnBrk="0" hangingPunct="1">
              <a:lnSpc>
                <a:spcPct val="100000"/>
              </a:lnSpc>
              <a:spcBef>
                <a:spcPct val="0"/>
              </a:spcBef>
              <a:buSzPct val="70000"/>
              <a:buFont typeface="Arial" panose="020B0604020202020204" pitchFamily="34" charset="0"/>
              <a:buNone/>
              <a:defRPr lang="en-GB" sz="1350" kern="1200" dirty="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text</a:t>
            </a:r>
          </a:p>
        </p:txBody>
      </p:sp>
    </p:spTree>
    <p:extLst>
      <p:ext uri="{BB962C8B-B14F-4D97-AF65-F5344CB8AC3E}">
        <p14:creationId xmlns:p14="http://schemas.microsoft.com/office/powerpoint/2010/main" val="138479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47">
          <p15:clr>
            <a:srgbClr val="FBAE40"/>
          </p15:clr>
        </p15:guide>
        <p15:guide id="4" pos="511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1.2_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Nokia internal use</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dirty="0"/>
              <a:t>Click to edit headline</a:t>
            </a:r>
          </a:p>
        </p:txBody>
      </p:sp>
    </p:spTree>
    <p:extLst>
      <p:ext uri="{BB962C8B-B14F-4D97-AF65-F5344CB8AC3E}">
        <p14:creationId xmlns:p14="http://schemas.microsoft.com/office/powerpoint/2010/main" val="1489399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1135"/>
                </a:solidFill>
                <a:effectLst/>
                <a:uLnTx/>
                <a:uFillTx/>
                <a:latin typeface="Nokia Pure Text Light" panose="020B0304040602060303" pitchFamily="34" charset="0"/>
                <a:ea typeface="Nokia Pure Text Light" panose="020B0304040602060303" pitchFamily="34" charset="0"/>
                <a:cs typeface="Arial" panose="020B0604020202020204" pitchFamily="34" charset="0"/>
              </a:rPr>
              <a:t>&lt;Document ID: change ID in footer or remove&gt; &lt;Change information classification in footer&gt;</a:t>
            </a:r>
            <a:endParaRPr kumimoji="0" lang="en-US" sz="800" b="0" i="0" u="none" strike="noStrike" kern="1200" cap="none" spc="0" normalizeH="0" baseline="0" noProof="0" dirty="0">
              <a:ln>
                <a:noFill/>
              </a:ln>
              <a:solidFill>
                <a:srgbClr val="001135"/>
              </a:solidFill>
              <a:effectLst/>
              <a:uLnTx/>
              <a:uFillTx/>
              <a:latin typeface="Nokia Pure Text Light" panose="020B0304040602060303" pitchFamily="34" charset="0"/>
              <a:ea typeface="Nokia Pure Text Light" panose="020B0304040602060303" pitchFamily="34" charset="0"/>
            </a:endParaRPr>
          </a:p>
        </p:txBody>
      </p:sp>
    </p:spTree>
    <p:extLst>
      <p:ext uri="{BB962C8B-B14F-4D97-AF65-F5344CB8AC3E}">
        <p14:creationId xmlns:p14="http://schemas.microsoft.com/office/powerpoint/2010/main" val="1522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dirty="0"/>
              <a:t>Click to edit headline</a:t>
            </a:r>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Nokia Pure Text" panose="020B0503020202020204" pitchFamily="34" charset="0"/>
                <a:ea typeface="Nokia Pure Text" panose="020B0503020202020204" pitchFamily="34" charset="0"/>
              </a:defRPr>
            </a:lvl1pPr>
          </a:lstStyle>
          <a:p>
            <a:r>
              <a:rPr lang="en-US">
                <a:solidFill>
                  <a:srgbClr val="001135"/>
                </a:solidFill>
                <a:cs typeface="Arial" panose="020B0604020202020204" pitchFamily="34" charset="0"/>
              </a:rPr>
              <a:t>Confidential</a:t>
            </a:r>
            <a:endParaRPr lang="en-US" dirty="0">
              <a:solidFill>
                <a:srgbClr val="001135"/>
              </a:solidFill>
              <a:cs typeface="Arial" panose="020B0604020202020204" pitchFamily="34" charset="0"/>
            </a:endParaRP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lstStyle>
            <a:lvl1pPr marL="230400" indent="-230400">
              <a:spcBef>
                <a:spcPts val="0"/>
              </a:spcBef>
              <a:spcAft>
                <a:spcPts val="600"/>
              </a:spcAft>
              <a:defRPr sz="1600">
                <a:solidFill>
                  <a:schemeClr val="tx2"/>
                </a:solidFill>
                <a:latin typeface="Nokia Pure Text Light" panose="020B0403020202020204" pitchFamily="34" charset="0"/>
                <a:ea typeface="Nokia Pure Text Light" panose="020B0403020202020204" pitchFamily="34" charset="0"/>
              </a:defRPr>
            </a:lvl1pPr>
            <a:lvl2pPr marL="460800" indent="-230400">
              <a:spcBef>
                <a:spcPts val="0"/>
              </a:spcBef>
              <a:spcAft>
                <a:spcPts val="600"/>
              </a:spcAft>
              <a:defRPr sz="1400">
                <a:solidFill>
                  <a:schemeClr val="tx2"/>
                </a:solidFill>
                <a:latin typeface="Nokia Pure Text Light" panose="020B0403020202020204" pitchFamily="34" charset="0"/>
                <a:ea typeface="Nokia Pure Text Light" panose="020B0403020202020204" pitchFamily="34" charset="0"/>
              </a:defRPr>
            </a:lvl2pPr>
            <a:lvl3pPr marL="691200">
              <a:spcBef>
                <a:spcPts val="0"/>
              </a:spcBef>
              <a:spcAft>
                <a:spcPts val="600"/>
              </a:spcAft>
              <a:defRPr sz="1200">
                <a:solidFill>
                  <a:schemeClr val="tx2"/>
                </a:solidFill>
                <a:latin typeface="Nokia Pure Text Light" panose="020B0403020202020204" pitchFamily="34" charset="0"/>
                <a:ea typeface="Nokia Pure Text Light" panose="020B0403020202020204" pitchFamily="34" charset="0"/>
              </a:defRPr>
            </a:lvl3pPr>
            <a:lvl4pPr marL="921600">
              <a:spcBef>
                <a:spcPts val="0"/>
              </a:spcBef>
              <a:spcAft>
                <a:spcPts val="600"/>
              </a:spcAft>
              <a:defRPr sz="1000">
                <a:solidFill>
                  <a:schemeClr val="tx2"/>
                </a:solidFill>
                <a:latin typeface="Nokia Pure Text Light" panose="020B0403020202020204" pitchFamily="34" charset="0"/>
                <a:ea typeface="Nokia Pure Text Light" panose="020B0403020202020204" pitchFamily="34" charset="0"/>
              </a:defRPr>
            </a:lvl4pPr>
            <a:lvl5pPr marL="1152000" indent="-228600">
              <a:spcBef>
                <a:spcPts val="0"/>
              </a:spcBef>
              <a:spcAft>
                <a:spcPts val="600"/>
              </a:spcAft>
              <a:buFont typeface="Arial" panose="020B0604020202020204" pitchFamily="34" charset="0"/>
              <a:buChar char="•"/>
              <a:defRPr sz="900">
                <a:solidFill>
                  <a:schemeClr val="tx2"/>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tx2"/>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tx2"/>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9377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6413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4811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6 - 3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B3C89AA2-17C4-2311-08AF-1321E11749F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2713EB45-843B-9A1C-345B-468536A7E0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C77A4B8F-49F4-2929-427A-DF7B92A561E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5B2E0291-902D-01E0-6FC4-89B560E81BFC}"/>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699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69439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552164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171143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93522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236788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063558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00455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33366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6641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7 - 4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a:extLst>
              <a:ext uri="{FF2B5EF4-FFF2-40B4-BE49-F238E27FC236}">
                <a16:creationId xmlns:a16="http://schemas.microsoft.com/office/drawing/2014/main" id="{77523A0E-155F-824D-4618-C556416C4BC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3DCBE36C-4C66-1188-03D3-624F2E47A38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45644240-BAFF-42B5-1A7E-4A3EC1F84D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E87E5C0D-10A2-12FD-CA5E-E2BDF720F8D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85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8 - Numbered">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tx2"/>
                </a:solidFill>
              </a:defRPr>
            </a:lvl1pPr>
            <a:lvl2pPr marL="408600" indent="-228600">
              <a:lnSpc>
                <a:spcPct val="100000"/>
              </a:lnSpc>
              <a:spcBef>
                <a:spcPts val="0"/>
              </a:spcBef>
              <a:spcAft>
                <a:spcPts val="600"/>
              </a:spcAft>
              <a:buFont typeface="+mj-lt"/>
              <a:buAutoNum type="arabicPeriod" startAt="2"/>
              <a:defRPr sz="1200">
                <a:solidFill>
                  <a:schemeClr val="tx2"/>
                </a:solidFill>
              </a:defRPr>
            </a:lvl2pPr>
            <a:lvl3pPr marL="588600" indent="-228600">
              <a:lnSpc>
                <a:spcPct val="100000"/>
              </a:lnSpc>
              <a:spcBef>
                <a:spcPts val="0"/>
              </a:spcBef>
              <a:spcAft>
                <a:spcPts val="600"/>
              </a:spcAft>
              <a:buFont typeface="+mj-lt"/>
              <a:buAutoNum type="arabicPeriod" startAt="3"/>
              <a:defRPr sz="1200">
                <a:solidFill>
                  <a:schemeClr val="tx2"/>
                </a:solidFill>
              </a:defRPr>
            </a:lvl3pPr>
            <a:lvl4pPr marL="768600" indent="-228600">
              <a:lnSpc>
                <a:spcPct val="100000"/>
              </a:lnSpc>
              <a:spcBef>
                <a:spcPts val="0"/>
              </a:spcBef>
              <a:spcAft>
                <a:spcPts val="600"/>
              </a:spcAft>
              <a:buFont typeface="+mj-lt"/>
              <a:buAutoNum type="arabicPeriod" startAt="4"/>
              <a:defRPr sz="1200">
                <a:solidFill>
                  <a:schemeClr val="tx2"/>
                </a:solidFill>
              </a:defRPr>
            </a:lvl4pPr>
            <a:lvl5pPr marL="957150" indent="-228600">
              <a:lnSpc>
                <a:spcPct val="100000"/>
              </a:lnSpc>
              <a:spcBef>
                <a:spcPts val="0"/>
              </a:spcBef>
              <a:spcAft>
                <a:spcPts val="600"/>
              </a:spcAft>
              <a:buFont typeface="+mj-lt"/>
              <a:buAutoNum type="arabicPeriod" startAt="5"/>
              <a:defRPr sz="1200">
                <a:solidFill>
                  <a:schemeClr val="tx2"/>
                </a:solidFill>
              </a:defRPr>
            </a:lvl5pPr>
          </a:lstStyle>
          <a:p>
            <a:pPr lvl="0"/>
            <a:r>
              <a:rPr lang="en-US" dirty="0"/>
              <a:t>Text here</a:t>
            </a:r>
          </a:p>
          <a:p>
            <a:pPr lvl="1"/>
            <a:r>
              <a:rPr lang="en-US" dirty="0"/>
              <a:t>Text here</a:t>
            </a:r>
          </a:p>
          <a:p>
            <a:pPr lvl="2"/>
            <a:r>
              <a:rPr lang="en-US" dirty="0"/>
              <a:t>Text here</a:t>
            </a:r>
          </a:p>
          <a:p>
            <a:pPr lvl="3"/>
            <a:r>
              <a:rPr lang="en-US" dirty="0"/>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dirty="0"/>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5" name="TextBox 14">
            <a:extLst>
              <a:ext uri="{FF2B5EF4-FFF2-40B4-BE49-F238E27FC236}">
                <a16:creationId xmlns:a16="http://schemas.microsoft.com/office/drawing/2014/main" id="{2138E23A-1A2B-4FC2-057E-864010EF96E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5417762A-54B1-36A8-F29E-69737B3F61F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395D9105-CDC3-7AF1-1035-8F0BB27B989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cxnSp>
        <p:nvCxnSpPr>
          <p:cNvPr id="2" name="Straight Connector 1">
            <a:extLst>
              <a:ext uri="{FF2B5EF4-FFF2-40B4-BE49-F238E27FC236}">
                <a16:creationId xmlns:a16="http://schemas.microsoft.com/office/drawing/2014/main" id="{107B04DD-63D3-D02D-A63E-776C7C5FE3C6}"/>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6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9 -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dirty="0"/>
              <a:t>Click to edit headline</a:t>
            </a:r>
          </a:p>
        </p:txBody>
      </p:sp>
      <p:sp>
        <p:nvSpPr>
          <p:cNvPr id="9" name="TextBox 8">
            <a:extLst>
              <a:ext uri="{FF2B5EF4-FFF2-40B4-BE49-F238E27FC236}">
                <a16:creationId xmlns:a16="http://schemas.microsoft.com/office/drawing/2014/main" id="{84AB3D1D-D95D-CC81-FF15-1A1F6BE049F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AD043C3F-DBA3-47D4-A317-9E02DADB3E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7253B20-AD10-1261-4A70-76072ED4044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endParaRPr lang="en-US" dirty="0"/>
          </a:p>
        </p:txBody>
      </p:sp>
      <p:sp>
        <p:nvSpPr>
          <p:cNvPr id="3" name="Text Placeholder 42">
            <a:extLst>
              <a:ext uri="{FF2B5EF4-FFF2-40B4-BE49-F238E27FC236}">
                <a16:creationId xmlns:a16="http://schemas.microsoft.com/office/drawing/2014/main" id="{31386DAF-78F1-64A8-A51B-3B6BA0A20C9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accent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2ACA999B-1DD2-7DFF-F475-7A57D4C1A14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0224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2.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891639"/>
      </p:ext>
    </p:extLst>
  </p:cSld>
  <p:clrMap bg1="lt1" tx1="dk1" bg2="lt2" tx2="dk2" accent1="accent1" accent2="accent2" accent3="accent3" accent4="accent4" accent5="accent5" accent6="accent6" hlink="hlink" folHlink="folHlink"/>
  <p:sldLayoutIdLst>
    <p:sldLayoutId id="2147483663" r:id="rId1"/>
    <p:sldLayoutId id="2147483726" r:id="rId2"/>
    <p:sldLayoutId id="2147483776" r:id="rId3"/>
    <p:sldLayoutId id="2147483778" r:id="rId4"/>
    <p:sldLayoutId id="2147483779" r:id="rId5"/>
    <p:sldLayoutId id="2147483780" r:id="rId6"/>
    <p:sldLayoutId id="2147483781" r:id="rId7"/>
    <p:sldLayoutId id="2147483777" r:id="rId8"/>
    <p:sldLayoutId id="2147483796" r:id="rId9"/>
    <p:sldLayoutId id="2147483763" r:id="rId10"/>
    <p:sldLayoutId id="2147483794" r:id="rId11"/>
    <p:sldLayoutId id="2147483775" r:id="rId12"/>
    <p:sldLayoutId id="214748379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753" r:id="rId23"/>
    <p:sldLayoutId id="2147483757" r:id="rId24"/>
    <p:sldLayoutId id="2147483758" r:id="rId25"/>
    <p:sldLayoutId id="2147483815" r:id="rId26"/>
    <p:sldLayoutId id="2147483760" r:id="rId27"/>
    <p:sldLayoutId id="2147483761" r:id="rId28"/>
    <p:sldLayoutId id="2147483762" r:id="rId29"/>
    <p:sldLayoutId id="2147483774" r:id="rId30"/>
    <p:sldLayoutId id="2147483755" r:id="rId31"/>
    <p:sldLayoutId id="2147483756" r:id="rId32"/>
    <p:sldLayoutId id="2147483793" r:id="rId33"/>
    <p:sldLayoutId id="2147483814" r:id="rId34"/>
    <p:sldLayoutId id="2147483751" r:id="rId35"/>
    <p:sldLayoutId id="2147483746" r:id="rId36"/>
    <p:sldLayoutId id="2147483791" r:id="rId37"/>
    <p:sldLayoutId id="2147483749" r:id="rId38"/>
    <p:sldLayoutId id="2147483747" r:id="rId39"/>
    <p:sldLayoutId id="2147483748" r:id="rId40"/>
    <p:sldLayoutId id="2147483750" r:id="rId41"/>
    <p:sldLayoutId id="2147483772" r:id="rId42"/>
    <p:sldLayoutId id="2147483677" r:id="rId43"/>
    <p:sldLayoutId id="2147483792" r:id="rId44"/>
    <p:sldLayoutId id="2147483833" r:id="rId45"/>
    <p:sldLayoutId id="2147483769" r:id="rId46"/>
    <p:sldLayoutId id="2147483773" r:id="rId47"/>
    <p:sldLayoutId id="2147483771" r:id="rId48"/>
    <p:sldLayoutId id="2147483679" r:id="rId49"/>
    <p:sldLayoutId id="2147483835" r:id="rId50"/>
    <p:sldLayoutId id="2147483836" r:id="rId51"/>
    <p:sldLayoutId id="2147483837" r:id="rId52"/>
    <p:sldLayoutId id="2147483838" r:id="rId53"/>
    <p:sldLayoutId id="2147483842" r:id="rId54"/>
    <p:sldLayoutId id="2147483843" r:id="rId55"/>
    <p:sldLayoutId id="2147483844" r:id="rId56"/>
    <p:sldLayoutId id="2147483845" r:id="rId5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9883874"/>
      </p:ext>
    </p:extLst>
  </p:cSld>
  <p:clrMap bg1="lt1" tx1="dk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54.xml"/><Relationship Id="rId5" Type="http://schemas.openxmlformats.org/officeDocument/2006/relationships/hyperlink" Target="https://www.youtube.com/watch?v=TsjzCChqv8k" TargetMode="Externa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8.tiff"/><Relationship Id="rId13" Type="http://schemas.openxmlformats.org/officeDocument/2006/relationships/image" Target="../media/image63.png"/><Relationship Id="rId3" Type="http://schemas.microsoft.com/office/2018/10/relationships/comments" Target="../comments/modernComment_7FFE5574_BE14A207.xml"/><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tiff"/><Relationship Id="rId9" Type="http://schemas.openxmlformats.org/officeDocument/2006/relationships/image" Target="../media/image59.tiff"/><Relationship Id="rId14"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6.tiff"/><Relationship Id="rId2" Type="http://schemas.openxmlformats.org/officeDocument/2006/relationships/hyperlink" Target="https://www.abiresearch.com/market-research/product/7778400-device-management-for-massive-iot/#product-detail-toc" TargetMode="External"/><Relationship Id="rId1" Type="http://schemas.openxmlformats.org/officeDocument/2006/relationships/slideLayout" Target="../slideLayouts/slideLayout56.xml"/><Relationship Id="rId4" Type="http://schemas.openxmlformats.org/officeDocument/2006/relationships/image" Target="../media/image67.tiff"/></Relationships>
</file>

<file path=ppt/slides/_rels/slide15.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5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3.xml"/><Relationship Id="rId5" Type="http://schemas.openxmlformats.org/officeDocument/2006/relationships/image" Target="../media/image41.jpe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24.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888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Intelligens</a:t>
            </a:r>
            <a:r>
              <a:rPr lang="en-US" dirty="0"/>
              <a:t> IoT-</a:t>
            </a:r>
            <a:r>
              <a:rPr lang="en-US" dirty="0" err="1"/>
              <a:t>menedzsment</a:t>
            </a:r>
            <a:endParaRPr dirty="0"/>
          </a:p>
        </p:txBody>
      </p:sp>
      <p:sp>
        <p:nvSpPr>
          <p:cNvPr id="55" name="Google Shape;55;p13"/>
          <p:cNvSpPr txBox="1">
            <a:spLocks noGrp="1"/>
          </p:cNvSpPr>
          <p:nvPr>
            <p:ph type="body" idx="1"/>
          </p:nvPr>
        </p:nvSpPr>
        <p:spPr>
          <a:xfrm>
            <a:off x="311700" y="1643075"/>
            <a:ext cx="8520600" cy="292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dirty="0"/>
              <a:t>Gaál Tibor – Nokia</a:t>
            </a:r>
          </a:p>
          <a:p>
            <a:pPr marL="0" lvl="0" indent="0" algn="l" rtl="0">
              <a:spcBef>
                <a:spcPts val="0"/>
              </a:spcBef>
              <a:spcAft>
                <a:spcPts val="1600"/>
              </a:spcAft>
              <a:buNone/>
            </a:pPr>
            <a:endParaRPr lang="hu-HU" dirty="0"/>
          </a:p>
          <a:p>
            <a:pPr marL="0" lvl="0" indent="0" algn="l" rtl="0">
              <a:spcBef>
                <a:spcPts val="0"/>
              </a:spcBef>
              <a:spcAft>
                <a:spcPts val="1600"/>
              </a:spcAft>
              <a:buNone/>
            </a:pPr>
            <a:endParaRPr lang="hu-HU" dirty="0"/>
          </a:p>
          <a:p>
            <a:pPr marL="0" lvl="0" indent="0" algn="l" rtl="0">
              <a:lnSpc>
                <a:spcPct val="100000"/>
              </a:lnSpc>
              <a:spcBef>
                <a:spcPts val="0"/>
              </a:spcBef>
              <a:spcAft>
                <a:spcPts val="600"/>
              </a:spcAft>
              <a:buNone/>
            </a:pPr>
            <a:endParaRPr lang="hu-HU" dirty="0"/>
          </a:p>
          <a:p>
            <a:pPr marL="0" lvl="0" indent="0" algn="l" rtl="0">
              <a:lnSpc>
                <a:spcPct val="100000"/>
              </a:lnSpc>
              <a:spcBef>
                <a:spcPts val="0"/>
              </a:spcBef>
              <a:spcAft>
                <a:spcPts val="600"/>
              </a:spcAft>
              <a:buNone/>
            </a:pPr>
            <a:r>
              <a:rPr lang="hu-HU" dirty="0"/>
              <a:t>HTE </a:t>
            </a:r>
            <a:r>
              <a:rPr lang="hu-HU" dirty="0" err="1"/>
              <a:t>IoT</a:t>
            </a:r>
            <a:r>
              <a:rPr lang="hu-HU" dirty="0"/>
              <a:t> Minikonferencia</a:t>
            </a:r>
          </a:p>
          <a:p>
            <a:pPr marL="0" lvl="0" indent="0" algn="l" rtl="0">
              <a:lnSpc>
                <a:spcPct val="100000"/>
              </a:lnSpc>
              <a:spcBef>
                <a:spcPts val="0"/>
              </a:spcBef>
              <a:spcAft>
                <a:spcPts val="600"/>
              </a:spcAft>
              <a:buNone/>
            </a:pPr>
            <a:r>
              <a:rPr lang="hu-HU" dirty="0"/>
              <a:t>2023. június 6.</a:t>
            </a:r>
          </a:p>
          <a:p>
            <a:pPr marL="0" lvl="0" indent="0" algn="l" rtl="0">
              <a:lnSpc>
                <a:spcPct val="100000"/>
              </a:lnSpc>
              <a:spcBef>
                <a:spcPts val="0"/>
              </a:spcBef>
              <a:spcAft>
                <a:spcPts val="600"/>
              </a:spcAft>
              <a:buNone/>
            </a:pPr>
            <a:r>
              <a:rPr lang="hu-HU" dirty="0"/>
              <a:t>Budapest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F6818D-962E-4B45-82E5-BA27A32B07A0}"/>
              </a:ext>
            </a:extLst>
          </p:cNvPr>
          <p:cNvSpPr>
            <a:spLocks noGrp="1"/>
          </p:cNvSpPr>
          <p:nvPr>
            <p:ph type="ftr" sz="quarter" idx="10"/>
          </p:nvPr>
        </p:nvSpPr>
        <p:spPr/>
        <p:txBody>
          <a:bodyPr/>
          <a:lstStyle/>
          <a:p>
            <a:endParaRPr lang="en-US" dirty="0"/>
          </a:p>
        </p:txBody>
      </p:sp>
      <p:sp>
        <p:nvSpPr>
          <p:cNvPr id="3" name="Text Placeholder 2">
            <a:extLst>
              <a:ext uri="{FF2B5EF4-FFF2-40B4-BE49-F238E27FC236}">
                <a16:creationId xmlns:a16="http://schemas.microsoft.com/office/drawing/2014/main" id="{31EFF468-5692-498F-852D-8CE1B39AF655}"/>
              </a:ext>
            </a:extLst>
          </p:cNvPr>
          <p:cNvSpPr>
            <a:spLocks noGrp="1"/>
          </p:cNvSpPr>
          <p:nvPr>
            <p:ph type="body" sz="quarter" idx="12"/>
          </p:nvPr>
        </p:nvSpPr>
        <p:spPr/>
        <p:txBody>
          <a:bodyPr/>
          <a:lstStyle/>
          <a:p>
            <a:r>
              <a:rPr lang="en-US" dirty="0">
                <a:solidFill>
                  <a:schemeClr val="accent1"/>
                </a:solidFill>
              </a:rPr>
              <a:t>Build your IoT device manager on public cloud</a:t>
            </a:r>
          </a:p>
        </p:txBody>
      </p:sp>
      <p:cxnSp>
        <p:nvCxnSpPr>
          <p:cNvPr id="75" name="Straight Connector 74">
            <a:extLst>
              <a:ext uri="{FF2B5EF4-FFF2-40B4-BE49-F238E27FC236}">
                <a16:creationId xmlns:a16="http://schemas.microsoft.com/office/drawing/2014/main" id="{2DE3F54B-BBCE-46D1-B30F-40BC58CB7C1B}"/>
              </a:ext>
            </a:extLst>
          </p:cNvPr>
          <p:cNvCxnSpPr>
            <a:cxnSpLocks/>
          </p:cNvCxnSpPr>
          <p:nvPr/>
        </p:nvCxnSpPr>
        <p:spPr>
          <a:xfrm flipH="1">
            <a:off x="6558585" y="1534822"/>
            <a:ext cx="1" cy="293611"/>
          </a:xfrm>
          <a:prstGeom prst="line">
            <a:avLst/>
          </a:prstGeom>
          <a:noFill/>
          <a:ln w="6350" cap="flat" cmpd="sng" algn="ctr">
            <a:solidFill>
              <a:srgbClr val="001135"/>
            </a:solidFill>
            <a:prstDash val="solid"/>
            <a:miter lim="800000"/>
            <a:headEnd type="arrow" w="med" len="med"/>
            <a:tailEnd type="arrow" w="med" len="med"/>
          </a:ln>
          <a:effectLst/>
        </p:spPr>
      </p:cxnSp>
      <p:sp>
        <p:nvSpPr>
          <p:cNvPr id="76" name="Rectangle 75">
            <a:extLst>
              <a:ext uri="{FF2B5EF4-FFF2-40B4-BE49-F238E27FC236}">
                <a16:creationId xmlns:a16="http://schemas.microsoft.com/office/drawing/2014/main" id="{1065EE18-D20F-4B65-A72A-206731C4CDC8}"/>
              </a:ext>
            </a:extLst>
          </p:cNvPr>
          <p:cNvSpPr/>
          <p:nvPr/>
        </p:nvSpPr>
        <p:spPr>
          <a:xfrm>
            <a:off x="4526372" y="1215397"/>
            <a:ext cx="4104456" cy="326658"/>
          </a:xfrm>
          <a:prstGeom prst="rect">
            <a:avLst/>
          </a:prstGeom>
          <a:solidFill>
            <a:srgbClr val="BEC8D2">
              <a:lumMod val="20000"/>
              <a:lumOff val="80000"/>
            </a:srgbClr>
          </a:solidFill>
          <a:ln w="12700" cap="flat" cmpd="sng" algn="ctr">
            <a:noFill/>
            <a:prstDash val="solid"/>
            <a:miter lim="800000"/>
          </a:ln>
          <a:effectLst/>
        </p:spPr>
        <p:txBody>
          <a:bodyPr rot="0" spcFirstLastPara="0" vert="horz" wrap="square" lIns="0" tIns="54000" rIns="0" bIns="5400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784">
              <a:defRPr/>
            </a:pPr>
            <a:r>
              <a:rPr lang="en-GB" sz="1350">
                <a:solidFill>
                  <a:srgbClr val="001135"/>
                </a:solidFill>
                <a:latin typeface="Nokia Pure Headline Light"/>
                <a:ea typeface="Nokia Pure Text Light" panose="020B0403020202020204" pitchFamily="34" charset="0"/>
              </a:rPr>
              <a:t>Business applications</a:t>
            </a:r>
            <a:endParaRPr lang="en-US" sz="1350">
              <a:solidFill>
                <a:srgbClr val="001135"/>
              </a:solidFill>
              <a:latin typeface="Nokia Pure Headline Light"/>
              <a:ea typeface="Nokia Pure Text Light" panose="020B0403020202020204" pitchFamily="34" charset="0"/>
            </a:endParaRPr>
          </a:p>
        </p:txBody>
      </p:sp>
      <p:sp>
        <p:nvSpPr>
          <p:cNvPr id="77" name="Rectangle 76">
            <a:extLst>
              <a:ext uri="{FF2B5EF4-FFF2-40B4-BE49-F238E27FC236}">
                <a16:creationId xmlns:a16="http://schemas.microsoft.com/office/drawing/2014/main" id="{C2F36AF7-5F60-4F9A-B8B5-DF1C2B0369B0}"/>
              </a:ext>
            </a:extLst>
          </p:cNvPr>
          <p:cNvSpPr/>
          <p:nvPr/>
        </p:nvSpPr>
        <p:spPr>
          <a:xfrm>
            <a:off x="4526372" y="3135504"/>
            <a:ext cx="4104456" cy="1231211"/>
          </a:xfrm>
          <a:prstGeom prst="rect">
            <a:avLst/>
          </a:prstGeom>
          <a:solidFill>
            <a:schemeClr val="accent3">
              <a:lumMod val="40000"/>
              <a:lumOff val="60000"/>
            </a:schemeClr>
          </a:solidFill>
          <a:ln w="12700" cap="flat" cmpd="sng" algn="ctr">
            <a:noFill/>
            <a:prstDash val="solid"/>
            <a:miter lim="800000"/>
          </a:ln>
          <a:effectLst/>
        </p:spPr>
        <p:txBody>
          <a:bodyPr rot="0" spcFirstLastPara="0" vert="horz" wrap="square" lIns="0" tIns="54000" rIns="0" bIns="54000" numCol="1" spcCol="0" rtlCol="0" fromWordArt="0" anchor="t" anchorCtr="0" forceAA="0" compatLnSpc="1">
            <a:prstTxWarp prst="textNoShape">
              <a:avLst/>
            </a:prstTxWarp>
            <a:noAutofit/>
          </a:bodyPr>
          <a:lstStyle/>
          <a:p>
            <a:pPr algn="ctr" defTabSz="685784">
              <a:defRPr/>
            </a:pPr>
            <a:r>
              <a:rPr lang="en-GB" sz="1350" kern="0">
                <a:solidFill>
                  <a:srgbClr val="001135"/>
                </a:solidFill>
                <a:latin typeface="Nokia Pure Headline Light"/>
                <a:ea typeface="Nokia Pure Text Light" panose="020B0403020202020204" pitchFamily="34" charset="0"/>
              </a:rPr>
              <a:t>IMPACT IoT</a:t>
            </a:r>
          </a:p>
        </p:txBody>
      </p:sp>
      <p:sp>
        <p:nvSpPr>
          <p:cNvPr id="78" name="Rectangle 77">
            <a:extLst>
              <a:ext uri="{FF2B5EF4-FFF2-40B4-BE49-F238E27FC236}">
                <a16:creationId xmlns:a16="http://schemas.microsoft.com/office/drawing/2014/main" id="{11E801F6-77D1-4431-BE74-87C7483544B3}"/>
              </a:ext>
            </a:extLst>
          </p:cNvPr>
          <p:cNvSpPr/>
          <p:nvPr/>
        </p:nvSpPr>
        <p:spPr>
          <a:xfrm>
            <a:off x="4593878" y="3725996"/>
            <a:ext cx="956468" cy="286356"/>
          </a:xfrm>
          <a:prstGeom prst="rect">
            <a:avLst/>
          </a:prstGeom>
          <a:solidFill>
            <a:srgbClr val="001135"/>
          </a:solidFill>
          <a:ln w="12700" cap="flat" cmpd="sng" algn="ctr">
            <a:noFill/>
            <a:prstDash val="solid"/>
            <a:miter lim="800000"/>
          </a:ln>
          <a:effectLst/>
        </p:spPr>
        <p:txBody>
          <a:bodyPr rot="0" spcFirstLastPara="0" vert="horz" wrap="square" lIns="0" tIns="54000" rIns="0" bIns="54000" numCol="1" spcCol="0" rtlCol="0" fromWordArt="0" anchor="ctr" anchorCtr="0" forceAA="0" compatLnSpc="1">
            <a:prstTxWarp prst="textNoShape">
              <a:avLst/>
            </a:prstTxWarp>
            <a:noAutofit/>
          </a:bodyPr>
          <a:lstStyle/>
          <a:p>
            <a:pPr algn="ctr" defTabSz="685784">
              <a:defRPr/>
            </a:pPr>
            <a:r>
              <a:rPr lang="en-GB" sz="900" kern="0">
                <a:solidFill>
                  <a:srgbClr val="FFFFFF"/>
                </a:solidFill>
                <a:latin typeface="Nokia Pure Text Light"/>
              </a:rPr>
              <a:t>Lightweight protocols</a:t>
            </a:r>
          </a:p>
        </p:txBody>
      </p:sp>
      <p:sp>
        <p:nvSpPr>
          <p:cNvPr id="79" name="Rectangle 78">
            <a:extLst>
              <a:ext uri="{FF2B5EF4-FFF2-40B4-BE49-F238E27FC236}">
                <a16:creationId xmlns:a16="http://schemas.microsoft.com/office/drawing/2014/main" id="{E00F6580-3081-49B1-8296-966C862F9D4A}"/>
              </a:ext>
            </a:extLst>
          </p:cNvPr>
          <p:cNvSpPr/>
          <p:nvPr/>
        </p:nvSpPr>
        <p:spPr>
          <a:xfrm>
            <a:off x="5599117" y="3727161"/>
            <a:ext cx="956468" cy="285190"/>
          </a:xfrm>
          <a:prstGeom prst="rect">
            <a:avLst/>
          </a:prstGeom>
          <a:solidFill>
            <a:srgbClr val="001135"/>
          </a:solidFill>
          <a:ln w="12700" cap="flat" cmpd="sng" algn="ctr">
            <a:noFill/>
            <a:prstDash val="solid"/>
            <a:miter lim="800000"/>
          </a:ln>
          <a:effectLst/>
        </p:spPr>
        <p:txBody>
          <a:bodyPr rot="0" spcFirstLastPara="0" vert="horz" wrap="square" lIns="0" tIns="54000" rIns="0" bIns="54000" numCol="1" spcCol="0" rtlCol="0" fromWordArt="0" anchor="ctr" anchorCtr="0" forceAA="0" compatLnSpc="1">
            <a:prstTxWarp prst="textNoShape">
              <a:avLst/>
            </a:prstTxWarp>
            <a:noAutofit/>
          </a:bodyPr>
          <a:lstStyle/>
          <a:p>
            <a:pPr algn="ctr" defTabSz="685784">
              <a:defRPr/>
            </a:pPr>
            <a:r>
              <a:rPr lang="en-GB" sz="900" kern="0">
                <a:solidFill>
                  <a:srgbClr val="FFFFFF"/>
                </a:solidFill>
                <a:latin typeface="Nokia Pure Text Light"/>
              </a:rPr>
              <a:t>Cellular integration</a:t>
            </a:r>
          </a:p>
        </p:txBody>
      </p:sp>
      <p:sp>
        <p:nvSpPr>
          <p:cNvPr id="80" name="Rectangle 79">
            <a:extLst>
              <a:ext uri="{FF2B5EF4-FFF2-40B4-BE49-F238E27FC236}">
                <a16:creationId xmlns:a16="http://schemas.microsoft.com/office/drawing/2014/main" id="{E73359D1-6AB1-4E1B-B0F1-DDC85AE0B5D4}"/>
              </a:ext>
            </a:extLst>
          </p:cNvPr>
          <p:cNvSpPr/>
          <p:nvPr/>
        </p:nvSpPr>
        <p:spPr>
          <a:xfrm>
            <a:off x="6600388" y="3725996"/>
            <a:ext cx="956468" cy="285190"/>
          </a:xfrm>
          <a:prstGeom prst="rect">
            <a:avLst/>
          </a:prstGeom>
          <a:solidFill>
            <a:srgbClr val="001135"/>
          </a:solidFill>
          <a:ln w="12700" cap="flat" cmpd="sng" algn="ctr">
            <a:noFill/>
            <a:prstDash val="solid"/>
            <a:miter lim="800000"/>
          </a:ln>
          <a:effectLst/>
        </p:spPr>
        <p:txBody>
          <a:bodyPr rot="0" spcFirstLastPara="0" vert="horz" wrap="square" lIns="0" tIns="54000" rIns="0" bIns="54000" numCol="1" spcCol="0" rtlCol="0" fromWordArt="0" anchor="ctr" anchorCtr="0" forceAA="0" compatLnSpc="1">
            <a:prstTxWarp prst="textNoShape">
              <a:avLst/>
            </a:prstTxWarp>
            <a:noAutofit/>
          </a:bodyPr>
          <a:lstStyle/>
          <a:p>
            <a:pPr algn="ctr" defTabSz="685784">
              <a:defRPr/>
            </a:pPr>
            <a:r>
              <a:rPr lang="en-GB" sz="900" kern="0">
                <a:solidFill>
                  <a:srgbClr val="FFFFFF"/>
                </a:solidFill>
                <a:latin typeface="Nokia Pure Text Light"/>
              </a:rPr>
              <a:t>Delta firmware management</a:t>
            </a:r>
          </a:p>
        </p:txBody>
      </p:sp>
      <p:sp>
        <p:nvSpPr>
          <p:cNvPr id="81" name="Rectangle 80">
            <a:extLst>
              <a:ext uri="{FF2B5EF4-FFF2-40B4-BE49-F238E27FC236}">
                <a16:creationId xmlns:a16="http://schemas.microsoft.com/office/drawing/2014/main" id="{07C74A8E-978C-4865-B03B-BF8DFC75613F}"/>
              </a:ext>
            </a:extLst>
          </p:cNvPr>
          <p:cNvSpPr/>
          <p:nvPr/>
        </p:nvSpPr>
        <p:spPr>
          <a:xfrm>
            <a:off x="4593878" y="4045912"/>
            <a:ext cx="3964250" cy="259681"/>
          </a:xfrm>
          <a:prstGeom prst="rect">
            <a:avLst/>
          </a:prstGeom>
          <a:solidFill>
            <a:srgbClr val="001135"/>
          </a:solidFill>
          <a:ln w="12700" cap="flat" cmpd="sng" algn="ctr">
            <a:noFill/>
            <a:prstDash val="solid"/>
            <a:miter lim="800000"/>
          </a:ln>
          <a:effectLst/>
        </p:spPr>
        <p:txBody>
          <a:bodyPr rot="0" spcFirstLastPara="0" vert="horz" wrap="square" lIns="0" tIns="54000" rIns="0" bIns="54000" numCol="1" spcCol="0" rtlCol="0" fromWordArt="0" anchor="ctr" anchorCtr="0" forceAA="0" compatLnSpc="1">
            <a:prstTxWarp prst="textNoShape">
              <a:avLst/>
            </a:prstTxWarp>
            <a:noAutofit/>
          </a:bodyPr>
          <a:lstStyle/>
          <a:p>
            <a:pPr algn="ctr" defTabSz="685784">
              <a:defRPr/>
            </a:pPr>
            <a:r>
              <a:rPr lang="en-GB" sz="900" kern="0">
                <a:solidFill>
                  <a:srgbClr val="FFFFFF"/>
                </a:solidFill>
                <a:latin typeface="Nokia Pure Text Light"/>
              </a:rPr>
              <a:t>Device management</a:t>
            </a:r>
          </a:p>
        </p:txBody>
      </p:sp>
      <p:sp>
        <p:nvSpPr>
          <p:cNvPr id="82" name="Rectangle 81">
            <a:extLst>
              <a:ext uri="{FF2B5EF4-FFF2-40B4-BE49-F238E27FC236}">
                <a16:creationId xmlns:a16="http://schemas.microsoft.com/office/drawing/2014/main" id="{8C38CBD7-C070-4937-AA00-65BD2F98A6F9}"/>
              </a:ext>
            </a:extLst>
          </p:cNvPr>
          <p:cNvSpPr/>
          <p:nvPr/>
        </p:nvSpPr>
        <p:spPr>
          <a:xfrm>
            <a:off x="4526372" y="1834673"/>
            <a:ext cx="4104456" cy="972492"/>
          </a:xfrm>
          <a:prstGeom prst="rect">
            <a:avLst/>
          </a:prstGeom>
          <a:solidFill>
            <a:srgbClr val="BEC8D2">
              <a:lumMod val="20000"/>
              <a:lumOff val="80000"/>
            </a:srgbClr>
          </a:solidFill>
          <a:ln w="12700" cap="flat" cmpd="sng" algn="ctr">
            <a:noFill/>
            <a:prstDash val="solid"/>
            <a:miter lim="800000"/>
          </a:ln>
          <a:effectLst/>
        </p:spPr>
        <p:txBody>
          <a:bodyPr rot="0" spcFirstLastPara="0" vert="horz" wrap="square" lIns="0" tIns="54000" rIns="0" bIns="54000" numCol="1" spcCol="0" rtlCol="0" fromWordArt="0" anchor="t" anchorCtr="0" forceAA="0" compatLnSpc="1">
            <a:prstTxWarp prst="textNoShape">
              <a:avLst/>
            </a:prstTxWarp>
            <a:noAutofit/>
          </a:bodyPr>
          <a:lstStyle/>
          <a:p>
            <a:pPr algn="ctr" defTabSz="685784">
              <a:defRPr/>
            </a:pPr>
            <a:r>
              <a:rPr lang="en-GB" sz="1350" kern="0">
                <a:solidFill>
                  <a:srgbClr val="001135"/>
                </a:solidFill>
                <a:latin typeface="Nokia Pure Headline Light"/>
                <a:ea typeface="Nokia Pure Text Light" panose="020B0403020202020204" pitchFamily="34" charset="0"/>
              </a:rPr>
              <a:t>Public cloud</a:t>
            </a:r>
          </a:p>
        </p:txBody>
      </p:sp>
      <p:sp>
        <p:nvSpPr>
          <p:cNvPr id="83" name="Rounded Rectangle 8">
            <a:extLst>
              <a:ext uri="{FF2B5EF4-FFF2-40B4-BE49-F238E27FC236}">
                <a16:creationId xmlns:a16="http://schemas.microsoft.com/office/drawing/2014/main" id="{809CC666-B49B-45BE-94B4-4C9BBC92A79A}"/>
              </a:ext>
            </a:extLst>
          </p:cNvPr>
          <p:cNvSpPr/>
          <p:nvPr/>
        </p:nvSpPr>
        <p:spPr>
          <a:xfrm>
            <a:off x="6447233" y="2107389"/>
            <a:ext cx="648072" cy="281819"/>
          </a:xfrm>
          <a:prstGeom prst="rect">
            <a:avLst/>
          </a:prstGeom>
          <a:solidFill>
            <a:schemeClr val="accent3">
              <a:lumMod val="20000"/>
              <a:lumOff val="80000"/>
            </a:schemeClr>
          </a:solidFill>
          <a:ln w="6350" cap="flat" cmpd="sng" algn="ctr">
            <a:noFill/>
            <a:prstDash val="solid"/>
            <a:miter lim="800000"/>
          </a:ln>
          <a:effectLst/>
        </p:spPr>
        <p:txBody>
          <a:bodyPr tIns="67500" bIns="67500" rtlCol="0" anchor="ctr" anchorCtr="0"/>
          <a:lstStyle/>
          <a:p>
            <a:pPr algn="ctr" defTabSz="342900">
              <a:defRPr/>
            </a:pPr>
            <a:r>
              <a:rPr lang="en-US" sz="900" kern="0">
                <a:solidFill>
                  <a:srgbClr val="000000"/>
                </a:solidFill>
                <a:latin typeface="Nokia Pure Text Light"/>
              </a:rPr>
              <a:t>Storage</a:t>
            </a:r>
          </a:p>
        </p:txBody>
      </p:sp>
      <p:sp>
        <p:nvSpPr>
          <p:cNvPr id="84" name="Rounded Rectangle 9">
            <a:extLst>
              <a:ext uri="{FF2B5EF4-FFF2-40B4-BE49-F238E27FC236}">
                <a16:creationId xmlns:a16="http://schemas.microsoft.com/office/drawing/2014/main" id="{2382599E-5067-4A6A-8355-6666F463A1C3}"/>
              </a:ext>
            </a:extLst>
          </p:cNvPr>
          <p:cNvSpPr/>
          <p:nvPr/>
        </p:nvSpPr>
        <p:spPr>
          <a:xfrm>
            <a:off x="5714504" y="2430967"/>
            <a:ext cx="925920" cy="285125"/>
          </a:xfrm>
          <a:prstGeom prst="rect">
            <a:avLst/>
          </a:prstGeom>
          <a:solidFill>
            <a:schemeClr val="accent3">
              <a:lumMod val="20000"/>
              <a:lumOff val="80000"/>
            </a:schemeClr>
          </a:solidFill>
          <a:ln w="6350" cap="flat" cmpd="sng" algn="ctr">
            <a:noFill/>
            <a:prstDash val="solid"/>
            <a:miter lim="800000"/>
          </a:ln>
          <a:effectLst/>
        </p:spPr>
        <p:txBody>
          <a:bodyPr tIns="67500" bIns="67500" rtlCol="0" anchor="ctr" anchorCtr="0"/>
          <a:lstStyle/>
          <a:p>
            <a:pPr algn="ctr" defTabSz="342900">
              <a:defRPr/>
            </a:pPr>
            <a:r>
              <a:rPr lang="en-US" sz="900" kern="0">
                <a:solidFill>
                  <a:srgbClr val="000000"/>
                </a:solidFill>
                <a:latin typeface="Nokia Pure Text Light"/>
              </a:rPr>
              <a:t>Digital twin</a:t>
            </a:r>
          </a:p>
        </p:txBody>
      </p:sp>
      <p:sp>
        <p:nvSpPr>
          <p:cNvPr id="85" name="Rounded Rectangle 10">
            <a:extLst>
              <a:ext uri="{FF2B5EF4-FFF2-40B4-BE49-F238E27FC236}">
                <a16:creationId xmlns:a16="http://schemas.microsoft.com/office/drawing/2014/main" id="{9D62FA29-1CF2-464C-8208-22D84AA348AC}"/>
              </a:ext>
            </a:extLst>
          </p:cNvPr>
          <p:cNvSpPr/>
          <p:nvPr/>
        </p:nvSpPr>
        <p:spPr>
          <a:xfrm>
            <a:off x="7602032" y="2108207"/>
            <a:ext cx="947788" cy="280590"/>
          </a:xfrm>
          <a:prstGeom prst="rect">
            <a:avLst/>
          </a:prstGeom>
          <a:solidFill>
            <a:schemeClr val="accent3">
              <a:lumMod val="20000"/>
              <a:lumOff val="80000"/>
            </a:schemeClr>
          </a:solidFill>
          <a:ln w="6350" cap="flat" cmpd="sng" algn="ctr">
            <a:noFill/>
            <a:prstDash val="solid"/>
            <a:miter lim="800000"/>
          </a:ln>
          <a:effectLst/>
        </p:spPr>
        <p:txBody>
          <a:bodyPr tIns="67500" bIns="67500" rtlCol="0" anchor="ctr" anchorCtr="0"/>
          <a:lstStyle/>
          <a:p>
            <a:pPr algn="ctr" defTabSz="342900">
              <a:defRPr/>
            </a:pPr>
            <a:r>
              <a:rPr lang="en-US" sz="900" kern="0">
                <a:solidFill>
                  <a:srgbClr val="000000"/>
                </a:solidFill>
                <a:latin typeface="Nokia Pure Text Light"/>
              </a:rPr>
              <a:t>Digital shadow</a:t>
            </a:r>
          </a:p>
        </p:txBody>
      </p:sp>
      <p:sp>
        <p:nvSpPr>
          <p:cNvPr id="86" name="Rounded Rectangle 11">
            <a:extLst>
              <a:ext uri="{FF2B5EF4-FFF2-40B4-BE49-F238E27FC236}">
                <a16:creationId xmlns:a16="http://schemas.microsoft.com/office/drawing/2014/main" id="{F5FD1CBE-D8B1-4C9C-BF0F-22000AB55E19}"/>
              </a:ext>
            </a:extLst>
          </p:cNvPr>
          <p:cNvSpPr/>
          <p:nvPr/>
        </p:nvSpPr>
        <p:spPr>
          <a:xfrm>
            <a:off x="6767622" y="2434274"/>
            <a:ext cx="850417" cy="280590"/>
          </a:xfrm>
          <a:prstGeom prst="rect">
            <a:avLst/>
          </a:prstGeom>
          <a:solidFill>
            <a:schemeClr val="accent3">
              <a:lumMod val="20000"/>
              <a:lumOff val="80000"/>
            </a:schemeClr>
          </a:solidFill>
          <a:ln w="6350" cap="flat" cmpd="sng" algn="ctr">
            <a:noFill/>
            <a:prstDash val="solid"/>
            <a:miter lim="800000"/>
          </a:ln>
          <a:effectLst/>
        </p:spPr>
        <p:txBody>
          <a:bodyPr tIns="67500" bIns="67500" rtlCol="0" anchor="ctr" anchorCtr="0"/>
          <a:lstStyle/>
          <a:p>
            <a:pPr algn="ctr" defTabSz="342900">
              <a:defRPr/>
            </a:pPr>
            <a:r>
              <a:rPr lang="en-US" sz="900" kern="0">
                <a:solidFill>
                  <a:srgbClr val="000000"/>
                </a:solidFill>
                <a:latin typeface="Nokia Pure Text Light"/>
              </a:rPr>
              <a:t>Rules engine</a:t>
            </a:r>
          </a:p>
        </p:txBody>
      </p:sp>
      <p:sp>
        <p:nvSpPr>
          <p:cNvPr id="87" name="Rounded Rectangle 12">
            <a:extLst>
              <a:ext uri="{FF2B5EF4-FFF2-40B4-BE49-F238E27FC236}">
                <a16:creationId xmlns:a16="http://schemas.microsoft.com/office/drawing/2014/main" id="{2617573B-CDE5-4816-9CE2-5EDF172F30FC}"/>
              </a:ext>
            </a:extLst>
          </p:cNvPr>
          <p:cNvSpPr/>
          <p:nvPr/>
        </p:nvSpPr>
        <p:spPr>
          <a:xfrm>
            <a:off x="4607381" y="2107389"/>
            <a:ext cx="648072" cy="281819"/>
          </a:xfrm>
          <a:prstGeom prst="rect">
            <a:avLst/>
          </a:prstGeom>
          <a:solidFill>
            <a:schemeClr val="accent3">
              <a:lumMod val="20000"/>
              <a:lumOff val="80000"/>
            </a:schemeClr>
          </a:solidFill>
          <a:ln w="6350" cap="flat" cmpd="sng" algn="ctr">
            <a:noFill/>
            <a:prstDash val="solid"/>
            <a:miter lim="800000"/>
          </a:ln>
          <a:effectLst/>
        </p:spPr>
        <p:txBody>
          <a:bodyPr tIns="67500" bIns="67500" rtlCol="0" anchor="ctr" anchorCtr="0"/>
          <a:lstStyle/>
          <a:p>
            <a:pPr algn="ctr" defTabSz="342900">
              <a:defRPr/>
            </a:pPr>
            <a:r>
              <a:rPr lang="en-US" sz="900" kern="0">
                <a:solidFill>
                  <a:srgbClr val="000000"/>
                </a:solidFill>
                <a:latin typeface="Nokia Pure Text Light"/>
              </a:rPr>
              <a:t>Hosting</a:t>
            </a:r>
          </a:p>
        </p:txBody>
      </p:sp>
      <p:sp>
        <p:nvSpPr>
          <p:cNvPr id="88" name="Rounded Rectangle 13">
            <a:extLst>
              <a:ext uri="{FF2B5EF4-FFF2-40B4-BE49-F238E27FC236}">
                <a16:creationId xmlns:a16="http://schemas.microsoft.com/office/drawing/2014/main" id="{56797058-95E9-4A06-9DF0-A74E3AED0128}"/>
              </a:ext>
            </a:extLst>
          </p:cNvPr>
          <p:cNvSpPr/>
          <p:nvPr/>
        </p:nvSpPr>
        <p:spPr>
          <a:xfrm>
            <a:off x="7745236" y="2434274"/>
            <a:ext cx="678434" cy="280590"/>
          </a:xfrm>
          <a:prstGeom prst="rect">
            <a:avLst/>
          </a:prstGeom>
          <a:solidFill>
            <a:schemeClr val="accent3">
              <a:lumMod val="20000"/>
              <a:lumOff val="80000"/>
            </a:schemeClr>
          </a:solidFill>
          <a:ln w="6350" cap="flat" cmpd="sng" algn="ctr">
            <a:noFill/>
            <a:prstDash val="solid"/>
            <a:miter lim="800000"/>
          </a:ln>
          <a:effectLst/>
        </p:spPr>
        <p:txBody>
          <a:bodyPr tIns="67500" bIns="67500" rtlCol="0" anchor="ctr" anchorCtr="0"/>
          <a:lstStyle/>
          <a:p>
            <a:pPr algn="ctr" defTabSz="342900">
              <a:defRPr/>
            </a:pPr>
            <a:r>
              <a:rPr lang="en-US" sz="900" kern="0">
                <a:solidFill>
                  <a:srgbClr val="000000"/>
                </a:solidFill>
                <a:latin typeface="Nokia Pure Text Light"/>
              </a:rPr>
              <a:t>Database</a:t>
            </a:r>
          </a:p>
        </p:txBody>
      </p:sp>
      <p:sp>
        <p:nvSpPr>
          <p:cNvPr id="89" name="Rounded Rectangle 14">
            <a:extLst>
              <a:ext uri="{FF2B5EF4-FFF2-40B4-BE49-F238E27FC236}">
                <a16:creationId xmlns:a16="http://schemas.microsoft.com/office/drawing/2014/main" id="{94E0A3BA-0343-4759-A7C3-D73E4E020741}"/>
              </a:ext>
            </a:extLst>
          </p:cNvPr>
          <p:cNvSpPr/>
          <p:nvPr/>
        </p:nvSpPr>
        <p:spPr>
          <a:xfrm>
            <a:off x="5305161" y="2107389"/>
            <a:ext cx="1077233" cy="281819"/>
          </a:xfrm>
          <a:prstGeom prst="rect">
            <a:avLst/>
          </a:prstGeom>
          <a:solidFill>
            <a:schemeClr val="accent3">
              <a:lumMod val="20000"/>
              <a:lumOff val="80000"/>
            </a:schemeClr>
          </a:solidFill>
          <a:ln w="6350" cap="flat" cmpd="sng" algn="ctr">
            <a:noFill/>
            <a:prstDash val="solid"/>
            <a:miter lim="800000"/>
          </a:ln>
          <a:effectLst/>
        </p:spPr>
        <p:txBody>
          <a:bodyPr tIns="67500" bIns="67500" rtlCol="0" anchor="ctr" anchorCtr="0"/>
          <a:lstStyle/>
          <a:p>
            <a:pPr algn="ctr" defTabSz="342900">
              <a:defRPr/>
            </a:pPr>
            <a:r>
              <a:rPr lang="en-US" sz="900" kern="0">
                <a:solidFill>
                  <a:srgbClr val="000000"/>
                </a:solidFill>
                <a:latin typeface="Nokia Pure Text Light"/>
              </a:rPr>
              <a:t>Machine learning</a:t>
            </a:r>
          </a:p>
        </p:txBody>
      </p:sp>
      <p:sp>
        <p:nvSpPr>
          <p:cNvPr id="90" name="Rounded Rectangle 15">
            <a:extLst>
              <a:ext uri="{FF2B5EF4-FFF2-40B4-BE49-F238E27FC236}">
                <a16:creationId xmlns:a16="http://schemas.microsoft.com/office/drawing/2014/main" id="{6A3D89D8-61DB-4746-9547-77D4BA8B8967}"/>
              </a:ext>
            </a:extLst>
          </p:cNvPr>
          <p:cNvSpPr/>
          <p:nvPr/>
        </p:nvSpPr>
        <p:spPr>
          <a:xfrm>
            <a:off x="7162994" y="2107389"/>
            <a:ext cx="360712" cy="281819"/>
          </a:xfrm>
          <a:prstGeom prst="rect">
            <a:avLst/>
          </a:prstGeom>
          <a:solidFill>
            <a:schemeClr val="accent3">
              <a:lumMod val="20000"/>
              <a:lumOff val="80000"/>
            </a:schemeClr>
          </a:solidFill>
          <a:ln w="6350" cap="flat" cmpd="sng" algn="ctr">
            <a:noFill/>
            <a:prstDash val="solid"/>
            <a:miter lim="800000"/>
          </a:ln>
          <a:effectLst/>
        </p:spPr>
        <p:txBody>
          <a:bodyPr tIns="67500" bIns="67500" rtlCol="0" anchor="ctr" anchorCtr="0"/>
          <a:lstStyle/>
          <a:p>
            <a:pPr algn="ctr" defTabSz="342900">
              <a:defRPr/>
            </a:pPr>
            <a:r>
              <a:rPr lang="hu-HU" sz="900" kern="0">
                <a:solidFill>
                  <a:srgbClr val="000000"/>
                </a:solidFill>
                <a:latin typeface="Nokia Pure Text Light"/>
              </a:rPr>
              <a:t>AI</a:t>
            </a:r>
            <a:endParaRPr lang="en-US" sz="900" kern="0">
              <a:solidFill>
                <a:srgbClr val="000000"/>
              </a:solidFill>
              <a:latin typeface="Nokia Pure Text Light"/>
            </a:endParaRPr>
          </a:p>
        </p:txBody>
      </p:sp>
      <p:sp>
        <p:nvSpPr>
          <p:cNvPr id="91" name="Rounded Rectangle 16">
            <a:extLst>
              <a:ext uri="{FF2B5EF4-FFF2-40B4-BE49-F238E27FC236}">
                <a16:creationId xmlns:a16="http://schemas.microsoft.com/office/drawing/2014/main" id="{0337431D-2ADF-4E4C-9E02-FEDA9564232B}"/>
              </a:ext>
            </a:extLst>
          </p:cNvPr>
          <p:cNvSpPr/>
          <p:nvPr/>
        </p:nvSpPr>
        <p:spPr>
          <a:xfrm>
            <a:off x="4657478" y="2433045"/>
            <a:ext cx="925920" cy="281819"/>
          </a:xfrm>
          <a:prstGeom prst="rect">
            <a:avLst/>
          </a:prstGeom>
          <a:solidFill>
            <a:schemeClr val="accent3">
              <a:lumMod val="20000"/>
              <a:lumOff val="80000"/>
            </a:schemeClr>
          </a:solidFill>
          <a:ln w="6350" cap="flat" cmpd="sng" algn="ctr">
            <a:noFill/>
            <a:prstDash val="solid"/>
            <a:miter lim="800000"/>
          </a:ln>
          <a:effectLst/>
        </p:spPr>
        <p:txBody>
          <a:bodyPr tIns="67500" bIns="67500" rtlCol="0" anchor="ctr" anchorCtr="0"/>
          <a:lstStyle/>
          <a:p>
            <a:pPr algn="ctr" defTabSz="342900">
              <a:defRPr/>
            </a:pPr>
            <a:r>
              <a:rPr lang="en-US" sz="900" kern="0">
                <a:solidFill>
                  <a:srgbClr val="000000"/>
                </a:solidFill>
                <a:latin typeface="Nokia Pure Text Light"/>
              </a:rPr>
              <a:t>Deep learning</a:t>
            </a:r>
          </a:p>
        </p:txBody>
      </p:sp>
      <p:sp>
        <p:nvSpPr>
          <p:cNvPr id="92" name="Rectangle 91">
            <a:extLst>
              <a:ext uri="{FF2B5EF4-FFF2-40B4-BE49-F238E27FC236}">
                <a16:creationId xmlns:a16="http://schemas.microsoft.com/office/drawing/2014/main" id="{D814499E-F7C5-4726-8481-9CC71BB4CBCA}"/>
              </a:ext>
            </a:extLst>
          </p:cNvPr>
          <p:cNvSpPr/>
          <p:nvPr/>
        </p:nvSpPr>
        <p:spPr>
          <a:xfrm>
            <a:off x="7601660" y="3729130"/>
            <a:ext cx="956468" cy="282056"/>
          </a:xfrm>
          <a:prstGeom prst="rect">
            <a:avLst/>
          </a:prstGeom>
          <a:solidFill>
            <a:srgbClr val="001135"/>
          </a:solidFill>
          <a:ln w="12700" cap="flat" cmpd="sng" algn="ctr">
            <a:noFill/>
            <a:prstDash val="solid"/>
            <a:miter lim="800000"/>
          </a:ln>
          <a:effectLst/>
        </p:spPr>
        <p:txBody>
          <a:bodyPr rot="0" spcFirstLastPara="0" vert="horz" wrap="square" lIns="0" tIns="54000" rIns="0" bIns="54000" numCol="1" spcCol="0" rtlCol="0" fromWordArt="0" anchor="ctr" anchorCtr="0" forceAA="0" compatLnSpc="1">
            <a:prstTxWarp prst="textNoShape">
              <a:avLst/>
            </a:prstTxWarp>
            <a:noAutofit/>
          </a:bodyPr>
          <a:lstStyle/>
          <a:p>
            <a:pPr algn="ctr" defTabSz="685784">
              <a:defRPr/>
            </a:pPr>
            <a:r>
              <a:rPr lang="en-GB" sz="900" kern="0">
                <a:solidFill>
                  <a:srgbClr val="FFFFFF"/>
                </a:solidFill>
                <a:latin typeface="Nokia Pure Text Light"/>
              </a:rPr>
              <a:t>Policy</a:t>
            </a:r>
          </a:p>
        </p:txBody>
      </p:sp>
      <p:sp>
        <p:nvSpPr>
          <p:cNvPr id="93" name="Rectangle 92">
            <a:extLst>
              <a:ext uri="{FF2B5EF4-FFF2-40B4-BE49-F238E27FC236}">
                <a16:creationId xmlns:a16="http://schemas.microsoft.com/office/drawing/2014/main" id="{224EE7CA-FBAF-41A5-BCED-A6334CE2424B}"/>
              </a:ext>
            </a:extLst>
          </p:cNvPr>
          <p:cNvSpPr/>
          <p:nvPr/>
        </p:nvSpPr>
        <p:spPr>
          <a:xfrm>
            <a:off x="4596494" y="3403435"/>
            <a:ext cx="956468" cy="286356"/>
          </a:xfrm>
          <a:prstGeom prst="rect">
            <a:avLst/>
          </a:prstGeom>
          <a:solidFill>
            <a:srgbClr val="001135"/>
          </a:solidFill>
          <a:ln w="12700" cap="flat" cmpd="sng" algn="ctr">
            <a:noFill/>
            <a:prstDash val="solid"/>
            <a:miter lim="800000"/>
          </a:ln>
          <a:effectLst/>
        </p:spPr>
        <p:txBody>
          <a:bodyPr rot="0" spcFirstLastPara="0" vert="horz" wrap="square" lIns="0" tIns="54000" rIns="0" bIns="54000" numCol="1" spcCol="0" rtlCol="0" fromWordArt="0" anchor="ctr" anchorCtr="0" forceAA="0" compatLnSpc="1">
            <a:prstTxWarp prst="textNoShape">
              <a:avLst/>
            </a:prstTxWarp>
            <a:noAutofit/>
          </a:bodyPr>
          <a:lstStyle/>
          <a:p>
            <a:pPr algn="ctr" defTabSz="685784">
              <a:defRPr/>
            </a:pPr>
            <a:r>
              <a:rPr lang="en-GB" sz="900" kern="0">
                <a:solidFill>
                  <a:srgbClr val="FFFFFF"/>
                </a:solidFill>
                <a:latin typeface="Nokia Pure Text Light"/>
              </a:rPr>
              <a:t>Bulk scheduler</a:t>
            </a:r>
          </a:p>
        </p:txBody>
      </p:sp>
      <p:sp>
        <p:nvSpPr>
          <p:cNvPr id="94" name="Rectangle 93">
            <a:extLst>
              <a:ext uri="{FF2B5EF4-FFF2-40B4-BE49-F238E27FC236}">
                <a16:creationId xmlns:a16="http://schemas.microsoft.com/office/drawing/2014/main" id="{D4C5575C-3FB7-46BB-A863-396DFDC3C65D}"/>
              </a:ext>
            </a:extLst>
          </p:cNvPr>
          <p:cNvSpPr/>
          <p:nvPr/>
        </p:nvSpPr>
        <p:spPr>
          <a:xfrm>
            <a:off x="5599117" y="3403435"/>
            <a:ext cx="956468" cy="288437"/>
          </a:xfrm>
          <a:prstGeom prst="rect">
            <a:avLst/>
          </a:prstGeom>
          <a:solidFill>
            <a:srgbClr val="001135"/>
          </a:solidFill>
          <a:ln w="12700" cap="flat" cmpd="sng" algn="ctr">
            <a:noFill/>
            <a:prstDash val="solid"/>
            <a:miter lim="800000"/>
          </a:ln>
          <a:effectLst/>
        </p:spPr>
        <p:txBody>
          <a:bodyPr rot="0" spcFirstLastPara="0" vert="horz" wrap="square" lIns="0" tIns="54000" rIns="0" bIns="54000" numCol="1" spcCol="0" rtlCol="0" fromWordArt="0" anchor="ctr" anchorCtr="0" forceAA="0" compatLnSpc="1">
            <a:prstTxWarp prst="textNoShape">
              <a:avLst/>
            </a:prstTxWarp>
            <a:noAutofit/>
          </a:bodyPr>
          <a:lstStyle/>
          <a:p>
            <a:pPr algn="ctr" defTabSz="685784">
              <a:defRPr/>
            </a:pPr>
            <a:r>
              <a:rPr lang="en-GB" sz="900" kern="0">
                <a:solidFill>
                  <a:srgbClr val="FFFFFF"/>
                </a:solidFill>
                <a:latin typeface="Nokia Pure Text Light"/>
              </a:rPr>
              <a:t>Monitoring</a:t>
            </a:r>
          </a:p>
        </p:txBody>
      </p:sp>
      <p:sp>
        <p:nvSpPr>
          <p:cNvPr id="95" name="Rectangle 94">
            <a:extLst>
              <a:ext uri="{FF2B5EF4-FFF2-40B4-BE49-F238E27FC236}">
                <a16:creationId xmlns:a16="http://schemas.microsoft.com/office/drawing/2014/main" id="{755DF6F4-0F7B-4913-8D8D-6E02A7D0144D}"/>
              </a:ext>
            </a:extLst>
          </p:cNvPr>
          <p:cNvSpPr/>
          <p:nvPr/>
        </p:nvSpPr>
        <p:spPr>
          <a:xfrm>
            <a:off x="6600388" y="3403435"/>
            <a:ext cx="956468" cy="286356"/>
          </a:xfrm>
          <a:prstGeom prst="rect">
            <a:avLst/>
          </a:prstGeom>
          <a:solidFill>
            <a:srgbClr val="001135"/>
          </a:solidFill>
          <a:ln w="12700" cap="flat" cmpd="sng" algn="ctr">
            <a:noFill/>
            <a:prstDash val="solid"/>
            <a:miter lim="800000"/>
          </a:ln>
          <a:effectLst/>
        </p:spPr>
        <p:txBody>
          <a:bodyPr rot="0" spcFirstLastPara="0" vert="horz" wrap="square" lIns="0" tIns="54000" rIns="0" bIns="54000" numCol="1" spcCol="0" rtlCol="0" fromWordArt="0" anchor="ctr" anchorCtr="0" forceAA="0" compatLnSpc="1">
            <a:prstTxWarp prst="textNoShape">
              <a:avLst/>
            </a:prstTxWarp>
            <a:noAutofit/>
          </a:bodyPr>
          <a:lstStyle/>
          <a:p>
            <a:pPr algn="ctr" defTabSz="685784">
              <a:defRPr/>
            </a:pPr>
            <a:r>
              <a:rPr lang="en-GB" sz="900" kern="0" dirty="0">
                <a:solidFill>
                  <a:srgbClr val="FFFFFF"/>
                </a:solidFill>
                <a:latin typeface="Nokia Pure Text Light"/>
              </a:rPr>
              <a:t>Lifecycle</a:t>
            </a:r>
          </a:p>
        </p:txBody>
      </p:sp>
      <p:sp>
        <p:nvSpPr>
          <p:cNvPr id="96" name="Rectangle 95">
            <a:extLst>
              <a:ext uri="{FF2B5EF4-FFF2-40B4-BE49-F238E27FC236}">
                <a16:creationId xmlns:a16="http://schemas.microsoft.com/office/drawing/2014/main" id="{BFE36B2C-191B-439A-96A1-192E550CB40C}"/>
              </a:ext>
            </a:extLst>
          </p:cNvPr>
          <p:cNvSpPr/>
          <p:nvPr/>
        </p:nvSpPr>
        <p:spPr>
          <a:xfrm>
            <a:off x="7601660" y="3403435"/>
            <a:ext cx="956468" cy="286356"/>
          </a:xfrm>
          <a:prstGeom prst="rect">
            <a:avLst/>
          </a:prstGeom>
          <a:solidFill>
            <a:srgbClr val="001135"/>
          </a:solidFill>
          <a:ln w="12700" cap="flat" cmpd="sng" algn="ctr">
            <a:noFill/>
            <a:prstDash val="solid"/>
            <a:miter lim="800000"/>
          </a:ln>
          <a:effectLst/>
        </p:spPr>
        <p:txBody>
          <a:bodyPr rot="0" spcFirstLastPara="0" vert="horz" wrap="square" lIns="0" tIns="54000" rIns="0" bIns="54000" numCol="1" spcCol="0" rtlCol="0" fromWordArt="0" anchor="ctr" anchorCtr="0" forceAA="0" compatLnSpc="1">
            <a:prstTxWarp prst="textNoShape">
              <a:avLst/>
            </a:prstTxWarp>
            <a:noAutofit/>
          </a:bodyPr>
          <a:lstStyle/>
          <a:p>
            <a:pPr algn="ctr" defTabSz="685784">
              <a:defRPr/>
            </a:pPr>
            <a:r>
              <a:rPr lang="en-GB" sz="900" kern="0">
                <a:solidFill>
                  <a:srgbClr val="FFFFFF"/>
                </a:solidFill>
                <a:latin typeface="Nokia Pure Text Light"/>
              </a:rPr>
              <a:t>Application data</a:t>
            </a:r>
          </a:p>
        </p:txBody>
      </p:sp>
      <p:cxnSp>
        <p:nvCxnSpPr>
          <p:cNvPr id="97" name="Straight Connector 96">
            <a:extLst>
              <a:ext uri="{FF2B5EF4-FFF2-40B4-BE49-F238E27FC236}">
                <a16:creationId xmlns:a16="http://schemas.microsoft.com/office/drawing/2014/main" id="{61A6BF7A-AEA0-4DDD-B0B5-7201559271D4}"/>
              </a:ext>
            </a:extLst>
          </p:cNvPr>
          <p:cNvCxnSpPr>
            <a:cxnSpLocks/>
          </p:cNvCxnSpPr>
          <p:nvPr/>
        </p:nvCxnSpPr>
        <p:spPr>
          <a:xfrm flipH="1">
            <a:off x="6576003" y="2824530"/>
            <a:ext cx="1" cy="293611"/>
          </a:xfrm>
          <a:prstGeom prst="line">
            <a:avLst/>
          </a:prstGeom>
          <a:noFill/>
          <a:ln w="6350" cap="flat" cmpd="sng" algn="ctr">
            <a:solidFill>
              <a:srgbClr val="001135"/>
            </a:solidFill>
            <a:prstDash val="solid"/>
            <a:miter lim="800000"/>
            <a:headEnd type="arrow" w="med" len="med"/>
            <a:tailEnd type="arrow" w="med" len="med"/>
          </a:ln>
          <a:effectLst/>
        </p:spPr>
      </p:cxnSp>
      <p:sp>
        <p:nvSpPr>
          <p:cNvPr id="98" name="Text Placeholder 6">
            <a:extLst>
              <a:ext uri="{FF2B5EF4-FFF2-40B4-BE49-F238E27FC236}">
                <a16:creationId xmlns:a16="http://schemas.microsoft.com/office/drawing/2014/main" id="{8590982B-64F7-4225-9843-2435E8FE7DC2}"/>
              </a:ext>
            </a:extLst>
          </p:cNvPr>
          <p:cNvSpPr txBox="1">
            <a:spLocks/>
          </p:cNvSpPr>
          <p:nvPr/>
        </p:nvSpPr>
        <p:spPr>
          <a:xfrm>
            <a:off x="417600" y="1215397"/>
            <a:ext cx="3665440" cy="3151318"/>
          </a:xfrm>
          <a:prstGeom prst="rect">
            <a:avLst/>
          </a:prstGeom>
          <a:solidFill>
            <a:schemeClr val="accent1">
              <a:lumMod val="75000"/>
            </a:schemeClr>
          </a:solidFill>
        </p:spPr>
        <p:txBody>
          <a:bodyPr anchor="t"/>
          <a:lstStyle>
            <a:lvl1pPr marL="230188" indent="-230188" algn="l" defTabSz="457200" rtl="0" eaLnBrk="0" fontAlgn="base" hangingPunct="0">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0" fontAlgn="base" hangingPunct="0">
              <a:spcBef>
                <a:spcPct val="0"/>
              </a:spcBef>
              <a:spcAft>
                <a:spcPts val="600"/>
              </a:spcAft>
              <a:buFont typeface="Lucida Grande" charset="0"/>
              <a:buChar char="-"/>
              <a:defRPr sz="2800" kern="1200">
                <a:solidFill>
                  <a:schemeClr val="tx2"/>
                </a:solidFill>
                <a:latin typeface="+mn-lt"/>
                <a:ea typeface="ヒラギノ角ゴ Pro W3" charset="0"/>
                <a:cs typeface="ヒラギノ角ゴ Pro W3"/>
              </a:defRPr>
            </a:lvl2pPr>
            <a:lvl3pPr marL="684213" indent="-225425" algn="l" defTabSz="457200" rtl="0" eaLnBrk="0" fontAlgn="base" hangingPunct="0">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0" fontAlgn="base" hangingPunct="0">
              <a:spcBef>
                <a:spcPct val="0"/>
              </a:spcBef>
              <a:spcAft>
                <a:spcPts val="600"/>
              </a:spcAft>
              <a:buFont typeface="Lucida Grande" charset="0"/>
              <a:buChar char="-"/>
              <a:defRPr sz="2000" kern="1200">
                <a:solidFill>
                  <a:schemeClr val="tx2"/>
                </a:solidFill>
                <a:latin typeface="+mn-lt"/>
                <a:ea typeface="ヒラギノ角ゴ Pro W3" charset="0"/>
                <a:cs typeface="ヒラギノ角ゴ Pro W3"/>
              </a:defRPr>
            </a:lvl4pPr>
            <a:lvl5pPr marL="1143000" indent="-230188" algn="l" defTabSz="457200" rtl="0" eaLnBrk="0" fontAlgn="base" hangingPunct="0">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78">
              <a:buNone/>
              <a:defRPr/>
            </a:pPr>
            <a:r>
              <a:rPr lang="en-US" sz="1200" b="1" dirty="0">
                <a:solidFill>
                  <a:schemeClr val="accent2">
                    <a:lumMod val="20000"/>
                    <a:lumOff val="80000"/>
                  </a:schemeClr>
                </a:solidFill>
                <a:latin typeface="Nokia Pure Headline Ultra Light" panose="020B0204040602060303" pitchFamily="34" charset="0"/>
              </a:rPr>
              <a:t>Problem</a:t>
            </a:r>
          </a:p>
          <a:p>
            <a:pPr marL="0" indent="0" defTabSz="457178">
              <a:buNone/>
              <a:defRPr/>
            </a:pPr>
            <a:r>
              <a:rPr lang="en-US" sz="1050" dirty="0">
                <a:solidFill>
                  <a:srgbClr val="FFFFFF"/>
                </a:solidFill>
                <a:latin typeface="Nokia Pure Headline Ultra Light" panose="020B0204040602060303" pitchFamily="34" charset="0"/>
              </a:rPr>
              <a:t>In many cases, the environment in which IoT devices are deployed requires complex handling, scheduling and implementation that should consider both the network and device needs. This diversity is not always known ahead of time</a:t>
            </a:r>
          </a:p>
          <a:p>
            <a:pPr marL="0" indent="0" defTabSz="457178">
              <a:buNone/>
              <a:defRPr/>
            </a:pPr>
            <a:r>
              <a:rPr lang="en-US" sz="1200" b="1" dirty="0">
                <a:solidFill>
                  <a:schemeClr val="accent2">
                    <a:lumMod val="20000"/>
                    <a:lumOff val="80000"/>
                  </a:schemeClr>
                </a:solidFill>
                <a:latin typeface="Nokia Pure Headline Ultra Light" panose="020B0204040602060303" pitchFamily="34" charset="0"/>
              </a:rPr>
              <a:t>Feature</a:t>
            </a:r>
          </a:p>
          <a:p>
            <a:pPr marL="0" indent="0" defTabSz="457178">
              <a:buNone/>
              <a:defRPr/>
            </a:pPr>
            <a:r>
              <a:rPr lang="en-US" sz="1050" b="1" dirty="0">
                <a:solidFill>
                  <a:srgbClr val="FFFFFF"/>
                </a:solidFill>
                <a:latin typeface="Nokia Pure Headline Ultra Light" panose="020B0204040602060303" pitchFamily="34" charset="0"/>
              </a:rPr>
              <a:t>IMPACT</a:t>
            </a:r>
            <a:r>
              <a:rPr lang="en-US" sz="1050" dirty="0">
                <a:solidFill>
                  <a:srgbClr val="FFFFFF"/>
                </a:solidFill>
                <a:latin typeface="Nokia Pure Headline Ultra Light" panose="020B0204040602060303" pitchFamily="34" charset="0"/>
              </a:rPr>
              <a:t> addresses the challenge of </a:t>
            </a:r>
            <a:r>
              <a:rPr lang="en-US" sz="1050" b="1" dirty="0">
                <a:solidFill>
                  <a:srgbClr val="FFFFFF"/>
                </a:solidFill>
                <a:latin typeface="Nokia Pure Headline Ultra Light" panose="020B0204040602060303" pitchFamily="34" charset="0"/>
              </a:rPr>
              <a:t>diversity</a:t>
            </a:r>
            <a:r>
              <a:rPr lang="en-US" sz="1050" dirty="0">
                <a:solidFill>
                  <a:srgbClr val="FFFFFF"/>
                </a:solidFill>
                <a:latin typeface="Nokia Pure Headline Ultra Light" panose="020B0204040602060303" pitchFamily="34" charset="0"/>
              </a:rPr>
              <a:t> in security, protocol, access and implementation</a:t>
            </a:r>
          </a:p>
          <a:p>
            <a:pPr marL="0" indent="0" defTabSz="457178">
              <a:buNone/>
              <a:defRPr/>
            </a:pPr>
            <a:r>
              <a:rPr lang="en-US" sz="1050" dirty="0">
                <a:solidFill>
                  <a:srgbClr val="FFFFFF"/>
                </a:solidFill>
                <a:latin typeface="Nokia Pure Headline Ultra Light" panose="020B0204040602060303" pitchFamily="34" charset="0"/>
              </a:rPr>
              <a:t>Seamless integration with public cloud solutions</a:t>
            </a:r>
          </a:p>
          <a:p>
            <a:pPr marL="0" indent="0" defTabSz="457178">
              <a:buNone/>
              <a:defRPr/>
            </a:pPr>
            <a:r>
              <a:rPr lang="en-US" sz="1050" dirty="0">
                <a:solidFill>
                  <a:srgbClr val="FFFFFF"/>
                </a:solidFill>
                <a:latin typeface="Nokia Pure Headline Ultra Light" panose="020B0204040602060303" pitchFamily="34" charset="0"/>
              </a:rPr>
              <a:t>Distributed system with autonomous operations, high levels of availability and intermittent backhaul</a:t>
            </a:r>
          </a:p>
          <a:p>
            <a:pPr marL="0" indent="0" defTabSz="457178">
              <a:buNone/>
              <a:defRPr/>
            </a:pPr>
            <a:r>
              <a:rPr lang="en-US" sz="1200" b="1" dirty="0">
                <a:solidFill>
                  <a:schemeClr val="accent2">
                    <a:lumMod val="20000"/>
                    <a:lumOff val="80000"/>
                  </a:schemeClr>
                </a:solidFill>
                <a:latin typeface="Nokia Pure Headline Ultra Light" panose="020B0204040602060303" pitchFamily="34" charset="0"/>
              </a:rPr>
              <a:t>Benefit</a:t>
            </a:r>
            <a:endParaRPr lang="en-US" sz="1050" b="1" dirty="0">
              <a:solidFill>
                <a:schemeClr val="accent2">
                  <a:lumMod val="20000"/>
                  <a:lumOff val="80000"/>
                </a:schemeClr>
              </a:solidFill>
              <a:latin typeface="Nokia Pure Headline Ultra Light" panose="020B0204040602060303" pitchFamily="34" charset="0"/>
            </a:endParaRPr>
          </a:p>
          <a:p>
            <a:pPr marL="0" indent="0" defTabSz="457178">
              <a:buNone/>
              <a:defRPr/>
            </a:pPr>
            <a:r>
              <a:rPr lang="en-US" sz="1050" dirty="0">
                <a:solidFill>
                  <a:srgbClr val="FFFFFF"/>
                </a:solidFill>
                <a:latin typeface="Nokia Pure Headline Ultra Light" panose="020B0204040602060303" pitchFamily="34" charset="0"/>
              </a:rPr>
              <a:t>Complement the widely available public clouds with our sophisticated device manager solution and bring out the best of both systems in an economical way</a:t>
            </a:r>
            <a:endParaRPr lang="en-US" sz="1400" dirty="0">
              <a:solidFill>
                <a:srgbClr val="FFFFFF"/>
              </a:solidFill>
              <a:latin typeface="Nokia Pure Headline Ultra Light" panose="020B0204040602060303" pitchFamily="34" charset="0"/>
              <a:cs typeface="+mn-cs"/>
            </a:endParaRPr>
          </a:p>
          <a:p>
            <a:pPr marL="0" indent="0" defTabSz="457178">
              <a:buNone/>
              <a:defRPr/>
            </a:pPr>
            <a:endParaRPr lang="en-US" sz="2400" dirty="0">
              <a:solidFill>
                <a:srgbClr val="FFFFFF"/>
              </a:solidFill>
              <a:latin typeface="Nokia Pure Headline Ultra Light" panose="020B0204040602060303" pitchFamily="34" charset="0"/>
              <a:cs typeface="+mn-cs"/>
            </a:endParaRPr>
          </a:p>
        </p:txBody>
      </p:sp>
    </p:spTree>
    <p:extLst>
      <p:ext uri="{BB962C8B-B14F-4D97-AF65-F5344CB8AC3E}">
        <p14:creationId xmlns:p14="http://schemas.microsoft.com/office/powerpoint/2010/main" val="30550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2DE5DC-73B7-4A00-9AA8-8596F960340A}"/>
              </a:ext>
            </a:extLst>
          </p:cNvPr>
          <p:cNvSpPr/>
          <p:nvPr/>
        </p:nvSpPr>
        <p:spPr>
          <a:xfrm>
            <a:off x="350241" y="3132022"/>
            <a:ext cx="2001941" cy="1418038"/>
          </a:xfrm>
          <a:prstGeom prst="rect">
            <a:avLst/>
          </a:prstGeom>
          <a:solidFill>
            <a:schemeClr val="accent2">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hu-HU" sz="1200" dirty="0">
              <a:solidFill>
                <a:schemeClr val="bg1"/>
              </a:solidFill>
            </a:endParaRPr>
          </a:p>
        </p:txBody>
      </p:sp>
      <p:sp>
        <p:nvSpPr>
          <p:cNvPr id="2" name="Text Placeholder 1">
            <a:extLst>
              <a:ext uri="{FF2B5EF4-FFF2-40B4-BE49-F238E27FC236}">
                <a16:creationId xmlns:a16="http://schemas.microsoft.com/office/drawing/2014/main" id="{DD62A632-B09F-1840-959F-A25325BFFF17}"/>
              </a:ext>
            </a:extLst>
          </p:cNvPr>
          <p:cNvSpPr>
            <a:spLocks noGrp="1"/>
          </p:cNvSpPr>
          <p:nvPr>
            <p:ph type="body" sz="quarter" idx="13"/>
          </p:nvPr>
        </p:nvSpPr>
        <p:spPr/>
        <p:txBody>
          <a:bodyPr/>
          <a:lstStyle/>
          <a:p>
            <a:pPr defTabSz="685766"/>
            <a:r>
              <a:rPr lang="hu-HU" sz="1800" dirty="0">
                <a:solidFill>
                  <a:srgbClr val="4D5766"/>
                </a:solidFill>
              </a:rPr>
              <a:t>A </a:t>
            </a:r>
            <a:r>
              <a:rPr lang="en-US" sz="1800" dirty="0">
                <a:solidFill>
                  <a:srgbClr val="4D5766"/>
                </a:solidFill>
              </a:rPr>
              <a:t>Nokia </a:t>
            </a:r>
            <a:r>
              <a:rPr lang="hu-HU" sz="1800" dirty="0">
                <a:solidFill>
                  <a:srgbClr val="4D5766"/>
                </a:solidFill>
              </a:rPr>
              <a:t>a Vodafone-</a:t>
            </a:r>
            <a:r>
              <a:rPr lang="hu-HU" sz="1800" dirty="0" err="1">
                <a:solidFill>
                  <a:srgbClr val="4D5766"/>
                </a:solidFill>
              </a:rPr>
              <a:t>nal</a:t>
            </a:r>
            <a:r>
              <a:rPr lang="hu-HU" sz="1800" dirty="0">
                <a:solidFill>
                  <a:srgbClr val="4D5766"/>
                </a:solidFill>
              </a:rPr>
              <a:t> együtt elősegítette a közművek digitális transzformációját</a:t>
            </a:r>
            <a:endParaRPr lang="en-US" sz="1800" dirty="0">
              <a:solidFill>
                <a:srgbClr val="4D5766"/>
              </a:solidFill>
            </a:endParaRPr>
          </a:p>
        </p:txBody>
      </p:sp>
      <p:sp>
        <p:nvSpPr>
          <p:cNvPr id="3" name="Text Placeholder 2">
            <a:extLst>
              <a:ext uri="{FF2B5EF4-FFF2-40B4-BE49-F238E27FC236}">
                <a16:creationId xmlns:a16="http://schemas.microsoft.com/office/drawing/2014/main" id="{AF8A6E59-65A6-DA4B-94FF-A034E79E2A0C}"/>
              </a:ext>
            </a:extLst>
          </p:cNvPr>
          <p:cNvSpPr>
            <a:spLocks noGrp="1"/>
          </p:cNvSpPr>
          <p:nvPr>
            <p:ph type="body" sz="quarter" idx="12"/>
          </p:nvPr>
        </p:nvSpPr>
        <p:spPr/>
        <p:txBody>
          <a:bodyPr/>
          <a:lstStyle/>
          <a:p>
            <a:r>
              <a:rPr lang="en-US" sz="2400" dirty="0">
                <a:solidFill>
                  <a:srgbClr val="124191"/>
                </a:solidFill>
              </a:rPr>
              <a:t>Vodafone, Australia - </a:t>
            </a:r>
            <a:r>
              <a:rPr lang="en-US" sz="2400" dirty="0" err="1">
                <a:solidFill>
                  <a:srgbClr val="124191"/>
                </a:solidFill>
              </a:rPr>
              <a:t>Watergroup</a:t>
            </a:r>
            <a:r>
              <a:rPr lang="en-US" sz="2400" dirty="0">
                <a:solidFill>
                  <a:srgbClr val="124191"/>
                </a:solidFill>
              </a:rPr>
              <a:t> </a:t>
            </a:r>
            <a:endParaRPr lang="en-US" sz="1350" dirty="0">
              <a:solidFill>
                <a:srgbClr val="4D5766"/>
              </a:solidFill>
            </a:endParaRPr>
          </a:p>
        </p:txBody>
      </p:sp>
      <p:sp>
        <p:nvSpPr>
          <p:cNvPr id="30" name="TextBox 29">
            <a:extLst>
              <a:ext uri="{FF2B5EF4-FFF2-40B4-BE49-F238E27FC236}">
                <a16:creationId xmlns:a16="http://schemas.microsoft.com/office/drawing/2014/main" id="{7F614DEC-CBB0-574D-B2B2-53502FF364B1}"/>
              </a:ext>
            </a:extLst>
          </p:cNvPr>
          <p:cNvSpPr txBox="1"/>
          <p:nvPr/>
        </p:nvSpPr>
        <p:spPr>
          <a:xfrm>
            <a:off x="5253708" y="1183045"/>
            <a:ext cx="3631335" cy="3405035"/>
          </a:xfrm>
          <a:prstGeom prst="rect">
            <a:avLst/>
          </a:prstGeom>
          <a:noFill/>
        </p:spPr>
        <p:txBody>
          <a:bodyPr wrap="square">
            <a:spAutoFit/>
          </a:bodyPr>
          <a:lstStyle/>
          <a:p>
            <a:pPr defTabSz="914355">
              <a:spcAft>
                <a:spcPts val="600"/>
              </a:spcAft>
              <a:defRPr/>
            </a:pPr>
            <a:r>
              <a:rPr lang="hu-HU" sz="1050" kern="0" dirty="0">
                <a:solidFill>
                  <a:schemeClr val="tx2"/>
                </a:solidFill>
                <a:latin typeface="+mj-lt"/>
                <a:ea typeface="Nokia Pure Text Light" panose="020B0304040602060303" pitchFamily="34" charset="0"/>
                <a:cs typeface="Nokia Pure Text Light" panose="020B0304040602060303" pitchFamily="34" charset="0"/>
              </a:rPr>
              <a:t>Kihívások</a:t>
            </a:r>
            <a:endParaRPr lang="en-US" sz="1050" kern="0" dirty="0">
              <a:solidFill>
                <a:schemeClr val="tx2"/>
              </a:solidFill>
              <a:latin typeface="+mj-lt"/>
              <a:ea typeface="Nokia Pure Text Light" panose="020B0304040602060303" pitchFamily="34" charset="0"/>
              <a:cs typeface="Nokia Pure Text Light" panose="020B0304040602060303" pitchFamily="34" charset="0"/>
            </a:endParaRPr>
          </a:p>
          <a:p>
            <a:pPr marL="138107" lvl="1" indent="-132154" defTabSz="457154">
              <a:lnSpc>
                <a:spcPct val="107000"/>
              </a:lnSpc>
              <a:spcAft>
                <a:spcPts val="800"/>
              </a:spcAft>
              <a:buClr>
                <a:srgbClr val="001135"/>
              </a:buClr>
              <a:buFont typeface="Arial" panose="020B0604020202020204" pitchFamily="34" charset="0"/>
              <a:buChar char="•"/>
              <a:defRPr/>
            </a:pPr>
            <a:r>
              <a:rPr lang="hu-HU" sz="825" dirty="0">
                <a:solidFill>
                  <a:srgbClr val="001135"/>
                </a:solidFill>
                <a:latin typeface="+mj-lt"/>
                <a:ea typeface="Nokia Pure Text Light" panose="020B0304040602060303" pitchFamily="34" charset="0"/>
                <a:cs typeface="Nokia Pure Text Light" panose="020B0304040602060303" pitchFamily="34" charset="0"/>
              </a:rPr>
              <a:t>hatékony adatgyűjtés széles eszközpaletta mellett, melyek többek között áramlás-, nyomás-, szivárgásérzékelést, vízminőség ellenőrzést végeztek</a:t>
            </a:r>
            <a:endParaRPr lang="en-US" sz="825" dirty="0">
              <a:solidFill>
                <a:srgbClr val="001135"/>
              </a:solidFill>
              <a:latin typeface="+mj-lt"/>
              <a:ea typeface="Nokia Pure Text Light" panose="020B0304040602060303" pitchFamily="34" charset="0"/>
              <a:cs typeface="Nokia Pure Text Light" panose="020B0304040602060303" pitchFamily="34" charset="0"/>
            </a:endParaRPr>
          </a:p>
          <a:p>
            <a:pPr marL="138107" lvl="1" indent="-132154" defTabSz="457154">
              <a:lnSpc>
                <a:spcPct val="107000"/>
              </a:lnSpc>
              <a:spcAft>
                <a:spcPts val="800"/>
              </a:spcAft>
              <a:buClr>
                <a:srgbClr val="001135"/>
              </a:buClr>
              <a:buFont typeface="Arial" panose="020B0604020202020204" pitchFamily="34" charset="0"/>
              <a:buChar char="•"/>
              <a:defRPr/>
            </a:pPr>
            <a:r>
              <a:rPr lang="hu-HU" sz="825" dirty="0">
                <a:solidFill>
                  <a:srgbClr val="001135"/>
                </a:solidFill>
                <a:latin typeface="+mj-lt"/>
                <a:ea typeface="Nokia Pure Text Light" panose="020B0304040602060303" pitchFamily="34" charset="0"/>
                <a:cs typeface="Nokia Pure Text Light" panose="020B0304040602060303" pitchFamily="34" charset="0"/>
              </a:rPr>
              <a:t>nőtt a szolgáltatás megbízhatósága, csökkent a reakcióidő és a vízveszteség</a:t>
            </a:r>
            <a:endParaRPr lang="en-US" sz="825" dirty="0">
              <a:solidFill>
                <a:srgbClr val="001135"/>
              </a:solidFill>
              <a:latin typeface="+mj-lt"/>
              <a:ea typeface="Nokia Pure Text Light" panose="020B0304040602060303" pitchFamily="34" charset="0"/>
              <a:cs typeface="Nokia Pure Text Light" panose="020B0304040602060303" pitchFamily="34" charset="0"/>
            </a:endParaRPr>
          </a:p>
          <a:p>
            <a:pPr defTabSz="914355">
              <a:spcAft>
                <a:spcPts val="600"/>
              </a:spcAft>
              <a:defRPr/>
            </a:pPr>
            <a:r>
              <a:rPr lang="hu-HU" sz="1050" kern="0" dirty="0">
                <a:solidFill>
                  <a:schemeClr val="tx2"/>
                </a:solidFill>
                <a:latin typeface="+mj-lt"/>
                <a:ea typeface="Nokia Pure Text Light" panose="020B0304040602060303" pitchFamily="34" charset="0"/>
                <a:cs typeface="Nokia Pure Text Light" panose="020B0304040602060303" pitchFamily="34" charset="0"/>
              </a:rPr>
              <a:t>Megoldás</a:t>
            </a:r>
            <a:endParaRPr lang="en-US" sz="1050" kern="0" dirty="0">
              <a:solidFill>
                <a:schemeClr val="tx2"/>
              </a:solidFill>
              <a:latin typeface="+mj-lt"/>
              <a:ea typeface="Nokia Pure Text Light" panose="020B0304040602060303" pitchFamily="34" charset="0"/>
              <a:cs typeface="Nokia Pure Text Light" panose="020B0304040602060303" pitchFamily="34" charset="0"/>
            </a:endParaRPr>
          </a:p>
          <a:p>
            <a:pPr marL="171442" indent="-171442" defTabSz="914355">
              <a:spcAft>
                <a:spcPts val="600"/>
              </a:spcAft>
              <a:buFont typeface="Nokia Pure Text Light" panose="020B0304040602060303" pitchFamily="34" charset="0"/>
              <a:buChar char="•"/>
              <a:defRPr/>
            </a:pPr>
            <a:r>
              <a:rPr lang="hu-HU" sz="825" kern="0" dirty="0">
                <a:solidFill>
                  <a:srgbClr val="001135"/>
                </a:solidFill>
                <a:latin typeface="+mj-lt"/>
                <a:ea typeface="Nokia Pure Text Light" panose="020B0304040602060303" pitchFamily="34" charset="0"/>
                <a:cs typeface="Nokia Pure Text Light" panose="020B0304040602060303" pitchFamily="34" charset="0"/>
              </a:rPr>
              <a:t>a </a:t>
            </a:r>
            <a:r>
              <a:rPr lang="en-US" sz="825" kern="0" dirty="0">
                <a:solidFill>
                  <a:srgbClr val="001135"/>
                </a:solidFill>
                <a:latin typeface="+mj-lt"/>
                <a:ea typeface="Nokia Pure Text Light" panose="020B0304040602060303" pitchFamily="34" charset="0"/>
                <a:cs typeface="Nokia Pure Text Light" panose="020B0304040602060303" pitchFamily="34" charset="0"/>
              </a:rPr>
              <a:t>Nokia IMPACT </a:t>
            </a:r>
            <a:r>
              <a:rPr lang="hu-HU" sz="825" kern="0" dirty="0">
                <a:solidFill>
                  <a:srgbClr val="001135"/>
                </a:solidFill>
                <a:latin typeface="+mj-lt"/>
                <a:ea typeface="Nokia Pure Text Light" panose="020B0304040602060303" pitchFamily="34" charset="0"/>
                <a:cs typeface="Nokia Pure Text Light" panose="020B0304040602060303" pitchFamily="34" charset="0"/>
              </a:rPr>
              <a:t>lehetővé tette az </a:t>
            </a:r>
            <a:r>
              <a:rPr lang="en-US" sz="825" kern="0" dirty="0">
                <a:solidFill>
                  <a:srgbClr val="001135"/>
                </a:solidFill>
                <a:latin typeface="+mj-lt"/>
                <a:ea typeface="Nokia Pure Text Light" panose="020B0304040602060303" pitchFamily="34" charset="0"/>
                <a:cs typeface="Nokia Pure Text Light" panose="020B0304040602060303" pitchFamily="34" charset="0"/>
              </a:rPr>
              <a:t>NB-IoT </a:t>
            </a:r>
            <a:r>
              <a:rPr lang="hu-HU" sz="825" kern="0" dirty="0">
                <a:solidFill>
                  <a:srgbClr val="001135"/>
                </a:solidFill>
                <a:latin typeface="+mj-lt"/>
                <a:ea typeface="Nokia Pure Text Light" panose="020B0304040602060303" pitchFamily="34" charset="0"/>
                <a:cs typeface="Nokia Pure Text Light" panose="020B0304040602060303" pitchFamily="34" charset="0"/>
              </a:rPr>
              <a:t>rendszerben a </a:t>
            </a:r>
            <a:r>
              <a:rPr lang="en-US" sz="825" kern="0" dirty="0">
                <a:solidFill>
                  <a:srgbClr val="001135"/>
                </a:solidFill>
                <a:latin typeface="+mj-lt"/>
                <a:ea typeface="Nokia Pure Text Light" panose="020B0304040602060303" pitchFamily="34" charset="0"/>
                <a:cs typeface="Nokia Pure Text Light" panose="020B0304040602060303" pitchFamily="34" charset="0"/>
              </a:rPr>
              <a:t>Lightweight Meter </a:t>
            </a:r>
            <a:r>
              <a:rPr lang="hu-HU" sz="825" kern="0" dirty="0">
                <a:solidFill>
                  <a:srgbClr val="001135"/>
                </a:solidFill>
                <a:latin typeface="+mj-lt"/>
                <a:ea typeface="Nokia Pure Text Light" panose="020B0304040602060303" pitchFamily="34" charset="0"/>
                <a:cs typeface="Nokia Pure Text Light" panose="020B0304040602060303" pitchFamily="34" charset="0"/>
              </a:rPr>
              <a:t>D</a:t>
            </a:r>
            <a:r>
              <a:rPr lang="en-US" sz="825" kern="0" dirty="0" err="1">
                <a:solidFill>
                  <a:srgbClr val="001135"/>
                </a:solidFill>
                <a:latin typeface="+mj-lt"/>
                <a:ea typeface="Nokia Pure Text Light" panose="020B0304040602060303" pitchFamily="34" charset="0"/>
                <a:cs typeface="Nokia Pure Text Light" panose="020B0304040602060303" pitchFamily="34" charset="0"/>
              </a:rPr>
              <a:t>evice</a:t>
            </a:r>
            <a:r>
              <a:rPr lang="en-US" sz="825" kern="0" dirty="0">
                <a:solidFill>
                  <a:srgbClr val="001135"/>
                </a:solidFill>
                <a:latin typeface="+mj-lt"/>
                <a:ea typeface="Nokia Pure Text Light" panose="020B0304040602060303" pitchFamily="34" charset="0"/>
                <a:cs typeface="Nokia Pure Text Light" panose="020B0304040602060303" pitchFamily="34" charset="0"/>
              </a:rPr>
              <a:t> Management and Data Collection</a:t>
            </a:r>
            <a:r>
              <a:rPr lang="hu-HU" sz="825" kern="0" dirty="0">
                <a:solidFill>
                  <a:srgbClr val="001135"/>
                </a:solidFill>
                <a:latin typeface="+mj-lt"/>
                <a:ea typeface="Nokia Pure Text Light" panose="020B0304040602060303" pitchFamily="34" charset="0"/>
                <a:cs typeface="Nokia Pure Text Light" panose="020B0304040602060303" pitchFamily="34" charset="0"/>
              </a:rPr>
              <a:t> használatát</a:t>
            </a:r>
            <a:endParaRPr lang="en-US" sz="825" kern="0" dirty="0">
              <a:solidFill>
                <a:srgbClr val="001135"/>
              </a:solidFill>
              <a:latin typeface="+mj-lt"/>
              <a:ea typeface="Nokia Pure Text Light" panose="020B0304040602060303" pitchFamily="34" charset="0"/>
              <a:cs typeface="Nokia Pure Text Light" panose="020B0304040602060303" pitchFamily="34" charset="0"/>
            </a:endParaRPr>
          </a:p>
          <a:p>
            <a:pPr marL="171442" indent="-171442" defTabSz="914355">
              <a:spcAft>
                <a:spcPts val="600"/>
              </a:spcAft>
              <a:buFont typeface="Nokia Pure Text Light" panose="020B0304040602060303" pitchFamily="34" charset="0"/>
              <a:buChar char="•"/>
              <a:defRPr/>
            </a:pPr>
            <a:r>
              <a:rPr lang="hu-HU" sz="825" kern="0" dirty="0">
                <a:solidFill>
                  <a:srgbClr val="001135"/>
                </a:solidFill>
                <a:latin typeface="+mj-lt"/>
                <a:ea typeface="Nokia Pure Text Light" panose="020B0304040602060303" pitchFamily="34" charset="0"/>
                <a:cs typeface="Nokia Pure Text Light" panose="020B0304040602060303" pitchFamily="34" charset="0"/>
              </a:rPr>
              <a:t>egységes eszközprotokoll és gyors végponti skálázhatóság</a:t>
            </a:r>
            <a:endParaRPr lang="en-US" sz="825" kern="0" dirty="0">
              <a:solidFill>
                <a:srgbClr val="001135"/>
              </a:solidFill>
              <a:latin typeface="+mj-lt"/>
              <a:ea typeface="Nokia Pure Text Light" panose="020B0304040602060303" pitchFamily="34" charset="0"/>
              <a:cs typeface="Nokia Pure Text Light" panose="020B0304040602060303" pitchFamily="34" charset="0"/>
            </a:endParaRPr>
          </a:p>
          <a:p>
            <a:pPr marL="171442" indent="-171442" defTabSz="914355">
              <a:spcAft>
                <a:spcPts val="600"/>
              </a:spcAft>
              <a:buFont typeface="Nokia Pure Text Light" panose="020B0304040602060303" pitchFamily="34" charset="0"/>
              <a:buChar char="•"/>
              <a:defRPr/>
            </a:pPr>
            <a:r>
              <a:rPr lang="hu-HU" sz="825" kern="0" dirty="0">
                <a:solidFill>
                  <a:srgbClr val="001135"/>
                </a:solidFill>
                <a:latin typeface="+mj-lt"/>
                <a:ea typeface="Nokia Pure Text Light" panose="020B0304040602060303" pitchFamily="34" charset="0"/>
                <a:cs typeface="Nokia Pure Text Light" panose="020B0304040602060303" pitchFamily="34" charset="0"/>
              </a:rPr>
              <a:t>az egységes adat- és eszközmenedzsment lehetővé tette a napi szintű leolvasást, </a:t>
            </a:r>
            <a:r>
              <a:rPr lang="hu-HU" sz="825" kern="0" dirty="0" err="1">
                <a:solidFill>
                  <a:srgbClr val="001135"/>
                </a:solidFill>
                <a:latin typeface="+mj-lt"/>
                <a:ea typeface="Nokia Pure Text Light" panose="020B0304040602060303" pitchFamily="34" charset="0"/>
                <a:cs typeface="Nokia Pure Text Light" panose="020B0304040602060303" pitchFamily="34" charset="0"/>
              </a:rPr>
              <a:t>firmware</a:t>
            </a:r>
            <a:r>
              <a:rPr lang="hu-HU" sz="825" kern="0" dirty="0">
                <a:solidFill>
                  <a:srgbClr val="001135"/>
                </a:solidFill>
                <a:latin typeface="+mj-lt"/>
                <a:ea typeface="Nokia Pure Text Light" panose="020B0304040602060303" pitchFamily="34" charset="0"/>
                <a:cs typeface="Nokia Pure Text Light" panose="020B0304040602060303" pitchFamily="34" charset="0"/>
              </a:rPr>
              <a:t>-frissítést, stb.</a:t>
            </a:r>
            <a:endParaRPr lang="en-US" sz="825" kern="0" dirty="0">
              <a:solidFill>
                <a:srgbClr val="001135"/>
              </a:solidFill>
              <a:latin typeface="+mj-lt"/>
              <a:ea typeface="Nokia Pure Text Light" panose="020B0304040602060303" pitchFamily="34" charset="0"/>
              <a:cs typeface="Nokia Pure Text Light" panose="020B0304040602060303" pitchFamily="34" charset="0"/>
            </a:endParaRPr>
          </a:p>
          <a:p>
            <a:pPr defTabSz="914355">
              <a:spcAft>
                <a:spcPts val="600"/>
              </a:spcAft>
              <a:defRPr/>
            </a:pPr>
            <a:r>
              <a:rPr lang="hu-HU" sz="1050" kern="0" dirty="0">
                <a:solidFill>
                  <a:schemeClr val="tx2"/>
                </a:solidFill>
                <a:latin typeface="+mj-lt"/>
                <a:ea typeface="Nokia Pure Text" panose="020B0504040602060303" pitchFamily="34" charset="0"/>
                <a:cs typeface="Nokia Pure Text" panose="020B0504040602060303" pitchFamily="34" charset="0"/>
              </a:rPr>
              <a:t>Előnyök</a:t>
            </a:r>
            <a:endParaRPr lang="en-US" sz="1050" kern="0" dirty="0">
              <a:solidFill>
                <a:schemeClr val="tx2"/>
              </a:solidFill>
              <a:latin typeface="+mj-lt"/>
              <a:ea typeface="Nokia Pure Text" panose="020B0504040602060303" pitchFamily="34" charset="0"/>
              <a:cs typeface="Nokia Pure Text" panose="020B0504040602060303" pitchFamily="34" charset="0"/>
            </a:endParaRPr>
          </a:p>
          <a:p>
            <a:pPr marL="138110" lvl="1" indent="-132157" defTabSz="457166">
              <a:lnSpc>
                <a:spcPct val="107000"/>
              </a:lnSpc>
              <a:spcAft>
                <a:spcPts val="800"/>
              </a:spcAft>
              <a:buClr>
                <a:srgbClr val="001135"/>
              </a:buClr>
              <a:buFont typeface="Arial" panose="020B0604020202020204" pitchFamily="34" charset="0"/>
              <a:buChar char="•"/>
              <a:defRPr/>
            </a:pPr>
            <a:r>
              <a:rPr lang="hu-HU" sz="825" kern="0" dirty="0">
                <a:solidFill>
                  <a:srgbClr val="001135"/>
                </a:solidFill>
                <a:latin typeface="+mj-lt"/>
                <a:ea typeface="Nokia Pure Text Light" panose="020B0304040602060303" pitchFamily="34" charset="0"/>
                <a:cs typeface="Nokia Pure Text Light" panose="020B0304040602060303" pitchFamily="34" charset="0"/>
              </a:rPr>
              <a:t>azonnal elérhetővé vált a felhasználó eszközeinek együttműködése</a:t>
            </a:r>
            <a:endParaRPr lang="en-US" sz="825" kern="0" dirty="0">
              <a:solidFill>
                <a:srgbClr val="001135"/>
              </a:solidFill>
              <a:latin typeface="+mj-lt"/>
              <a:ea typeface="Nokia Pure Text Light" panose="020B0304040602060303" pitchFamily="34" charset="0"/>
              <a:cs typeface="Nokia Pure Text Light" panose="020B0304040602060303" pitchFamily="34" charset="0"/>
            </a:endParaRPr>
          </a:p>
          <a:p>
            <a:pPr marL="138110" lvl="1" indent="-132157" defTabSz="457166">
              <a:lnSpc>
                <a:spcPct val="107000"/>
              </a:lnSpc>
              <a:spcAft>
                <a:spcPts val="800"/>
              </a:spcAft>
              <a:buClr>
                <a:srgbClr val="001135"/>
              </a:buClr>
              <a:buFont typeface="Arial" panose="020B0604020202020204" pitchFamily="34" charset="0"/>
              <a:buChar char="•"/>
              <a:defRPr/>
            </a:pPr>
            <a:r>
              <a:rPr lang="hu-HU" sz="825" kern="0" dirty="0">
                <a:solidFill>
                  <a:srgbClr val="001135"/>
                </a:solidFill>
                <a:latin typeface="+mj-lt"/>
                <a:ea typeface="Nokia Pure Text Light" panose="020B0304040602060303" pitchFamily="34" charset="0"/>
                <a:cs typeface="Nokia Pure Text Light" panose="020B0304040602060303" pitchFamily="34" charset="0"/>
              </a:rPr>
              <a:t>az új eszközök és alkalmazások hatékony regisztrációja: 3 hónap alatt platform </a:t>
            </a:r>
            <a:r>
              <a:rPr lang="hu-HU" sz="825" kern="0" dirty="0" err="1">
                <a:solidFill>
                  <a:srgbClr val="001135"/>
                </a:solidFill>
                <a:latin typeface="+mj-lt"/>
                <a:ea typeface="Nokia Pure Text Light" panose="020B0304040602060303" pitchFamily="34" charset="0"/>
                <a:cs typeface="Nokia Pure Text Light" panose="020B0304040602060303" pitchFamily="34" charset="0"/>
              </a:rPr>
              <a:t>hoszting</a:t>
            </a:r>
            <a:r>
              <a:rPr lang="hu-HU" sz="825" kern="0" dirty="0">
                <a:solidFill>
                  <a:srgbClr val="001135"/>
                </a:solidFill>
                <a:latin typeface="+mj-lt"/>
                <a:ea typeface="Nokia Pure Text Light" panose="020B0304040602060303" pitchFamily="34" charset="0"/>
                <a:cs typeface="Nokia Pure Text Light" panose="020B0304040602060303" pitchFamily="34" charset="0"/>
              </a:rPr>
              <a:t>, 6 hónap alatt eszközmigráció</a:t>
            </a:r>
            <a:endParaRPr lang="en-US" sz="825" kern="0" dirty="0">
              <a:solidFill>
                <a:srgbClr val="001135"/>
              </a:solidFill>
              <a:latin typeface="+mj-lt"/>
              <a:ea typeface="Nokia Pure Text Light" panose="020B0304040602060303" pitchFamily="34" charset="0"/>
              <a:cs typeface="Nokia Pure Text Light" panose="020B0304040602060303" pitchFamily="34" charset="0"/>
            </a:endParaRPr>
          </a:p>
          <a:p>
            <a:pPr marL="138110" lvl="1" indent="-132157" defTabSz="457166">
              <a:lnSpc>
                <a:spcPct val="107000"/>
              </a:lnSpc>
              <a:spcAft>
                <a:spcPts val="800"/>
              </a:spcAft>
              <a:buClr>
                <a:srgbClr val="001135"/>
              </a:buClr>
              <a:buFont typeface="Arial" panose="020B0604020202020204" pitchFamily="34" charset="0"/>
              <a:buChar char="•"/>
              <a:defRPr/>
            </a:pPr>
            <a:r>
              <a:rPr lang="hu-HU" sz="825" kern="0" dirty="0">
                <a:solidFill>
                  <a:srgbClr val="001135"/>
                </a:solidFill>
                <a:latin typeface="+mj-lt"/>
                <a:ea typeface="Nokia Pure Text Light" panose="020B0304040602060303" pitchFamily="34" charset="0"/>
                <a:cs typeface="Nokia Pure Text Light" panose="020B0304040602060303" pitchFamily="34" charset="0"/>
              </a:rPr>
              <a:t>újabb igények esetén skálázható és rugalmas bővítés lehetősége</a:t>
            </a:r>
            <a:endParaRPr lang="en-US" sz="825" kern="0" dirty="0">
              <a:solidFill>
                <a:srgbClr val="001135"/>
              </a:solidFill>
              <a:latin typeface="+mj-lt"/>
              <a:ea typeface="Nokia Pure Text Light" panose="020B0304040602060303" pitchFamily="34" charset="0"/>
              <a:cs typeface="Nokia Pure Text Light" panose="020B0304040602060303" pitchFamily="34" charset="0"/>
            </a:endParaRPr>
          </a:p>
          <a:p>
            <a:pPr marL="138110" lvl="1" indent="-132157" defTabSz="457166">
              <a:lnSpc>
                <a:spcPct val="107000"/>
              </a:lnSpc>
              <a:spcAft>
                <a:spcPts val="800"/>
              </a:spcAft>
              <a:buClr>
                <a:srgbClr val="001135"/>
              </a:buClr>
              <a:buFont typeface="Arial" panose="020B0604020202020204" pitchFamily="34" charset="0"/>
              <a:buChar char="•"/>
              <a:defRPr/>
            </a:pPr>
            <a:endParaRPr lang="en-US" sz="825" kern="0" dirty="0">
              <a:solidFill>
                <a:srgbClr val="001135"/>
              </a:solidFill>
              <a:latin typeface="+mj-lt"/>
              <a:ea typeface="Nokia Pure Text Light" panose="020B0304040602060303" pitchFamily="34" charset="0"/>
              <a:cs typeface="Nokia Pure Text Light" panose="020B0304040602060303" pitchFamily="34" charset="0"/>
            </a:endParaRPr>
          </a:p>
        </p:txBody>
      </p:sp>
      <p:cxnSp>
        <p:nvCxnSpPr>
          <p:cNvPr id="31" name="Straight Connector 30">
            <a:extLst>
              <a:ext uri="{FF2B5EF4-FFF2-40B4-BE49-F238E27FC236}">
                <a16:creationId xmlns:a16="http://schemas.microsoft.com/office/drawing/2014/main" id="{6FF7D764-BD8F-684A-AB9F-F2F820878215}"/>
              </a:ext>
            </a:extLst>
          </p:cNvPr>
          <p:cNvCxnSpPr>
            <a:cxnSpLocks/>
          </p:cNvCxnSpPr>
          <p:nvPr/>
        </p:nvCxnSpPr>
        <p:spPr>
          <a:xfrm>
            <a:off x="5100574" y="1183045"/>
            <a:ext cx="0" cy="3030426"/>
          </a:xfrm>
          <a:prstGeom prst="line">
            <a:avLst/>
          </a:prstGeom>
          <a:noFill/>
          <a:ln w="12700" cap="flat" cmpd="sng" algn="ctr">
            <a:solidFill>
              <a:srgbClr val="A0F0BE"/>
            </a:solidFill>
            <a:prstDash val="solid"/>
            <a:miter lim="800000"/>
          </a:ln>
          <a:effectLst/>
        </p:spPr>
      </p:cxnSp>
      <p:cxnSp>
        <p:nvCxnSpPr>
          <p:cNvPr id="56" name="Straight Connector 55">
            <a:extLst>
              <a:ext uri="{FF2B5EF4-FFF2-40B4-BE49-F238E27FC236}">
                <a16:creationId xmlns:a16="http://schemas.microsoft.com/office/drawing/2014/main" id="{F3F8D9DA-ED8C-5240-A403-44E0B749C015}"/>
              </a:ext>
            </a:extLst>
          </p:cNvPr>
          <p:cNvCxnSpPr>
            <a:cxnSpLocks/>
          </p:cNvCxnSpPr>
          <p:nvPr/>
        </p:nvCxnSpPr>
        <p:spPr>
          <a:xfrm>
            <a:off x="313135" y="935541"/>
            <a:ext cx="8571908" cy="1"/>
          </a:xfrm>
          <a:prstGeom prst="line">
            <a:avLst/>
          </a:prstGeom>
          <a:ln w="3175">
            <a:solidFill>
              <a:srgbClr val="A0F0BE"/>
            </a:solidFill>
          </a:ln>
        </p:spPr>
        <p:style>
          <a:lnRef idx="1">
            <a:schemeClr val="accent1"/>
          </a:lnRef>
          <a:fillRef idx="0">
            <a:schemeClr val="accent1"/>
          </a:fillRef>
          <a:effectRef idx="0">
            <a:schemeClr val="accent1"/>
          </a:effectRef>
          <a:fontRef idx="minor">
            <a:schemeClr val="tx1"/>
          </a:fontRef>
        </p:style>
      </p:cxnSp>
      <p:pic>
        <p:nvPicPr>
          <p:cNvPr id="22" name="Picture 6" descr="Vodafone Logo, history, meaning, symbol, PNG">
            <a:extLst>
              <a:ext uri="{FF2B5EF4-FFF2-40B4-BE49-F238E27FC236}">
                <a16:creationId xmlns:a16="http://schemas.microsoft.com/office/drawing/2014/main" id="{298CC21C-0C6C-4E28-A46B-14471A4703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732" y="377906"/>
            <a:ext cx="664127" cy="3735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4B3EE5B-1445-46E3-A009-33CC3983CF0B}"/>
              </a:ext>
            </a:extLst>
          </p:cNvPr>
          <p:cNvPicPr>
            <a:picLocks noChangeAspect="1"/>
          </p:cNvPicPr>
          <p:nvPr/>
        </p:nvPicPr>
        <p:blipFill rotWithShape="1">
          <a:blip r:embed="rId4"/>
          <a:srcRect b="30120"/>
          <a:stretch/>
        </p:blipFill>
        <p:spPr>
          <a:xfrm>
            <a:off x="378593" y="3194804"/>
            <a:ext cx="1945236" cy="1236845"/>
          </a:xfrm>
          <a:prstGeom prst="rect">
            <a:avLst/>
          </a:prstGeom>
        </p:spPr>
      </p:pic>
      <p:sp>
        <p:nvSpPr>
          <p:cNvPr id="26" name="Rectangle 25">
            <a:extLst>
              <a:ext uri="{FF2B5EF4-FFF2-40B4-BE49-F238E27FC236}">
                <a16:creationId xmlns:a16="http://schemas.microsoft.com/office/drawing/2014/main" id="{12F4CC44-CDCA-4C4C-B6CD-180CB4416542}"/>
              </a:ext>
            </a:extLst>
          </p:cNvPr>
          <p:cNvSpPr>
            <a:spLocks/>
          </p:cNvSpPr>
          <p:nvPr/>
        </p:nvSpPr>
        <p:spPr>
          <a:xfrm>
            <a:off x="344309" y="1246963"/>
            <a:ext cx="4071747" cy="1794806"/>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457189" eaLnBrk="1" fontAlgn="auto" hangingPunct="1">
              <a:lnSpc>
                <a:spcPct val="90000"/>
              </a:lnSpc>
              <a:spcBef>
                <a:spcPts val="0"/>
              </a:spcBef>
              <a:spcAft>
                <a:spcPts val="600"/>
              </a:spcAft>
              <a:defRPr/>
            </a:pPr>
            <a:r>
              <a:rPr lang="en-US" sz="1400" dirty="0">
                <a:solidFill>
                  <a:srgbClr val="001135"/>
                </a:solidFill>
                <a:latin typeface="Nokia Pure Headline Ultra Light" panose="020B0204040602060303" pitchFamily="34" charset="0"/>
                <a:ea typeface="Nokia Pure Text Light" panose="020B0304040602060303" pitchFamily="34" charset="0"/>
              </a:rPr>
              <a:t>„</a:t>
            </a:r>
            <a:r>
              <a:rPr lang="hu-HU" sz="1400" dirty="0">
                <a:solidFill>
                  <a:srgbClr val="001135"/>
                </a:solidFill>
                <a:latin typeface="Nokia Pure Headline Ultra Light" panose="020B0204040602060303" pitchFamily="34" charset="0"/>
                <a:ea typeface="Nokia Pure Text Light" panose="020B0304040602060303" pitchFamily="34" charset="0"/>
              </a:rPr>
              <a:t>Miután összefogtunk a Nokiával, azonnal lehetővé vált az ügyfelünk eszközeinek együttműködése, és ez fantasztikus. Három hónapon belül az adatközpontunkon működött a platform</a:t>
            </a:r>
            <a:r>
              <a:rPr lang="en-US" sz="1400" dirty="0">
                <a:solidFill>
                  <a:srgbClr val="001135"/>
                </a:solidFill>
                <a:latin typeface="Nokia Pure Headline Ultra Light" panose="020B0204040602060303" pitchFamily="34" charset="0"/>
                <a:ea typeface="Nokia Pure Text Light" panose="020B0304040602060303" pitchFamily="34" charset="0"/>
              </a:rPr>
              <a:t>,</a:t>
            </a:r>
            <a:r>
              <a:rPr lang="hu-HU" sz="1400" dirty="0">
                <a:solidFill>
                  <a:srgbClr val="001135"/>
                </a:solidFill>
                <a:latin typeface="Nokia Pure Headline Ultra Light" panose="020B0204040602060303" pitchFamily="34" charset="0"/>
                <a:ea typeface="Nokia Pure Text Light" panose="020B0304040602060303" pitchFamily="34" charset="0"/>
              </a:rPr>
              <a:t> hat hónapon belül sikerült </a:t>
            </a:r>
            <a:r>
              <a:rPr lang="hu-HU" sz="1400" dirty="0" err="1">
                <a:solidFill>
                  <a:srgbClr val="001135"/>
                </a:solidFill>
                <a:latin typeface="Nokia Pure Headline Ultra Light" panose="020B0204040602060303" pitchFamily="34" charset="0"/>
                <a:ea typeface="Nokia Pure Text Light" panose="020B0304040602060303" pitchFamily="34" charset="0"/>
              </a:rPr>
              <a:t>migrálni</a:t>
            </a:r>
            <a:r>
              <a:rPr lang="hu-HU" sz="1400" dirty="0">
                <a:solidFill>
                  <a:srgbClr val="001135"/>
                </a:solidFill>
                <a:latin typeface="Nokia Pure Headline Ultra Light" panose="020B0204040602060303" pitchFamily="34" charset="0"/>
                <a:ea typeface="Nokia Pure Text Light" panose="020B0304040602060303" pitchFamily="34" charset="0"/>
              </a:rPr>
              <a:t> az ügyfelünk eszközeit a platform éles verziójába.”</a:t>
            </a:r>
            <a:endParaRPr lang="en-US" sz="1400" dirty="0">
              <a:solidFill>
                <a:srgbClr val="001135"/>
              </a:solidFill>
              <a:latin typeface="Nokia Pure Headline Ultra Light" panose="020B0204040602060303" pitchFamily="34" charset="0"/>
              <a:ea typeface="Nokia Pure Text Light" panose="020B0304040602060303" pitchFamily="34" charset="0"/>
            </a:endParaRPr>
          </a:p>
          <a:p>
            <a:pPr defTabSz="457189" eaLnBrk="1" fontAlgn="auto" hangingPunct="1">
              <a:lnSpc>
                <a:spcPct val="90000"/>
              </a:lnSpc>
              <a:spcBef>
                <a:spcPts val="0"/>
              </a:spcBef>
              <a:spcAft>
                <a:spcPts val="600"/>
              </a:spcAft>
              <a:defRPr/>
            </a:pPr>
            <a:r>
              <a:rPr lang="en-US" sz="1100" dirty="0">
                <a:solidFill>
                  <a:srgbClr val="001135"/>
                </a:solidFill>
                <a:latin typeface="Nokia Pure Text" panose="020B0504040602060303" pitchFamily="34" charset="0"/>
                <a:ea typeface="Nokia Pure Text" panose="020B0504040602060303" pitchFamily="34" charset="0"/>
                <a:cs typeface="Nokia Pure Text" panose="020B0504040602060303" pitchFamily="34" charset="0"/>
              </a:rPr>
              <a:t>Leticia Jennings, Head of IoT, Vodafone Australia</a:t>
            </a:r>
          </a:p>
          <a:p>
            <a:pPr defTabSz="457189" eaLnBrk="1" fontAlgn="auto" hangingPunct="1">
              <a:lnSpc>
                <a:spcPct val="90000"/>
              </a:lnSpc>
              <a:spcBef>
                <a:spcPts val="0"/>
              </a:spcBef>
              <a:spcAft>
                <a:spcPts val="600"/>
              </a:spcAft>
              <a:defRPr/>
            </a:pPr>
            <a:endParaRPr lang="en-US" sz="1400" dirty="0">
              <a:solidFill>
                <a:srgbClr val="001135"/>
              </a:solidFill>
              <a:latin typeface="Nokia Pure Headline Light"/>
              <a:ea typeface="Nokia Pure Text Light" panose="020B0304040602060303" pitchFamily="34" charset="0"/>
            </a:endParaRPr>
          </a:p>
        </p:txBody>
      </p:sp>
      <p:sp>
        <p:nvSpPr>
          <p:cNvPr id="28" name="TextBox 27">
            <a:extLst>
              <a:ext uri="{FF2B5EF4-FFF2-40B4-BE49-F238E27FC236}">
                <a16:creationId xmlns:a16="http://schemas.microsoft.com/office/drawing/2014/main" id="{D63B876A-9B31-4E09-BA2D-ECF56328A999}"/>
              </a:ext>
            </a:extLst>
          </p:cNvPr>
          <p:cNvSpPr txBox="1"/>
          <p:nvPr/>
        </p:nvSpPr>
        <p:spPr>
          <a:xfrm>
            <a:off x="362751" y="4321800"/>
            <a:ext cx="4572000" cy="291042"/>
          </a:xfrm>
          <a:prstGeom prst="rect">
            <a:avLst/>
          </a:prstGeom>
          <a:noFill/>
        </p:spPr>
        <p:txBody>
          <a:bodyPr wrap="square">
            <a:spAutoFit/>
          </a:bodyPr>
          <a:lstStyle/>
          <a:p>
            <a:pPr marL="9525">
              <a:lnSpc>
                <a:spcPts val="1808"/>
              </a:lnSpc>
            </a:pPr>
            <a:r>
              <a:rPr lang="hu-HU" sz="700" u="sng" spc="-71" dirty="0">
                <a:solidFill>
                  <a:srgbClr val="114090"/>
                </a:solidFill>
                <a:uFill>
                  <a:solidFill>
                    <a:srgbClr val="114090"/>
                  </a:solidFill>
                </a:uFill>
                <a:latin typeface="Century Gothic"/>
                <a:cs typeface="Century Gothic"/>
                <a:hlinkClick r:id="rId5"/>
              </a:rPr>
              <a:t>https://www.youtube.com/watch?v=TsjzCChqv8k</a:t>
            </a:r>
            <a:endParaRPr lang="hu-HU" sz="700" dirty="0">
              <a:latin typeface="Century Gothic"/>
              <a:cs typeface="Century Gothic"/>
            </a:endParaRPr>
          </a:p>
        </p:txBody>
      </p:sp>
      <p:sp>
        <p:nvSpPr>
          <p:cNvPr id="12" name="Rectangle 11">
            <a:extLst>
              <a:ext uri="{FF2B5EF4-FFF2-40B4-BE49-F238E27FC236}">
                <a16:creationId xmlns:a16="http://schemas.microsoft.com/office/drawing/2014/main" id="{7F31B4DA-0528-4040-B3B0-1679DD7199D7}"/>
              </a:ext>
            </a:extLst>
          </p:cNvPr>
          <p:cNvSpPr/>
          <p:nvPr/>
        </p:nvSpPr>
        <p:spPr>
          <a:xfrm>
            <a:off x="362751" y="4719116"/>
            <a:ext cx="683812" cy="266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r>
              <a:rPr lang="en-US" sz="800" dirty="0">
                <a:solidFill>
                  <a:schemeClr val="tx2"/>
                </a:solidFill>
              </a:rPr>
              <a:t>Nokia 2023</a:t>
            </a:r>
            <a:endParaRPr lang="hu-HU" sz="800" dirty="0">
              <a:solidFill>
                <a:schemeClr val="tx2"/>
              </a:solidFill>
            </a:endParaRPr>
          </a:p>
        </p:txBody>
      </p:sp>
    </p:spTree>
    <p:extLst>
      <p:ext uri="{BB962C8B-B14F-4D97-AF65-F5344CB8AC3E}">
        <p14:creationId xmlns:p14="http://schemas.microsoft.com/office/powerpoint/2010/main" val="89660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B9852-B927-4225-9EF3-AB0322A9A663}"/>
              </a:ext>
            </a:extLst>
          </p:cNvPr>
          <p:cNvSpPr>
            <a:spLocks noGrp="1"/>
          </p:cNvSpPr>
          <p:nvPr>
            <p:ph type="body" sz="quarter" idx="12"/>
          </p:nvPr>
        </p:nvSpPr>
        <p:spPr>
          <a:noFill/>
          <a:ln w="9525">
            <a:noFill/>
            <a:miter lim="800000"/>
            <a:headEnd/>
            <a:tailEnd/>
          </a:ln>
        </p:spPr>
        <p:txBody>
          <a:bodyPr vert="horz" wrap="square" lIns="0" tIns="0" rIns="0" bIns="0" numCol="1" anchor="t" anchorCtr="0" compatLnSpc="1">
            <a:prstTxWarp prst="textNoShape">
              <a:avLst/>
            </a:prstTxWarp>
          </a:bodyPr>
          <a:lstStyle/>
          <a:p>
            <a:r>
              <a:rPr lang="hu-HU" dirty="0">
                <a:solidFill>
                  <a:srgbClr val="124191"/>
                </a:solidFill>
                <a:cs typeface="Arial"/>
              </a:rPr>
              <a:t>Miért pont</a:t>
            </a:r>
            <a:r>
              <a:rPr lang="en-GB" dirty="0">
                <a:solidFill>
                  <a:srgbClr val="124191"/>
                </a:solidFill>
                <a:cs typeface="Arial"/>
              </a:rPr>
              <a:t> IMPACT IoT</a:t>
            </a:r>
            <a:r>
              <a:rPr lang="hu-HU" dirty="0">
                <a:solidFill>
                  <a:srgbClr val="124191"/>
                </a:solidFill>
                <a:cs typeface="Arial"/>
              </a:rPr>
              <a:t>?</a:t>
            </a:r>
            <a:endParaRPr lang="en-GB" dirty="0">
              <a:solidFill>
                <a:srgbClr val="124191"/>
              </a:solidFill>
              <a:cs typeface="Arial"/>
            </a:endParaRPr>
          </a:p>
        </p:txBody>
      </p:sp>
      <p:grpSp>
        <p:nvGrpSpPr>
          <p:cNvPr id="59" name="Group 58">
            <a:extLst>
              <a:ext uri="{FF2B5EF4-FFF2-40B4-BE49-F238E27FC236}">
                <a16:creationId xmlns:a16="http://schemas.microsoft.com/office/drawing/2014/main" id="{657DAF87-85CE-4080-B6EB-DA93647A92E3}"/>
              </a:ext>
            </a:extLst>
          </p:cNvPr>
          <p:cNvGrpSpPr/>
          <p:nvPr/>
        </p:nvGrpSpPr>
        <p:grpSpPr>
          <a:xfrm>
            <a:off x="363872" y="1010705"/>
            <a:ext cx="8501785" cy="3470080"/>
            <a:chOff x="369893" y="1145027"/>
            <a:chExt cx="8501785" cy="3470080"/>
          </a:xfrm>
        </p:grpSpPr>
        <p:sp>
          <p:nvSpPr>
            <p:cNvPr id="5" name="Rectangle 4">
              <a:extLst>
                <a:ext uri="{FF2B5EF4-FFF2-40B4-BE49-F238E27FC236}">
                  <a16:creationId xmlns:a16="http://schemas.microsoft.com/office/drawing/2014/main" id="{F3181C68-339D-40DB-BC84-0FA4289144AF}"/>
                </a:ext>
              </a:extLst>
            </p:cNvPr>
            <p:cNvSpPr/>
            <p:nvPr/>
          </p:nvSpPr>
          <p:spPr>
            <a:xfrm>
              <a:off x="400369" y="3605217"/>
              <a:ext cx="1475899" cy="10098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6" name="Rectangle 5">
              <a:extLst>
                <a:ext uri="{FF2B5EF4-FFF2-40B4-BE49-F238E27FC236}">
                  <a16:creationId xmlns:a16="http://schemas.microsoft.com/office/drawing/2014/main" id="{EC058BFF-D0F7-4CBF-92B5-D95602ABB9BB}"/>
                </a:ext>
              </a:extLst>
            </p:cNvPr>
            <p:cNvSpPr/>
            <p:nvPr/>
          </p:nvSpPr>
          <p:spPr>
            <a:xfrm>
              <a:off x="2116858" y="3590245"/>
              <a:ext cx="1475899" cy="10098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7" name="Rectangle 6">
              <a:extLst>
                <a:ext uri="{FF2B5EF4-FFF2-40B4-BE49-F238E27FC236}">
                  <a16:creationId xmlns:a16="http://schemas.microsoft.com/office/drawing/2014/main" id="{38F622B3-CC1E-40D6-8C26-C5BCDAD0BFF4}"/>
                </a:ext>
              </a:extLst>
            </p:cNvPr>
            <p:cNvSpPr/>
            <p:nvPr/>
          </p:nvSpPr>
          <p:spPr>
            <a:xfrm>
              <a:off x="3816744" y="3590245"/>
              <a:ext cx="1475899" cy="10098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8" name="Rectangle 7">
              <a:extLst>
                <a:ext uri="{FF2B5EF4-FFF2-40B4-BE49-F238E27FC236}">
                  <a16:creationId xmlns:a16="http://schemas.microsoft.com/office/drawing/2014/main" id="{35322F3D-4001-4881-94CA-21DD453C8337}"/>
                </a:ext>
              </a:extLst>
            </p:cNvPr>
            <p:cNvSpPr/>
            <p:nvPr/>
          </p:nvSpPr>
          <p:spPr>
            <a:xfrm>
              <a:off x="5515374" y="3590245"/>
              <a:ext cx="1475899" cy="10098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9" name="Rectangle 8">
              <a:extLst>
                <a:ext uri="{FF2B5EF4-FFF2-40B4-BE49-F238E27FC236}">
                  <a16:creationId xmlns:a16="http://schemas.microsoft.com/office/drawing/2014/main" id="{D3B516F1-FF65-4338-94D3-C33B66AB9608}"/>
                </a:ext>
              </a:extLst>
            </p:cNvPr>
            <p:cNvSpPr/>
            <p:nvPr/>
          </p:nvSpPr>
          <p:spPr>
            <a:xfrm>
              <a:off x="7214004" y="3590245"/>
              <a:ext cx="1475899" cy="10098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10" name="Rectangle 9">
              <a:extLst>
                <a:ext uri="{FF2B5EF4-FFF2-40B4-BE49-F238E27FC236}">
                  <a16:creationId xmlns:a16="http://schemas.microsoft.com/office/drawing/2014/main" id="{79FA2F7D-8D40-4870-BCF5-A7377F6F0704}"/>
                </a:ext>
              </a:extLst>
            </p:cNvPr>
            <p:cNvSpPr/>
            <p:nvPr/>
          </p:nvSpPr>
          <p:spPr>
            <a:xfrm>
              <a:off x="392901" y="2616688"/>
              <a:ext cx="1499970" cy="8791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11" name="Rectangle 10">
              <a:extLst>
                <a:ext uri="{FF2B5EF4-FFF2-40B4-BE49-F238E27FC236}">
                  <a16:creationId xmlns:a16="http://schemas.microsoft.com/office/drawing/2014/main" id="{73FA1423-A978-407B-8B7D-9B7CBAD062F2}"/>
                </a:ext>
              </a:extLst>
            </p:cNvPr>
            <p:cNvSpPr/>
            <p:nvPr/>
          </p:nvSpPr>
          <p:spPr>
            <a:xfrm>
              <a:off x="2116858" y="2616689"/>
              <a:ext cx="1475899" cy="8791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12" name="Rectangle 11">
              <a:extLst>
                <a:ext uri="{FF2B5EF4-FFF2-40B4-BE49-F238E27FC236}">
                  <a16:creationId xmlns:a16="http://schemas.microsoft.com/office/drawing/2014/main" id="{AF01CC04-E9DA-4860-8CAD-76427171249C}"/>
                </a:ext>
              </a:extLst>
            </p:cNvPr>
            <p:cNvSpPr/>
            <p:nvPr/>
          </p:nvSpPr>
          <p:spPr>
            <a:xfrm>
              <a:off x="3816744" y="2616689"/>
              <a:ext cx="1475899" cy="8791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13" name="Rectangle 12">
              <a:extLst>
                <a:ext uri="{FF2B5EF4-FFF2-40B4-BE49-F238E27FC236}">
                  <a16:creationId xmlns:a16="http://schemas.microsoft.com/office/drawing/2014/main" id="{1155AEA3-7AA5-49FF-8CFF-D91BA1A1DE99}"/>
                </a:ext>
              </a:extLst>
            </p:cNvPr>
            <p:cNvSpPr/>
            <p:nvPr/>
          </p:nvSpPr>
          <p:spPr>
            <a:xfrm>
              <a:off x="5515374" y="2616689"/>
              <a:ext cx="1475899" cy="8791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14" name="Rectangle 13">
              <a:extLst>
                <a:ext uri="{FF2B5EF4-FFF2-40B4-BE49-F238E27FC236}">
                  <a16:creationId xmlns:a16="http://schemas.microsoft.com/office/drawing/2014/main" id="{3F6D4860-9C46-44F1-ADAE-4FE25A40465D}"/>
                </a:ext>
              </a:extLst>
            </p:cNvPr>
            <p:cNvSpPr/>
            <p:nvPr/>
          </p:nvSpPr>
          <p:spPr>
            <a:xfrm>
              <a:off x="7214004" y="2616689"/>
              <a:ext cx="1475899" cy="8791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GB" sz="1200" dirty="0"/>
            </a:p>
          </p:txBody>
        </p:sp>
        <p:sp>
          <p:nvSpPr>
            <p:cNvPr id="21" name="TextBox 15">
              <a:extLst>
                <a:ext uri="{FF2B5EF4-FFF2-40B4-BE49-F238E27FC236}">
                  <a16:creationId xmlns:a16="http://schemas.microsoft.com/office/drawing/2014/main" id="{B160D86E-5F12-4CA4-AAD0-A588EC6C3D9B}"/>
                </a:ext>
              </a:extLst>
            </p:cNvPr>
            <p:cNvSpPr txBox="1">
              <a:spLocks noChangeArrowheads="1"/>
            </p:cNvSpPr>
            <p:nvPr/>
          </p:nvSpPr>
          <p:spPr bwMode="auto">
            <a:xfrm>
              <a:off x="3871245" y="2603730"/>
              <a:ext cx="1533711" cy="88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a:buClr>
                  <a:srgbClr val="001135"/>
                </a:buClr>
              </a:pPr>
              <a:r>
                <a:rPr lang="hu-HU" altLang="en-US" sz="1100" dirty="0">
                  <a:solidFill>
                    <a:schemeClr val="tx2"/>
                  </a:solidFill>
                  <a:ea typeface="Nokia Pure Text" panose="020B0503020202020204" pitchFamily="34" charset="0"/>
                  <a:cs typeface="Nokia Pure Headline Light" panose="020B0304020202020204" pitchFamily="34" charset="0"/>
                </a:rPr>
                <a:t>a legkülönbözőbb protokollok és hozzáférések támogatása</a:t>
              </a:r>
              <a:endParaRPr lang="en-IN" altLang="en-US" sz="1100" dirty="0">
                <a:solidFill>
                  <a:schemeClr val="tx2"/>
                </a:solidFill>
                <a:ea typeface="Nokia Pure Text" panose="020B0503020202020204" pitchFamily="34" charset="0"/>
                <a:cs typeface="Nokia Pure Headline Light" panose="020B0304020202020204" pitchFamily="34" charset="0"/>
              </a:endParaRPr>
            </a:p>
          </p:txBody>
        </p:sp>
        <p:sp>
          <p:nvSpPr>
            <p:cNvPr id="23" name="TextBox 22">
              <a:extLst>
                <a:ext uri="{FF2B5EF4-FFF2-40B4-BE49-F238E27FC236}">
                  <a16:creationId xmlns:a16="http://schemas.microsoft.com/office/drawing/2014/main" id="{B3A1544B-FE61-449B-8C4C-E70BB2875A4F}"/>
                </a:ext>
              </a:extLst>
            </p:cNvPr>
            <p:cNvSpPr txBox="1"/>
            <p:nvPr/>
          </p:nvSpPr>
          <p:spPr bwMode="auto">
            <a:xfrm>
              <a:off x="3871245" y="3584452"/>
              <a:ext cx="1475899" cy="100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defPPr>
                <a:defRPr lang="en-GB"/>
              </a:defPPr>
              <a:lvl1pPr eaLnBrk="1" hangingPunct="1">
                <a:buClr>
                  <a:srgbClr val="001135"/>
                </a:buClr>
                <a:defRPr sz="1100">
                  <a:solidFill>
                    <a:schemeClr val="tx2"/>
                  </a:solidFill>
                  <a:latin typeface="Nokia Pure Text Light" panose="020B0403020202020204" pitchFamily="34" charset="0"/>
                  <a:ea typeface="Nokia Pure Text" panose="020B0503020202020204" pitchFamily="34" charset="0"/>
                  <a:cs typeface="Nokia Pure Headline Light" panose="020B0304020202020204" pitchFamily="34" charset="0"/>
                </a:defRPr>
              </a:lvl1pPr>
              <a:lvl2pPr marL="742950" indent="-285750">
                <a:defRPr>
                  <a:latin typeface="Nokia Pure Text Light" panose="020B0403020202020204" pitchFamily="34" charset="0"/>
                </a:defRPr>
              </a:lvl2pPr>
              <a:lvl3pPr marL="1143000" indent="-228600">
                <a:defRPr>
                  <a:latin typeface="Nokia Pure Text Light" panose="020B0403020202020204" pitchFamily="34" charset="0"/>
                </a:defRPr>
              </a:lvl3pPr>
              <a:lvl4pPr marL="1600200" indent="-228600">
                <a:defRPr>
                  <a:latin typeface="Nokia Pure Text Light" panose="020B0403020202020204" pitchFamily="34" charset="0"/>
                </a:defRPr>
              </a:lvl4pPr>
              <a:lvl5pPr marL="2057400" indent="-228600">
                <a:defRPr>
                  <a:latin typeface="Nokia Pure Text Light" panose="020B0403020202020204" pitchFamily="34" charset="0"/>
                </a:defRPr>
              </a:lvl5pPr>
              <a:lvl6pPr marL="2514600" indent="-228600" defTabSz="457200" eaLnBrk="0" fontAlgn="base" hangingPunct="0">
                <a:spcBef>
                  <a:spcPct val="0"/>
                </a:spcBef>
                <a:spcAft>
                  <a:spcPct val="0"/>
                </a:spcAft>
                <a:defRPr>
                  <a:latin typeface="Nokia Pure Text Light" panose="020B0403020202020204" pitchFamily="34" charset="0"/>
                </a:defRPr>
              </a:lvl6pPr>
              <a:lvl7pPr marL="2971800" indent="-228600" defTabSz="457200" eaLnBrk="0" fontAlgn="base" hangingPunct="0">
                <a:spcBef>
                  <a:spcPct val="0"/>
                </a:spcBef>
                <a:spcAft>
                  <a:spcPct val="0"/>
                </a:spcAft>
                <a:defRPr>
                  <a:latin typeface="Nokia Pure Text Light" panose="020B0403020202020204" pitchFamily="34" charset="0"/>
                </a:defRPr>
              </a:lvl7pPr>
              <a:lvl8pPr marL="3429000" indent="-228600" defTabSz="457200" eaLnBrk="0" fontAlgn="base" hangingPunct="0">
                <a:spcBef>
                  <a:spcPct val="0"/>
                </a:spcBef>
                <a:spcAft>
                  <a:spcPct val="0"/>
                </a:spcAft>
                <a:defRPr>
                  <a:latin typeface="Nokia Pure Text Light" panose="020B0403020202020204" pitchFamily="34" charset="0"/>
                </a:defRPr>
              </a:lvl8pPr>
              <a:lvl9pPr marL="3886200" indent="-228600" defTabSz="457200" eaLnBrk="0" fontAlgn="base" hangingPunct="0">
                <a:spcBef>
                  <a:spcPct val="0"/>
                </a:spcBef>
                <a:spcAft>
                  <a:spcPct val="0"/>
                </a:spcAft>
                <a:defRPr>
                  <a:latin typeface="Nokia Pure Text Light" panose="020B0403020202020204" pitchFamily="34" charset="0"/>
                </a:defRPr>
              </a:lvl9pPr>
            </a:lstStyle>
            <a:p>
              <a:pPr algn="ctr"/>
              <a:r>
                <a:rPr lang="hu-HU" dirty="0"/>
                <a:t>széleskörű eszköztámogatás mobilhálózaton vagy szabad frekvencián</a:t>
              </a:r>
              <a:endParaRPr lang="en-IN" dirty="0"/>
            </a:p>
          </p:txBody>
        </p:sp>
        <p:sp>
          <p:nvSpPr>
            <p:cNvPr id="26" name="TextBox 31">
              <a:extLst>
                <a:ext uri="{FF2B5EF4-FFF2-40B4-BE49-F238E27FC236}">
                  <a16:creationId xmlns:a16="http://schemas.microsoft.com/office/drawing/2014/main" id="{01879588-9747-44F3-85B7-78B46EA319D2}"/>
                </a:ext>
              </a:extLst>
            </p:cNvPr>
            <p:cNvSpPr txBox="1">
              <a:spLocks noChangeArrowheads="1"/>
            </p:cNvSpPr>
            <p:nvPr/>
          </p:nvSpPr>
          <p:spPr bwMode="auto">
            <a:xfrm>
              <a:off x="4021457" y="1155873"/>
              <a:ext cx="1192168" cy="3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72000" bIns="72000" anchor="ctr">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a:buClr>
                  <a:srgbClr val="001135"/>
                </a:buClr>
              </a:pPr>
              <a:r>
                <a:rPr lang="hu-HU" altLang="en-US" sz="1400" b="1" dirty="0">
                  <a:solidFill>
                    <a:srgbClr val="002060"/>
                  </a:solidFill>
                  <a:latin typeface="+mj-lt"/>
                  <a:ea typeface="Nokia Pure Text" panose="020B0503020202020204" pitchFamily="34" charset="0"/>
                  <a:cs typeface="Nokia Pure Headline Light" panose="020B0304020202020204" pitchFamily="34" charset="0"/>
                </a:rPr>
                <a:t>széleskörű</a:t>
              </a:r>
              <a:br>
                <a:rPr lang="hu-HU" altLang="en-US" sz="1400" b="1" dirty="0">
                  <a:solidFill>
                    <a:srgbClr val="002060"/>
                  </a:solidFill>
                  <a:latin typeface="+mj-lt"/>
                  <a:ea typeface="Nokia Pure Text" panose="020B0503020202020204" pitchFamily="34" charset="0"/>
                  <a:cs typeface="Nokia Pure Headline Light" panose="020B0304020202020204" pitchFamily="34" charset="0"/>
                </a:rPr>
              </a:br>
              <a:r>
                <a:rPr lang="hu-HU" altLang="en-US" sz="1400" b="1" dirty="0">
                  <a:solidFill>
                    <a:srgbClr val="002060"/>
                  </a:solidFill>
                  <a:latin typeface="+mj-lt"/>
                  <a:ea typeface="Nokia Pure Text" panose="020B0503020202020204" pitchFamily="34" charset="0"/>
                  <a:cs typeface="Nokia Pure Headline Light" panose="020B0304020202020204" pitchFamily="34" charset="0"/>
                </a:rPr>
                <a:t>eszköztámogatás</a:t>
              </a:r>
              <a:endParaRPr lang="en-IN" altLang="en-US" sz="1400" b="1" dirty="0">
                <a:solidFill>
                  <a:srgbClr val="002060"/>
                </a:solidFill>
                <a:latin typeface="+mj-lt"/>
                <a:ea typeface="Nokia Pure Text Bold" panose="020B0503020202020204" pitchFamily="34" charset="0"/>
                <a:cs typeface="Nokia Pure Headline Light" panose="020B0304020202020204" pitchFamily="34" charset="0"/>
              </a:endParaRPr>
            </a:p>
          </p:txBody>
        </p:sp>
        <p:sp>
          <p:nvSpPr>
            <p:cNvPr id="30" name="TextBox 29">
              <a:extLst>
                <a:ext uri="{FF2B5EF4-FFF2-40B4-BE49-F238E27FC236}">
                  <a16:creationId xmlns:a16="http://schemas.microsoft.com/office/drawing/2014/main" id="{1EE96FB5-4FA7-4FD7-8DF7-0A2FC116A559}"/>
                </a:ext>
              </a:extLst>
            </p:cNvPr>
            <p:cNvSpPr txBox="1"/>
            <p:nvPr/>
          </p:nvSpPr>
          <p:spPr bwMode="auto">
            <a:xfrm>
              <a:off x="5509045" y="3605216"/>
              <a:ext cx="1530137" cy="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defPPr>
                <a:defRPr lang="en-GB"/>
              </a:defPPr>
              <a:lvl1pPr eaLnBrk="1" hangingPunct="1">
                <a:buClr>
                  <a:srgbClr val="001135"/>
                </a:buClr>
                <a:defRPr sz="1100">
                  <a:solidFill>
                    <a:schemeClr val="tx2"/>
                  </a:solidFill>
                  <a:latin typeface="Nokia Pure Text Light" panose="020B0403020202020204" pitchFamily="34" charset="0"/>
                  <a:ea typeface="Nokia Pure Text" panose="020B0503020202020204" pitchFamily="34" charset="0"/>
                  <a:cs typeface="Nokia Pure Headline Light" panose="020B0304020202020204" pitchFamily="34" charset="0"/>
                </a:defRPr>
              </a:lvl1pPr>
              <a:lvl2pPr marL="742950" indent="-285750">
                <a:defRPr>
                  <a:latin typeface="Nokia Pure Text Light" panose="020B0403020202020204" pitchFamily="34" charset="0"/>
                </a:defRPr>
              </a:lvl2pPr>
              <a:lvl3pPr marL="1143000" indent="-228600">
                <a:defRPr>
                  <a:latin typeface="Nokia Pure Text Light" panose="020B0403020202020204" pitchFamily="34" charset="0"/>
                </a:defRPr>
              </a:lvl3pPr>
              <a:lvl4pPr marL="1600200" indent="-228600">
                <a:defRPr>
                  <a:latin typeface="Nokia Pure Text Light" panose="020B0403020202020204" pitchFamily="34" charset="0"/>
                </a:defRPr>
              </a:lvl4pPr>
              <a:lvl5pPr marL="2057400" indent="-228600">
                <a:defRPr>
                  <a:latin typeface="Nokia Pure Text Light" panose="020B0403020202020204" pitchFamily="34" charset="0"/>
                </a:defRPr>
              </a:lvl5pPr>
              <a:lvl6pPr marL="2514600" indent="-228600" defTabSz="457200" eaLnBrk="0" fontAlgn="base" hangingPunct="0">
                <a:spcBef>
                  <a:spcPct val="0"/>
                </a:spcBef>
                <a:spcAft>
                  <a:spcPct val="0"/>
                </a:spcAft>
                <a:defRPr>
                  <a:latin typeface="Nokia Pure Text Light" panose="020B0403020202020204" pitchFamily="34" charset="0"/>
                </a:defRPr>
              </a:lvl6pPr>
              <a:lvl7pPr marL="2971800" indent="-228600" defTabSz="457200" eaLnBrk="0" fontAlgn="base" hangingPunct="0">
                <a:spcBef>
                  <a:spcPct val="0"/>
                </a:spcBef>
                <a:spcAft>
                  <a:spcPct val="0"/>
                </a:spcAft>
                <a:defRPr>
                  <a:latin typeface="Nokia Pure Text Light" panose="020B0403020202020204" pitchFamily="34" charset="0"/>
                </a:defRPr>
              </a:lvl7pPr>
              <a:lvl8pPr marL="3429000" indent="-228600" defTabSz="457200" eaLnBrk="0" fontAlgn="base" hangingPunct="0">
                <a:spcBef>
                  <a:spcPct val="0"/>
                </a:spcBef>
                <a:spcAft>
                  <a:spcPct val="0"/>
                </a:spcAft>
                <a:defRPr>
                  <a:latin typeface="Nokia Pure Text Light" panose="020B0403020202020204" pitchFamily="34" charset="0"/>
                </a:defRPr>
              </a:lvl8pPr>
              <a:lvl9pPr marL="3886200" indent="-228600" defTabSz="457200" eaLnBrk="0" fontAlgn="base" hangingPunct="0">
                <a:spcBef>
                  <a:spcPct val="0"/>
                </a:spcBef>
                <a:spcAft>
                  <a:spcPct val="0"/>
                </a:spcAft>
                <a:defRPr>
                  <a:latin typeface="Nokia Pure Text Light" panose="020B0403020202020204" pitchFamily="34" charset="0"/>
                </a:defRPr>
              </a:lvl9pPr>
            </a:lstStyle>
            <a:p>
              <a:pPr algn="ctr"/>
              <a:r>
                <a:rPr lang="hu-HU" dirty="0"/>
                <a:t>Észak-Amerikában több mint </a:t>
              </a:r>
              <a:r>
                <a:rPr lang="en-US" dirty="0"/>
                <a:t>100</a:t>
              </a:r>
              <a:r>
                <a:rPr lang="hu-HU" dirty="0"/>
                <a:t> millió eszköz üzemel ezen a platformon</a:t>
              </a:r>
              <a:endParaRPr lang="en-IN" dirty="0"/>
            </a:p>
          </p:txBody>
        </p:sp>
        <p:sp>
          <p:nvSpPr>
            <p:cNvPr id="32" name="TextBox 13">
              <a:extLst>
                <a:ext uri="{FF2B5EF4-FFF2-40B4-BE49-F238E27FC236}">
                  <a16:creationId xmlns:a16="http://schemas.microsoft.com/office/drawing/2014/main" id="{25A4A204-94C6-4CDD-9EA4-87A039AF3D89}"/>
                </a:ext>
              </a:extLst>
            </p:cNvPr>
            <p:cNvSpPr txBox="1">
              <a:spLocks noChangeArrowheads="1"/>
            </p:cNvSpPr>
            <p:nvPr/>
          </p:nvSpPr>
          <p:spPr bwMode="auto">
            <a:xfrm>
              <a:off x="5509046" y="2603730"/>
              <a:ext cx="1530137" cy="8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eaLnBrk="1" hangingPunct="1">
                <a:buClr>
                  <a:srgbClr val="001135"/>
                </a:buClr>
              </a:pPr>
              <a:r>
                <a:rPr lang="hu-HU" altLang="en-US" sz="1100" dirty="0" err="1">
                  <a:solidFill>
                    <a:schemeClr val="tx2"/>
                  </a:solidFill>
                  <a:ea typeface="Nokia Pure Text" panose="020B0503020202020204" pitchFamily="34" charset="0"/>
                  <a:cs typeface="Nokia Pure Headline Light" panose="020B0304020202020204" pitchFamily="34" charset="0"/>
                </a:rPr>
                <a:t>konténerizált</a:t>
              </a:r>
              <a:r>
                <a:rPr lang="hu-HU" altLang="en-US" sz="1100" dirty="0">
                  <a:solidFill>
                    <a:schemeClr val="tx2"/>
                  </a:solidFill>
                  <a:ea typeface="Nokia Pure Text" panose="020B0503020202020204" pitchFamily="34" charset="0"/>
                  <a:cs typeface="Nokia Pure Headline Light" panose="020B0304020202020204" pitchFamily="34" charset="0"/>
                </a:rPr>
                <a:t> megoldás, mely lehetővé teszi a teljes </a:t>
              </a:r>
              <a:r>
                <a:rPr lang="hu-HU" altLang="en-US" sz="1100" dirty="0" err="1">
                  <a:solidFill>
                    <a:schemeClr val="tx2"/>
                  </a:solidFill>
                  <a:ea typeface="Nokia Pure Text" panose="020B0503020202020204" pitchFamily="34" charset="0"/>
                  <a:cs typeface="Nokia Pure Headline Light" panose="020B0304020202020204" pitchFamily="34" charset="0"/>
                </a:rPr>
                <a:t>skálázhatóságot</a:t>
              </a:r>
              <a:endParaRPr lang="en-IN" altLang="en-US" sz="1100" dirty="0">
                <a:solidFill>
                  <a:schemeClr val="tx2"/>
                </a:solidFill>
                <a:ea typeface="Nokia Pure Text" panose="020B0503020202020204" pitchFamily="34" charset="0"/>
                <a:cs typeface="Nokia Pure Headline Light" panose="020B0304020202020204" pitchFamily="34" charset="0"/>
              </a:endParaRPr>
            </a:p>
          </p:txBody>
        </p:sp>
        <p:sp>
          <p:nvSpPr>
            <p:cNvPr id="36" name="TextBox 28">
              <a:extLst>
                <a:ext uri="{FF2B5EF4-FFF2-40B4-BE49-F238E27FC236}">
                  <a16:creationId xmlns:a16="http://schemas.microsoft.com/office/drawing/2014/main" id="{B3551382-A18F-4568-89FF-78A5CBDEEA8F}"/>
                </a:ext>
              </a:extLst>
            </p:cNvPr>
            <p:cNvSpPr txBox="1">
              <a:spLocks noChangeArrowheads="1"/>
            </p:cNvSpPr>
            <p:nvPr/>
          </p:nvSpPr>
          <p:spPr bwMode="auto">
            <a:xfrm>
              <a:off x="5702166" y="1163307"/>
              <a:ext cx="1095987" cy="34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72000" bIns="72000">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eaLnBrk="1" hangingPunct="1">
                <a:buClr>
                  <a:srgbClr val="001135"/>
                </a:buClr>
              </a:pPr>
              <a:r>
                <a:rPr lang="hu-HU" altLang="en-US" sz="1400" b="1" dirty="0">
                  <a:solidFill>
                    <a:srgbClr val="002060"/>
                  </a:solidFill>
                  <a:latin typeface="+mj-lt"/>
                  <a:ea typeface="Nokia Pure Text" panose="020B0503020202020204" pitchFamily="34" charset="0"/>
                  <a:cs typeface="Nokia Pure Headline Light" panose="020B0304020202020204" pitchFamily="34" charset="0"/>
                </a:rPr>
                <a:t>skálázható</a:t>
              </a:r>
              <a:endParaRPr lang="en-IN" altLang="en-US" sz="1400" b="1" dirty="0">
                <a:solidFill>
                  <a:srgbClr val="002060"/>
                </a:solidFill>
                <a:latin typeface="+mj-lt"/>
                <a:ea typeface="Nokia Pure Text Bold" panose="020B0503020202020204" pitchFamily="34" charset="0"/>
                <a:cs typeface="Nokia Pure Headline Light" panose="020B0304020202020204" pitchFamily="34" charset="0"/>
              </a:endParaRPr>
            </a:p>
          </p:txBody>
        </p:sp>
        <p:sp>
          <p:nvSpPr>
            <p:cNvPr id="39" name="TextBox 19">
              <a:extLst>
                <a:ext uri="{FF2B5EF4-FFF2-40B4-BE49-F238E27FC236}">
                  <a16:creationId xmlns:a16="http://schemas.microsoft.com/office/drawing/2014/main" id="{9237A916-5077-45D1-A322-58778A8303C5}"/>
                </a:ext>
              </a:extLst>
            </p:cNvPr>
            <p:cNvSpPr txBox="1">
              <a:spLocks noChangeArrowheads="1"/>
            </p:cNvSpPr>
            <p:nvPr/>
          </p:nvSpPr>
          <p:spPr bwMode="auto">
            <a:xfrm>
              <a:off x="369893" y="2610897"/>
              <a:ext cx="1574699" cy="8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eaLnBrk="1" hangingPunct="1">
                <a:buClr>
                  <a:srgbClr val="001135"/>
                </a:buClr>
              </a:pPr>
              <a:r>
                <a:rPr lang="hu-HU" altLang="en-US" sz="1100" dirty="0">
                  <a:solidFill>
                    <a:schemeClr val="tx2"/>
                  </a:solidFill>
                  <a:ea typeface="Nokia Pure Text" panose="020B0503020202020204" pitchFamily="34" charset="0"/>
                  <a:cs typeface="Nokia Pure Headline Light" panose="020B0304020202020204" pitchFamily="34" charset="0"/>
                </a:rPr>
                <a:t>szabványosított, gyártósemleges megközelítés</a:t>
              </a:r>
              <a:endParaRPr lang="en-US" altLang="en-US" sz="1100" dirty="0">
                <a:solidFill>
                  <a:schemeClr val="tx2"/>
                </a:solidFill>
                <a:ea typeface="Nokia Pure Text" panose="020B0503020202020204" pitchFamily="34" charset="0"/>
                <a:cs typeface="Nokia Pure Headline Light" panose="020B0304020202020204" pitchFamily="34" charset="0"/>
              </a:endParaRPr>
            </a:p>
          </p:txBody>
        </p:sp>
        <p:sp>
          <p:nvSpPr>
            <p:cNvPr id="41" name="TextBox 36">
              <a:extLst>
                <a:ext uri="{FF2B5EF4-FFF2-40B4-BE49-F238E27FC236}">
                  <a16:creationId xmlns:a16="http://schemas.microsoft.com/office/drawing/2014/main" id="{647E87B5-D6DF-4FF1-8964-128BA021BEE8}"/>
                </a:ext>
              </a:extLst>
            </p:cNvPr>
            <p:cNvSpPr txBox="1">
              <a:spLocks noChangeArrowheads="1"/>
            </p:cNvSpPr>
            <p:nvPr/>
          </p:nvSpPr>
          <p:spPr bwMode="auto">
            <a:xfrm>
              <a:off x="382792" y="1148051"/>
              <a:ext cx="1475899"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72000" bIns="72000">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eaLnBrk="1" hangingPunct="1">
                <a:buClr>
                  <a:srgbClr val="001135"/>
                </a:buClr>
              </a:pPr>
              <a:r>
                <a:rPr lang="hu-HU" altLang="en-US" sz="1400" b="1" dirty="0">
                  <a:solidFill>
                    <a:srgbClr val="002060"/>
                  </a:solidFill>
                  <a:latin typeface="+mj-lt"/>
                  <a:ea typeface="Nokia Pure Text" panose="020B0503020202020204" pitchFamily="34" charset="0"/>
                  <a:cs typeface="Nokia Pure Headline Light" panose="020B0304020202020204" pitchFamily="34" charset="0"/>
                </a:rPr>
                <a:t>gyártófüggetlen</a:t>
              </a:r>
              <a:endParaRPr lang="en-IN" altLang="en-US" sz="1400" b="1" dirty="0">
                <a:solidFill>
                  <a:srgbClr val="002060"/>
                </a:solidFill>
                <a:latin typeface="+mj-lt"/>
                <a:ea typeface="Nokia Pure Text Bold" panose="020B0503020202020204" pitchFamily="34" charset="0"/>
                <a:cs typeface="Nokia Pure Headline Light" panose="020B0304020202020204" pitchFamily="34" charset="0"/>
              </a:endParaRPr>
            </a:p>
          </p:txBody>
        </p:sp>
        <p:sp>
          <p:nvSpPr>
            <p:cNvPr id="43" name="TextBox 45">
              <a:extLst>
                <a:ext uri="{FF2B5EF4-FFF2-40B4-BE49-F238E27FC236}">
                  <a16:creationId xmlns:a16="http://schemas.microsoft.com/office/drawing/2014/main" id="{DF8B670F-7847-4DF5-931F-FCF5AB21CF8C}"/>
                </a:ext>
              </a:extLst>
            </p:cNvPr>
            <p:cNvSpPr txBox="1">
              <a:spLocks noChangeArrowheads="1"/>
            </p:cNvSpPr>
            <p:nvPr/>
          </p:nvSpPr>
          <p:spPr bwMode="auto">
            <a:xfrm>
              <a:off x="417599" y="3590246"/>
              <a:ext cx="1489125" cy="100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eaLnBrk="1" hangingPunct="1">
                <a:buClr>
                  <a:srgbClr val="001135"/>
                </a:buClr>
              </a:pPr>
              <a:r>
                <a:rPr lang="hu-HU" altLang="en-US" sz="1100" dirty="0">
                  <a:solidFill>
                    <a:schemeClr val="tx2"/>
                  </a:solidFill>
                  <a:latin typeface="+mn-lt"/>
                  <a:ea typeface="Nokia Pure Text" panose="020B0503020202020204" pitchFamily="34" charset="0"/>
                  <a:cs typeface="Nokia Pure Headline Light" panose="020B0304020202020204" pitchFamily="34" charset="0"/>
                </a:rPr>
                <a:t>egyes mérők €60-nál olcsóbban is elérhetőek a közművek számára</a:t>
              </a:r>
              <a:endParaRPr lang="en-IN" altLang="en-US" sz="1100" dirty="0">
                <a:solidFill>
                  <a:schemeClr val="tx2"/>
                </a:solidFill>
                <a:latin typeface="+mn-lt"/>
                <a:ea typeface="Nokia Pure Text" panose="020B0503020202020204" pitchFamily="34" charset="0"/>
                <a:cs typeface="Nokia Pure Headline Light" panose="020B0304020202020204" pitchFamily="34" charset="0"/>
              </a:endParaRPr>
            </a:p>
          </p:txBody>
        </p:sp>
        <p:sp>
          <p:nvSpPr>
            <p:cNvPr id="46" name="TextBox 17">
              <a:extLst>
                <a:ext uri="{FF2B5EF4-FFF2-40B4-BE49-F238E27FC236}">
                  <a16:creationId xmlns:a16="http://schemas.microsoft.com/office/drawing/2014/main" id="{71367F90-EB95-4872-8CE7-7C86CAAEE0D0}"/>
                </a:ext>
              </a:extLst>
            </p:cNvPr>
            <p:cNvSpPr txBox="1">
              <a:spLocks noChangeArrowheads="1"/>
            </p:cNvSpPr>
            <p:nvPr/>
          </p:nvSpPr>
          <p:spPr bwMode="auto">
            <a:xfrm>
              <a:off x="2147175" y="2610897"/>
              <a:ext cx="1398661" cy="8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defPPr>
                <a:defRPr lang="en-GB"/>
              </a:defPPr>
              <a:lvl1pPr eaLnBrk="1" hangingPunct="1">
                <a:buClr>
                  <a:srgbClr val="001135"/>
                </a:buClr>
                <a:defRPr sz="1100">
                  <a:solidFill>
                    <a:schemeClr val="tx2"/>
                  </a:solidFill>
                  <a:latin typeface="Nokia Pure Text Light" panose="020B0403020202020204" pitchFamily="34" charset="0"/>
                  <a:ea typeface="Nokia Pure Text" panose="020B0503020202020204" pitchFamily="34" charset="0"/>
                  <a:cs typeface="Nokia Pure Headline Light" panose="020B0304020202020204" pitchFamily="34" charset="0"/>
                </a:defRPr>
              </a:lvl1pPr>
              <a:lvl2pPr marL="742950" indent="-285750">
                <a:defRPr>
                  <a:latin typeface="Nokia Pure Text Light" panose="020B0403020202020204" pitchFamily="34" charset="0"/>
                </a:defRPr>
              </a:lvl2pPr>
              <a:lvl3pPr marL="1143000" indent="-228600">
                <a:defRPr>
                  <a:latin typeface="Nokia Pure Text Light" panose="020B0403020202020204" pitchFamily="34" charset="0"/>
                </a:defRPr>
              </a:lvl3pPr>
              <a:lvl4pPr marL="1600200" indent="-228600">
                <a:defRPr>
                  <a:latin typeface="Nokia Pure Text Light" panose="020B0403020202020204" pitchFamily="34" charset="0"/>
                </a:defRPr>
              </a:lvl4pPr>
              <a:lvl5pPr marL="2057400" indent="-228600">
                <a:defRPr>
                  <a:latin typeface="Nokia Pure Text Light" panose="020B0403020202020204" pitchFamily="34" charset="0"/>
                </a:defRPr>
              </a:lvl5pPr>
              <a:lvl6pPr marL="2514600" indent="-228600" defTabSz="457200" eaLnBrk="0" fontAlgn="base" hangingPunct="0">
                <a:spcBef>
                  <a:spcPct val="0"/>
                </a:spcBef>
                <a:spcAft>
                  <a:spcPct val="0"/>
                </a:spcAft>
                <a:defRPr>
                  <a:latin typeface="Nokia Pure Text Light" panose="020B0403020202020204" pitchFamily="34" charset="0"/>
                </a:defRPr>
              </a:lvl6pPr>
              <a:lvl7pPr marL="2971800" indent="-228600" defTabSz="457200" eaLnBrk="0" fontAlgn="base" hangingPunct="0">
                <a:spcBef>
                  <a:spcPct val="0"/>
                </a:spcBef>
                <a:spcAft>
                  <a:spcPct val="0"/>
                </a:spcAft>
                <a:defRPr>
                  <a:latin typeface="Nokia Pure Text Light" panose="020B0403020202020204" pitchFamily="34" charset="0"/>
                </a:defRPr>
              </a:lvl7pPr>
              <a:lvl8pPr marL="3429000" indent="-228600" defTabSz="457200" eaLnBrk="0" fontAlgn="base" hangingPunct="0">
                <a:spcBef>
                  <a:spcPct val="0"/>
                </a:spcBef>
                <a:spcAft>
                  <a:spcPct val="0"/>
                </a:spcAft>
                <a:defRPr>
                  <a:latin typeface="Nokia Pure Text Light" panose="020B0403020202020204" pitchFamily="34" charset="0"/>
                </a:defRPr>
              </a:lvl8pPr>
              <a:lvl9pPr marL="3886200" indent="-228600" defTabSz="457200" eaLnBrk="0" fontAlgn="base" hangingPunct="0">
                <a:spcBef>
                  <a:spcPct val="0"/>
                </a:spcBef>
                <a:spcAft>
                  <a:spcPct val="0"/>
                </a:spcAft>
                <a:defRPr>
                  <a:latin typeface="Nokia Pure Text Light" panose="020B0403020202020204" pitchFamily="34" charset="0"/>
                </a:defRPr>
              </a:lvl9pPr>
            </a:lstStyle>
            <a:p>
              <a:pPr algn="ctr"/>
              <a:r>
                <a:rPr lang="hu-HU" altLang="en-US" dirty="0"/>
                <a:t>NB-</a:t>
              </a:r>
              <a:r>
                <a:rPr lang="hu-HU" altLang="en-US" dirty="0" err="1"/>
                <a:t>IoT</a:t>
              </a:r>
              <a:r>
                <a:rPr lang="hu-HU" altLang="en-US" dirty="0"/>
                <a:t>-re és mobilhálózatokra optimalizált megoldás</a:t>
              </a:r>
              <a:endParaRPr lang="en-IN" altLang="en-US" dirty="0"/>
            </a:p>
          </p:txBody>
        </p:sp>
        <p:sp>
          <p:nvSpPr>
            <p:cNvPr id="48" name="TextBox 34">
              <a:extLst>
                <a:ext uri="{FF2B5EF4-FFF2-40B4-BE49-F238E27FC236}">
                  <a16:creationId xmlns:a16="http://schemas.microsoft.com/office/drawing/2014/main" id="{53A79BAF-F232-4E7A-A825-F1A4499688B1}"/>
                </a:ext>
              </a:extLst>
            </p:cNvPr>
            <p:cNvSpPr txBox="1">
              <a:spLocks noChangeArrowheads="1"/>
            </p:cNvSpPr>
            <p:nvPr/>
          </p:nvSpPr>
          <p:spPr bwMode="auto">
            <a:xfrm>
              <a:off x="2270906" y="1146122"/>
              <a:ext cx="1299568"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72000" bIns="72000">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eaLnBrk="1" hangingPunct="1">
                <a:buClr>
                  <a:srgbClr val="001135"/>
                </a:buClr>
              </a:pPr>
              <a:r>
                <a:rPr lang="en-US" altLang="en-US" sz="1400" b="1" dirty="0">
                  <a:solidFill>
                    <a:srgbClr val="002060"/>
                  </a:solidFill>
                  <a:latin typeface="+mj-lt"/>
                  <a:ea typeface="Nokia Pure Text" panose="020B0503020202020204" pitchFamily="34" charset="0"/>
                  <a:cs typeface="Nokia Pure Headline Light" panose="020B0304020202020204" pitchFamily="34" charset="0"/>
                </a:rPr>
                <a:t>NB-IOT </a:t>
              </a:r>
              <a:r>
                <a:rPr lang="hu-HU" altLang="en-US" sz="1400" b="1" dirty="0">
                  <a:solidFill>
                    <a:srgbClr val="002060"/>
                  </a:solidFill>
                  <a:latin typeface="+mj-lt"/>
                  <a:ea typeface="Nokia Pure Text" panose="020B0503020202020204" pitchFamily="34" charset="0"/>
                  <a:cs typeface="Nokia Pure Headline Light" panose="020B0304020202020204" pitchFamily="34" charset="0"/>
                </a:rPr>
                <a:t>szakértelem</a:t>
              </a:r>
              <a:endParaRPr lang="en-IN" altLang="en-US" sz="1400" b="1" dirty="0">
                <a:solidFill>
                  <a:srgbClr val="002060"/>
                </a:solidFill>
                <a:latin typeface="+mj-lt"/>
                <a:ea typeface="Nokia Pure Text Bold" panose="020B0503020202020204" pitchFamily="34" charset="0"/>
                <a:cs typeface="Nokia Pure Headline Light" panose="020B0304020202020204" pitchFamily="34" charset="0"/>
              </a:endParaRPr>
            </a:p>
          </p:txBody>
        </p:sp>
        <p:sp>
          <p:nvSpPr>
            <p:cNvPr id="50" name="TextBox 43">
              <a:extLst>
                <a:ext uri="{FF2B5EF4-FFF2-40B4-BE49-F238E27FC236}">
                  <a16:creationId xmlns:a16="http://schemas.microsoft.com/office/drawing/2014/main" id="{AEBF4415-0397-47AF-9D03-9F3D95F2D5FB}"/>
                </a:ext>
              </a:extLst>
            </p:cNvPr>
            <p:cNvSpPr txBox="1">
              <a:spLocks noChangeArrowheads="1"/>
            </p:cNvSpPr>
            <p:nvPr/>
          </p:nvSpPr>
          <p:spPr bwMode="auto">
            <a:xfrm>
              <a:off x="2147175" y="3605217"/>
              <a:ext cx="1445581" cy="100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defPPr>
                <a:defRPr lang="en-GB"/>
              </a:defPPr>
              <a:lvl1pPr eaLnBrk="1" hangingPunct="1">
                <a:buClr>
                  <a:srgbClr val="001135"/>
                </a:buClr>
                <a:defRPr sz="1100">
                  <a:solidFill>
                    <a:schemeClr val="tx2"/>
                  </a:solidFill>
                  <a:latin typeface="Nokia Pure Text Light" panose="020B0403020202020204" pitchFamily="34" charset="0"/>
                  <a:ea typeface="Nokia Pure Text" panose="020B0503020202020204" pitchFamily="34" charset="0"/>
                  <a:cs typeface="Nokia Pure Headline Light" panose="020B0304020202020204" pitchFamily="34" charset="0"/>
                </a:defRPr>
              </a:lvl1pPr>
              <a:lvl2pPr marL="742950" indent="-285750">
                <a:defRPr>
                  <a:latin typeface="Nokia Pure Text Light" panose="020B0403020202020204" pitchFamily="34" charset="0"/>
                </a:defRPr>
              </a:lvl2pPr>
              <a:lvl3pPr marL="1143000" indent="-228600">
                <a:defRPr>
                  <a:latin typeface="Nokia Pure Text Light" panose="020B0403020202020204" pitchFamily="34" charset="0"/>
                </a:defRPr>
              </a:lvl3pPr>
              <a:lvl4pPr marL="1600200" indent="-228600">
                <a:defRPr>
                  <a:latin typeface="Nokia Pure Text Light" panose="020B0403020202020204" pitchFamily="34" charset="0"/>
                </a:defRPr>
              </a:lvl4pPr>
              <a:lvl5pPr marL="2057400" indent="-228600">
                <a:defRPr>
                  <a:latin typeface="Nokia Pure Text Light" panose="020B0403020202020204" pitchFamily="34" charset="0"/>
                </a:defRPr>
              </a:lvl5pPr>
              <a:lvl6pPr marL="2514600" indent="-228600" defTabSz="457200" eaLnBrk="0" fontAlgn="base" hangingPunct="0">
                <a:spcBef>
                  <a:spcPct val="0"/>
                </a:spcBef>
                <a:spcAft>
                  <a:spcPct val="0"/>
                </a:spcAft>
                <a:defRPr>
                  <a:latin typeface="Nokia Pure Text Light" panose="020B0403020202020204" pitchFamily="34" charset="0"/>
                </a:defRPr>
              </a:lvl6pPr>
              <a:lvl7pPr marL="2971800" indent="-228600" defTabSz="457200" eaLnBrk="0" fontAlgn="base" hangingPunct="0">
                <a:spcBef>
                  <a:spcPct val="0"/>
                </a:spcBef>
                <a:spcAft>
                  <a:spcPct val="0"/>
                </a:spcAft>
                <a:defRPr>
                  <a:latin typeface="Nokia Pure Text Light" panose="020B0403020202020204" pitchFamily="34" charset="0"/>
                </a:defRPr>
              </a:lvl7pPr>
              <a:lvl8pPr marL="3429000" indent="-228600" defTabSz="457200" eaLnBrk="0" fontAlgn="base" hangingPunct="0">
                <a:spcBef>
                  <a:spcPct val="0"/>
                </a:spcBef>
                <a:spcAft>
                  <a:spcPct val="0"/>
                </a:spcAft>
                <a:defRPr>
                  <a:latin typeface="Nokia Pure Text Light" panose="020B0403020202020204" pitchFamily="34" charset="0"/>
                </a:defRPr>
              </a:lvl8pPr>
              <a:lvl9pPr marL="3886200" indent="-228600" defTabSz="457200" eaLnBrk="0" fontAlgn="base" hangingPunct="0">
                <a:spcBef>
                  <a:spcPct val="0"/>
                </a:spcBef>
                <a:spcAft>
                  <a:spcPct val="0"/>
                </a:spcAft>
                <a:defRPr>
                  <a:latin typeface="Nokia Pure Text Light" panose="020B0403020202020204" pitchFamily="34" charset="0"/>
                </a:defRPr>
              </a:lvl9pPr>
            </a:lstStyle>
            <a:p>
              <a:pPr algn="ctr"/>
              <a:r>
                <a:rPr lang="hu-HU" altLang="en-US" dirty="0" err="1"/>
                <a:t>firmware</a:t>
              </a:r>
              <a:r>
                <a:rPr lang="hu-HU" altLang="en-US" dirty="0"/>
                <a:t>-frissítés lehetősége az NB-</a:t>
              </a:r>
              <a:r>
                <a:rPr lang="hu-HU" altLang="en-US" dirty="0" err="1"/>
                <a:t>IoT</a:t>
              </a:r>
              <a:r>
                <a:rPr lang="hu-HU" altLang="en-US" dirty="0"/>
                <a:t>-n, a mérők életciklusának növelésére</a:t>
              </a:r>
            </a:p>
          </p:txBody>
        </p:sp>
        <p:sp>
          <p:nvSpPr>
            <p:cNvPr id="53" name="TextBox 38">
              <a:extLst>
                <a:ext uri="{FF2B5EF4-FFF2-40B4-BE49-F238E27FC236}">
                  <a16:creationId xmlns:a16="http://schemas.microsoft.com/office/drawing/2014/main" id="{3ADF9C7D-2FF3-4A58-A566-3A9F26222BB2}"/>
                </a:ext>
              </a:extLst>
            </p:cNvPr>
            <p:cNvSpPr txBox="1">
              <a:spLocks noChangeArrowheads="1"/>
            </p:cNvSpPr>
            <p:nvPr/>
          </p:nvSpPr>
          <p:spPr bwMode="auto">
            <a:xfrm>
              <a:off x="7215477" y="1145027"/>
              <a:ext cx="1656201" cy="56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eaLnBrk="1" hangingPunct="1">
                <a:buClr>
                  <a:srgbClr val="001135"/>
                </a:buClr>
              </a:pPr>
              <a:r>
                <a:rPr lang="hu-HU" altLang="en-US" sz="1400" b="1" dirty="0">
                  <a:solidFill>
                    <a:srgbClr val="002060"/>
                  </a:solidFill>
                  <a:latin typeface="+mj-lt"/>
                  <a:ea typeface="Nokia Pure Text" panose="020B0503020202020204" pitchFamily="34" charset="0"/>
                  <a:cs typeface="Nokia Pure Headline Light" panose="020B0304020202020204" pitchFamily="34" charset="0"/>
                </a:rPr>
                <a:t>innovatív megoldások</a:t>
              </a:r>
              <a:endParaRPr lang="en-IN" altLang="en-US" sz="1400" b="1" dirty="0">
                <a:solidFill>
                  <a:srgbClr val="002060"/>
                </a:solidFill>
                <a:latin typeface="+mj-lt"/>
                <a:ea typeface="Nokia Pure Text Bold" panose="020B0503020202020204" pitchFamily="34" charset="0"/>
                <a:cs typeface="Nokia Pure Headline Light" panose="020B0304020202020204" pitchFamily="34" charset="0"/>
              </a:endParaRPr>
            </a:p>
          </p:txBody>
        </p:sp>
        <p:sp>
          <p:nvSpPr>
            <p:cNvPr id="56" name="TextBox 49">
              <a:extLst>
                <a:ext uri="{FF2B5EF4-FFF2-40B4-BE49-F238E27FC236}">
                  <a16:creationId xmlns:a16="http://schemas.microsoft.com/office/drawing/2014/main" id="{2706A284-9CDF-4752-B7C0-09043F148EF9}"/>
                </a:ext>
              </a:extLst>
            </p:cNvPr>
            <p:cNvSpPr txBox="1">
              <a:spLocks noChangeArrowheads="1"/>
            </p:cNvSpPr>
            <p:nvPr/>
          </p:nvSpPr>
          <p:spPr bwMode="auto">
            <a:xfrm>
              <a:off x="7207676" y="2603731"/>
              <a:ext cx="1518723" cy="91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lvl1pPr>
                <a:defRPr>
                  <a:solidFill>
                    <a:schemeClr val="tx1"/>
                  </a:solidFill>
                  <a:latin typeface="Nokia Pure Text Light" panose="020B0403020202020204" pitchFamily="34" charset="0"/>
                </a:defRPr>
              </a:lvl1pPr>
              <a:lvl2pPr marL="742950" indent="-285750">
                <a:defRPr>
                  <a:solidFill>
                    <a:schemeClr val="tx1"/>
                  </a:solidFill>
                  <a:latin typeface="Nokia Pure Text Light" panose="020B0403020202020204" pitchFamily="34" charset="0"/>
                </a:defRPr>
              </a:lvl2pPr>
              <a:lvl3pPr marL="1143000" indent="-228600">
                <a:defRPr>
                  <a:solidFill>
                    <a:schemeClr val="tx1"/>
                  </a:solidFill>
                  <a:latin typeface="Nokia Pure Text Light" panose="020B0403020202020204" pitchFamily="34" charset="0"/>
                </a:defRPr>
              </a:lvl3pPr>
              <a:lvl4pPr marL="1600200" indent="-228600">
                <a:defRPr>
                  <a:solidFill>
                    <a:schemeClr val="tx1"/>
                  </a:solidFill>
                  <a:latin typeface="Nokia Pure Text Light" panose="020B0403020202020204" pitchFamily="34" charset="0"/>
                </a:defRPr>
              </a:lvl4pPr>
              <a:lvl5pPr marL="2057400" indent="-228600">
                <a:defRPr>
                  <a:solidFill>
                    <a:schemeClr val="tx1"/>
                  </a:solidFill>
                  <a:latin typeface="Nokia Pure Text Light" panose="020B0403020202020204" pitchFamily="34" charset="0"/>
                </a:defRPr>
              </a:lvl5pPr>
              <a:lvl6pPr marL="2514600" indent="-228600" defTabSz="457200" eaLnBrk="0" fontAlgn="base" hangingPunct="0">
                <a:spcBef>
                  <a:spcPct val="0"/>
                </a:spcBef>
                <a:spcAft>
                  <a:spcPct val="0"/>
                </a:spcAft>
                <a:defRPr>
                  <a:solidFill>
                    <a:schemeClr val="tx1"/>
                  </a:solidFill>
                  <a:latin typeface="Nokia Pure Text Light" panose="020B0403020202020204" pitchFamily="34" charset="0"/>
                </a:defRPr>
              </a:lvl6pPr>
              <a:lvl7pPr marL="2971800" indent="-228600" defTabSz="457200" eaLnBrk="0" fontAlgn="base" hangingPunct="0">
                <a:spcBef>
                  <a:spcPct val="0"/>
                </a:spcBef>
                <a:spcAft>
                  <a:spcPct val="0"/>
                </a:spcAft>
                <a:defRPr>
                  <a:solidFill>
                    <a:schemeClr val="tx1"/>
                  </a:solidFill>
                  <a:latin typeface="Nokia Pure Text Light" panose="020B0403020202020204" pitchFamily="34" charset="0"/>
                </a:defRPr>
              </a:lvl7pPr>
              <a:lvl8pPr marL="3429000" indent="-228600" defTabSz="457200" eaLnBrk="0" fontAlgn="base" hangingPunct="0">
                <a:spcBef>
                  <a:spcPct val="0"/>
                </a:spcBef>
                <a:spcAft>
                  <a:spcPct val="0"/>
                </a:spcAft>
                <a:defRPr>
                  <a:solidFill>
                    <a:schemeClr val="tx1"/>
                  </a:solidFill>
                  <a:latin typeface="Nokia Pure Text Light" panose="020B0403020202020204" pitchFamily="34" charset="0"/>
                </a:defRPr>
              </a:lvl8pPr>
              <a:lvl9pPr marL="3886200" indent="-228600" defTabSz="457200" eaLnBrk="0" fontAlgn="base" hangingPunct="0">
                <a:spcBef>
                  <a:spcPct val="0"/>
                </a:spcBef>
                <a:spcAft>
                  <a:spcPct val="0"/>
                </a:spcAft>
                <a:defRPr>
                  <a:solidFill>
                    <a:schemeClr val="tx1"/>
                  </a:solidFill>
                  <a:latin typeface="Nokia Pure Text Light" panose="020B0403020202020204" pitchFamily="34" charset="0"/>
                </a:defRPr>
              </a:lvl9pPr>
            </a:lstStyle>
            <a:p>
              <a:pPr algn="ctr" eaLnBrk="1" hangingPunct="1">
                <a:buClr>
                  <a:srgbClr val="001135"/>
                </a:buClr>
              </a:pPr>
              <a:r>
                <a:rPr lang="hu-HU" altLang="en-US" sz="1100" dirty="0">
                  <a:solidFill>
                    <a:schemeClr val="tx2"/>
                  </a:solidFill>
                  <a:ea typeface="Nokia Pure Text" panose="020B0503020202020204" pitchFamily="34" charset="0"/>
                  <a:cs typeface="Nokia Pure Headline Light" panose="020B0304020202020204" pitchFamily="34" charset="0"/>
                </a:rPr>
                <a:t>díjakkal elismert, piacvezető termék, számos szolgáltatással</a:t>
              </a:r>
              <a:endParaRPr lang="en-IN" altLang="en-US" sz="1100" dirty="0">
                <a:solidFill>
                  <a:schemeClr val="tx2"/>
                </a:solidFill>
                <a:ea typeface="Nokia Pure Text" panose="020B0503020202020204" pitchFamily="34" charset="0"/>
                <a:cs typeface="Nokia Pure Headline Light" panose="020B0304020202020204" pitchFamily="34" charset="0"/>
              </a:endParaRPr>
            </a:p>
          </p:txBody>
        </p:sp>
        <p:sp>
          <p:nvSpPr>
            <p:cNvPr id="58" name="TextBox 57">
              <a:extLst>
                <a:ext uri="{FF2B5EF4-FFF2-40B4-BE49-F238E27FC236}">
                  <a16:creationId xmlns:a16="http://schemas.microsoft.com/office/drawing/2014/main" id="{50D4E7DE-8FC2-4F2C-A00E-5DC208DE9970}"/>
                </a:ext>
              </a:extLst>
            </p:cNvPr>
            <p:cNvSpPr txBox="1"/>
            <p:nvPr/>
          </p:nvSpPr>
          <p:spPr bwMode="auto">
            <a:xfrm>
              <a:off x="7244462" y="3567179"/>
              <a:ext cx="1445442" cy="104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ctr">
              <a:noAutofit/>
            </a:bodyPr>
            <a:lstStyle>
              <a:defPPr>
                <a:defRPr lang="en-GB"/>
              </a:defPPr>
              <a:lvl1pPr eaLnBrk="1" hangingPunct="1">
                <a:buClr>
                  <a:srgbClr val="001135"/>
                </a:buClr>
                <a:defRPr sz="1100">
                  <a:solidFill>
                    <a:schemeClr val="tx2"/>
                  </a:solidFill>
                  <a:latin typeface="Nokia Pure Text Light" panose="020B0403020202020204" pitchFamily="34" charset="0"/>
                  <a:ea typeface="Nokia Pure Text" panose="020B0503020202020204" pitchFamily="34" charset="0"/>
                  <a:cs typeface="Nokia Pure Headline Light" panose="020B0304020202020204" pitchFamily="34" charset="0"/>
                </a:defRPr>
              </a:lvl1pPr>
              <a:lvl2pPr marL="742950" indent="-285750">
                <a:defRPr>
                  <a:latin typeface="Nokia Pure Text Light" panose="020B0403020202020204" pitchFamily="34" charset="0"/>
                </a:defRPr>
              </a:lvl2pPr>
              <a:lvl3pPr marL="1143000" indent="-228600">
                <a:defRPr>
                  <a:latin typeface="Nokia Pure Text Light" panose="020B0403020202020204" pitchFamily="34" charset="0"/>
                </a:defRPr>
              </a:lvl3pPr>
              <a:lvl4pPr marL="1600200" indent="-228600">
                <a:defRPr>
                  <a:latin typeface="Nokia Pure Text Light" panose="020B0403020202020204" pitchFamily="34" charset="0"/>
                </a:defRPr>
              </a:lvl4pPr>
              <a:lvl5pPr marL="2057400" indent="-228600">
                <a:defRPr>
                  <a:latin typeface="Nokia Pure Text Light" panose="020B0403020202020204" pitchFamily="34" charset="0"/>
                </a:defRPr>
              </a:lvl5pPr>
              <a:lvl6pPr marL="2514600" indent="-228600" defTabSz="457200" eaLnBrk="0" fontAlgn="base" hangingPunct="0">
                <a:spcBef>
                  <a:spcPct val="0"/>
                </a:spcBef>
                <a:spcAft>
                  <a:spcPct val="0"/>
                </a:spcAft>
                <a:defRPr>
                  <a:latin typeface="Nokia Pure Text Light" panose="020B0403020202020204" pitchFamily="34" charset="0"/>
                </a:defRPr>
              </a:lvl6pPr>
              <a:lvl7pPr marL="2971800" indent="-228600" defTabSz="457200" eaLnBrk="0" fontAlgn="base" hangingPunct="0">
                <a:spcBef>
                  <a:spcPct val="0"/>
                </a:spcBef>
                <a:spcAft>
                  <a:spcPct val="0"/>
                </a:spcAft>
                <a:defRPr>
                  <a:latin typeface="Nokia Pure Text Light" panose="020B0403020202020204" pitchFamily="34" charset="0"/>
                </a:defRPr>
              </a:lvl7pPr>
              <a:lvl8pPr marL="3429000" indent="-228600" defTabSz="457200" eaLnBrk="0" fontAlgn="base" hangingPunct="0">
                <a:spcBef>
                  <a:spcPct val="0"/>
                </a:spcBef>
                <a:spcAft>
                  <a:spcPct val="0"/>
                </a:spcAft>
                <a:defRPr>
                  <a:latin typeface="Nokia Pure Text Light" panose="020B0403020202020204" pitchFamily="34" charset="0"/>
                </a:defRPr>
              </a:lvl8pPr>
              <a:lvl9pPr marL="3886200" indent="-228600" defTabSz="457200" eaLnBrk="0" fontAlgn="base" hangingPunct="0">
                <a:spcBef>
                  <a:spcPct val="0"/>
                </a:spcBef>
                <a:spcAft>
                  <a:spcPct val="0"/>
                </a:spcAft>
                <a:defRPr>
                  <a:latin typeface="Nokia Pure Text Light" panose="020B0403020202020204" pitchFamily="34" charset="0"/>
                </a:defRPr>
              </a:lvl9pPr>
            </a:lstStyle>
            <a:p>
              <a:pPr algn="ctr"/>
              <a:r>
                <a:rPr lang="hu-HU" dirty="0"/>
                <a:t>beavatkozás nélküli </a:t>
              </a:r>
              <a:r>
                <a:rPr lang="hu-HU" dirty="0" err="1"/>
                <a:t>autentikáció</a:t>
              </a:r>
              <a:r>
                <a:rPr lang="hu-HU" dirty="0"/>
                <a:t> a könnyű regisztráció érdekében</a:t>
              </a:r>
              <a:endParaRPr lang="en-IN" dirty="0"/>
            </a:p>
          </p:txBody>
        </p:sp>
      </p:grpSp>
      <p:pic>
        <p:nvPicPr>
          <p:cNvPr id="64" name="Picture 63">
            <a:extLst>
              <a:ext uri="{FF2B5EF4-FFF2-40B4-BE49-F238E27FC236}">
                <a16:creationId xmlns:a16="http://schemas.microsoft.com/office/drawing/2014/main" id="{1EACB1EA-EBAE-B84A-B8D3-08C5AFE358CE}"/>
              </a:ext>
            </a:extLst>
          </p:cNvPr>
          <p:cNvPicPr>
            <a:picLocks noChangeAspect="1"/>
          </p:cNvPicPr>
          <p:nvPr/>
        </p:nvPicPr>
        <p:blipFill rotWithShape="1">
          <a:blip r:embed="rId4"/>
          <a:srcRect l="2410" t="14332" r="85057" b="60815"/>
          <a:stretch/>
        </p:blipFill>
        <p:spPr>
          <a:xfrm>
            <a:off x="7599143" y="1516379"/>
            <a:ext cx="855682" cy="915158"/>
          </a:xfrm>
          <a:prstGeom prst="rect">
            <a:avLst/>
          </a:prstGeom>
        </p:spPr>
      </p:pic>
      <p:pic>
        <p:nvPicPr>
          <p:cNvPr id="75" name="Picture 74" descr="Logo&#10;&#10;Description automatically generated">
            <a:extLst>
              <a:ext uri="{FF2B5EF4-FFF2-40B4-BE49-F238E27FC236}">
                <a16:creationId xmlns:a16="http://schemas.microsoft.com/office/drawing/2014/main" id="{18A7D25C-80D7-874E-8848-2AE6AB20A5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2120" y="1760336"/>
            <a:ext cx="925715" cy="246477"/>
          </a:xfrm>
          <a:prstGeom prst="rect">
            <a:avLst/>
          </a:prstGeom>
        </p:spPr>
      </p:pic>
      <p:pic>
        <p:nvPicPr>
          <p:cNvPr id="78" name="Picture 77">
            <a:extLst>
              <a:ext uri="{FF2B5EF4-FFF2-40B4-BE49-F238E27FC236}">
                <a16:creationId xmlns:a16="http://schemas.microsoft.com/office/drawing/2014/main" id="{68BFD647-2261-964B-8B2D-B02CFA011A1A}"/>
              </a:ext>
            </a:extLst>
          </p:cNvPr>
          <p:cNvPicPr>
            <a:picLocks noChangeAspect="1"/>
          </p:cNvPicPr>
          <p:nvPr/>
        </p:nvPicPr>
        <p:blipFill>
          <a:blip r:embed="rId6"/>
          <a:stretch>
            <a:fillRect/>
          </a:stretch>
        </p:blipFill>
        <p:spPr>
          <a:xfrm>
            <a:off x="3905273" y="1822276"/>
            <a:ext cx="384399" cy="526690"/>
          </a:xfrm>
          <a:prstGeom prst="rect">
            <a:avLst/>
          </a:prstGeom>
        </p:spPr>
      </p:pic>
      <p:pic>
        <p:nvPicPr>
          <p:cNvPr id="80" name="Picture 79">
            <a:extLst>
              <a:ext uri="{FF2B5EF4-FFF2-40B4-BE49-F238E27FC236}">
                <a16:creationId xmlns:a16="http://schemas.microsoft.com/office/drawing/2014/main" id="{6BEA6C7C-13C1-A940-8789-BCFA3F28751D}"/>
              </a:ext>
            </a:extLst>
          </p:cNvPr>
          <p:cNvPicPr>
            <a:picLocks noChangeAspect="1"/>
          </p:cNvPicPr>
          <p:nvPr/>
        </p:nvPicPr>
        <p:blipFill>
          <a:blip r:embed="rId7"/>
          <a:stretch>
            <a:fillRect/>
          </a:stretch>
        </p:blipFill>
        <p:spPr>
          <a:xfrm>
            <a:off x="4877420" y="1866721"/>
            <a:ext cx="367982" cy="434285"/>
          </a:xfrm>
          <a:prstGeom prst="rect">
            <a:avLst/>
          </a:prstGeom>
        </p:spPr>
      </p:pic>
      <p:pic>
        <p:nvPicPr>
          <p:cNvPr id="85" name="Picture 84">
            <a:extLst>
              <a:ext uri="{FF2B5EF4-FFF2-40B4-BE49-F238E27FC236}">
                <a16:creationId xmlns:a16="http://schemas.microsoft.com/office/drawing/2014/main" id="{085B35E2-F760-9347-8282-0555E8678175}"/>
              </a:ext>
            </a:extLst>
          </p:cNvPr>
          <p:cNvPicPr>
            <a:picLocks noChangeAspect="1"/>
          </p:cNvPicPr>
          <p:nvPr/>
        </p:nvPicPr>
        <p:blipFill>
          <a:blip r:embed="rId8"/>
          <a:stretch>
            <a:fillRect/>
          </a:stretch>
        </p:blipFill>
        <p:spPr>
          <a:xfrm>
            <a:off x="5919305" y="1574624"/>
            <a:ext cx="773052" cy="752437"/>
          </a:xfrm>
          <a:prstGeom prst="rect">
            <a:avLst/>
          </a:prstGeom>
        </p:spPr>
      </p:pic>
      <p:pic>
        <p:nvPicPr>
          <p:cNvPr id="86" name="Picture 85">
            <a:extLst>
              <a:ext uri="{FF2B5EF4-FFF2-40B4-BE49-F238E27FC236}">
                <a16:creationId xmlns:a16="http://schemas.microsoft.com/office/drawing/2014/main" id="{E1CA0D0F-ED7B-A842-B774-717AD26476F0}"/>
              </a:ext>
            </a:extLst>
          </p:cNvPr>
          <p:cNvPicPr>
            <a:picLocks noChangeAspect="1"/>
          </p:cNvPicPr>
          <p:nvPr/>
        </p:nvPicPr>
        <p:blipFill>
          <a:blip r:embed="rId9"/>
          <a:stretch>
            <a:fillRect/>
          </a:stretch>
        </p:blipFill>
        <p:spPr>
          <a:xfrm>
            <a:off x="4162387" y="1478358"/>
            <a:ext cx="876728" cy="281885"/>
          </a:xfrm>
          <a:prstGeom prst="rect">
            <a:avLst/>
          </a:prstGeom>
        </p:spPr>
      </p:pic>
      <p:pic>
        <p:nvPicPr>
          <p:cNvPr id="30722" name="Picture 2">
            <a:extLst>
              <a:ext uri="{FF2B5EF4-FFF2-40B4-BE49-F238E27FC236}">
                <a16:creationId xmlns:a16="http://schemas.microsoft.com/office/drawing/2014/main" id="{628FC32B-6059-492B-85C9-EAACBADE21F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942" y="1363437"/>
            <a:ext cx="876728" cy="486781"/>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a:extLst>
              <a:ext uri="{FF2B5EF4-FFF2-40B4-BE49-F238E27FC236}">
                <a16:creationId xmlns:a16="http://schemas.microsoft.com/office/drawing/2014/main" id="{202A743D-DD4C-4EE8-90AD-71F1FE2E341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00004" y="1895028"/>
            <a:ext cx="654228" cy="536737"/>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a:extLst>
              <a:ext uri="{FF2B5EF4-FFF2-40B4-BE49-F238E27FC236}">
                <a16:creationId xmlns:a16="http://schemas.microsoft.com/office/drawing/2014/main" id="{3F561FF5-1D0F-4EC5-94BC-4F60EAA9E5E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90537" y="1722344"/>
            <a:ext cx="439584" cy="251614"/>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a:extLst>
              <a:ext uri="{FF2B5EF4-FFF2-40B4-BE49-F238E27FC236}">
                <a16:creationId xmlns:a16="http://schemas.microsoft.com/office/drawing/2014/main" id="{38A03C75-3A05-40C4-9B77-0EA9A6981D0F}"/>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363872" y="1984648"/>
            <a:ext cx="925715" cy="348111"/>
          </a:xfrm>
          <a:prstGeom prst="rect">
            <a:avLst/>
          </a:prstGeom>
          <a:noFill/>
          <a:extLst>
            <a:ext uri="{909E8E84-426E-40DD-AFC4-6F175D3DCCD1}">
              <a14:hiddenFill xmlns:a14="http://schemas.microsoft.com/office/drawing/2010/main">
                <a:solidFill>
                  <a:srgbClr val="FFFFFF"/>
                </a:solidFill>
              </a14:hiddenFill>
            </a:ext>
          </a:extLst>
        </p:spPr>
      </p:pic>
      <p:pic>
        <p:nvPicPr>
          <p:cNvPr id="30732" name="Picture 12">
            <a:extLst>
              <a:ext uri="{FF2B5EF4-FFF2-40B4-BE49-F238E27FC236}">
                <a16:creationId xmlns:a16="http://schemas.microsoft.com/office/drawing/2014/main" id="{8E287F7D-F899-4D5D-8C77-F22B48B6ACA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71484" y="1611881"/>
            <a:ext cx="934242" cy="543386"/>
          </a:xfrm>
          <a:prstGeom prst="rect">
            <a:avLst/>
          </a:prstGeom>
          <a:noFill/>
          <a:extLst>
            <a:ext uri="{909E8E84-426E-40DD-AFC4-6F175D3DCCD1}">
              <a14:hiddenFill xmlns:a14="http://schemas.microsoft.com/office/drawing/2010/main">
                <a:solidFill>
                  <a:srgbClr val="FFFFFF"/>
                </a:solidFill>
              </a14:hiddenFill>
            </a:ext>
          </a:extLst>
        </p:spPr>
      </p:pic>
      <p:pic>
        <p:nvPicPr>
          <p:cNvPr id="30734" name="Picture 14">
            <a:extLst>
              <a:ext uri="{FF2B5EF4-FFF2-40B4-BE49-F238E27FC236}">
                <a16:creationId xmlns:a16="http://schemas.microsoft.com/office/drawing/2014/main" id="{C23682B2-49E4-40D6-856F-10D044D650A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06808" y="1844661"/>
            <a:ext cx="520404" cy="491346"/>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7CC30DC0-2B50-44CD-8658-FA2A68DB9354}"/>
              </a:ext>
            </a:extLst>
          </p:cNvPr>
          <p:cNvSpPr/>
          <p:nvPr/>
        </p:nvSpPr>
        <p:spPr>
          <a:xfrm>
            <a:off x="363872" y="4779941"/>
            <a:ext cx="683812" cy="266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r>
              <a:rPr lang="en-US" sz="800" dirty="0">
                <a:solidFill>
                  <a:schemeClr val="tx2"/>
                </a:solidFill>
              </a:rPr>
              <a:t>Nokia 2023</a:t>
            </a:r>
            <a:endParaRPr lang="hu-HU" sz="800" dirty="0">
              <a:solidFill>
                <a:schemeClr val="tx2"/>
              </a:solidFill>
            </a:endParaRPr>
          </a:p>
        </p:txBody>
      </p:sp>
    </p:spTree>
    <p:extLst>
      <p:ext uri="{BB962C8B-B14F-4D97-AF65-F5344CB8AC3E}">
        <p14:creationId xmlns:p14="http://schemas.microsoft.com/office/powerpoint/2010/main" val="318902323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845138-C33C-410F-829A-208E6D0A3E94}"/>
              </a:ext>
            </a:extLst>
          </p:cNvPr>
          <p:cNvSpPr>
            <a:spLocks noGrp="1"/>
          </p:cNvSpPr>
          <p:nvPr>
            <p:ph type="ftr" sz="quarter" idx="4294967295"/>
          </p:nvPr>
        </p:nvSpPr>
        <p:spPr>
          <a:xfrm>
            <a:off x="0" y="0"/>
            <a:ext cx="0" cy="0"/>
          </a:xfrm>
        </p:spPr>
        <p:txBody>
          <a:bodyPr/>
          <a:lstStyle/>
          <a:p>
            <a:r>
              <a:rPr lang="en-GB"/>
              <a:t>Nokia internal use</a:t>
            </a:r>
            <a:endParaRPr lang="en-US"/>
          </a:p>
        </p:txBody>
      </p:sp>
    </p:spTree>
    <p:extLst>
      <p:ext uri="{BB962C8B-B14F-4D97-AF65-F5344CB8AC3E}">
        <p14:creationId xmlns:p14="http://schemas.microsoft.com/office/powerpoint/2010/main" val="70700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F0EB57-0496-0D4B-967E-1F6990E3155C}"/>
              </a:ext>
            </a:extLst>
          </p:cNvPr>
          <p:cNvSpPr>
            <a:spLocks noGrp="1"/>
          </p:cNvSpPr>
          <p:nvPr>
            <p:ph type="body" sz="quarter" idx="10"/>
          </p:nvPr>
        </p:nvSpPr>
        <p:spPr/>
        <p:txBody>
          <a:bodyPr/>
          <a:lstStyle/>
          <a:p>
            <a:r>
              <a:rPr lang="en-US" dirty="0"/>
              <a:t>Key Takeaways</a:t>
            </a:r>
          </a:p>
        </p:txBody>
      </p:sp>
      <p:sp>
        <p:nvSpPr>
          <p:cNvPr id="7" name="Text Placeholder 6">
            <a:extLst>
              <a:ext uri="{FF2B5EF4-FFF2-40B4-BE49-F238E27FC236}">
                <a16:creationId xmlns:a16="http://schemas.microsoft.com/office/drawing/2014/main" id="{C7114FC3-6DAA-2840-BB50-A6A724CB456F}"/>
              </a:ext>
            </a:extLst>
          </p:cNvPr>
          <p:cNvSpPr>
            <a:spLocks noGrp="1"/>
          </p:cNvSpPr>
          <p:nvPr>
            <p:ph type="body" sz="quarter" idx="11"/>
          </p:nvPr>
        </p:nvSpPr>
        <p:spPr/>
        <p:txBody>
          <a:bodyPr/>
          <a:lstStyle/>
          <a:p>
            <a:r>
              <a:rPr lang="en-US" dirty="0">
                <a:solidFill>
                  <a:schemeClr val="accent1"/>
                </a:solidFill>
              </a:rPr>
              <a:t>Device Management for Massive IoT – 2022 Report is </a:t>
            </a:r>
            <a:r>
              <a:rPr lang="en-US" dirty="0">
                <a:solidFill>
                  <a:schemeClr val="accent1"/>
                </a:solidFill>
                <a:hlinkClick r:id="rId2">
                  <a:extLst>
                    <a:ext uri="{A12FA001-AC4F-418D-AE19-62706E023703}">
                      <ahyp:hlinkClr xmlns:ahyp="http://schemas.microsoft.com/office/drawing/2018/hyperlinkcolor" val="tx"/>
                    </a:ext>
                  </a:extLst>
                </a:hlinkClick>
              </a:rPr>
              <a:t>here</a:t>
            </a:r>
            <a:endParaRPr lang="en-US" dirty="0">
              <a:solidFill>
                <a:schemeClr val="accent1"/>
              </a:solidFill>
            </a:endParaRPr>
          </a:p>
        </p:txBody>
      </p:sp>
      <p:sp>
        <p:nvSpPr>
          <p:cNvPr id="9" name="Text Placeholder 8">
            <a:extLst>
              <a:ext uri="{FF2B5EF4-FFF2-40B4-BE49-F238E27FC236}">
                <a16:creationId xmlns:a16="http://schemas.microsoft.com/office/drawing/2014/main" id="{FC62ED6B-CC7B-7F43-95E8-1C45DD907B97}"/>
              </a:ext>
            </a:extLst>
          </p:cNvPr>
          <p:cNvSpPr>
            <a:spLocks noGrp="1"/>
          </p:cNvSpPr>
          <p:nvPr>
            <p:ph type="body" sz="quarter" idx="12"/>
          </p:nvPr>
        </p:nvSpPr>
        <p:spPr/>
        <p:txBody>
          <a:bodyPr/>
          <a:lstStyle/>
          <a:p>
            <a:pPr marL="0" indent="0">
              <a:buNone/>
            </a:pPr>
            <a:r>
              <a:rPr lang="en-US" dirty="0"/>
              <a:t>Companies Assessed</a:t>
            </a:r>
          </a:p>
          <a:p>
            <a:r>
              <a:rPr lang="en-GB" dirty="0"/>
              <a:t>1NCE</a:t>
            </a:r>
          </a:p>
          <a:p>
            <a:r>
              <a:rPr lang="en-GB" dirty="0"/>
              <a:t>AVSYSTEM</a:t>
            </a:r>
          </a:p>
          <a:p>
            <a:r>
              <a:rPr lang="en-GB" dirty="0"/>
              <a:t>DEUTSCHE TELEKOM</a:t>
            </a:r>
          </a:p>
          <a:p>
            <a:r>
              <a:rPr lang="en-GB" dirty="0"/>
              <a:t>EDGEIQ</a:t>
            </a:r>
          </a:p>
          <a:p>
            <a:r>
              <a:rPr lang="en-GB" dirty="0"/>
              <a:t>HUAWEI</a:t>
            </a:r>
          </a:p>
          <a:p>
            <a:r>
              <a:rPr lang="en-GB" dirty="0"/>
              <a:t>INTEROP</a:t>
            </a:r>
          </a:p>
          <a:p>
            <a:r>
              <a:rPr lang="en-GB" dirty="0"/>
              <a:t>NOKIA</a:t>
            </a:r>
          </a:p>
          <a:p>
            <a:r>
              <a:rPr lang="en-GB" dirty="0"/>
              <a:t>PELION</a:t>
            </a:r>
          </a:p>
          <a:p>
            <a:r>
              <a:rPr lang="en-GB" dirty="0"/>
              <a:t>VERIZON</a:t>
            </a:r>
          </a:p>
          <a:p>
            <a:endParaRPr lang="en-US" dirty="0"/>
          </a:p>
        </p:txBody>
      </p:sp>
      <p:sp>
        <p:nvSpPr>
          <p:cNvPr id="10" name="Text Placeholder 9">
            <a:extLst>
              <a:ext uri="{FF2B5EF4-FFF2-40B4-BE49-F238E27FC236}">
                <a16:creationId xmlns:a16="http://schemas.microsoft.com/office/drawing/2014/main" id="{75334060-AC0F-644D-93F5-32B4630F3934}"/>
              </a:ext>
            </a:extLst>
          </p:cNvPr>
          <p:cNvSpPr>
            <a:spLocks noGrp="1"/>
          </p:cNvSpPr>
          <p:nvPr>
            <p:ph type="body" sz="quarter" idx="13"/>
          </p:nvPr>
        </p:nvSpPr>
        <p:spPr/>
        <p:txBody>
          <a:bodyPr>
            <a:normAutofit lnSpcReduction="10000"/>
          </a:bodyPr>
          <a:lstStyle/>
          <a:p>
            <a:pPr marL="0" indent="0">
              <a:buNone/>
            </a:pPr>
            <a:r>
              <a:rPr lang="en-US" dirty="0"/>
              <a:t>Nokia IMPACT Ranking Overall</a:t>
            </a:r>
          </a:p>
          <a:p>
            <a:r>
              <a:rPr lang="en-US" dirty="0"/>
              <a:t>Ranked as a </a:t>
            </a:r>
            <a:r>
              <a:rPr lang="en-US" b="1" u="sng" dirty="0"/>
              <a:t>leader</a:t>
            </a:r>
            <a:r>
              <a:rPr lang="en-US" dirty="0"/>
              <a:t> alongside Huawei</a:t>
            </a:r>
          </a:p>
          <a:p>
            <a:r>
              <a:rPr lang="en-US" dirty="0"/>
              <a:t>Raked </a:t>
            </a:r>
            <a:r>
              <a:rPr lang="en-US" b="1" u="sng" dirty="0"/>
              <a:t>top</a:t>
            </a:r>
            <a:r>
              <a:rPr lang="en-US" dirty="0"/>
              <a:t> for Innovation</a:t>
            </a:r>
          </a:p>
          <a:p>
            <a:pPr marL="0" indent="0">
              <a:buNone/>
            </a:pPr>
            <a:r>
              <a:rPr lang="en-US" dirty="0"/>
              <a:t>Key Criteria</a:t>
            </a:r>
          </a:p>
          <a:p>
            <a:r>
              <a:rPr lang="en-US" dirty="0"/>
              <a:t>Protocol Breadth</a:t>
            </a:r>
          </a:p>
          <a:p>
            <a:r>
              <a:rPr lang="en-US" dirty="0"/>
              <a:t>Group Policy</a:t>
            </a:r>
          </a:p>
          <a:p>
            <a:r>
              <a:rPr lang="en-US" dirty="0"/>
              <a:t>Diagnostics and Business Rules</a:t>
            </a:r>
          </a:p>
          <a:p>
            <a:r>
              <a:rPr lang="en-US" dirty="0"/>
              <a:t>Remote Configurability</a:t>
            </a:r>
          </a:p>
          <a:p>
            <a:r>
              <a:rPr lang="en-US" dirty="0"/>
              <a:t>Device Agents</a:t>
            </a:r>
          </a:p>
          <a:p>
            <a:r>
              <a:rPr lang="en-US" dirty="0"/>
              <a:t>Onboarding</a:t>
            </a:r>
          </a:p>
          <a:p>
            <a:r>
              <a:rPr lang="en-US" dirty="0"/>
              <a:t>Interoperability</a:t>
            </a:r>
          </a:p>
          <a:p>
            <a:r>
              <a:rPr lang="en-US" dirty="0"/>
              <a:t>Partnerships &amp; Collaborations</a:t>
            </a:r>
          </a:p>
          <a:p>
            <a:r>
              <a:rPr lang="en-US" dirty="0"/>
              <a:t>Commercial Flexibility</a:t>
            </a:r>
          </a:p>
        </p:txBody>
      </p:sp>
      <p:pic>
        <p:nvPicPr>
          <p:cNvPr id="11" name="Picture 10">
            <a:extLst>
              <a:ext uri="{FF2B5EF4-FFF2-40B4-BE49-F238E27FC236}">
                <a16:creationId xmlns:a16="http://schemas.microsoft.com/office/drawing/2014/main" id="{76E40D4C-73BA-FE4D-9937-70EEC31B1A45}"/>
              </a:ext>
            </a:extLst>
          </p:cNvPr>
          <p:cNvPicPr>
            <a:picLocks noChangeAspect="1"/>
          </p:cNvPicPr>
          <p:nvPr/>
        </p:nvPicPr>
        <p:blipFill>
          <a:blip r:embed="rId3"/>
          <a:stretch>
            <a:fillRect/>
          </a:stretch>
        </p:blipFill>
        <p:spPr>
          <a:xfrm>
            <a:off x="7595828" y="1671650"/>
            <a:ext cx="1548172" cy="1754595"/>
          </a:xfrm>
          <a:prstGeom prst="rect">
            <a:avLst/>
          </a:prstGeom>
        </p:spPr>
      </p:pic>
      <p:pic>
        <p:nvPicPr>
          <p:cNvPr id="12" name="Picture 11">
            <a:extLst>
              <a:ext uri="{FF2B5EF4-FFF2-40B4-BE49-F238E27FC236}">
                <a16:creationId xmlns:a16="http://schemas.microsoft.com/office/drawing/2014/main" id="{45387B65-96E6-8E4C-8E6B-0949DD483BB1}"/>
              </a:ext>
            </a:extLst>
          </p:cNvPr>
          <p:cNvPicPr>
            <a:picLocks noChangeAspect="1"/>
          </p:cNvPicPr>
          <p:nvPr/>
        </p:nvPicPr>
        <p:blipFill>
          <a:blip r:embed="rId4"/>
          <a:stretch>
            <a:fillRect/>
          </a:stretch>
        </p:blipFill>
        <p:spPr>
          <a:xfrm>
            <a:off x="6721200" y="226309"/>
            <a:ext cx="1835696" cy="486133"/>
          </a:xfrm>
          <a:prstGeom prst="rect">
            <a:avLst/>
          </a:prstGeom>
        </p:spPr>
      </p:pic>
    </p:spTree>
    <p:extLst>
      <p:ext uri="{BB962C8B-B14F-4D97-AF65-F5344CB8AC3E}">
        <p14:creationId xmlns:p14="http://schemas.microsoft.com/office/powerpoint/2010/main" val="272526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9B0440-6385-F340-85B2-3DC535238B61}"/>
              </a:ext>
            </a:extLst>
          </p:cNvPr>
          <p:cNvSpPr>
            <a:spLocks noGrp="1"/>
          </p:cNvSpPr>
          <p:nvPr>
            <p:ph type="body" sz="quarter" idx="10"/>
          </p:nvPr>
        </p:nvSpPr>
        <p:spPr/>
        <p:txBody>
          <a:bodyPr/>
          <a:lstStyle/>
          <a:p>
            <a:r>
              <a:rPr lang="en-US" dirty="0"/>
              <a:t>Why ranking is high</a:t>
            </a:r>
          </a:p>
          <a:p>
            <a:endParaRPr lang="en-US" dirty="0"/>
          </a:p>
        </p:txBody>
      </p:sp>
      <p:sp>
        <p:nvSpPr>
          <p:cNvPr id="7" name="Text Placeholder 6">
            <a:extLst>
              <a:ext uri="{FF2B5EF4-FFF2-40B4-BE49-F238E27FC236}">
                <a16:creationId xmlns:a16="http://schemas.microsoft.com/office/drawing/2014/main" id="{6F9229C0-9D14-0E43-B703-EEE30D7531C3}"/>
              </a:ext>
            </a:extLst>
          </p:cNvPr>
          <p:cNvSpPr>
            <a:spLocks noGrp="1"/>
          </p:cNvSpPr>
          <p:nvPr>
            <p:ph type="body" sz="quarter" idx="11"/>
          </p:nvPr>
        </p:nvSpPr>
        <p:spPr/>
        <p:txBody>
          <a:bodyPr/>
          <a:lstStyle/>
          <a:p>
            <a:r>
              <a:rPr lang="en-US" dirty="0">
                <a:solidFill>
                  <a:schemeClr val="accent1"/>
                </a:solidFill>
              </a:rPr>
              <a:t>Key Nokia IMPACT scoring points</a:t>
            </a:r>
          </a:p>
          <a:p>
            <a:endParaRPr lang="en-US" dirty="0"/>
          </a:p>
        </p:txBody>
      </p:sp>
      <p:sp>
        <p:nvSpPr>
          <p:cNvPr id="8" name="Text Placeholder 7">
            <a:extLst>
              <a:ext uri="{FF2B5EF4-FFF2-40B4-BE49-F238E27FC236}">
                <a16:creationId xmlns:a16="http://schemas.microsoft.com/office/drawing/2014/main" id="{93BBC370-0D48-6844-B617-CA8C5D9576EF}"/>
              </a:ext>
            </a:extLst>
          </p:cNvPr>
          <p:cNvSpPr>
            <a:spLocks noGrp="1"/>
          </p:cNvSpPr>
          <p:nvPr>
            <p:ph type="body" sz="quarter" idx="12"/>
          </p:nvPr>
        </p:nvSpPr>
        <p:spPr/>
        <p:txBody>
          <a:bodyPr/>
          <a:lstStyle/>
          <a:p>
            <a:r>
              <a:rPr lang="en-US" dirty="0"/>
              <a:t>Device Certification Program</a:t>
            </a:r>
          </a:p>
          <a:p>
            <a:r>
              <a:rPr lang="en-US" dirty="0"/>
              <a:t>Multiple Provisioning Scenarios</a:t>
            </a:r>
          </a:p>
          <a:p>
            <a:r>
              <a:rPr lang="en-US" dirty="0"/>
              <a:t>Rules, Alarms and Anomalies</a:t>
            </a:r>
          </a:p>
          <a:p>
            <a:r>
              <a:rPr lang="en-US" dirty="0"/>
              <a:t>Automation Policies</a:t>
            </a:r>
          </a:p>
          <a:p>
            <a:r>
              <a:rPr lang="en-US" dirty="0"/>
              <a:t>Zero Touch Provisioning</a:t>
            </a:r>
          </a:p>
          <a:p>
            <a:r>
              <a:rPr lang="en-US" dirty="0"/>
              <a:t>Hyperscalers Support</a:t>
            </a:r>
          </a:p>
          <a:p>
            <a:r>
              <a:rPr lang="en-US" dirty="0"/>
              <a:t>Network Integration</a:t>
            </a:r>
          </a:p>
          <a:p>
            <a:r>
              <a:rPr lang="en-US" dirty="0"/>
              <a:t>Rich LWM2M support</a:t>
            </a:r>
          </a:p>
          <a:p>
            <a:r>
              <a:rPr lang="en-US" dirty="0"/>
              <a:t>Further Protocol Diversity (MQTT, MQTT-SN, COAP, UDP) </a:t>
            </a:r>
          </a:p>
          <a:p>
            <a:r>
              <a:rPr lang="en-US" dirty="0"/>
              <a:t>Multiple Triggers for Firmware Management</a:t>
            </a:r>
          </a:p>
          <a:p>
            <a:r>
              <a:rPr lang="en-US" dirty="0"/>
              <a:t>Device Pricing with Escalation Discount</a:t>
            </a:r>
          </a:p>
          <a:p>
            <a:r>
              <a:rPr lang="en-US" dirty="0"/>
              <a:t>OneM2M Compliance</a:t>
            </a:r>
          </a:p>
          <a:p>
            <a:endParaRPr lang="en-US" dirty="0"/>
          </a:p>
        </p:txBody>
      </p:sp>
      <p:sp>
        <p:nvSpPr>
          <p:cNvPr id="9" name="TextBox 8">
            <a:extLst>
              <a:ext uri="{FF2B5EF4-FFF2-40B4-BE49-F238E27FC236}">
                <a16:creationId xmlns:a16="http://schemas.microsoft.com/office/drawing/2014/main" id="{951CF91B-8D9E-1742-9A20-CB06FCACE1DF}"/>
              </a:ext>
            </a:extLst>
          </p:cNvPr>
          <p:cNvSpPr txBox="1"/>
          <p:nvPr/>
        </p:nvSpPr>
        <p:spPr>
          <a:xfrm>
            <a:off x="4572000" y="2535746"/>
            <a:ext cx="4032956" cy="884070"/>
          </a:xfrm>
          <a:prstGeom prst="rect">
            <a:avLst/>
          </a:prstGeom>
          <a:noFill/>
        </p:spPr>
        <p:txBody>
          <a:bodyPr wrap="square" lIns="72000" tIns="72000" rIns="72000" bIns="72000" rtlCol="0">
            <a:spAutoFit/>
          </a:bodyPr>
          <a:lstStyle/>
          <a:p>
            <a:pPr defTabSz="360000">
              <a:spcAft>
                <a:spcPts val="600"/>
              </a:spcAft>
              <a:tabLst>
                <a:tab pos="360000" algn="l"/>
              </a:tabLst>
            </a:pPr>
            <a:r>
              <a:rPr lang="en-GB" i="1" dirty="0">
                <a:latin typeface="Nokia Pure Text" panose="020B0503020202020204" pitchFamily="34" charset="0"/>
                <a:ea typeface="Nokia Pure Text" panose="020B0503020202020204" pitchFamily="34" charset="0"/>
              </a:rPr>
              <a:t>“</a:t>
            </a:r>
            <a:r>
              <a:rPr lang="en-GB" i="1" dirty="0">
                <a:solidFill>
                  <a:schemeClr val="accent1"/>
                </a:solidFill>
                <a:latin typeface="Nokia Pure Text" panose="020B0503020202020204" pitchFamily="34" charset="0"/>
                <a:ea typeface="Nokia Pure Text" panose="020B0503020202020204" pitchFamily="34" charset="0"/>
              </a:rPr>
              <a:t>Nokia excels as an innovator consistently across multiple criteria” </a:t>
            </a:r>
            <a:r>
              <a:rPr lang="en-GB" baseline="30000" dirty="0">
                <a:solidFill>
                  <a:schemeClr val="accent1"/>
                </a:solidFill>
                <a:latin typeface="Nokia Pure Text" panose="020B0503020202020204" pitchFamily="34" charset="0"/>
                <a:ea typeface="Nokia Pure Text" panose="020B0503020202020204" pitchFamily="34" charset="0"/>
              </a:rPr>
              <a:t>ABI Report</a:t>
            </a:r>
            <a:endParaRPr lang="en-GB" sz="1200" baseline="30000" dirty="0">
              <a:solidFill>
                <a:schemeClr val="accent1"/>
              </a:solidFill>
              <a:latin typeface="Nokia Pure Text" panose="020B0503020202020204" pitchFamily="34" charset="0"/>
              <a:ea typeface="Nokia Pure Text" panose="020B0503020202020204" pitchFamily="34" charset="0"/>
            </a:endParaRPr>
          </a:p>
        </p:txBody>
      </p:sp>
      <p:pic>
        <p:nvPicPr>
          <p:cNvPr id="10" name="Picture 9">
            <a:extLst>
              <a:ext uri="{FF2B5EF4-FFF2-40B4-BE49-F238E27FC236}">
                <a16:creationId xmlns:a16="http://schemas.microsoft.com/office/drawing/2014/main" id="{81891510-A3AF-7D41-A614-7939C46C597E}"/>
              </a:ext>
            </a:extLst>
          </p:cNvPr>
          <p:cNvPicPr>
            <a:picLocks noChangeAspect="1"/>
          </p:cNvPicPr>
          <p:nvPr/>
        </p:nvPicPr>
        <p:blipFill>
          <a:blip r:embed="rId3"/>
          <a:stretch>
            <a:fillRect/>
          </a:stretch>
        </p:blipFill>
        <p:spPr>
          <a:xfrm>
            <a:off x="5705828" y="435600"/>
            <a:ext cx="1765300" cy="1905000"/>
          </a:xfrm>
          <a:prstGeom prst="rect">
            <a:avLst/>
          </a:prstGeom>
        </p:spPr>
      </p:pic>
    </p:spTree>
    <p:extLst>
      <p:ext uri="{BB962C8B-B14F-4D97-AF65-F5344CB8AC3E}">
        <p14:creationId xmlns:p14="http://schemas.microsoft.com/office/powerpoint/2010/main" val="52563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F4584-A238-F682-7968-31DB59646D65}"/>
              </a:ext>
            </a:extLst>
          </p:cNvPr>
          <p:cNvSpPr>
            <a:spLocks noGrp="1"/>
          </p:cNvSpPr>
          <p:nvPr>
            <p:ph type="title"/>
          </p:nvPr>
        </p:nvSpPr>
        <p:spPr>
          <a:xfrm>
            <a:off x="5095427" y="890247"/>
            <a:ext cx="3433727" cy="1244465"/>
          </a:xfrm>
        </p:spPr>
        <p:txBody>
          <a:bodyPr/>
          <a:lstStyle/>
          <a:p>
            <a:r>
              <a:rPr lang="en-US" sz="4400" dirty="0"/>
              <a:t>IMPACT IoT</a:t>
            </a:r>
            <a:br>
              <a:rPr lang="en-US" sz="4400" dirty="0"/>
            </a:br>
            <a:endParaRPr lang="en-US" sz="2400" dirty="0">
              <a:latin typeface="+mn-lt"/>
            </a:endParaRPr>
          </a:p>
        </p:txBody>
      </p:sp>
      <p:sp>
        <p:nvSpPr>
          <p:cNvPr id="6" name="TextBox 5">
            <a:extLst>
              <a:ext uri="{FF2B5EF4-FFF2-40B4-BE49-F238E27FC236}">
                <a16:creationId xmlns:a16="http://schemas.microsoft.com/office/drawing/2014/main" id="{FF3F86A9-8EB1-4920-BCE0-50D832B35164}"/>
              </a:ext>
            </a:extLst>
          </p:cNvPr>
          <p:cNvSpPr txBox="1"/>
          <p:nvPr/>
        </p:nvSpPr>
        <p:spPr>
          <a:xfrm>
            <a:off x="5009550" y="1631600"/>
            <a:ext cx="4622721" cy="1015663"/>
          </a:xfrm>
          <a:prstGeom prst="rect">
            <a:avLst/>
          </a:prstGeom>
          <a:noFill/>
          <a:ln>
            <a:noFill/>
          </a:ln>
        </p:spPr>
        <p:txBody>
          <a:bodyPr wrap="square">
            <a:spAutoFit/>
          </a:bodyPr>
          <a:lstStyle/>
          <a:p>
            <a:r>
              <a:rPr lang="hu-HU" sz="2000" dirty="0">
                <a:solidFill>
                  <a:schemeClr val="bg1"/>
                </a:solidFill>
              </a:rPr>
              <a:t>Intelligens eszközmenedzsment platform minden csatlakoztatott eszközhöz</a:t>
            </a:r>
          </a:p>
        </p:txBody>
      </p:sp>
    </p:spTree>
    <p:extLst>
      <p:ext uri="{BB962C8B-B14F-4D97-AF65-F5344CB8AC3E}">
        <p14:creationId xmlns:p14="http://schemas.microsoft.com/office/powerpoint/2010/main" val="79268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50C93-1138-4082-A6D4-719992E1BE81}"/>
              </a:ext>
            </a:extLst>
          </p:cNvPr>
          <p:cNvSpPr>
            <a:spLocks noGrp="1"/>
          </p:cNvSpPr>
          <p:nvPr>
            <p:ph type="body" sz="quarter" idx="4294967295"/>
          </p:nvPr>
        </p:nvSpPr>
        <p:spPr>
          <a:xfrm>
            <a:off x="246490" y="454025"/>
            <a:ext cx="8308975" cy="1760538"/>
          </a:xfrm>
          <a:prstGeom prst="rect">
            <a:avLst/>
          </a:prstGeom>
        </p:spPr>
        <p:txBody>
          <a:bodyPr/>
          <a:lstStyle/>
          <a:p>
            <a:pPr marL="0" indent="0">
              <a:lnSpc>
                <a:spcPct val="100000"/>
              </a:lnSpc>
              <a:spcBef>
                <a:spcPts val="0"/>
              </a:spcBef>
              <a:buNone/>
              <a:defRPr/>
            </a:pPr>
            <a:r>
              <a:rPr lang="hu-HU" sz="4500" dirty="0">
                <a:solidFill>
                  <a:schemeClr val="accent2">
                    <a:lumMod val="60000"/>
                    <a:lumOff val="40000"/>
                  </a:schemeClr>
                </a:solidFill>
                <a:latin typeface="Nokia Pure Headline Ultra Light" panose="020B0204040602060303" pitchFamily="34" charset="0"/>
              </a:rPr>
              <a:t>Mintegy </a:t>
            </a:r>
            <a:r>
              <a:rPr lang="en-US" sz="4500" dirty="0">
                <a:solidFill>
                  <a:schemeClr val="bg1"/>
                </a:solidFill>
                <a:latin typeface="Nokia Pure Headline Ultra Light" panose="020B0204040602060303" pitchFamily="34" charset="0"/>
              </a:rPr>
              <a:t>8</a:t>
            </a:r>
            <a:r>
              <a:rPr lang="hu-HU" sz="4500" dirty="0">
                <a:solidFill>
                  <a:schemeClr val="bg1"/>
                </a:solidFill>
                <a:latin typeface="Nokia Pure Headline Ultra Light" panose="020B0204040602060303" pitchFamily="34" charset="0"/>
              </a:rPr>
              <a:t>,</a:t>
            </a:r>
            <a:r>
              <a:rPr lang="en-US" sz="4500" dirty="0">
                <a:solidFill>
                  <a:schemeClr val="bg1"/>
                </a:solidFill>
                <a:latin typeface="Nokia Pure Headline Ultra Light" panose="020B0204040602060303" pitchFamily="34" charset="0"/>
              </a:rPr>
              <a:t>6</a:t>
            </a:r>
            <a:r>
              <a:rPr lang="en-US" sz="4500" dirty="0">
                <a:solidFill>
                  <a:schemeClr val="accent3"/>
                </a:solidFill>
                <a:latin typeface="Nokia Pure Headline Ultra Light" panose="020B0204040602060303" pitchFamily="34" charset="0"/>
              </a:rPr>
              <a:t> </a:t>
            </a:r>
            <a:r>
              <a:rPr lang="hu-HU" sz="4500" dirty="0">
                <a:solidFill>
                  <a:schemeClr val="accent2">
                    <a:lumMod val="60000"/>
                    <a:lumOff val="40000"/>
                  </a:schemeClr>
                </a:solidFill>
                <a:latin typeface="Nokia Pure Headline Ultra Light" panose="020B0204040602060303" pitchFamily="34" charset="0"/>
              </a:rPr>
              <a:t>milliárd </a:t>
            </a:r>
            <a:r>
              <a:rPr lang="en-US" sz="4500" dirty="0">
                <a:solidFill>
                  <a:schemeClr val="accent2">
                    <a:lumMod val="60000"/>
                    <a:lumOff val="40000"/>
                  </a:schemeClr>
                </a:solidFill>
                <a:latin typeface="Nokia Pure Headline Ultra Light" panose="020B0204040602060303" pitchFamily="34" charset="0"/>
              </a:rPr>
              <a:t>IoT </a:t>
            </a:r>
            <a:r>
              <a:rPr lang="hu-HU" sz="4500" dirty="0">
                <a:solidFill>
                  <a:schemeClr val="accent2">
                    <a:lumMod val="60000"/>
                    <a:lumOff val="40000"/>
                  </a:schemeClr>
                </a:solidFill>
                <a:latin typeface="Nokia Pure Headline Ultra Light" panose="020B0204040602060303" pitchFamily="34" charset="0"/>
              </a:rPr>
              <a:t>csatlakozás működik már ma</a:t>
            </a:r>
            <a:endParaRPr lang="en-GB" sz="4500" dirty="0">
              <a:solidFill>
                <a:schemeClr val="accent2">
                  <a:lumMod val="60000"/>
                  <a:lumOff val="40000"/>
                </a:schemeClr>
              </a:solidFill>
              <a:latin typeface="Nokia Pure Headline Ultra Light" panose="020B0204040602060303" pitchFamily="34" charset="0"/>
            </a:endParaRPr>
          </a:p>
        </p:txBody>
      </p:sp>
      <p:sp>
        <p:nvSpPr>
          <p:cNvPr id="5" name="Text Placeholder 3">
            <a:extLst>
              <a:ext uri="{FF2B5EF4-FFF2-40B4-BE49-F238E27FC236}">
                <a16:creationId xmlns:a16="http://schemas.microsoft.com/office/drawing/2014/main" id="{438BACFE-B590-4215-8D23-FE8A6F1000D4}"/>
              </a:ext>
            </a:extLst>
          </p:cNvPr>
          <p:cNvSpPr txBox="1">
            <a:spLocks noChangeArrowheads="1"/>
          </p:cNvSpPr>
          <p:nvPr/>
        </p:nvSpPr>
        <p:spPr bwMode="auto">
          <a:xfrm>
            <a:off x="417600" y="3975127"/>
            <a:ext cx="75596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0"/>
              </a:spcBef>
              <a:spcAft>
                <a:spcPct val="0"/>
              </a:spcAft>
              <a:buFont typeface="Arial" panose="020B0604020202020204" pitchFamily="34" charset="0"/>
              <a:buNone/>
              <a:defRPr sz="2000" kern="1200">
                <a:solidFill>
                  <a:schemeClr val="bg1"/>
                </a:solidFill>
                <a:latin typeface="Nokia Pure Headline Ultra Light" panose="020B0204020202020204" pitchFamily="34" charset="0"/>
                <a:ea typeface="+mn-ea"/>
                <a:cs typeface="+mn-cs"/>
              </a:defRPr>
            </a:lvl1pPr>
            <a:lvl2pPr marL="3429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6858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0287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3716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8" eaLnBrk="1" hangingPunct="1">
              <a:spcBef>
                <a:spcPct val="0"/>
              </a:spcBef>
              <a:defRPr/>
            </a:pPr>
            <a:r>
              <a:rPr lang="en-US" altLang="en-US" sz="2800" dirty="0"/>
              <a:t>ABI Research</a:t>
            </a:r>
            <a:endParaRPr lang="en-GB" altLang="en-US" sz="2800" dirty="0"/>
          </a:p>
        </p:txBody>
      </p:sp>
      <p:sp>
        <p:nvSpPr>
          <p:cNvPr id="6" name="Text Placeholder 1">
            <a:extLst>
              <a:ext uri="{FF2B5EF4-FFF2-40B4-BE49-F238E27FC236}">
                <a16:creationId xmlns:a16="http://schemas.microsoft.com/office/drawing/2014/main" id="{FBBA8C67-C596-4733-989E-00EFAEA0F48B}"/>
              </a:ext>
            </a:extLst>
          </p:cNvPr>
          <p:cNvSpPr txBox="1">
            <a:spLocks/>
          </p:cNvSpPr>
          <p:nvPr/>
        </p:nvSpPr>
        <p:spPr>
          <a:xfrm>
            <a:off x="612909" y="2454323"/>
            <a:ext cx="8308800" cy="1760501"/>
          </a:xfrm>
          <a:prstGeom prst="rect">
            <a:avLst/>
          </a:prstGeom>
        </p:spPr>
        <p:txBody>
          <a:bodyPr lIns="0" tIns="0" rIns="0" bIns="0"/>
          <a:lstStyle>
            <a:lvl1pPr marL="0" indent="0" algn="l" defTabSz="1219170" rtl="0" eaLnBrk="1" latinLnBrk="0" hangingPunct="1">
              <a:lnSpc>
                <a:spcPct val="90000"/>
              </a:lnSpc>
              <a:spcBef>
                <a:spcPts val="1333"/>
              </a:spcBef>
              <a:buFont typeface="Arial" panose="020B0604020202020204" pitchFamily="34" charset="0"/>
              <a:buNone/>
              <a:defRPr sz="5867" kern="1200" baseline="0">
                <a:solidFill>
                  <a:schemeClr val="bg1"/>
                </a:solidFill>
                <a:latin typeface="Nokia Pure Headline Ultra Light" panose="020B0204020202020204" pitchFamily="34"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r">
              <a:lnSpc>
                <a:spcPct val="100000"/>
              </a:lnSpc>
              <a:spcBef>
                <a:spcPts val="0"/>
              </a:spcBef>
              <a:defRPr/>
            </a:pPr>
            <a:r>
              <a:rPr lang="hu-HU" sz="4500" dirty="0">
                <a:solidFill>
                  <a:schemeClr val="accent2">
                    <a:lumMod val="60000"/>
                    <a:lumOff val="40000"/>
                  </a:schemeClr>
                </a:solidFill>
                <a:latin typeface="Nokia Pure Headline Ultra Light" panose="020B0204040602060303" pitchFamily="34" charset="0"/>
              </a:rPr>
              <a:t>2</a:t>
            </a:r>
            <a:r>
              <a:rPr lang="en-US" sz="4500" dirty="0">
                <a:solidFill>
                  <a:schemeClr val="accent2">
                    <a:lumMod val="60000"/>
                    <a:lumOff val="40000"/>
                  </a:schemeClr>
                </a:solidFill>
                <a:latin typeface="Nokia Pure Headline Ultra Light" panose="020B0204040602060303" pitchFamily="34" charset="0"/>
              </a:rPr>
              <a:t>026</a:t>
            </a:r>
            <a:r>
              <a:rPr lang="hu-HU" sz="4500" dirty="0">
                <a:solidFill>
                  <a:schemeClr val="accent2">
                    <a:lumMod val="60000"/>
                    <a:lumOff val="40000"/>
                  </a:schemeClr>
                </a:solidFill>
                <a:latin typeface="Nokia Pure Headline Ultra Light" panose="020B0204040602060303" pitchFamily="34" charset="0"/>
              </a:rPr>
              <a:t>-</a:t>
            </a:r>
            <a:r>
              <a:rPr lang="hu-HU" sz="4500" dirty="0" err="1">
                <a:solidFill>
                  <a:schemeClr val="accent2">
                    <a:lumMod val="60000"/>
                    <a:lumOff val="40000"/>
                  </a:schemeClr>
                </a:solidFill>
                <a:latin typeface="Nokia Pure Headline Ultra Light" panose="020B0204040602060303" pitchFamily="34" charset="0"/>
              </a:rPr>
              <a:t>ra</a:t>
            </a:r>
            <a:r>
              <a:rPr lang="en-US" sz="4500" dirty="0">
                <a:solidFill>
                  <a:schemeClr val="accent2">
                    <a:lumMod val="60000"/>
                    <a:lumOff val="40000"/>
                  </a:schemeClr>
                </a:solidFill>
                <a:latin typeface="Nokia Pure Headline Ultra Light" panose="020B0204040602060303" pitchFamily="34" charset="0"/>
              </a:rPr>
              <a:t> </a:t>
            </a:r>
            <a:r>
              <a:rPr lang="hu-HU" sz="4500" dirty="0">
                <a:solidFill>
                  <a:schemeClr val="accent2">
                    <a:lumMod val="60000"/>
                    <a:lumOff val="40000"/>
                  </a:schemeClr>
                </a:solidFill>
                <a:latin typeface="Nokia Pure Headline Ultra Light" panose="020B0204040602060303" pitchFamily="34" charset="0"/>
              </a:rPr>
              <a:t>ez a szám várhatóan a háromszorosára, </a:t>
            </a:r>
            <a:r>
              <a:rPr lang="en-US" sz="4500" dirty="0">
                <a:latin typeface="Nokia Pure Headline Ultra Light" panose="020B0204040602060303" pitchFamily="34" charset="0"/>
              </a:rPr>
              <a:t>23</a:t>
            </a:r>
            <a:r>
              <a:rPr lang="hu-HU" sz="4500" dirty="0">
                <a:latin typeface="Nokia Pure Headline Ultra Light" panose="020B0204040602060303" pitchFamily="34" charset="0"/>
              </a:rPr>
              <a:t>,</a:t>
            </a:r>
            <a:r>
              <a:rPr lang="en-US" sz="4500" dirty="0">
                <a:latin typeface="Nokia Pure Headline Ultra Light" panose="020B0204040602060303" pitchFamily="34" charset="0"/>
              </a:rPr>
              <a:t>6</a:t>
            </a:r>
            <a:r>
              <a:rPr lang="en-US" sz="4500" dirty="0">
                <a:solidFill>
                  <a:schemeClr val="accent2">
                    <a:lumMod val="60000"/>
                    <a:lumOff val="40000"/>
                  </a:schemeClr>
                </a:solidFill>
                <a:latin typeface="Nokia Pure Headline Ultra Light" panose="020B0204040602060303" pitchFamily="34" charset="0"/>
              </a:rPr>
              <a:t> </a:t>
            </a:r>
            <a:r>
              <a:rPr lang="hu-HU" sz="4500" dirty="0">
                <a:solidFill>
                  <a:schemeClr val="accent2">
                    <a:lumMod val="60000"/>
                    <a:lumOff val="40000"/>
                  </a:schemeClr>
                </a:solidFill>
                <a:latin typeface="Nokia Pure Headline Ultra Light" panose="020B0204040602060303" pitchFamily="34" charset="0"/>
              </a:rPr>
              <a:t>milliárdra nő.</a:t>
            </a:r>
            <a:endParaRPr lang="en-GB" sz="4500" dirty="0">
              <a:solidFill>
                <a:schemeClr val="accent2">
                  <a:lumMod val="60000"/>
                  <a:lumOff val="40000"/>
                </a:schemeClr>
              </a:solidFill>
              <a:latin typeface="Nokia Pure Headline Ultra Light" panose="020B0204040602060303" pitchFamily="34" charset="0"/>
            </a:endParaRPr>
          </a:p>
        </p:txBody>
      </p:sp>
    </p:spTree>
    <p:extLst>
      <p:ext uri="{BB962C8B-B14F-4D97-AF65-F5344CB8AC3E}">
        <p14:creationId xmlns:p14="http://schemas.microsoft.com/office/powerpoint/2010/main" val="20177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559773-1439-4228-8306-63CC4B056A9A}"/>
              </a:ext>
            </a:extLst>
          </p:cNvPr>
          <p:cNvSpPr/>
          <p:nvPr/>
        </p:nvSpPr>
        <p:spPr>
          <a:xfrm>
            <a:off x="0" y="-69767"/>
            <a:ext cx="9144000" cy="5143500"/>
          </a:xfrm>
          <a:prstGeom prst="rect">
            <a:avLst/>
          </a:prstGeom>
          <a:solidFill>
            <a:schemeClr val="tx2">
              <a:lumMod val="75000"/>
              <a:lumOff val="2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en-GB">
              <a:solidFill>
                <a:srgbClr val="FFFFFF">
                  <a:alpha val="34000"/>
                </a:srgbClr>
              </a:solidFill>
              <a:latin typeface="Calibri" panose="020F0502020204030204"/>
            </a:endParaRPr>
          </a:p>
        </p:txBody>
      </p:sp>
      <p:sp>
        <p:nvSpPr>
          <p:cNvPr id="7" name="Content Placeholder 4">
            <a:extLst>
              <a:ext uri="{FF2B5EF4-FFF2-40B4-BE49-F238E27FC236}">
                <a16:creationId xmlns:a16="http://schemas.microsoft.com/office/drawing/2014/main" id="{DD639B51-98ED-944E-9175-8C5A78CB34CA}"/>
              </a:ext>
            </a:extLst>
          </p:cNvPr>
          <p:cNvSpPr>
            <a:spLocks noGrp="1"/>
          </p:cNvSpPr>
          <p:nvPr/>
        </p:nvSpPr>
        <p:spPr>
          <a:xfrm>
            <a:off x="372623" y="367393"/>
            <a:ext cx="7561431" cy="898071"/>
          </a:xfrm>
          <a:prstGeom prst="rect">
            <a:avLst/>
          </a:prstGeom>
        </p:spPr>
        <p:txBody>
          <a:bodyPr lIns="0" tIns="0" rIns="0" bIns="0"/>
          <a:lstStyle>
            <a:lvl1pPr marL="306910" indent="-306910" algn="l" defTabSz="609585" rtl="0" eaLnBrk="1" fontAlgn="base" hangingPunct="1">
              <a:spcBef>
                <a:spcPct val="0"/>
              </a:spcBef>
              <a:spcAft>
                <a:spcPts val="800"/>
              </a:spcAft>
              <a:buFont typeface="Arial" charset="0"/>
              <a:buChar char="•"/>
              <a:defRPr sz="2133" kern="1200">
                <a:solidFill>
                  <a:schemeClr val="tx2"/>
                </a:solidFill>
                <a:latin typeface="+mn-lt"/>
                <a:ea typeface="ヒラギノ角ゴ Pro W3" charset="0"/>
                <a:cs typeface="ヒラギノ角ゴ Pro W3" charset="0"/>
              </a:defRPr>
            </a:lvl1pPr>
            <a:lvl2pPr marL="614385" indent="-304792" algn="l" defTabSz="609585" rtl="0" eaLnBrk="1" fontAlgn="base" hangingPunct="1">
              <a:spcBef>
                <a:spcPct val="0"/>
              </a:spcBef>
              <a:spcAft>
                <a:spcPts val="800"/>
              </a:spcAft>
              <a:buFont typeface="Lucida Grande"/>
              <a:buChar char="-"/>
              <a:defRPr sz="1867" kern="1200">
                <a:solidFill>
                  <a:schemeClr val="tx2"/>
                </a:solidFill>
                <a:latin typeface="+mn-lt"/>
                <a:ea typeface="ヒラギノ角ゴ Pro W3" charset="0"/>
                <a:cs typeface="ヒラギノ角ゴ Pro W3"/>
              </a:defRPr>
            </a:lvl2pPr>
            <a:lvl3pPr marL="921577" indent="-307192" algn="l" defTabSz="609585" rtl="0" eaLnBrk="1" fontAlgn="base" hangingPunct="1">
              <a:spcBef>
                <a:spcPct val="0"/>
              </a:spcBef>
              <a:spcAft>
                <a:spcPts val="800"/>
              </a:spcAft>
              <a:buFont typeface="Arial" charset="0"/>
              <a:buChar char="•"/>
              <a:defRPr sz="1600" kern="1200">
                <a:solidFill>
                  <a:schemeClr val="tx2"/>
                </a:solidFill>
                <a:latin typeface="+mn-lt"/>
                <a:ea typeface="ヒラギノ角ゴ Pro W3" charset="0"/>
                <a:cs typeface="ヒラギノ角ゴ Pro W3"/>
              </a:defRPr>
            </a:lvl3pPr>
            <a:lvl4pPr marL="1228769" indent="-304792" algn="l" defTabSz="609585" rtl="0" eaLnBrk="1" fontAlgn="base" hangingPunct="1">
              <a:spcBef>
                <a:spcPct val="0"/>
              </a:spcBef>
              <a:spcAft>
                <a:spcPts val="800"/>
              </a:spcAft>
              <a:buFont typeface="Lucida Grande"/>
              <a:buChar char="-"/>
              <a:defRPr sz="1333" kern="1200">
                <a:solidFill>
                  <a:schemeClr val="tx2"/>
                </a:solidFill>
                <a:latin typeface="+mn-lt"/>
                <a:ea typeface="ヒラギノ角ゴ Pro W3" charset="0"/>
                <a:cs typeface="ヒラギノ角ゴ Pro W3"/>
              </a:defRPr>
            </a:lvl4pPr>
            <a:lvl5pPr marL="1535962" indent="-306910" algn="l" defTabSz="609585" rtl="0" eaLnBrk="1" fontAlgn="base" hangingPunct="1">
              <a:spcBef>
                <a:spcPct val="0"/>
              </a:spcBef>
              <a:spcAft>
                <a:spcPts val="800"/>
              </a:spcAft>
              <a:buFont typeface="Arial" charset="0"/>
              <a:buChar char="•"/>
              <a:defRPr sz="1067" kern="1200">
                <a:solidFill>
                  <a:schemeClr val="tx2"/>
                </a:solidFill>
                <a:latin typeface="+mn-lt"/>
                <a:ea typeface="ヒラギノ角ゴ Pro W3" charset="0"/>
                <a:cs typeface="ヒラギノ角ゴ Pro W3"/>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457189">
              <a:spcAft>
                <a:spcPts val="1050"/>
              </a:spcAft>
              <a:buNone/>
              <a:defRPr/>
            </a:pPr>
            <a:r>
              <a:rPr lang="hu-HU" sz="2400" dirty="0">
                <a:solidFill>
                  <a:schemeClr val="bg1"/>
                </a:solidFill>
                <a:latin typeface="Nokia Pure Headline Ultra Light" panose="020B0204020202020204" pitchFamily="34" charset="0"/>
                <a:ea typeface="Nokia Pure Text Light" panose="020B0403020202020204" pitchFamily="34" charset="0"/>
              </a:rPr>
              <a:t>A </a:t>
            </a:r>
            <a:r>
              <a:rPr lang="hu-HU" sz="2400" b="1" dirty="0">
                <a:solidFill>
                  <a:schemeClr val="bg1"/>
                </a:solidFill>
                <a:latin typeface="Nokia Pure Headline Ultra Light" panose="020B0204020202020204" pitchFamily="34" charset="0"/>
                <a:ea typeface="Nokia Pure Text Light" panose="020B0403020202020204" pitchFamily="34" charset="0"/>
              </a:rPr>
              <a:t>kis fogyasztású, nagy kiterjedésű hálózatok</a:t>
            </a:r>
            <a:r>
              <a:rPr lang="hu-HU" sz="2400" dirty="0">
                <a:solidFill>
                  <a:schemeClr val="bg1"/>
                </a:solidFill>
                <a:latin typeface="Nokia Pure Headline Ultra Light" panose="020B0204020202020204" pitchFamily="34" charset="0"/>
                <a:ea typeface="Nokia Pure Text Light" panose="020B0403020202020204" pitchFamily="34" charset="0"/>
              </a:rPr>
              <a:t> (</a:t>
            </a:r>
            <a:r>
              <a:rPr lang="en-US" sz="2400" dirty="0">
                <a:solidFill>
                  <a:schemeClr val="bg1"/>
                </a:solidFill>
                <a:latin typeface="Nokia Pure Headline Ultra Light" panose="020B0204020202020204" pitchFamily="34" charset="0"/>
                <a:ea typeface="Nokia Pure Text Light" panose="020B0403020202020204" pitchFamily="34" charset="0"/>
              </a:rPr>
              <a:t>low-power </a:t>
            </a:r>
            <a:br>
              <a:rPr lang="en-US" sz="2400" dirty="0">
                <a:solidFill>
                  <a:schemeClr val="bg1"/>
                </a:solidFill>
                <a:latin typeface="Nokia Pure Headline Ultra Light" panose="020B0204020202020204" pitchFamily="34" charset="0"/>
                <a:ea typeface="Nokia Pure Text Light" panose="020B0403020202020204" pitchFamily="34" charset="0"/>
              </a:rPr>
            </a:br>
            <a:r>
              <a:rPr lang="en-US" sz="2400" dirty="0">
                <a:solidFill>
                  <a:schemeClr val="bg1"/>
                </a:solidFill>
                <a:latin typeface="Nokia Pure Headline Ultra Light" panose="020B0204020202020204" pitchFamily="34" charset="0"/>
                <a:ea typeface="Nokia Pure Text Light" panose="020B0403020202020204" pitchFamily="34" charset="0"/>
              </a:rPr>
              <a:t>wide-area </a:t>
            </a:r>
            <a:r>
              <a:rPr lang="hu-HU" sz="2400" dirty="0">
                <a:solidFill>
                  <a:schemeClr val="bg1"/>
                </a:solidFill>
                <a:latin typeface="Nokia Pure Headline Ultra Light" panose="020B0204020202020204" pitchFamily="34" charset="0"/>
                <a:ea typeface="Nokia Pure Text Light" panose="020B0403020202020204" pitchFamily="34" charset="0"/>
              </a:rPr>
              <a:t>– </a:t>
            </a:r>
            <a:r>
              <a:rPr lang="en-US" sz="2400" dirty="0">
                <a:solidFill>
                  <a:schemeClr val="bg1"/>
                </a:solidFill>
                <a:latin typeface="Nokia Pure Headline Ultra Light" panose="020B0204020202020204" pitchFamily="34" charset="0"/>
                <a:ea typeface="Nokia Pure Text Light" panose="020B0403020202020204" pitchFamily="34" charset="0"/>
              </a:rPr>
              <a:t>LPWA)</a:t>
            </a:r>
            <a:r>
              <a:rPr lang="hu-HU" sz="2400" dirty="0">
                <a:solidFill>
                  <a:schemeClr val="bg1"/>
                </a:solidFill>
                <a:latin typeface="Nokia Pure Headline Ultra Light" panose="020B0204020202020204" pitchFamily="34" charset="0"/>
                <a:ea typeface="Nokia Pure Text Light" panose="020B0403020202020204" pitchFamily="34" charset="0"/>
              </a:rPr>
              <a:t> számában óriási növekedés várható</a:t>
            </a:r>
            <a:endParaRPr lang="en-US" sz="2400" dirty="0">
              <a:solidFill>
                <a:schemeClr val="bg1"/>
              </a:solidFill>
              <a:latin typeface="Nokia Pure Headline Ultra Light" panose="020B0204020202020204" pitchFamily="34" charset="0"/>
              <a:ea typeface="Nokia Pure Text Light" panose="020B0403020202020204" pitchFamily="34" charset="0"/>
            </a:endParaRPr>
          </a:p>
          <a:p>
            <a:pPr marL="0" indent="0" defTabSz="457189">
              <a:spcAft>
                <a:spcPts val="1050"/>
              </a:spcAft>
              <a:buNone/>
              <a:defRPr/>
            </a:pPr>
            <a:endParaRPr lang="en-US" sz="2400" dirty="0">
              <a:solidFill>
                <a:schemeClr val="bg1"/>
              </a:solidFill>
              <a:latin typeface="Nokia Pure Headline Ultra Light" panose="020B0204020202020204" pitchFamily="34" charset="0"/>
              <a:ea typeface="Nokia Pure Text Light" panose="020B0403020202020204" pitchFamily="34" charset="0"/>
            </a:endParaRPr>
          </a:p>
          <a:p>
            <a:pPr marL="0" indent="0">
              <a:spcAft>
                <a:spcPts val="1050"/>
              </a:spcAft>
              <a:buNone/>
            </a:pPr>
            <a:r>
              <a:rPr lang="hu-HU" sz="2400" dirty="0">
                <a:solidFill>
                  <a:schemeClr val="bg1"/>
                </a:solidFill>
                <a:latin typeface="Nokia Pure Headline Ultra Light" panose="020B0204020202020204" pitchFamily="34" charset="0"/>
                <a:ea typeface="Nokia Pure Text Light" panose="020B0403020202020204" pitchFamily="34" charset="0"/>
              </a:rPr>
              <a:t>Az </a:t>
            </a:r>
            <a:r>
              <a:rPr lang="en-US" sz="2400" dirty="0">
                <a:solidFill>
                  <a:schemeClr val="bg1"/>
                </a:solidFill>
                <a:latin typeface="Nokia Pure Headline Ultra Light" panose="020B0204020202020204" pitchFamily="34" charset="0"/>
                <a:ea typeface="Nokia Pure Text Light" panose="020B0403020202020204" pitchFamily="34" charset="0"/>
              </a:rPr>
              <a:t>LPWA </a:t>
            </a:r>
            <a:r>
              <a:rPr lang="hu-HU" sz="2400" dirty="0">
                <a:solidFill>
                  <a:schemeClr val="bg1"/>
                </a:solidFill>
                <a:latin typeface="Nokia Pure Headline Ultra Light" panose="020B0204020202020204" pitchFamily="34" charset="0"/>
                <a:ea typeface="Nokia Pure Text Light" panose="020B0403020202020204" pitchFamily="34" charset="0"/>
              </a:rPr>
              <a:t>lehetővé teszi a nagy távolságú, ugyanakkor alacsony fogyasztású vezeték nélküli kapcsolatot</a:t>
            </a:r>
            <a:endParaRPr lang="en-US" sz="2400" dirty="0">
              <a:solidFill>
                <a:schemeClr val="bg1"/>
              </a:solidFill>
              <a:latin typeface="Nokia Pure Headline Ultra Light" panose="020B0204020202020204" pitchFamily="34" charset="0"/>
              <a:ea typeface="Nokia Pure Text Light" panose="020B0403020202020204" pitchFamily="34" charset="0"/>
            </a:endParaRPr>
          </a:p>
        </p:txBody>
      </p:sp>
      <p:sp>
        <p:nvSpPr>
          <p:cNvPr id="4" name="TextBox 3">
            <a:extLst>
              <a:ext uri="{FF2B5EF4-FFF2-40B4-BE49-F238E27FC236}">
                <a16:creationId xmlns:a16="http://schemas.microsoft.com/office/drawing/2014/main" id="{DB506C9A-BEF1-4302-A052-A3C9E255C1EC}"/>
              </a:ext>
            </a:extLst>
          </p:cNvPr>
          <p:cNvSpPr txBox="1"/>
          <p:nvPr/>
        </p:nvSpPr>
        <p:spPr>
          <a:xfrm>
            <a:off x="755776" y="4815927"/>
            <a:ext cx="1800000" cy="123111"/>
          </a:xfrm>
          <a:prstGeom prst="rect">
            <a:avLst/>
          </a:prstGeom>
          <a:noFill/>
        </p:spPr>
        <p:txBody>
          <a:bodyPr wrap="square" lIns="0" tIns="0" rIns="0" bIns="0" anchor="b">
            <a:spAutoFit/>
          </a:bodyPr>
          <a:lstStyle/>
          <a:p>
            <a:r>
              <a:rPr lang="en-US"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5" name="Slide Number Placeholder 5">
            <a:extLst>
              <a:ext uri="{FF2B5EF4-FFF2-40B4-BE49-F238E27FC236}">
                <a16:creationId xmlns:a16="http://schemas.microsoft.com/office/drawing/2014/main" id="{37D38813-39A7-4AE5-BBB3-CE17662D1181}"/>
              </a:ext>
            </a:extLst>
          </p:cNvPr>
          <p:cNvSpPr txBox="1">
            <a:spLocks/>
          </p:cNvSpPr>
          <p:nvPr/>
        </p:nvSpPr>
        <p:spPr>
          <a:xfrm>
            <a:off x="419102" y="4816089"/>
            <a:ext cx="252000" cy="123111"/>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4</a:t>
            </a:fld>
            <a:endParaRPr lang="en-US">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8" name="Picture 7">
            <a:extLst>
              <a:ext uri="{FF2B5EF4-FFF2-40B4-BE49-F238E27FC236}">
                <a16:creationId xmlns:a16="http://schemas.microsoft.com/office/drawing/2014/main" id="{A63A5406-0F6E-4DEB-93ED-17A9C55BF3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27068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4CF655-122D-4C4B-A0A1-4A1B9E422EB5}"/>
              </a:ext>
            </a:extLst>
          </p:cNvPr>
          <p:cNvSpPr>
            <a:spLocks noGrp="1"/>
          </p:cNvSpPr>
          <p:nvPr>
            <p:ph type="body" sz="quarter" idx="12"/>
          </p:nvPr>
        </p:nvSpPr>
        <p:spPr/>
        <p:txBody>
          <a:bodyPr/>
          <a:lstStyle/>
          <a:p>
            <a:r>
              <a:rPr lang="hu-HU" dirty="0">
                <a:solidFill>
                  <a:schemeClr val="accent1"/>
                </a:solidFill>
              </a:rPr>
              <a:t>2026-ra több mint </a:t>
            </a:r>
            <a:r>
              <a:rPr lang="en-US" dirty="0">
                <a:solidFill>
                  <a:schemeClr val="accent1"/>
                </a:solidFill>
              </a:rPr>
              <a:t>2</a:t>
            </a:r>
            <a:r>
              <a:rPr lang="hu-HU" dirty="0">
                <a:solidFill>
                  <a:schemeClr val="accent1"/>
                </a:solidFill>
              </a:rPr>
              <a:t>,</a:t>
            </a:r>
            <a:r>
              <a:rPr lang="en-US" dirty="0">
                <a:solidFill>
                  <a:schemeClr val="accent1"/>
                </a:solidFill>
              </a:rPr>
              <a:t>4 </a:t>
            </a:r>
            <a:r>
              <a:rPr lang="hu-HU" dirty="0">
                <a:solidFill>
                  <a:schemeClr val="accent1"/>
                </a:solidFill>
              </a:rPr>
              <a:t>milliárd </a:t>
            </a:r>
            <a:r>
              <a:rPr lang="en-US" dirty="0">
                <a:solidFill>
                  <a:schemeClr val="accent1"/>
                </a:solidFill>
              </a:rPr>
              <a:t>LPWA </a:t>
            </a:r>
            <a:r>
              <a:rPr lang="hu-HU" dirty="0">
                <a:solidFill>
                  <a:schemeClr val="accent1"/>
                </a:solidFill>
              </a:rPr>
              <a:t>hálózati csatlakozás várható</a:t>
            </a:r>
            <a:r>
              <a:rPr lang="en-US" dirty="0">
                <a:solidFill>
                  <a:schemeClr val="accent1"/>
                </a:solidFill>
              </a:rPr>
              <a:t>*</a:t>
            </a:r>
          </a:p>
        </p:txBody>
      </p:sp>
      <p:pic>
        <p:nvPicPr>
          <p:cNvPr id="8" name="Picture 7" descr="A picture containing clock&#10;&#10;Description automatically generated">
            <a:extLst>
              <a:ext uri="{FF2B5EF4-FFF2-40B4-BE49-F238E27FC236}">
                <a16:creationId xmlns:a16="http://schemas.microsoft.com/office/drawing/2014/main" id="{C89B920A-3233-498C-A860-BE96C40D6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177" y="2799785"/>
            <a:ext cx="933235" cy="933235"/>
          </a:xfrm>
          <a:prstGeom prst="rect">
            <a:avLst/>
          </a:prstGeom>
        </p:spPr>
      </p:pic>
      <p:pic>
        <p:nvPicPr>
          <p:cNvPr id="9" name="Picture 8" descr="A close up of a person&#10;&#10;Description automatically generated">
            <a:extLst>
              <a:ext uri="{FF2B5EF4-FFF2-40B4-BE49-F238E27FC236}">
                <a16:creationId xmlns:a16="http://schemas.microsoft.com/office/drawing/2014/main" id="{1B1099D7-64C5-4675-BD7E-BE8B588F5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40" y="1167925"/>
            <a:ext cx="1033484" cy="1033484"/>
          </a:xfrm>
          <a:prstGeom prst="rect">
            <a:avLst/>
          </a:prstGeom>
        </p:spPr>
      </p:pic>
      <p:pic>
        <p:nvPicPr>
          <p:cNvPr id="11" name="Picture 10" descr="A close up of a mans face&#10;&#10;Description automatically generated">
            <a:extLst>
              <a:ext uri="{FF2B5EF4-FFF2-40B4-BE49-F238E27FC236}">
                <a16:creationId xmlns:a16="http://schemas.microsoft.com/office/drawing/2014/main" id="{691CC403-E638-43F7-9F68-EE0E0501613B}"/>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454857" y="1167925"/>
            <a:ext cx="1033484" cy="1033484"/>
          </a:xfrm>
          <a:prstGeom prst="rect">
            <a:avLst/>
          </a:prstGeom>
          <a:solidFill>
            <a:schemeClr val="bg1"/>
          </a:solidFill>
        </p:spPr>
      </p:pic>
      <p:pic>
        <p:nvPicPr>
          <p:cNvPr id="12" name="Picture 11" descr="A picture containing drawing&#10;&#10;Description automatically generated">
            <a:extLst>
              <a:ext uri="{FF2B5EF4-FFF2-40B4-BE49-F238E27FC236}">
                <a16:creationId xmlns:a16="http://schemas.microsoft.com/office/drawing/2014/main" id="{5719554A-816C-4C44-A669-D1B4A55692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0073" y="1478721"/>
            <a:ext cx="498055" cy="494608"/>
          </a:xfrm>
          <a:prstGeom prst="rect">
            <a:avLst/>
          </a:prstGeom>
        </p:spPr>
      </p:pic>
      <p:sp>
        <p:nvSpPr>
          <p:cNvPr id="13" name="TextBox 12">
            <a:extLst>
              <a:ext uri="{FF2B5EF4-FFF2-40B4-BE49-F238E27FC236}">
                <a16:creationId xmlns:a16="http://schemas.microsoft.com/office/drawing/2014/main" id="{A0536B9D-49E3-47C8-9EF1-E8F609E5B601}"/>
              </a:ext>
            </a:extLst>
          </p:cNvPr>
          <p:cNvSpPr txBox="1"/>
          <p:nvPr/>
        </p:nvSpPr>
        <p:spPr bwMode="auto">
          <a:xfrm>
            <a:off x="6396731" y="2178033"/>
            <a:ext cx="2081444" cy="39722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lnSpc>
                <a:spcPct val="90000"/>
              </a:lnSpc>
              <a:spcAft>
                <a:spcPts val="450"/>
              </a:spcAft>
            </a:pPr>
            <a:r>
              <a:rPr lang="hu-HU" sz="1200" dirty="0">
                <a:solidFill>
                  <a:schemeClr val="accent3"/>
                </a:solidFill>
              </a:rPr>
              <a:t>Eszközök helymeghatározása</a:t>
            </a:r>
          </a:p>
          <a:p>
            <a:pPr algn="ctr">
              <a:lnSpc>
                <a:spcPct val="90000"/>
              </a:lnSpc>
              <a:spcAft>
                <a:spcPts val="450"/>
              </a:spcAft>
            </a:pPr>
            <a:r>
              <a:rPr lang="hu-HU" sz="1200" dirty="0">
                <a:solidFill>
                  <a:sysClr val="windowText" lastClr="000000"/>
                </a:solidFill>
              </a:rPr>
              <a:t>780 millió kapcsolat</a:t>
            </a:r>
          </a:p>
        </p:txBody>
      </p:sp>
      <p:sp>
        <p:nvSpPr>
          <p:cNvPr id="14" name="TextBox 13">
            <a:extLst>
              <a:ext uri="{FF2B5EF4-FFF2-40B4-BE49-F238E27FC236}">
                <a16:creationId xmlns:a16="http://schemas.microsoft.com/office/drawing/2014/main" id="{5AA5DD8F-51ED-4298-A0D6-C7D77785E31E}"/>
              </a:ext>
            </a:extLst>
          </p:cNvPr>
          <p:cNvSpPr txBox="1"/>
          <p:nvPr/>
        </p:nvSpPr>
        <p:spPr bwMode="auto">
          <a:xfrm>
            <a:off x="481644" y="2183527"/>
            <a:ext cx="1709552" cy="39722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lnSpc>
                <a:spcPct val="90000"/>
              </a:lnSpc>
              <a:spcAft>
                <a:spcPts val="450"/>
              </a:spcAft>
            </a:pPr>
            <a:r>
              <a:rPr lang="hu-HU" sz="1200" dirty="0">
                <a:solidFill>
                  <a:schemeClr val="accent3"/>
                </a:solidFill>
              </a:rPr>
              <a:t>Vízmérők</a:t>
            </a:r>
            <a:endParaRPr lang="en-US" sz="1200" dirty="0">
              <a:solidFill>
                <a:schemeClr val="accent3"/>
              </a:solidFill>
            </a:endParaRPr>
          </a:p>
          <a:p>
            <a:pPr algn="ctr">
              <a:lnSpc>
                <a:spcPct val="90000"/>
              </a:lnSpc>
              <a:spcAft>
                <a:spcPts val="450"/>
              </a:spcAft>
            </a:pPr>
            <a:r>
              <a:rPr lang="en-US" sz="1200" dirty="0">
                <a:solidFill>
                  <a:sysClr val="windowText" lastClr="000000"/>
                </a:solidFill>
              </a:rPr>
              <a:t>290 milli</a:t>
            </a:r>
            <a:r>
              <a:rPr lang="hu-HU" sz="1200" dirty="0">
                <a:solidFill>
                  <a:sysClr val="windowText" lastClr="000000"/>
                </a:solidFill>
              </a:rPr>
              <a:t>ó kapcsolat</a:t>
            </a:r>
            <a:endParaRPr lang="en-US" sz="1200" dirty="0">
              <a:solidFill>
                <a:sysClr val="windowText" lastClr="000000"/>
              </a:solidFill>
            </a:endParaRPr>
          </a:p>
        </p:txBody>
      </p:sp>
      <p:pic>
        <p:nvPicPr>
          <p:cNvPr id="15" name="Picture 14">
            <a:extLst>
              <a:ext uri="{FF2B5EF4-FFF2-40B4-BE49-F238E27FC236}">
                <a16:creationId xmlns:a16="http://schemas.microsoft.com/office/drawing/2014/main" id="{3DF8B5BE-D4A1-4DEE-A20F-CDBF12F4219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11817" y="1595633"/>
            <a:ext cx="779379" cy="420552"/>
          </a:xfrm>
          <a:prstGeom prst="rect">
            <a:avLst/>
          </a:prstGeom>
        </p:spPr>
      </p:pic>
      <p:pic>
        <p:nvPicPr>
          <p:cNvPr id="16" name="Picture 15" descr="A close up of a person&#10;&#10;Description automatically generated">
            <a:extLst>
              <a:ext uri="{FF2B5EF4-FFF2-40B4-BE49-F238E27FC236}">
                <a16:creationId xmlns:a16="http://schemas.microsoft.com/office/drawing/2014/main" id="{457BA69A-6AB8-468F-8540-2287177FE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938" y="2728164"/>
            <a:ext cx="1033484" cy="1033484"/>
          </a:xfrm>
          <a:prstGeom prst="rect">
            <a:avLst/>
          </a:prstGeom>
        </p:spPr>
      </p:pic>
      <p:sp>
        <p:nvSpPr>
          <p:cNvPr id="17" name="TextBox 16">
            <a:extLst>
              <a:ext uri="{FF2B5EF4-FFF2-40B4-BE49-F238E27FC236}">
                <a16:creationId xmlns:a16="http://schemas.microsoft.com/office/drawing/2014/main" id="{88928E58-BD82-43B3-B234-2B5CF17B2EFA}"/>
              </a:ext>
            </a:extLst>
          </p:cNvPr>
          <p:cNvSpPr txBox="1"/>
          <p:nvPr/>
        </p:nvSpPr>
        <p:spPr bwMode="auto">
          <a:xfrm>
            <a:off x="1594525" y="3732457"/>
            <a:ext cx="1774307" cy="39722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lnSpc>
                <a:spcPct val="90000"/>
              </a:lnSpc>
              <a:spcAft>
                <a:spcPts val="450"/>
              </a:spcAft>
            </a:pPr>
            <a:r>
              <a:rPr lang="hu-HU" sz="1200" dirty="0">
                <a:solidFill>
                  <a:schemeClr val="accent3"/>
                </a:solidFill>
              </a:rPr>
              <a:t>Gázmérők</a:t>
            </a:r>
            <a:endParaRPr lang="en-US" sz="1200" dirty="0">
              <a:solidFill>
                <a:schemeClr val="accent3"/>
              </a:solidFill>
            </a:endParaRPr>
          </a:p>
          <a:p>
            <a:pPr algn="ctr">
              <a:lnSpc>
                <a:spcPct val="90000"/>
              </a:lnSpc>
              <a:spcAft>
                <a:spcPts val="450"/>
              </a:spcAft>
            </a:pPr>
            <a:r>
              <a:rPr lang="en-US" sz="1200" dirty="0">
                <a:solidFill>
                  <a:sysClr val="windowText" lastClr="000000"/>
                </a:solidFill>
              </a:rPr>
              <a:t>180 milli</a:t>
            </a:r>
            <a:r>
              <a:rPr lang="hu-HU" sz="1200" dirty="0">
                <a:solidFill>
                  <a:sysClr val="windowText" lastClr="000000"/>
                </a:solidFill>
              </a:rPr>
              <a:t>ó kapcsolat</a:t>
            </a:r>
            <a:endParaRPr lang="en-US" sz="1200" dirty="0">
              <a:solidFill>
                <a:sysClr val="windowText" lastClr="000000"/>
              </a:solidFill>
            </a:endParaRPr>
          </a:p>
        </p:txBody>
      </p:sp>
      <p:sp>
        <p:nvSpPr>
          <p:cNvPr id="18" name="TextBox 17">
            <a:extLst>
              <a:ext uri="{FF2B5EF4-FFF2-40B4-BE49-F238E27FC236}">
                <a16:creationId xmlns:a16="http://schemas.microsoft.com/office/drawing/2014/main" id="{17A20A73-17B1-4E6B-8580-1A83D22EB02C}"/>
              </a:ext>
            </a:extLst>
          </p:cNvPr>
          <p:cNvSpPr txBox="1"/>
          <p:nvPr/>
        </p:nvSpPr>
        <p:spPr bwMode="auto">
          <a:xfrm>
            <a:off x="5892465" y="3761226"/>
            <a:ext cx="1711126" cy="39722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lnSpc>
                <a:spcPct val="90000"/>
              </a:lnSpc>
              <a:spcAft>
                <a:spcPts val="450"/>
              </a:spcAft>
            </a:pPr>
            <a:r>
              <a:rPr lang="hu-HU" sz="1200" dirty="0">
                <a:solidFill>
                  <a:schemeClr val="accent3"/>
                </a:solidFill>
              </a:rPr>
              <a:t>Okos világítás</a:t>
            </a:r>
          </a:p>
          <a:p>
            <a:pPr algn="ctr">
              <a:lnSpc>
                <a:spcPct val="90000"/>
              </a:lnSpc>
              <a:spcAft>
                <a:spcPts val="450"/>
              </a:spcAft>
            </a:pPr>
            <a:r>
              <a:rPr lang="hu-HU" sz="1200" dirty="0">
                <a:solidFill>
                  <a:sysClr val="windowText" lastClr="000000"/>
                </a:solidFill>
              </a:rPr>
              <a:t>70 millió kapcsolat</a:t>
            </a:r>
          </a:p>
        </p:txBody>
      </p:sp>
      <p:sp>
        <p:nvSpPr>
          <p:cNvPr id="19" name="TextBox 18">
            <a:extLst>
              <a:ext uri="{FF2B5EF4-FFF2-40B4-BE49-F238E27FC236}">
                <a16:creationId xmlns:a16="http://schemas.microsoft.com/office/drawing/2014/main" id="{94470210-364D-4314-86E7-F21F941A9EE0}"/>
              </a:ext>
            </a:extLst>
          </p:cNvPr>
          <p:cNvSpPr txBox="1"/>
          <p:nvPr/>
        </p:nvSpPr>
        <p:spPr bwMode="auto">
          <a:xfrm>
            <a:off x="3684845" y="4104668"/>
            <a:ext cx="1774308" cy="39722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lnSpc>
                <a:spcPct val="90000"/>
              </a:lnSpc>
              <a:spcAft>
                <a:spcPts val="450"/>
              </a:spcAft>
            </a:pPr>
            <a:r>
              <a:rPr lang="hu-HU" sz="1200" dirty="0">
                <a:solidFill>
                  <a:schemeClr val="accent3"/>
                </a:solidFill>
              </a:rPr>
              <a:t>Villanyáram mérők</a:t>
            </a:r>
            <a:endParaRPr lang="en-US" sz="1200" dirty="0">
              <a:solidFill>
                <a:schemeClr val="accent3"/>
              </a:solidFill>
            </a:endParaRPr>
          </a:p>
          <a:p>
            <a:pPr algn="ctr">
              <a:lnSpc>
                <a:spcPct val="90000"/>
              </a:lnSpc>
              <a:spcAft>
                <a:spcPts val="450"/>
              </a:spcAft>
            </a:pPr>
            <a:r>
              <a:rPr lang="en-US" sz="1200" dirty="0">
                <a:solidFill>
                  <a:sysClr val="windowText" lastClr="000000"/>
                </a:solidFill>
              </a:rPr>
              <a:t>201 milli</a:t>
            </a:r>
            <a:r>
              <a:rPr lang="hu-HU" sz="1200" dirty="0">
                <a:solidFill>
                  <a:sysClr val="windowText" lastClr="000000"/>
                </a:solidFill>
              </a:rPr>
              <a:t>ó kapcsolat</a:t>
            </a:r>
            <a:endParaRPr lang="en-US" sz="1200" dirty="0">
              <a:solidFill>
                <a:sysClr val="windowText" lastClr="000000"/>
              </a:solidFill>
            </a:endParaRPr>
          </a:p>
        </p:txBody>
      </p:sp>
      <p:pic>
        <p:nvPicPr>
          <p:cNvPr id="20" name="Picture 19" descr="A picture containing table&#10;&#10;Description automatically generated">
            <a:extLst>
              <a:ext uri="{FF2B5EF4-FFF2-40B4-BE49-F238E27FC236}">
                <a16:creationId xmlns:a16="http://schemas.microsoft.com/office/drawing/2014/main" id="{A6A96A4F-5AB7-45E2-81ED-A3431DF7D8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7693" y="3121315"/>
            <a:ext cx="308614" cy="776858"/>
          </a:xfrm>
          <a:prstGeom prst="rect">
            <a:avLst/>
          </a:prstGeom>
        </p:spPr>
      </p:pic>
      <p:sp>
        <p:nvSpPr>
          <p:cNvPr id="28" name="Oval 27">
            <a:extLst>
              <a:ext uri="{FF2B5EF4-FFF2-40B4-BE49-F238E27FC236}">
                <a16:creationId xmlns:a16="http://schemas.microsoft.com/office/drawing/2014/main" id="{89A16A20-26C5-49C0-9BB7-F6BCCA2E70CF}"/>
              </a:ext>
            </a:extLst>
          </p:cNvPr>
          <p:cNvSpPr/>
          <p:nvPr/>
        </p:nvSpPr>
        <p:spPr>
          <a:xfrm>
            <a:off x="3726622" y="1060105"/>
            <a:ext cx="1709552" cy="16680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defTabSz="342900">
              <a:spcAft>
                <a:spcPts val="225"/>
              </a:spcAft>
              <a:buSzPct val="100000"/>
              <a:defRPr/>
            </a:pPr>
            <a:endParaRPr lang="en-CA" sz="900">
              <a:solidFill>
                <a:srgbClr val="FFFFF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67944A4-F07E-460B-B3ED-D6DF6C0BDF75}"/>
              </a:ext>
            </a:extLst>
          </p:cNvPr>
          <p:cNvSpPr txBox="1"/>
          <p:nvPr/>
        </p:nvSpPr>
        <p:spPr>
          <a:xfrm>
            <a:off x="3744370" y="1147110"/>
            <a:ext cx="1691804" cy="1494049"/>
          </a:xfrm>
          <a:prstGeom prst="rect">
            <a:avLst/>
          </a:prstGeom>
          <a:noFill/>
        </p:spPr>
        <p:txBody>
          <a:bodyPr wrap="square" lIns="54000" tIns="54000" rIns="54000" bIns="54000" rtlCol="0">
            <a:spAutoFit/>
          </a:bodyPr>
          <a:lstStyle/>
          <a:p>
            <a:pPr algn="ctr" defTabSz="342900">
              <a:spcAft>
                <a:spcPts val="225"/>
              </a:spcAft>
              <a:buSzPct val="100000"/>
              <a:defRPr/>
            </a:pPr>
            <a:r>
              <a:rPr lang="hu-HU" dirty="0">
                <a:solidFill>
                  <a:srgbClr val="FFFFFF"/>
                </a:solidFill>
                <a:latin typeface="Nokia Pure Headline Ultra Light" panose="020B0204040602060303" pitchFamily="34" charset="0"/>
                <a:cs typeface="Arial" panose="020B0604020202020204" pitchFamily="34" charset="0"/>
              </a:rPr>
              <a:t>Kis</a:t>
            </a:r>
            <a:br>
              <a:rPr lang="hu-HU" dirty="0">
                <a:solidFill>
                  <a:srgbClr val="FFFFFF"/>
                </a:solidFill>
                <a:latin typeface="Nokia Pure Headline Ultra Light" panose="020B0204040602060303" pitchFamily="34" charset="0"/>
                <a:cs typeface="Arial" panose="020B0604020202020204" pitchFamily="34" charset="0"/>
              </a:rPr>
            </a:br>
            <a:r>
              <a:rPr lang="hu-HU" dirty="0">
                <a:solidFill>
                  <a:srgbClr val="FFFFFF"/>
                </a:solidFill>
                <a:latin typeface="Nokia Pure Headline Ultra Light" panose="020B0204040602060303" pitchFamily="34" charset="0"/>
                <a:cs typeface="Arial" panose="020B0604020202020204" pitchFamily="34" charset="0"/>
              </a:rPr>
              <a:t>fogyasztású, nagy kiterjedésű hálózatok</a:t>
            </a:r>
            <a:br>
              <a:rPr lang="en-US" dirty="0">
                <a:solidFill>
                  <a:srgbClr val="FFFFFF"/>
                </a:solidFill>
                <a:latin typeface="Nokia Pure Headline Ultra Light" panose="020B0204040602060303" pitchFamily="34" charset="0"/>
                <a:cs typeface="Arial" panose="020B0604020202020204" pitchFamily="34" charset="0"/>
              </a:rPr>
            </a:br>
            <a:r>
              <a:rPr lang="en-US" dirty="0">
                <a:solidFill>
                  <a:srgbClr val="FFFFFF"/>
                </a:solidFill>
                <a:latin typeface="Nokia Pure Headline Ultra Light" panose="020B0204040602060303" pitchFamily="34" charset="0"/>
                <a:cs typeface="Arial" panose="020B0604020202020204" pitchFamily="34" charset="0"/>
              </a:rPr>
              <a:t>(LPWAN)</a:t>
            </a:r>
            <a:endParaRPr lang="en-CA" dirty="0">
              <a:solidFill>
                <a:srgbClr val="FFFFFF"/>
              </a:solidFill>
              <a:latin typeface="Nokia Pure Headline Ultra Light" panose="020B0204040602060303" pitchFamily="34" charset="0"/>
              <a:cs typeface="Arial" panose="020B0604020202020204" pitchFamily="34" charset="0"/>
            </a:endParaRPr>
          </a:p>
        </p:txBody>
      </p:sp>
      <p:sp>
        <p:nvSpPr>
          <p:cNvPr id="30" name="TextBox 29">
            <a:extLst>
              <a:ext uri="{FF2B5EF4-FFF2-40B4-BE49-F238E27FC236}">
                <a16:creationId xmlns:a16="http://schemas.microsoft.com/office/drawing/2014/main" id="{93D4A78C-6B61-4DD6-8AFF-A72DA24481D7}"/>
              </a:ext>
            </a:extLst>
          </p:cNvPr>
          <p:cNvSpPr txBox="1"/>
          <p:nvPr/>
        </p:nvSpPr>
        <p:spPr>
          <a:xfrm>
            <a:off x="7442211" y="4368412"/>
            <a:ext cx="1284189" cy="292963"/>
          </a:xfrm>
          <a:prstGeom prst="rect">
            <a:avLst/>
          </a:prstGeom>
          <a:noFill/>
        </p:spPr>
        <p:txBody>
          <a:bodyPr wrap="square" lIns="54000" tIns="54000" rIns="54000" bIns="54000" rtlCol="0">
            <a:noAutofit/>
          </a:bodyPr>
          <a:lstStyle/>
          <a:p>
            <a:pPr>
              <a:spcAft>
                <a:spcPts val="225"/>
              </a:spcAft>
              <a:buSzPct val="100000"/>
            </a:pPr>
            <a:r>
              <a:rPr lang="en-US" sz="900">
                <a:solidFill>
                  <a:schemeClr val="tx2"/>
                </a:solidFill>
              </a:rPr>
              <a:t>*Source: ABI Research</a:t>
            </a:r>
          </a:p>
        </p:txBody>
      </p:sp>
    </p:spTree>
    <p:extLst>
      <p:ext uri="{BB962C8B-B14F-4D97-AF65-F5344CB8AC3E}">
        <p14:creationId xmlns:p14="http://schemas.microsoft.com/office/powerpoint/2010/main" val="344388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293622-CA85-48A2-AFBD-0AA9E0B90782}"/>
              </a:ext>
            </a:extLst>
          </p:cNvPr>
          <p:cNvSpPr>
            <a:spLocks noGrp="1"/>
          </p:cNvSpPr>
          <p:nvPr>
            <p:ph type="body" sz="quarter" idx="12"/>
          </p:nvPr>
        </p:nvSpPr>
        <p:spPr>
          <a:xfrm>
            <a:off x="465306" y="395946"/>
            <a:ext cx="8308800" cy="648000"/>
          </a:xfrm>
        </p:spPr>
        <p:txBody>
          <a:bodyPr/>
          <a:lstStyle/>
          <a:p>
            <a:r>
              <a:rPr lang="hu-HU" dirty="0">
                <a:solidFill>
                  <a:schemeClr val="accent1"/>
                </a:solidFill>
              </a:rPr>
              <a:t>Milyen igények merülnek fel az </a:t>
            </a:r>
            <a:r>
              <a:rPr lang="en-GB" dirty="0">
                <a:solidFill>
                  <a:schemeClr val="accent1"/>
                </a:solidFill>
              </a:rPr>
              <a:t>IoT </a:t>
            </a:r>
            <a:r>
              <a:rPr lang="hu-HU" dirty="0">
                <a:solidFill>
                  <a:schemeClr val="accent1"/>
                </a:solidFill>
              </a:rPr>
              <a:t>eszköz menedzsmentben?</a:t>
            </a:r>
            <a:endParaRPr lang="en-GB" dirty="0">
              <a:solidFill>
                <a:schemeClr val="accent1"/>
              </a:solidFill>
            </a:endParaRPr>
          </a:p>
        </p:txBody>
      </p:sp>
      <p:grpSp>
        <p:nvGrpSpPr>
          <p:cNvPr id="4" name="Group 3">
            <a:extLst>
              <a:ext uri="{FF2B5EF4-FFF2-40B4-BE49-F238E27FC236}">
                <a16:creationId xmlns:a16="http://schemas.microsoft.com/office/drawing/2014/main" id="{8314A6CA-0269-49DB-BBA3-64080AA49AA3}"/>
              </a:ext>
            </a:extLst>
          </p:cNvPr>
          <p:cNvGrpSpPr/>
          <p:nvPr/>
        </p:nvGrpSpPr>
        <p:grpSpPr>
          <a:xfrm>
            <a:off x="2590419" y="2814421"/>
            <a:ext cx="1790434" cy="1537867"/>
            <a:chOff x="2571918" y="2967561"/>
            <a:chExt cx="1790434" cy="1537866"/>
          </a:xfrm>
        </p:grpSpPr>
        <p:sp>
          <p:nvSpPr>
            <p:cNvPr id="5" name="Rectangle 4">
              <a:extLst>
                <a:ext uri="{FF2B5EF4-FFF2-40B4-BE49-F238E27FC236}">
                  <a16:creationId xmlns:a16="http://schemas.microsoft.com/office/drawing/2014/main" id="{DE0C8173-5525-40B5-A1A9-780C1C880412}"/>
                </a:ext>
              </a:extLst>
            </p:cNvPr>
            <p:cNvSpPr/>
            <p:nvPr/>
          </p:nvSpPr>
          <p:spPr>
            <a:xfrm>
              <a:off x="2575999" y="2967561"/>
              <a:ext cx="1786353" cy="15248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72000" numCol="1" spcCol="0" rtlCol="0" fromWordArt="0" anchor="t" anchorCtr="0" forceAA="0" compatLnSpc="1">
              <a:prstTxWarp prst="textNoShape">
                <a:avLst/>
              </a:prstTxWarp>
              <a:noAutofit/>
            </a:bodyPr>
            <a:lstStyle/>
            <a:p>
              <a:pPr marL="171442" indent="-171442" defTabSz="914378">
                <a:spcAft>
                  <a:spcPts val="600"/>
                </a:spcAft>
                <a:buFont typeface="Arial" charset="0"/>
                <a:buChar char="•"/>
              </a:pPr>
              <a:endParaRPr lang="en-GB" sz="1350">
                <a:solidFill>
                  <a:srgbClr val="4D5766"/>
                </a:solidFill>
                <a:ea typeface="Nokia Pure Headline Light" charset="0"/>
                <a:cs typeface="Nokia Pure Headline Light" charset="0"/>
              </a:endParaRPr>
            </a:p>
          </p:txBody>
        </p:sp>
        <p:sp>
          <p:nvSpPr>
            <p:cNvPr id="6" name="Rectangle 5">
              <a:extLst>
                <a:ext uri="{FF2B5EF4-FFF2-40B4-BE49-F238E27FC236}">
                  <a16:creationId xmlns:a16="http://schemas.microsoft.com/office/drawing/2014/main" id="{7C3C3C3A-B30A-4A1C-8C11-9763985D7DC2}"/>
                </a:ext>
              </a:extLst>
            </p:cNvPr>
            <p:cNvSpPr/>
            <p:nvPr/>
          </p:nvSpPr>
          <p:spPr>
            <a:xfrm>
              <a:off x="2571918" y="3882179"/>
              <a:ext cx="1790433" cy="623248"/>
            </a:xfrm>
            <a:prstGeom prst="rect">
              <a:avLst/>
            </a:prstGeom>
          </p:spPr>
          <p:txBody>
            <a:bodyPr wrap="square" lIns="0" tIns="0" rIns="0" bIns="0">
              <a:spAutoFit/>
            </a:bodyPr>
            <a:lstStyle/>
            <a:p>
              <a:pPr algn="ctr" defTabSz="914378">
                <a:spcAft>
                  <a:spcPts val="600"/>
                </a:spcAft>
              </a:pPr>
              <a:r>
                <a:rPr lang="hu-HU" sz="1350" dirty="0">
                  <a:solidFill>
                    <a:schemeClr val="accent1"/>
                  </a:solidFill>
                  <a:ea typeface="Nokia Pure Headline Light" charset="0"/>
                  <a:cs typeface="Nokia Pure Headline Light" charset="0"/>
                </a:rPr>
                <a:t>Magasabb egy eszközre jutó bevétel</a:t>
              </a:r>
              <a:r>
                <a:rPr lang="en-GB" sz="1350" dirty="0">
                  <a:solidFill>
                    <a:schemeClr val="accent1"/>
                  </a:solidFill>
                  <a:ea typeface="Nokia Pure Headline Light" charset="0"/>
                  <a:cs typeface="Nokia Pure Headline Light" charset="0"/>
                </a:rPr>
                <a:t> (ARPD)</a:t>
              </a:r>
            </a:p>
          </p:txBody>
        </p:sp>
        <p:pic>
          <p:nvPicPr>
            <p:cNvPr id="7" name="Graphic 6" descr="Coins">
              <a:extLst>
                <a:ext uri="{FF2B5EF4-FFF2-40B4-BE49-F238E27FC236}">
                  <a16:creationId xmlns:a16="http://schemas.microsoft.com/office/drawing/2014/main" id="{6371885E-F534-4CA7-9C55-B357A931716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11975" y="3021482"/>
              <a:ext cx="914400" cy="822062"/>
            </a:xfrm>
            <a:prstGeom prst="rect">
              <a:avLst/>
            </a:prstGeom>
          </p:spPr>
        </p:pic>
      </p:grpSp>
      <p:grpSp>
        <p:nvGrpSpPr>
          <p:cNvPr id="8" name="Group 7">
            <a:extLst>
              <a:ext uri="{FF2B5EF4-FFF2-40B4-BE49-F238E27FC236}">
                <a16:creationId xmlns:a16="http://schemas.microsoft.com/office/drawing/2014/main" id="{8A1F8ACE-EFD5-4CA5-9712-66D3F75E15FF}"/>
              </a:ext>
            </a:extLst>
          </p:cNvPr>
          <p:cNvGrpSpPr/>
          <p:nvPr/>
        </p:nvGrpSpPr>
        <p:grpSpPr>
          <a:xfrm>
            <a:off x="4717853" y="2781017"/>
            <a:ext cx="1786353" cy="1563051"/>
            <a:chOff x="4690443" y="2934157"/>
            <a:chExt cx="1786353" cy="1563051"/>
          </a:xfrm>
        </p:grpSpPr>
        <p:sp>
          <p:nvSpPr>
            <p:cNvPr id="9" name="Rectangle 8">
              <a:extLst>
                <a:ext uri="{FF2B5EF4-FFF2-40B4-BE49-F238E27FC236}">
                  <a16:creationId xmlns:a16="http://schemas.microsoft.com/office/drawing/2014/main" id="{A85E1349-251B-480E-983C-86BAA1E2D0C5}"/>
                </a:ext>
              </a:extLst>
            </p:cNvPr>
            <p:cNvSpPr/>
            <p:nvPr/>
          </p:nvSpPr>
          <p:spPr>
            <a:xfrm>
              <a:off x="4690443" y="2964236"/>
              <a:ext cx="1786353" cy="1532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72000" numCol="1" spcCol="0" rtlCol="0" fromWordArt="0" anchor="t" anchorCtr="0" forceAA="0" compatLnSpc="1">
              <a:prstTxWarp prst="textNoShape">
                <a:avLst/>
              </a:prstTxWarp>
              <a:noAutofit/>
            </a:bodyPr>
            <a:lstStyle/>
            <a:p>
              <a:pPr marL="171442" indent="-171442" defTabSz="914378">
                <a:spcAft>
                  <a:spcPts val="600"/>
                </a:spcAft>
                <a:buFont typeface="Arial" charset="0"/>
                <a:buChar char="•"/>
              </a:pPr>
              <a:endParaRPr lang="en-GB" sz="1350">
                <a:solidFill>
                  <a:srgbClr val="4D5766"/>
                </a:solidFill>
                <a:ea typeface="Nokia Pure Headline Light" charset="0"/>
                <a:cs typeface="Nokia Pure Headline Light" charset="0"/>
              </a:endParaRPr>
            </a:p>
          </p:txBody>
        </p:sp>
        <p:sp>
          <p:nvSpPr>
            <p:cNvPr id="10" name="Rectangle 9">
              <a:extLst>
                <a:ext uri="{FF2B5EF4-FFF2-40B4-BE49-F238E27FC236}">
                  <a16:creationId xmlns:a16="http://schemas.microsoft.com/office/drawing/2014/main" id="{D7C455C9-2396-46A2-A17D-5C771836F99F}"/>
                </a:ext>
              </a:extLst>
            </p:cNvPr>
            <p:cNvSpPr/>
            <p:nvPr/>
          </p:nvSpPr>
          <p:spPr>
            <a:xfrm>
              <a:off x="4734196" y="3828295"/>
              <a:ext cx="1698847" cy="623248"/>
            </a:xfrm>
            <a:prstGeom prst="rect">
              <a:avLst/>
            </a:prstGeom>
          </p:spPr>
          <p:txBody>
            <a:bodyPr wrap="square" lIns="0" tIns="0" rIns="0" bIns="0">
              <a:spAutoFit/>
            </a:bodyPr>
            <a:lstStyle/>
            <a:p>
              <a:pPr algn="ctr" defTabSz="914378">
                <a:spcAft>
                  <a:spcPts val="600"/>
                </a:spcAft>
              </a:pPr>
              <a:r>
                <a:rPr lang="hu-HU" sz="1350" dirty="0">
                  <a:solidFill>
                    <a:schemeClr val="accent1"/>
                  </a:solidFill>
                  <a:ea typeface="Nokia Pure Headline Light" charset="0"/>
                  <a:cs typeface="Nokia Pure Headline Light" charset="0"/>
                </a:rPr>
                <a:t>Megbízható és biztonságos </a:t>
              </a:r>
              <a:r>
                <a:rPr lang="en-GB" sz="1350" dirty="0">
                  <a:solidFill>
                    <a:schemeClr val="accent1"/>
                  </a:solidFill>
                  <a:ea typeface="Nokia Pure Headline Light" charset="0"/>
                  <a:cs typeface="Nokia Pure Headline Light" charset="0"/>
                </a:rPr>
                <a:t>IoT</a:t>
              </a:r>
              <a:r>
                <a:rPr lang="hu-HU" sz="1350" dirty="0">
                  <a:solidFill>
                    <a:schemeClr val="accent1"/>
                  </a:solidFill>
                  <a:ea typeface="Nokia Pure Headline Light" charset="0"/>
                  <a:cs typeface="Nokia Pure Headline Light" charset="0"/>
                </a:rPr>
                <a:t> rendszer</a:t>
              </a:r>
              <a:endParaRPr lang="en-GB" sz="1350" dirty="0">
                <a:solidFill>
                  <a:schemeClr val="accent1"/>
                </a:solidFill>
                <a:ea typeface="Nokia Pure Headline Light" charset="0"/>
                <a:cs typeface="Nokia Pure Headline Light" charset="0"/>
              </a:endParaRPr>
            </a:p>
          </p:txBody>
        </p:sp>
        <p:pic>
          <p:nvPicPr>
            <p:cNvPr id="11" name="Graphic 10" descr="World">
              <a:extLst>
                <a:ext uri="{FF2B5EF4-FFF2-40B4-BE49-F238E27FC236}">
                  <a16:creationId xmlns:a16="http://schemas.microsoft.com/office/drawing/2014/main" id="{DDDF6939-656C-44AC-BDC7-67CC23EC379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26419" y="2934157"/>
              <a:ext cx="914400" cy="842750"/>
            </a:xfrm>
            <a:prstGeom prst="rect">
              <a:avLst/>
            </a:prstGeom>
          </p:spPr>
        </p:pic>
      </p:grpSp>
      <p:grpSp>
        <p:nvGrpSpPr>
          <p:cNvPr id="12" name="Group 11">
            <a:extLst>
              <a:ext uri="{FF2B5EF4-FFF2-40B4-BE49-F238E27FC236}">
                <a16:creationId xmlns:a16="http://schemas.microsoft.com/office/drawing/2014/main" id="{E5E14BAE-545D-49D4-9228-4969448395EB}"/>
              </a:ext>
            </a:extLst>
          </p:cNvPr>
          <p:cNvGrpSpPr/>
          <p:nvPr/>
        </p:nvGrpSpPr>
        <p:grpSpPr>
          <a:xfrm>
            <a:off x="471146" y="2803057"/>
            <a:ext cx="1885875" cy="1524809"/>
            <a:chOff x="471145" y="2956196"/>
            <a:chExt cx="1786353" cy="1524808"/>
          </a:xfrm>
        </p:grpSpPr>
        <p:sp>
          <p:nvSpPr>
            <p:cNvPr id="13" name="Rectangle 12">
              <a:extLst>
                <a:ext uri="{FF2B5EF4-FFF2-40B4-BE49-F238E27FC236}">
                  <a16:creationId xmlns:a16="http://schemas.microsoft.com/office/drawing/2014/main" id="{19E4EEBC-5640-44BD-A377-793AF0060A3A}"/>
                </a:ext>
              </a:extLst>
            </p:cNvPr>
            <p:cNvSpPr/>
            <p:nvPr/>
          </p:nvSpPr>
          <p:spPr>
            <a:xfrm>
              <a:off x="471145" y="2956196"/>
              <a:ext cx="1786353" cy="15248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72000" numCol="1" spcCol="0" rtlCol="0" fromWordArt="0" anchor="t" anchorCtr="0" forceAA="0" compatLnSpc="1">
              <a:prstTxWarp prst="textNoShape">
                <a:avLst/>
              </a:prstTxWarp>
              <a:noAutofit/>
            </a:bodyPr>
            <a:lstStyle/>
            <a:p>
              <a:pPr marL="171442" indent="-171442" defTabSz="914378">
                <a:spcAft>
                  <a:spcPts val="600"/>
                </a:spcAft>
                <a:buFont typeface="Arial" charset="0"/>
                <a:buChar char="•"/>
              </a:pPr>
              <a:endParaRPr lang="en-GB" sz="1350">
                <a:solidFill>
                  <a:srgbClr val="4D5766"/>
                </a:solidFill>
                <a:ea typeface="Nokia Pure Headline Light" charset="0"/>
                <a:cs typeface="Nokia Pure Headline Light" charset="0"/>
              </a:endParaRPr>
            </a:p>
          </p:txBody>
        </p:sp>
        <p:sp>
          <p:nvSpPr>
            <p:cNvPr id="14" name="Rectangle 13">
              <a:extLst>
                <a:ext uri="{FF2B5EF4-FFF2-40B4-BE49-F238E27FC236}">
                  <a16:creationId xmlns:a16="http://schemas.microsoft.com/office/drawing/2014/main" id="{99BFC399-89EF-4C54-A263-AE2438A3D384}"/>
                </a:ext>
              </a:extLst>
            </p:cNvPr>
            <p:cNvSpPr/>
            <p:nvPr/>
          </p:nvSpPr>
          <p:spPr>
            <a:xfrm>
              <a:off x="489804" y="3881211"/>
              <a:ext cx="1741060" cy="415498"/>
            </a:xfrm>
            <a:prstGeom prst="rect">
              <a:avLst/>
            </a:prstGeom>
          </p:spPr>
          <p:txBody>
            <a:bodyPr wrap="square" lIns="0" tIns="0" rIns="0" bIns="0">
              <a:spAutoFit/>
            </a:bodyPr>
            <a:lstStyle/>
            <a:p>
              <a:pPr algn="ctr" defTabSz="914378">
                <a:spcAft>
                  <a:spcPts val="600"/>
                </a:spcAft>
              </a:pPr>
              <a:r>
                <a:rPr lang="hu-HU" sz="1350" dirty="0">
                  <a:solidFill>
                    <a:schemeClr val="accent1"/>
                  </a:solidFill>
                  <a:ea typeface="Nokia Pure Headline Light" charset="0"/>
                  <a:cs typeface="Nokia Pure Headline Light" charset="0"/>
                </a:rPr>
                <a:t>Gyors indítás,</a:t>
              </a:r>
              <a:br>
                <a:rPr lang="hu-HU" sz="1350" dirty="0">
                  <a:solidFill>
                    <a:schemeClr val="accent1"/>
                  </a:solidFill>
                  <a:ea typeface="Nokia Pure Headline Light" charset="0"/>
                  <a:cs typeface="Nokia Pure Headline Light" charset="0"/>
                </a:rPr>
              </a:br>
              <a:r>
                <a:rPr lang="hu-HU" sz="1350" dirty="0">
                  <a:solidFill>
                    <a:schemeClr val="accent1"/>
                  </a:solidFill>
                  <a:ea typeface="Nokia Pure Headline Light" charset="0"/>
                  <a:cs typeface="Nokia Pure Headline Light" charset="0"/>
                </a:rPr>
                <a:t>több bevétel</a:t>
              </a:r>
              <a:endParaRPr lang="en-GB" sz="1350" dirty="0">
                <a:solidFill>
                  <a:schemeClr val="accent1"/>
                </a:solidFill>
                <a:ea typeface="Nokia Pure Headline Light" charset="0"/>
                <a:cs typeface="Nokia Pure Headline Light" charset="0"/>
              </a:endParaRPr>
            </a:p>
          </p:txBody>
        </p:sp>
        <p:pic>
          <p:nvPicPr>
            <p:cNvPr id="15" name="Graphic 14" descr="Stopwatch">
              <a:extLst>
                <a:ext uri="{FF2B5EF4-FFF2-40B4-BE49-F238E27FC236}">
                  <a16:creationId xmlns:a16="http://schemas.microsoft.com/office/drawing/2014/main" id="{91D267C2-E82D-4617-BAF1-68467DC51B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121" y="2996887"/>
              <a:ext cx="914400" cy="914400"/>
            </a:xfrm>
            <a:prstGeom prst="rect">
              <a:avLst/>
            </a:prstGeom>
          </p:spPr>
        </p:pic>
      </p:grpSp>
      <p:grpSp>
        <p:nvGrpSpPr>
          <p:cNvPr id="16" name="Group 15">
            <a:extLst>
              <a:ext uri="{FF2B5EF4-FFF2-40B4-BE49-F238E27FC236}">
                <a16:creationId xmlns:a16="http://schemas.microsoft.com/office/drawing/2014/main" id="{DD4F729E-7EAA-4CCA-BF1A-D4237196F90C}"/>
              </a:ext>
            </a:extLst>
          </p:cNvPr>
          <p:cNvGrpSpPr/>
          <p:nvPr/>
        </p:nvGrpSpPr>
        <p:grpSpPr>
          <a:xfrm>
            <a:off x="6841208" y="2796590"/>
            <a:ext cx="1786353" cy="1547479"/>
            <a:chOff x="6857236" y="2949730"/>
            <a:chExt cx="1786353" cy="1547479"/>
          </a:xfrm>
        </p:grpSpPr>
        <p:sp>
          <p:nvSpPr>
            <p:cNvPr id="17" name="Rectangle 16">
              <a:extLst>
                <a:ext uri="{FF2B5EF4-FFF2-40B4-BE49-F238E27FC236}">
                  <a16:creationId xmlns:a16="http://schemas.microsoft.com/office/drawing/2014/main" id="{816F974B-4738-400A-93C1-242D69987405}"/>
                </a:ext>
              </a:extLst>
            </p:cNvPr>
            <p:cNvSpPr/>
            <p:nvPr/>
          </p:nvSpPr>
          <p:spPr>
            <a:xfrm>
              <a:off x="6857236" y="2972400"/>
              <a:ext cx="1786353" cy="15248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72000" numCol="1" spcCol="0" rtlCol="0" fromWordArt="0" anchor="t" anchorCtr="0" forceAA="0" compatLnSpc="1">
              <a:prstTxWarp prst="textNoShape">
                <a:avLst/>
              </a:prstTxWarp>
              <a:noAutofit/>
            </a:bodyPr>
            <a:lstStyle/>
            <a:p>
              <a:pPr marL="171442" indent="-171442" defTabSz="914378">
                <a:spcAft>
                  <a:spcPts val="600"/>
                </a:spcAft>
                <a:buFont typeface="Arial" charset="0"/>
                <a:buChar char="•"/>
              </a:pPr>
              <a:endParaRPr lang="en-GB" sz="1350">
                <a:solidFill>
                  <a:srgbClr val="4D5766"/>
                </a:solidFill>
                <a:ea typeface="Nokia Pure Headline Light" charset="0"/>
                <a:cs typeface="Nokia Pure Headline Light" charset="0"/>
              </a:endParaRPr>
            </a:p>
          </p:txBody>
        </p:sp>
        <p:sp>
          <p:nvSpPr>
            <p:cNvPr id="18" name="Rectangle 17">
              <a:extLst>
                <a:ext uri="{FF2B5EF4-FFF2-40B4-BE49-F238E27FC236}">
                  <a16:creationId xmlns:a16="http://schemas.microsoft.com/office/drawing/2014/main" id="{2938641F-BB0E-4216-9EFC-F8B9151F0C59}"/>
                </a:ext>
              </a:extLst>
            </p:cNvPr>
            <p:cNvSpPr/>
            <p:nvPr/>
          </p:nvSpPr>
          <p:spPr>
            <a:xfrm>
              <a:off x="6861318" y="3817570"/>
              <a:ext cx="1778189" cy="623248"/>
            </a:xfrm>
            <a:prstGeom prst="rect">
              <a:avLst/>
            </a:prstGeom>
          </p:spPr>
          <p:txBody>
            <a:bodyPr wrap="square" lIns="0" tIns="0" rIns="0" bIns="0">
              <a:spAutoFit/>
            </a:bodyPr>
            <a:lstStyle/>
            <a:p>
              <a:pPr algn="ctr" defTabSz="914378">
                <a:spcAft>
                  <a:spcPts val="600"/>
                </a:spcAft>
              </a:pPr>
              <a:r>
                <a:rPr lang="hu-HU" sz="1350" dirty="0">
                  <a:solidFill>
                    <a:schemeClr val="accent1"/>
                  </a:solidFill>
                  <a:ea typeface="Nokia Pure Headline Light" charset="0"/>
                  <a:cs typeface="Nokia Pure Headline Light" charset="0"/>
                </a:rPr>
                <a:t>Hozzáadott érték a</a:t>
              </a:r>
              <a:r>
                <a:rPr lang="en-GB" sz="1350" dirty="0">
                  <a:solidFill>
                    <a:schemeClr val="accent1"/>
                  </a:solidFill>
                  <a:ea typeface="Nokia Pure Headline Light" charset="0"/>
                  <a:cs typeface="Nokia Pure Headline Light" charset="0"/>
                </a:rPr>
                <a:t> Services Capability Server (SCS)</a:t>
              </a:r>
              <a:r>
                <a:rPr lang="hu-HU" sz="1350" dirty="0">
                  <a:solidFill>
                    <a:schemeClr val="accent1"/>
                  </a:solidFill>
                  <a:ea typeface="Nokia Pure Headline Light" charset="0"/>
                  <a:cs typeface="Nokia Pure Headline Light" charset="0"/>
                </a:rPr>
                <a:t> révén</a:t>
              </a:r>
              <a:endParaRPr lang="en-GB" sz="1350" dirty="0">
                <a:solidFill>
                  <a:schemeClr val="accent1"/>
                </a:solidFill>
                <a:ea typeface="Nokia Pure Text Light" charset="0"/>
                <a:cs typeface="Nokia Pure Text Light" charset="0"/>
              </a:endParaRPr>
            </a:p>
          </p:txBody>
        </p:sp>
        <p:pic>
          <p:nvPicPr>
            <p:cNvPr id="19" name="Graphic 18" descr="Lightbulb and gear">
              <a:extLst>
                <a:ext uri="{FF2B5EF4-FFF2-40B4-BE49-F238E27FC236}">
                  <a16:creationId xmlns:a16="http://schemas.microsoft.com/office/drawing/2014/main" id="{9F15DAC2-BBF5-4055-AE1E-FD740B4A76D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304294" y="2949730"/>
              <a:ext cx="892237" cy="892237"/>
            </a:xfrm>
            <a:prstGeom prst="rect">
              <a:avLst/>
            </a:prstGeom>
          </p:spPr>
        </p:pic>
      </p:grpSp>
      <p:sp>
        <p:nvSpPr>
          <p:cNvPr id="20" name="Rectangle 19">
            <a:extLst>
              <a:ext uri="{FF2B5EF4-FFF2-40B4-BE49-F238E27FC236}">
                <a16:creationId xmlns:a16="http://schemas.microsoft.com/office/drawing/2014/main" id="{853B3EA7-BC85-4E32-B54F-5A1734FEA8B5}"/>
              </a:ext>
            </a:extLst>
          </p:cNvPr>
          <p:cNvSpPr/>
          <p:nvPr/>
        </p:nvSpPr>
        <p:spPr>
          <a:xfrm>
            <a:off x="471145" y="1225118"/>
            <a:ext cx="1885876" cy="9666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914378"/>
            <a:r>
              <a:rPr lang="hu-HU" sz="1200" dirty="0">
                <a:solidFill>
                  <a:schemeClr val="bg1"/>
                </a:solidFill>
              </a:rPr>
              <a:t>Rugalmas telepítés,</a:t>
            </a:r>
            <a:endParaRPr lang="en-GB" sz="1200" dirty="0">
              <a:solidFill>
                <a:schemeClr val="bg1"/>
              </a:solidFill>
            </a:endParaRPr>
          </a:p>
          <a:p>
            <a:pPr algn="ctr" defTabSz="914378"/>
            <a:r>
              <a:rPr lang="hu-HU" sz="1200" dirty="0">
                <a:solidFill>
                  <a:schemeClr val="bg1"/>
                </a:solidFill>
              </a:rPr>
              <a:t>beszállító-független,</a:t>
            </a:r>
            <a:endParaRPr lang="en-GB" sz="1200" dirty="0">
              <a:solidFill>
                <a:schemeClr val="bg1"/>
              </a:solidFill>
            </a:endParaRPr>
          </a:p>
          <a:p>
            <a:pPr algn="ctr" defTabSz="914378"/>
            <a:r>
              <a:rPr lang="hu-HU" sz="1200" dirty="0">
                <a:solidFill>
                  <a:schemeClr val="bg1"/>
                </a:solidFill>
              </a:rPr>
              <a:t>skálázhatóság,</a:t>
            </a:r>
            <a:endParaRPr lang="en-GB" sz="1200" dirty="0">
              <a:solidFill>
                <a:schemeClr val="bg1"/>
              </a:solidFill>
            </a:endParaRPr>
          </a:p>
          <a:p>
            <a:pPr algn="ctr" defTabSz="914378"/>
            <a:r>
              <a:rPr lang="hu-HU" sz="1200" dirty="0">
                <a:solidFill>
                  <a:schemeClr val="bg1"/>
                </a:solidFill>
              </a:rPr>
              <a:t>teljes automatizálás</a:t>
            </a:r>
            <a:endParaRPr lang="en-GB" sz="1200" dirty="0">
              <a:solidFill>
                <a:schemeClr val="bg1"/>
              </a:solidFill>
            </a:endParaRPr>
          </a:p>
        </p:txBody>
      </p:sp>
      <p:sp>
        <p:nvSpPr>
          <p:cNvPr id="21" name="Arrow: Down 20">
            <a:extLst>
              <a:ext uri="{FF2B5EF4-FFF2-40B4-BE49-F238E27FC236}">
                <a16:creationId xmlns:a16="http://schemas.microsoft.com/office/drawing/2014/main" id="{0106C82A-CB76-4C4D-B70A-3AA6E7FAA3C0}"/>
              </a:ext>
            </a:extLst>
          </p:cNvPr>
          <p:cNvSpPr/>
          <p:nvPr/>
        </p:nvSpPr>
        <p:spPr>
          <a:xfrm>
            <a:off x="1176544" y="2255252"/>
            <a:ext cx="375557" cy="492672"/>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defTabSz="914378"/>
            <a:endParaRPr lang="en-GB" sz="1403">
              <a:solidFill>
                <a:srgbClr val="FFFFFF"/>
              </a:solidFill>
            </a:endParaRPr>
          </a:p>
        </p:txBody>
      </p:sp>
      <p:sp>
        <p:nvSpPr>
          <p:cNvPr id="22" name="Rectangle 21">
            <a:extLst>
              <a:ext uri="{FF2B5EF4-FFF2-40B4-BE49-F238E27FC236}">
                <a16:creationId xmlns:a16="http://schemas.microsoft.com/office/drawing/2014/main" id="{929CB1C3-04A2-4EE7-B4F9-D14827CDBF71}"/>
              </a:ext>
            </a:extLst>
          </p:cNvPr>
          <p:cNvSpPr/>
          <p:nvPr/>
        </p:nvSpPr>
        <p:spPr>
          <a:xfrm>
            <a:off x="2594500" y="1225118"/>
            <a:ext cx="1786353" cy="9666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914378"/>
            <a:r>
              <a:rPr lang="hu-HU" sz="1200" dirty="0">
                <a:solidFill>
                  <a:schemeClr val="bg1"/>
                </a:solidFill>
              </a:rPr>
              <a:t>Gyors bevezetés</a:t>
            </a:r>
            <a:r>
              <a:rPr lang="en-US" sz="1200" dirty="0">
                <a:solidFill>
                  <a:schemeClr val="bg1"/>
                </a:solidFill>
              </a:rPr>
              <a:t>, </a:t>
            </a:r>
            <a:r>
              <a:rPr lang="hu-HU" sz="1200" dirty="0">
                <a:solidFill>
                  <a:schemeClr val="bg1"/>
                </a:solidFill>
              </a:rPr>
              <a:t>alacsonyabb költség</a:t>
            </a:r>
            <a:r>
              <a:rPr lang="en-US" sz="1200" dirty="0">
                <a:solidFill>
                  <a:schemeClr val="bg1"/>
                </a:solidFill>
              </a:rPr>
              <a:t>, </a:t>
            </a:r>
            <a:r>
              <a:rPr lang="hu-HU" sz="1200" dirty="0">
                <a:solidFill>
                  <a:schemeClr val="bg1"/>
                </a:solidFill>
              </a:rPr>
              <a:t>agilitás és magas minőség</a:t>
            </a:r>
            <a:endParaRPr lang="en-US" sz="1200" dirty="0">
              <a:solidFill>
                <a:schemeClr val="bg1"/>
              </a:solidFill>
            </a:endParaRPr>
          </a:p>
        </p:txBody>
      </p:sp>
      <p:sp>
        <p:nvSpPr>
          <p:cNvPr id="23" name="Arrow: Down 22">
            <a:extLst>
              <a:ext uri="{FF2B5EF4-FFF2-40B4-BE49-F238E27FC236}">
                <a16:creationId xmlns:a16="http://schemas.microsoft.com/office/drawing/2014/main" id="{A31A1A63-205F-4F9E-87FF-1168D14C60DC}"/>
              </a:ext>
            </a:extLst>
          </p:cNvPr>
          <p:cNvSpPr/>
          <p:nvPr/>
        </p:nvSpPr>
        <p:spPr>
          <a:xfrm>
            <a:off x="3299898" y="2255252"/>
            <a:ext cx="375557" cy="492672"/>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defTabSz="914378"/>
            <a:endParaRPr lang="en-GB" sz="1403">
              <a:solidFill>
                <a:srgbClr val="FFFFFF"/>
              </a:solidFill>
            </a:endParaRPr>
          </a:p>
        </p:txBody>
      </p:sp>
      <p:sp>
        <p:nvSpPr>
          <p:cNvPr id="24" name="Rectangle 23">
            <a:extLst>
              <a:ext uri="{FF2B5EF4-FFF2-40B4-BE49-F238E27FC236}">
                <a16:creationId xmlns:a16="http://schemas.microsoft.com/office/drawing/2014/main" id="{C19E912A-81B7-4058-BEC2-52EAE940F631}"/>
              </a:ext>
            </a:extLst>
          </p:cNvPr>
          <p:cNvSpPr/>
          <p:nvPr/>
        </p:nvSpPr>
        <p:spPr>
          <a:xfrm>
            <a:off x="4717853" y="1225118"/>
            <a:ext cx="1786353" cy="9666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914378"/>
            <a:r>
              <a:rPr lang="hu-HU" sz="1200" dirty="0">
                <a:solidFill>
                  <a:schemeClr val="bg1"/>
                </a:solidFill>
              </a:rPr>
              <a:t>Zárt biztonsági rendszer, amely felismeri a rendellenességet és </a:t>
            </a:r>
            <a:r>
              <a:rPr lang="en-GB" sz="1200" dirty="0">
                <a:solidFill>
                  <a:schemeClr val="bg1"/>
                </a:solidFill>
              </a:rPr>
              <a:t>a malware</a:t>
            </a:r>
            <a:r>
              <a:rPr lang="hu-HU" sz="1200" dirty="0">
                <a:solidFill>
                  <a:schemeClr val="bg1"/>
                </a:solidFill>
              </a:rPr>
              <a:t>-t</a:t>
            </a:r>
            <a:endParaRPr lang="en-GB" sz="1200" dirty="0">
              <a:solidFill>
                <a:schemeClr val="bg1"/>
              </a:solidFill>
            </a:endParaRPr>
          </a:p>
        </p:txBody>
      </p:sp>
      <p:sp>
        <p:nvSpPr>
          <p:cNvPr id="25" name="Arrow: Down 24">
            <a:extLst>
              <a:ext uri="{FF2B5EF4-FFF2-40B4-BE49-F238E27FC236}">
                <a16:creationId xmlns:a16="http://schemas.microsoft.com/office/drawing/2014/main" id="{A7EE9878-18B2-439B-848F-092282B3A9B0}"/>
              </a:ext>
            </a:extLst>
          </p:cNvPr>
          <p:cNvSpPr/>
          <p:nvPr/>
        </p:nvSpPr>
        <p:spPr>
          <a:xfrm>
            <a:off x="5423252" y="2255252"/>
            <a:ext cx="375557" cy="492672"/>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defTabSz="914378"/>
            <a:endParaRPr lang="en-GB" sz="1403">
              <a:solidFill>
                <a:srgbClr val="FFFFFF"/>
              </a:solidFill>
            </a:endParaRPr>
          </a:p>
        </p:txBody>
      </p:sp>
      <p:sp>
        <p:nvSpPr>
          <p:cNvPr id="26" name="Rectangle 25">
            <a:extLst>
              <a:ext uri="{FF2B5EF4-FFF2-40B4-BE49-F238E27FC236}">
                <a16:creationId xmlns:a16="http://schemas.microsoft.com/office/drawing/2014/main" id="{BBB874E3-888D-4F63-AD5B-0DA81299845C}"/>
              </a:ext>
            </a:extLst>
          </p:cNvPr>
          <p:cNvSpPr/>
          <p:nvPr/>
        </p:nvSpPr>
        <p:spPr>
          <a:xfrm>
            <a:off x="6841208" y="1225118"/>
            <a:ext cx="1786353" cy="9666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914378"/>
            <a:r>
              <a:rPr lang="hu-HU" sz="1200" dirty="0">
                <a:solidFill>
                  <a:schemeClr val="bg1"/>
                </a:solidFill>
              </a:rPr>
              <a:t>A hálózat biztosítsa az eszköz alacsonyabb áramfogyasztását és hosszabb élettartamát</a:t>
            </a:r>
            <a:endParaRPr lang="en-GB" sz="1200" dirty="0">
              <a:solidFill>
                <a:schemeClr val="bg1"/>
              </a:solidFill>
            </a:endParaRPr>
          </a:p>
        </p:txBody>
      </p:sp>
      <p:sp>
        <p:nvSpPr>
          <p:cNvPr id="27" name="Arrow: Down 26">
            <a:extLst>
              <a:ext uri="{FF2B5EF4-FFF2-40B4-BE49-F238E27FC236}">
                <a16:creationId xmlns:a16="http://schemas.microsoft.com/office/drawing/2014/main" id="{9C33A0F2-11AC-431E-AAEA-4BBB4AF5E829}"/>
              </a:ext>
            </a:extLst>
          </p:cNvPr>
          <p:cNvSpPr/>
          <p:nvPr/>
        </p:nvSpPr>
        <p:spPr>
          <a:xfrm>
            <a:off x="7546607" y="2255252"/>
            <a:ext cx="375557" cy="492672"/>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defTabSz="914378"/>
            <a:endParaRPr lang="en-GB" sz="1403">
              <a:solidFill>
                <a:srgbClr val="FFFFFF"/>
              </a:solidFill>
            </a:endParaRPr>
          </a:p>
        </p:txBody>
      </p:sp>
    </p:spTree>
    <p:extLst>
      <p:ext uri="{BB962C8B-B14F-4D97-AF65-F5344CB8AC3E}">
        <p14:creationId xmlns:p14="http://schemas.microsoft.com/office/powerpoint/2010/main" val="338395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22BCED8-AAE5-818F-8AB2-B497EFA07F27}"/>
              </a:ext>
            </a:extLst>
          </p:cNvPr>
          <p:cNvSpPr txBox="1">
            <a:spLocks/>
          </p:cNvSpPr>
          <p:nvPr/>
        </p:nvSpPr>
        <p:spPr>
          <a:xfrm>
            <a:off x="417600" y="395946"/>
            <a:ext cx="8308800" cy="64800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400" kern="1200" baseline="0">
                <a:solidFill>
                  <a:schemeClr val="tx1"/>
                </a:solidFill>
                <a:latin typeface="Nokia Pure Headline Ultra Light" panose="020B02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a:solidFill>
                  <a:schemeClr val="accent1"/>
                </a:solidFill>
              </a:rPr>
              <a:t>Az </a:t>
            </a:r>
            <a:r>
              <a:rPr lang="en-US">
                <a:solidFill>
                  <a:schemeClr val="accent1"/>
                </a:solidFill>
              </a:rPr>
              <a:t>IoT Platform </a:t>
            </a:r>
            <a:r>
              <a:rPr lang="hu-HU">
                <a:solidFill>
                  <a:schemeClr val="accent1"/>
                </a:solidFill>
              </a:rPr>
              <a:t>nyújtotta előnyök az ipari szegmensekben</a:t>
            </a:r>
            <a:r>
              <a:rPr lang="en-US">
                <a:solidFill>
                  <a:schemeClr val="accent1"/>
                </a:solidFill>
              </a:rPr>
              <a:t> (1)</a:t>
            </a:r>
            <a:endParaRPr lang="en-US" dirty="0">
              <a:solidFill>
                <a:schemeClr val="accent1"/>
              </a:solidFill>
            </a:endParaRPr>
          </a:p>
        </p:txBody>
      </p:sp>
      <p:sp>
        <p:nvSpPr>
          <p:cNvPr id="49" name="Rectangle 48">
            <a:extLst>
              <a:ext uri="{FF2B5EF4-FFF2-40B4-BE49-F238E27FC236}">
                <a16:creationId xmlns:a16="http://schemas.microsoft.com/office/drawing/2014/main" id="{65FFBBA1-EE8B-4EC8-89B0-BFD13E246159}"/>
              </a:ext>
            </a:extLst>
          </p:cNvPr>
          <p:cNvSpPr/>
          <p:nvPr/>
        </p:nvSpPr>
        <p:spPr>
          <a:xfrm>
            <a:off x="417600" y="2057400"/>
            <a:ext cx="1972725" cy="26724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405000" rIns="54000" bIns="54000" numCol="1" spcCol="0" rtlCol="0" fromWordArt="0" anchor="t" anchorCtr="0" forceAA="0" compatLnSpc="1">
            <a:prstTxWarp prst="textNoShape">
              <a:avLst/>
            </a:prstTxWarp>
            <a:noAutofit/>
          </a:bodyPr>
          <a:lstStyle/>
          <a:p>
            <a:pPr>
              <a:spcAft>
                <a:spcPts val="450"/>
              </a:spcAft>
            </a:pPr>
            <a:r>
              <a:rPr lang="hu-HU" sz="900" u="sng" dirty="0">
                <a:solidFill>
                  <a:schemeClr val="tx2"/>
                </a:solidFill>
                <a:latin typeface="Nokia Pure Text Light" panose="020B0403020202020204" pitchFamily="34" charset="0"/>
                <a:ea typeface="Nokia Pure Text Light" panose="020B0403020202020204" pitchFamily="34" charset="0"/>
                <a:cs typeface="Nokia Pure Text"/>
              </a:rPr>
              <a:t>Célok</a:t>
            </a:r>
            <a:r>
              <a:rPr lang="en-US" sz="900" dirty="0">
                <a:solidFill>
                  <a:schemeClr val="tx2"/>
                </a:solidFill>
                <a:latin typeface="Nokia Pure Text Light" panose="020B0403020202020204" pitchFamily="34" charset="0"/>
                <a:ea typeface="Nokia Pure Text Light" panose="020B0403020202020204" pitchFamily="34" charset="0"/>
                <a:cs typeface="Nokia Pure Text"/>
              </a:rPr>
              <a:t>: </a:t>
            </a:r>
            <a:r>
              <a:rPr lang="hu-HU" sz="900" dirty="0">
                <a:solidFill>
                  <a:schemeClr val="tx2"/>
                </a:solidFill>
                <a:latin typeface="Nokia Pure Text Light" panose="020B0403020202020204" pitchFamily="34" charset="0"/>
                <a:ea typeface="Nokia Pure Text Light" panose="020B0403020202020204" pitchFamily="34" charset="0"/>
                <a:cs typeface="Nokia Pure Text"/>
              </a:rPr>
              <a:t>a digitális transzformáció és a gyártásautomatizálás elősegítése</a:t>
            </a:r>
            <a:endParaRPr lang="en-US" sz="900" dirty="0">
              <a:solidFill>
                <a:schemeClr val="tx2"/>
              </a:solidFill>
              <a:latin typeface="Nokia Pure Text Light" panose="020B0403020202020204" pitchFamily="34" charset="0"/>
              <a:ea typeface="Nokia Pure Text Light" panose="020B0403020202020204" pitchFamily="34" charset="0"/>
              <a:cs typeface="Nokia Pure Text"/>
            </a:endParaRPr>
          </a:p>
          <a:p>
            <a:pPr>
              <a:spcAft>
                <a:spcPts val="450"/>
              </a:spcAft>
            </a:pPr>
            <a:endParaRPr lang="en-US" sz="900" dirty="0">
              <a:solidFill>
                <a:schemeClr val="tx2"/>
              </a:solidFill>
              <a:latin typeface="Nokia Pure Text Light" panose="020B0403020202020204" pitchFamily="34" charset="0"/>
              <a:ea typeface="Nokia Pure Text Light" panose="020B0403020202020204" pitchFamily="34" charset="0"/>
              <a:cs typeface="Nokia Pure Text"/>
            </a:endParaRPr>
          </a:p>
          <a:p>
            <a:pPr>
              <a:spcAft>
                <a:spcPts val="450"/>
              </a:spcAft>
            </a:pP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z</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 IoT platform </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segítségével</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t>
            </a:r>
          </a:p>
          <a:p>
            <a:pPr marL="128588" indent="-128588">
              <a:spcAft>
                <a:spcPts val="450"/>
              </a:spcAft>
              <a:buFont typeface="Arial" panose="020B0604020202020204" pitchFamily="34" charset="0"/>
              <a:buChar char="•"/>
            </a:pPr>
            <a:r>
              <a:rPr lang="hu-HU" sz="1050" dirty="0">
                <a:solidFill>
                  <a:schemeClr val="tx2"/>
                </a:solidFill>
                <a:latin typeface="Nokia Pure Text Light" panose="020B0403020202020204" pitchFamily="34" charset="0"/>
                <a:ea typeface="Nokia Pure Text Light" panose="020B0403020202020204" pitchFamily="34" charset="0"/>
                <a:cs typeface="Nokia Pure Text"/>
              </a:rPr>
              <a:t>hatékony üzemeltetés, </a:t>
            </a:r>
            <a:r>
              <a:rPr lang="hu-HU" sz="1050" b="1" dirty="0">
                <a:solidFill>
                  <a:schemeClr val="tx2"/>
                </a:solidFill>
                <a:latin typeface="Nokia Pure Text Light" panose="020B0403020202020204" pitchFamily="34" charset="0"/>
                <a:ea typeface="Nokia Pure Text Light" panose="020B0403020202020204" pitchFamily="34" charset="0"/>
                <a:cs typeface="Nokia Pure Text"/>
              </a:rPr>
              <a:t>fokozott termelékenység</a:t>
            </a:r>
            <a:endParaRPr lang="en-US" sz="1050" b="1" dirty="0">
              <a:solidFill>
                <a:schemeClr val="tx2"/>
              </a:solidFill>
              <a:latin typeface="Nokia Pure Text Light" panose="020B0403020202020204" pitchFamily="34" charset="0"/>
              <a:ea typeface="Nokia Pure Text Light" panose="020B0403020202020204" pitchFamily="34" charset="0"/>
              <a:cs typeface="Nokia Pure Text"/>
            </a:endParaRPr>
          </a:p>
          <a:p>
            <a:pPr marL="128588" indent="-128588">
              <a:spcAft>
                <a:spcPts val="450"/>
              </a:spcAft>
              <a:buFont typeface="Arial" panose="020B0604020202020204" pitchFamily="34" charset="0"/>
              <a:buChar char="•"/>
            </a:pPr>
            <a:r>
              <a:rPr lang="hu-HU" sz="1050" dirty="0">
                <a:solidFill>
                  <a:schemeClr val="tx2"/>
                </a:solidFill>
                <a:latin typeface="Nokia Pure Text Light" panose="020B0403020202020204" pitchFamily="34" charset="0"/>
                <a:ea typeface="Nokia Pure Text Light" panose="020B0403020202020204" pitchFamily="34" charset="0"/>
                <a:cs typeface="Nokia Pure Text"/>
              </a:rPr>
              <a:t>alacsonyabb költség, nagyobb biztonság</a:t>
            </a:r>
            <a:endParaRPr lang="en-US" sz="1050" dirty="0">
              <a:solidFill>
                <a:schemeClr val="tx2"/>
              </a:solidFill>
              <a:latin typeface="Nokia Pure Text Light" panose="020B0403020202020204" pitchFamily="34" charset="0"/>
              <a:ea typeface="Nokia Pure Text Light" panose="020B0403020202020204" pitchFamily="34" charset="0"/>
              <a:cs typeface="Nokia Pure Text"/>
            </a:endParaRPr>
          </a:p>
          <a:p>
            <a:pPr marL="128588" indent="-128588">
              <a:spcAft>
                <a:spcPts val="450"/>
              </a:spcAft>
              <a:buFont typeface="Arial" panose="020B0604020202020204" pitchFamily="34" charset="0"/>
              <a:buChar char="•"/>
            </a:pPr>
            <a:r>
              <a:rPr lang="hu-HU" sz="1050" dirty="0">
                <a:solidFill>
                  <a:schemeClr val="tx2"/>
                </a:solidFill>
                <a:latin typeface="Nokia Pure Text Light" panose="020B0403020202020204" pitchFamily="34" charset="0"/>
                <a:ea typeface="Nokia Pure Text Light" panose="020B0403020202020204" pitchFamily="34" charset="0"/>
                <a:cs typeface="Nokia Pure Text"/>
              </a:rPr>
              <a:t>eszközök nyomkövetése és felügyelete</a:t>
            </a:r>
            <a:endParaRPr lang="en-GB" sz="525" dirty="0">
              <a:solidFill>
                <a:schemeClr val="tx2"/>
              </a:solidFill>
              <a:latin typeface="Nokia Pure Text Light" panose="020B0403020202020204" pitchFamily="34" charset="0"/>
              <a:ea typeface="Nokia Pure Text Light" panose="020B0403020202020204" pitchFamily="34" charset="0"/>
            </a:endParaRPr>
          </a:p>
        </p:txBody>
      </p:sp>
      <p:pic>
        <p:nvPicPr>
          <p:cNvPr id="13" name="Picture 12">
            <a:extLst>
              <a:ext uri="{FF2B5EF4-FFF2-40B4-BE49-F238E27FC236}">
                <a16:creationId xmlns:a16="http://schemas.microsoft.com/office/drawing/2014/main" id="{4F217301-1F6A-468E-B51A-152A683A0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81" y="1076535"/>
            <a:ext cx="1955723" cy="1305445"/>
          </a:xfrm>
          <a:prstGeom prst="rect">
            <a:avLst/>
          </a:prstGeom>
        </p:spPr>
      </p:pic>
      <p:sp>
        <p:nvSpPr>
          <p:cNvPr id="63" name="Rectangle 62">
            <a:extLst>
              <a:ext uri="{FF2B5EF4-FFF2-40B4-BE49-F238E27FC236}">
                <a16:creationId xmlns:a16="http://schemas.microsoft.com/office/drawing/2014/main" id="{5E91B3BF-4663-4936-90F3-0CCFE6DEF3D4}"/>
              </a:ext>
            </a:extLst>
          </p:cNvPr>
          <p:cNvSpPr/>
          <p:nvPr/>
        </p:nvSpPr>
        <p:spPr>
          <a:xfrm>
            <a:off x="6753675" y="2057400"/>
            <a:ext cx="1972725" cy="26724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405000" rIns="54000" bIns="54000" numCol="1" spcCol="0" rtlCol="0" fromWordArt="0" anchor="t" anchorCtr="0" forceAA="0" compatLnSpc="1">
            <a:prstTxWarp prst="textNoShape">
              <a:avLst/>
            </a:prstTxWarp>
            <a:noAutofit/>
          </a:bodyPr>
          <a:lstStyle/>
          <a:p>
            <a:pPr>
              <a:spcAft>
                <a:spcPts val="450"/>
              </a:spcAft>
            </a:pPr>
            <a:r>
              <a:rPr lang="hu-HU" sz="900" u="sng" dirty="0">
                <a:solidFill>
                  <a:srgbClr val="001135"/>
                </a:solidFill>
                <a:latin typeface="Nokia Pure Text Light" panose="020B0403020202020204" pitchFamily="34" charset="0"/>
                <a:ea typeface="Nokia Pure Text Light" panose="020B0403020202020204" pitchFamily="34" charset="0"/>
                <a:cs typeface="Nokia Pure Text"/>
              </a:rPr>
              <a:t>Célok</a:t>
            </a:r>
            <a:r>
              <a:rPr lang="en-US" sz="900" dirty="0">
                <a:solidFill>
                  <a:srgbClr val="001135"/>
                </a:solidFill>
                <a:latin typeface="Nokia Pure Text Light" panose="020B0403020202020204" pitchFamily="34" charset="0"/>
                <a:ea typeface="Nokia Pure Text Light" panose="020B0403020202020204" pitchFamily="34" charset="0"/>
                <a:cs typeface="Nokia Pure Text"/>
              </a:rPr>
              <a:t>: </a:t>
            </a:r>
            <a:r>
              <a:rPr lang="hu-HU" sz="900" dirty="0">
                <a:solidFill>
                  <a:srgbClr val="001135"/>
                </a:solidFill>
                <a:latin typeface="Nokia Pure Text Light" panose="020B0403020202020204" pitchFamily="34" charset="0"/>
                <a:ea typeface="Nokia Pure Text Light" panose="020B0403020202020204" pitchFamily="34" charset="0"/>
                <a:cs typeface="Nokia Pure Text"/>
              </a:rPr>
              <a:t>az okos közvilágítás nemcsak az energiahatékonyságot növeli, hanem a környezetterhelést is csökkenti</a:t>
            </a:r>
          </a:p>
          <a:p>
            <a:pPr>
              <a:spcAft>
                <a:spcPts val="450"/>
              </a:spcAft>
            </a:pP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z</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 IoT platform </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segítségével</a:t>
            </a:r>
            <a:r>
              <a:rPr lang="en-US" sz="1050" dirty="0">
                <a:solidFill>
                  <a:srgbClr val="001135"/>
                </a:solidFill>
                <a:latin typeface="Nokia Pure Text Light" panose="020B0403020202020204" pitchFamily="34" charset="0"/>
                <a:ea typeface="Nokia Pure Text Light" panose="020B0403020202020204" pitchFamily="34" charset="0"/>
                <a:cs typeface="Nokia Pure Text"/>
              </a:rPr>
              <a:t>:</a:t>
            </a:r>
          </a:p>
          <a:p>
            <a:pPr marL="128588" indent="-128588">
              <a:spcAft>
                <a:spcPts val="450"/>
              </a:spcAft>
              <a:buFont typeface="Arial" panose="020B0604020202020204" pitchFamily="34" charset="0"/>
              <a:buChar char="•"/>
            </a:pP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egységes felület és infrastruktúra a világítás vezérlésére</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a:p>
            <a:pPr marL="128588" indent="-128588">
              <a:spcAft>
                <a:spcPts val="450"/>
              </a:spcAft>
              <a:buFont typeface="Arial" panose="020B0604020202020204" pitchFamily="34" charset="0"/>
              <a:buChar char="•"/>
            </a:pP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bekapcsolás és fényerőszabályozás</a:t>
            </a:r>
          </a:p>
          <a:p>
            <a:pPr marL="128588" indent="-128588">
              <a:spcAft>
                <a:spcPts val="450"/>
              </a:spcAft>
              <a:buFont typeface="Arial" panose="020B0604020202020204" pitchFamily="34" charset="0"/>
              <a:buChar char="•"/>
            </a:pP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teljes életciklus menedzsment: hibafigyelés és diagnózis</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p:txBody>
      </p:sp>
      <p:pic>
        <p:nvPicPr>
          <p:cNvPr id="11" name="Picture 10">
            <a:extLst>
              <a:ext uri="{FF2B5EF4-FFF2-40B4-BE49-F238E27FC236}">
                <a16:creationId xmlns:a16="http://schemas.microsoft.com/office/drawing/2014/main" id="{1AA584C1-5DF5-4F8A-87E6-33ADE0ADA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326" y="1082588"/>
            <a:ext cx="1964693" cy="1308977"/>
          </a:xfrm>
          <a:prstGeom prst="rect">
            <a:avLst/>
          </a:prstGeom>
        </p:spPr>
      </p:pic>
      <p:sp>
        <p:nvSpPr>
          <p:cNvPr id="58" name="Rectangle 57">
            <a:extLst>
              <a:ext uri="{FF2B5EF4-FFF2-40B4-BE49-F238E27FC236}">
                <a16:creationId xmlns:a16="http://schemas.microsoft.com/office/drawing/2014/main" id="{9D880B22-828A-4AC2-B3BB-7535384235C5}"/>
              </a:ext>
            </a:extLst>
          </p:cNvPr>
          <p:cNvSpPr/>
          <p:nvPr/>
        </p:nvSpPr>
        <p:spPr>
          <a:xfrm>
            <a:off x="4648613" y="2057400"/>
            <a:ext cx="1971005" cy="26724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405000" rIns="54000" bIns="54000" numCol="1" spcCol="0" rtlCol="0" fromWordArt="0" anchor="t" anchorCtr="0" forceAA="0" compatLnSpc="1">
            <a:prstTxWarp prst="textNoShape">
              <a:avLst/>
            </a:prstTxWarp>
            <a:noAutofit/>
          </a:bodyPr>
          <a:lstStyle/>
          <a:p>
            <a:pPr>
              <a:spcAft>
                <a:spcPts val="450"/>
              </a:spcAft>
            </a:pPr>
            <a:r>
              <a:rPr lang="hu-HU" sz="900" u="sng" dirty="0">
                <a:solidFill>
                  <a:srgbClr val="001135"/>
                </a:solidFill>
                <a:latin typeface="Nokia Pure Text Light" panose="020B0403020202020204" pitchFamily="34" charset="0"/>
                <a:ea typeface="Nokia Pure Text Light" panose="020B0403020202020204" pitchFamily="34" charset="0"/>
                <a:cs typeface="Nokia Pure Text"/>
              </a:rPr>
              <a:t>Célok</a:t>
            </a:r>
            <a:r>
              <a:rPr lang="en-US" sz="900" dirty="0">
                <a:solidFill>
                  <a:srgbClr val="001135"/>
                </a:solidFill>
                <a:latin typeface="Nokia Pure Text Light" panose="020B0403020202020204" pitchFamily="34" charset="0"/>
                <a:ea typeface="Nokia Pure Text Light" panose="020B0403020202020204" pitchFamily="34" charset="0"/>
                <a:cs typeface="Nokia Pure Text"/>
              </a:rPr>
              <a:t>: </a:t>
            </a:r>
            <a:r>
              <a:rPr lang="hu-HU" sz="900" dirty="0">
                <a:solidFill>
                  <a:srgbClr val="001135"/>
                </a:solidFill>
                <a:latin typeface="Nokia Pure Text Light" panose="020B0403020202020204" pitchFamily="34" charset="0"/>
                <a:ea typeface="Nokia Pure Text Light" panose="020B0403020202020204" pitchFamily="34" charset="0"/>
                <a:cs typeface="Nokia Pure Text"/>
              </a:rPr>
              <a:t>az önkormányzat hatékonyságának növelése, jobb életminőség, okos hulladékgazdálkodás, légszennyezés figyelése, okos parkolás</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a:p>
            <a:pPr>
              <a:spcAft>
                <a:spcPts val="450"/>
              </a:spcAft>
            </a:pP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z</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 IoT platform </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segítségével</a:t>
            </a:r>
            <a:r>
              <a:rPr lang="en-US" sz="1050" dirty="0">
                <a:solidFill>
                  <a:srgbClr val="001135"/>
                </a:solidFill>
                <a:latin typeface="Nokia Pure Text Light" panose="020B0403020202020204" pitchFamily="34" charset="0"/>
                <a:ea typeface="Nokia Pure Text Light" panose="020B0403020202020204" pitchFamily="34" charset="0"/>
                <a:cs typeface="Nokia Pure Text"/>
              </a:rPr>
              <a:t>:</a:t>
            </a:r>
          </a:p>
          <a:p>
            <a:pPr marL="128588" indent="-128588">
              <a:spcAft>
                <a:spcPts val="450"/>
              </a:spcAft>
              <a:buFont typeface="Arial" panose="020B0604020202020204" pitchFamily="34" charset="0"/>
              <a:buChar char="•"/>
            </a:pP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skálázható, megbízható, biztonságos, több intézményt kiszolgáló platform</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a:p>
            <a:pPr marL="128588" indent="-128588">
              <a:spcAft>
                <a:spcPts val="450"/>
              </a:spcAft>
              <a:buFont typeface="Arial" panose="020B0604020202020204" pitchFamily="34" charset="0"/>
              <a:buChar char="•"/>
            </a:pPr>
            <a:r>
              <a:rPr lang="en-US" sz="1050" b="1" dirty="0">
                <a:solidFill>
                  <a:srgbClr val="001135"/>
                </a:solidFill>
                <a:latin typeface="Nokia Pure Text Light" panose="020B0403020202020204" pitchFamily="34" charset="0"/>
                <a:ea typeface="Nokia Pure Text Light" panose="020B0403020202020204" pitchFamily="34" charset="0"/>
                <a:cs typeface="Nokia Pure Text"/>
              </a:rPr>
              <a:t>massive IoT</a:t>
            </a: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 </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képesség</a:t>
            </a:r>
            <a:endParaRPr lang="en-US" sz="1050" b="1" dirty="0">
              <a:solidFill>
                <a:srgbClr val="001135"/>
              </a:solidFill>
              <a:latin typeface="Nokia Pure Text Light" panose="020B0403020202020204" pitchFamily="34" charset="0"/>
              <a:ea typeface="Nokia Pure Text Light" panose="020B0403020202020204" pitchFamily="34" charset="0"/>
              <a:cs typeface="Nokia Pure Text"/>
            </a:endParaRPr>
          </a:p>
          <a:p>
            <a:pPr marL="128588" indent="-128588">
              <a:spcAft>
                <a:spcPts val="450"/>
              </a:spcAft>
              <a:buFont typeface="Arial" panose="020B0604020202020204" pitchFamily="34" charset="0"/>
              <a:buChar char="•"/>
            </a:pP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rugalmas eszközregisztráció</a:t>
            </a:r>
            <a:endParaRPr lang="en-GB" sz="525" dirty="0">
              <a:solidFill>
                <a:schemeClr val="tx2"/>
              </a:solidFill>
              <a:latin typeface="Nokia Pure Text Light" panose="020B0403020202020204" pitchFamily="34" charset="0"/>
              <a:ea typeface="Nokia Pure Text Light" panose="020B0403020202020204" pitchFamily="34" charset="0"/>
            </a:endParaRPr>
          </a:p>
        </p:txBody>
      </p:sp>
      <p:pic>
        <p:nvPicPr>
          <p:cNvPr id="9" name="Picture 8" descr="A picture containing building, spaghetti junction&#10;&#10;Description automatically generated">
            <a:extLst>
              <a:ext uri="{FF2B5EF4-FFF2-40B4-BE49-F238E27FC236}">
                <a16:creationId xmlns:a16="http://schemas.microsoft.com/office/drawing/2014/main" id="{0F4F9BCA-6320-4127-A624-5F3FE170A0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645" y="1076535"/>
            <a:ext cx="1971005" cy="1315030"/>
          </a:xfrm>
          <a:prstGeom prst="rect">
            <a:avLst/>
          </a:prstGeom>
        </p:spPr>
      </p:pic>
      <p:sp>
        <p:nvSpPr>
          <p:cNvPr id="53" name="Rectangle 52">
            <a:extLst>
              <a:ext uri="{FF2B5EF4-FFF2-40B4-BE49-F238E27FC236}">
                <a16:creationId xmlns:a16="http://schemas.microsoft.com/office/drawing/2014/main" id="{CE407C9B-29B2-4C57-83F3-1CBD05296F47}"/>
              </a:ext>
            </a:extLst>
          </p:cNvPr>
          <p:cNvSpPr/>
          <p:nvPr/>
        </p:nvSpPr>
        <p:spPr>
          <a:xfrm>
            <a:off x="2522664" y="2057400"/>
            <a:ext cx="1972725" cy="26724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405000" rIns="54000" bIns="54000" numCol="1" spcCol="0" rtlCol="0" fromWordArt="0" anchor="t" anchorCtr="0" forceAA="0" compatLnSpc="1">
            <a:prstTxWarp prst="textNoShape">
              <a:avLst/>
            </a:prstTxWarp>
            <a:noAutofit/>
          </a:bodyPr>
          <a:lstStyle/>
          <a:p>
            <a:pPr>
              <a:spcAft>
                <a:spcPts val="450"/>
              </a:spcAft>
            </a:pPr>
            <a:r>
              <a:rPr lang="hu-HU" sz="900" u="sng" dirty="0">
                <a:solidFill>
                  <a:srgbClr val="001135"/>
                </a:solidFill>
                <a:latin typeface="Nokia Pure Text Light" panose="020B0403020202020204" pitchFamily="34" charset="0"/>
                <a:ea typeface="Nokia Pure Text Light" panose="020B0403020202020204" pitchFamily="34" charset="0"/>
                <a:cs typeface="Nokia Pure Text"/>
              </a:rPr>
              <a:t>Célok</a:t>
            </a:r>
            <a:r>
              <a:rPr lang="en-US" sz="900" dirty="0">
                <a:solidFill>
                  <a:srgbClr val="001135"/>
                </a:solidFill>
                <a:latin typeface="Nokia Pure Text Light" panose="020B0403020202020204" pitchFamily="34" charset="0"/>
                <a:ea typeface="Nokia Pure Text Light" panose="020B0403020202020204" pitchFamily="34" charset="0"/>
                <a:cs typeface="Nokia Pure Text"/>
              </a:rPr>
              <a:t>: </a:t>
            </a:r>
            <a:r>
              <a:rPr lang="hu-HU" sz="900" dirty="0">
                <a:solidFill>
                  <a:srgbClr val="001135"/>
                </a:solidFill>
                <a:latin typeface="Nokia Pure Text Light" panose="020B0403020202020204" pitchFamily="34" charset="0"/>
                <a:ea typeface="Nokia Pure Text Light" panose="020B0403020202020204" pitchFamily="34" charset="0"/>
                <a:cs typeface="Nokia Pure Text"/>
              </a:rPr>
              <a:t>gyors reagálás, saját hálózat a rugalmasság és a működés fenntartása érdekében</a:t>
            </a:r>
            <a:endParaRPr lang="en-US" sz="900" dirty="0">
              <a:solidFill>
                <a:srgbClr val="001135"/>
              </a:solidFill>
              <a:latin typeface="Nokia Pure Text Light" panose="020B0403020202020204" pitchFamily="34" charset="0"/>
              <a:ea typeface="Nokia Pure Text Light" panose="020B0403020202020204" pitchFamily="34" charset="0"/>
              <a:cs typeface="Nokia Pure Text"/>
            </a:endParaRPr>
          </a:p>
          <a:p>
            <a:pPr>
              <a:spcAft>
                <a:spcPts val="450"/>
              </a:spcAft>
            </a:pPr>
            <a:endParaRPr lang="en-US" sz="900" dirty="0">
              <a:solidFill>
                <a:srgbClr val="001135"/>
              </a:solidFill>
              <a:latin typeface="Nokia Pure Text Light" panose="020B0403020202020204" pitchFamily="34" charset="0"/>
              <a:ea typeface="Nokia Pure Text Light" panose="020B0403020202020204" pitchFamily="34" charset="0"/>
              <a:cs typeface="Nokia Pure Text"/>
            </a:endParaRPr>
          </a:p>
          <a:p>
            <a:pPr>
              <a:spcAft>
                <a:spcPts val="450"/>
              </a:spcAft>
            </a:pP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z</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 IoT platform </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segítségével</a:t>
            </a:r>
            <a:r>
              <a:rPr lang="en-US" sz="1050" dirty="0">
                <a:solidFill>
                  <a:srgbClr val="001135"/>
                </a:solidFill>
                <a:latin typeface="Nokia Pure Text Light" panose="020B0403020202020204" pitchFamily="34" charset="0"/>
                <a:ea typeface="Nokia Pure Text Light" panose="020B0403020202020204" pitchFamily="34" charset="0"/>
                <a:cs typeface="Nokia Pure Text"/>
              </a:rPr>
              <a:t>: </a:t>
            </a:r>
          </a:p>
          <a:p>
            <a:pPr marL="128588" indent="-128588">
              <a:spcAft>
                <a:spcPts val="450"/>
              </a:spcAft>
              <a:buFont typeface="Arial" panose="020B0604020202020204" pitchFamily="34" charset="0"/>
              <a:buChar char="•"/>
            </a:pP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katasztrófa-elemzés és felügyelet</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a:p>
            <a:pPr marL="128588" indent="-128588">
              <a:spcAft>
                <a:spcPts val="450"/>
              </a:spcAft>
              <a:buFont typeface="Arial" panose="020B0604020202020204" pitchFamily="34" charset="0"/>
              <a:buChar char="•"/>
            </a:pP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rugalmas kialakítás és árazási lehetőségek</a:t>
            </a:r>
          </a:p>
          <a:p>
            <a:pPr marL="128588" indent="-128588">
              <a:spcAft>
                <a:spcPts val="450"/>
              </a:spcAft>
              <a:buFont typeface="Arial" panose="020B0604020202020204" pitchFamily="34" charset="0"/>
              <a:buChar char="•"/>
            </a:pP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nagyobb biztonság</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a:p>
            <a:pPr marL="128588" indent="-128588">
              <a:spcAft>
                <a:spcPts val="450"/>
              </a:spcAft>
              <a:buFont typeface="Arial" panose="020B0604020202020204" pitchFamily="34" charset="0"/>
              <a:buChar char="•"/>
            </a:pP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p:txBody>
      </p:sp>
      <p:pic>
        <p:nvPicPr>
          <p:cNvPr id="7" name="Picture 6" descr="A picture containing person, jacket&#10;&#10;Description automatically generated">
            <a:extLst>
              <a:ext uri="{FF2B5EF4-FFF2-40B4-BE49-F238E27FC236}">
                <a16:creationId xmlns:a16="http://schemas.microsoft.com/office/drawing/2014/main" id="{FD74AE8A-063E-4C56-B830-057F00D71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3708" y="1077254"/>
            <a:ext cx="1959393" cy="1305446"/>
          </a:xfrm>
          <a:prstGeom prst="rect">
            <a:avLst/>
          </a:prstGeom>
        </p:spPr>
      </p:pic>
      <p:sp>
        <p:nvSpPr>
          <p:cNvPr id="48" name="Rectangle 47">
            <a:extLst>
              <a:ext uri="{FF2B5EF4-FFF2-40B4-BE49-F238E27FC236}">
                <a16:creationId xmlns:a16="http://schemas.microsoft.com/office/drawing/2014/main" id="{2705257F-C972-43E7-904E-544B31C7FAF5}"/>
              </a:ext>
            </a:extLst>
          </p:cNvPr>
          <p:cNvSpPr/>
          <p:nvPr/>
        </p:nvSpPr>
        <p:spPr>
          <a:xfrm>
            <a:off x="417600" y="1082589"/>
            <a:ext cx="1445699" cy="73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Aft>
                <a:spcPts val="450"/>
              </a:spcAft>
            </a:pPr>
            <a:r>
              <a:rPr lang="hu-HU" sz="3000" dirty="0">
                <a:solidFill>
                  <a:schemeClr val="bg1"/>
                </a:solidFill>
                <a:latin typeface="Nokia Pure Headline Ultra Light" panose="020B0204020202020204" pitchFamily="34" charset="0"/>
                <a:ea typeface="Nokia Pure Text Light" panose="020B0403020202020204" pitchFamily="34" charset="0"/>
                <a:cs typeface="Nokia Pure Text"/>
              </a:rPr>
              <a:t>Gyártás</a:t>
            </a:r>
            <a:endParaRPr lang="en-GB" sz="3000" dirty="0">
              <a:solidFill>
                <a:schemeClr val="bg1"/>
              </a:solidFill>
              <a:latin typeface="Nokia Pure Headline Ultra Light" panose="020B0204020202020204" pitchFamily="34" charset="0"/>
              <a:ea typeface="Nokia Pure Text Light" panose="020B0403020202020204" pitchFamily="34" charset="0"/>
              <a:cs typeface="Nokia Pure Text"/>
            </a:endParaRPr>
          </a:p>
        </p:txBody>
      </p:sp>
      <p:sp>
        <p:nvSpPr>
          <p:cNvPr id="52" name="Rectangle 51">
            <a:extLst>
              <a:ext uri="{FF2B5EF4-FFF2-40B4-BE49-F238E27FC236}">
                <a16:creationId xmlns:a16="http://schemas.microsoft.com/office/drawing/2014/main" id="{550B7668-0A85-44CF-84DF-389A1B786645}"/>
              </a:ext>
            </a:extLst>
          </p:cNvPr>
          <p:cNvSpPr/>
          <p:nvPr/>
        </p:nvSpPr>
        <p:spPr>
          <a:xfrm>
            <a:off x="2501008" y="1076536"/>
            <a:ext cx="1995737" cy="824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Aft>
                <a:spcPts val="450"/>
              </a:spcAft>
            </a:pPr>
            <a:r>
              <a:rPr lang="hu-HU" sz="2850" spc="-100" dirty="0">
                <a:solidFill>
                  <a:schemeClr val="bg1"/>
                </a:solidFill>
                <a:latin typeface="Nokia Pure Headline Ultra Light" panose="020B0204020202020204" pitchFamily="34" charset="0"/>
                <a:ea typeface="Nokia Pure Text Light" panose="020B0403020202020204" pitchFamily="34" charset="0"/>
                <a:cs typeface="Nokia Pure Text"/>
              </a:rPr>
              <a:t>Közbiztonság</a:t>
            </a:r>
            <a:endParaRPr lang="en-GB" sz="2850" spc="-100" dirty="0">
              <a:solidFill>
                <a:schemeClr val="bg1"/>
              </a:solidFill>
              <a:latin typeface="Nokia Pure Headline Ultra Light" panose="020B0204020202020204" pitchFamily="34" charset="0"/>
              <a:ea typeface="Nokia Pure Text Light" panose="020B0403020202020204" pitchFamily="34" charset="0"/>
              <a:cs typeface="Nokia Pure Text"/>
            </a:endParaRPr>
          </a:p>
        </p:txBody>
      </p:sp>
      <p:sp>
        <p:nvSpPr>
          <p:cNvPr id="69" name="Rectangle 68">
            <a:extLst>
              <a:ext uri="{FF2B5EF4-FFF2-40B4-BE49-F238E27FC236}">
                <a16:creationId xmlns:a16="http://schemas.microsoft.com/office/drawing/2014/main" id="{95036C82-0C01-4798-B8C7-337BE0999007}"/>
              </a:ext>
            </a:extLst>
          </p:cNvPr>
          <p:cNvSpPr/>
          <p:nvPr/>
        </p:nvSpPr>
        <p:spPr>
          <a:xfrm>
            <a:off x="4649688" y="1077254"/>
            <a:ext cx="1977046" cy="82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Aft>
                <a:spcPts val="450"/>
              </a:spcAft>
            </a:pPr>
            <a:r>
              <a:rPr lang="hu-HU" sz="3000" dirty="0">
                <a:solidFill>
                  <a:schemeClr val="bg1"/>
                </a:solidFill>
                <a:latin typeface="Nokia Pure Headline Ultra Light" panose="020B0204020202020204" pitchFamily="34" charset="0"/>
                <a:ea typeface="Nokia Pure Text Light" panose="020B0403020202020204" pitchFamily="34" charset="0"/>
                <a:cs typeface="Nokia Pure Text"/>
              </a:rPr>
              <a:t>Okos város</a:t>
            </a:r>
            <a:endParaRPr lang="en-GB" sz="3000" dirty="0">
              <a:solidFill>
                <a:schemeClr val="bg1"/>
              </a:solidFill>
              <a:latin typeface="Nokia Pure Headline Ultra Light" panose="020B0204020202020204" pitchFamily="34" charset="0"/>
              <a:ea typeface="Nokia Pure Text Light" panose="020B0403020202020204" pitchFamily="34" charset="0"/>
              <a:cs typeface="Nokia Pure Text"/>
            </a:endParaRPr>
          </a:p>
        </p:txBody>
      </p:sp>
      <p:sp>
        <p:nvSpPr>
          <p:cNvPr id="71" name="Rectangle 70">
            <a:extLst>
              <a:ext uri="{FF2B5EF4-FFF2-40B4-BE49-F238E27FC236}">
                <a16:creationId xmlns:a16="http://schemas.microsoft.com/office/drawing/2014/main" id="{9F2E901D-FE39-458B-A0FF-A0774C4EB4DE}"/>
              </a:ext>
            </a:extLst>
          </p:cNvPr>
          <p:cNvSpPr/>
          <p:nvPr/>
        </p:nvSpPr>
        <p:spPr>
          <a:xfrm>
            <a:off x="6760326" y="1077901"/>
            <a:ext cx="1928300" cy="815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Aft>
                <a:spcPts val="450"/>
              </a:spcAft>
            </a:pPr>
            <a:r>
              <a:rPr lang="hu-HU" sz="3000" dirty="0">
                <a:solidFill>
                  <a:schemeClr val="bg1"/>
                </a:solidFill>
                <a:latin typeface="Nokia Pure Headline Ultra Light" panose="020B0204020202020204" pitchFamily="34" charset="0"/>
                <a:ea typeface="Nokia Pure Text Light" panose="020B0403020202020204" pitchFamily="34" charset="0"/>
                <a:cs typeface="Nokia Pure Text"/>
              </a:rPr>
              <a:t>Okos közvilágítás</a:t>
            </a:r>
            <a:endParaRPr lang="en-GB" sz="3000" dirty="0">
              <a:solidFill>
                <a:schemeClr val="bg1"/>
              </a:solidFill>
              <a:latin typeface="Nokia Pure Headline Ultra Light" panose="020B0204020202020204" pitchFamily="34" charset="0"/>
              <a:ea typeface="Nokia Pure Text Light" panose="020B0403020202020204" pitchFamily="34" charset="0"/>
              <a:cs typeface="Nokia Pure Text"/>
            </a:endParaRPr>
          </a:p>
        </p:txBody>
      </p:sp>
    </p:spTree>
    <p:extLst>
      <p:ext uri="{BB962C8B-B14F-4D97-AF65-F5344CB8AC3E}">
        <p14:creationId xmlns:p14="http://schemas.microsoft.com/office/powerpoint/2010/main" val="55766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5FFBBA1-EE8B-4EC8-89B0-BFD13E246159}"/>
              </a:ext>
            </a:extLst>
          </p:cNvPr>
          <p:cNvSpPr/>
          <p:nvPr/>
        </p:nvSpPr>
        <p:spPr>
          <a:xfrm>
            <a:off x="417600" y="2057400"/>
            <a:ext cx="1972725" cy="26724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405000" rIns="54000" bIns="54000" numCol="1" spcCol="0" rtlCol="0" fromWordArt="0" anchor="t" anchorCtr="0" forceAA="0" compatLnSpc="1">
            <a:prstTxWarp prst="textNoShape">
              <a:avLst/>
            </a:prstTxWarp>
            <a:noAutofit/>
          </a:bodyPr>
          <a:lstStyle/>
          <a:p>
            <a:pPr>
              <a:spcAft>
                <a:spcPts val="450"/>
              </a:spcAft>
            </a:pPr>
            <a:r>
              <a:rPr lang="hu-HU" sz="900" u="sng" dirty="0">
                <a:solidFill>
                  <a:schemeClr val="tx2"/>
                </a:solidFill>
                <a:latin typeface="Nokia Pure Text Light" panose="020B0403020202020204" pitchFamily="34" charset="0"/>
                <a:ea typeface="Nokia Pure Text Light" panose="020B0403020202020204" pitchFamily="34" charset="0"/>
                <a:cs typeface="Nokia Pure Text"/>
              </a:rPr>
              <a:t>Célok</a:t>
            </a:r>
            <a:r>
              <a:rPr lang="en-US" sz="900" dirty="0">
                <a:solidFill>
                  <a:schemeClr val="tx2"/>
                </a:solidFill>
                <a:latin typeface="Nokia Pure Text Light" panose="020B0403020202020204" pitchFamily="34" charset="0"/>
                <a:ea typeface="Nokia Pure Text Light" panose="020B0403020202020204" pitchFamily="34" charset="0"/>
                <a:cs typeface="Nokia Pure Text"/>
              </a:rPr>
              <a:t>: </a:t>
            </a:r>
            <a:r>
              <a:rPr lang="hu-HU" sz="900" dirty="0">
                <a:solidFill>
                  <a:schemeClr val="tx2"/>
                </a:solidFill>
                <a:latin typeface="Nokia Pure Text Light" panose="020B0403020202020204" pitchFamily="34" charset="0"/>
                <a:ea typeface="Nokia Pure Text Light" panose="020B0403020202020204" pitchFamily="34" charset="0"/>
                <a:cs typeface="Nokia Pure Text"/>
              </a:rPr>
              <a:t>a fogyasztás mérése, valamint az eszközök, a szivárgás és a veszteség ellenőrzése</a:t>
            </a:r>
            <a:endParaRPr lang="en-US" sz="900" dirty="0">
              <a:solidFill>
                <a:schemeClr val="tx2"/>
              </a:solidFill>
              <a:latin typeface="Nokia Pure Text Light" panose="020B0403020202020204" pitchFamily="34" charset="0"/>
              <a:ea typeface="Nokia Pure Text Light" panose="020B0403020202020204" pitchFamily="34" charset="0"/>
              <a:cs typeface="Nokia Pure Text"/>
            </a:endParaRPr>
          </a:p>
          <a:p>
            <a:pPr>
              <a:spcAft>
                <a:spcPts val="450"/>
              </a:spcAft>
            </a:pP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z</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 IoT platform </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segítségével</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t>
            </a:r>
          </a:p>
          <a:p>
            <a:pPr marL="128588" indent="-128588">
              <a:spcAft>
                <a:spcPts val="450"/>
              </a:spcAft>
              <a:buFont typeface="Arial" panose="020B0604020202020204" pitchFamily="34" charset="0"/>
              <a:buChar char="•"/>
            </a:pPr>
            <a:r>
              <a:rPr lang="hu-HU" sz="1050" dirty="0">
                <a:solidFill>
                  <a:schemeClr val="tx2"/>
                </a:solidFill>
                <a:latin typeface="Nokia Pure Text Light" panose="020B0403020202020204" pitchFamily="34" charset="0"/>
                <a:ea typeface="Nokia Pure Text Light" panose="020B0403020202020204" pitchFamily="34" charset="0"/>
                <a:cs typeface="Nokia Pure Text"/>
              </a:rPr>
              <a:t>az eszköz- és az adatmenedzsment </a:t>
            </a:r>
            <a:r>
              <a:rPr lang="hu-HU" sz="1050" b="1" dirty="0">
                <a:solidFill>
                  <a:schemeClr val="tx2"/>
                </a:solidFill>
                <a:latin typeface="Nokia Pure Text Light" panose="020B0403020202020204" pitchFamily="34" charset="0"/>
                <a:ea typeface="Nokia Pure Text Light" panose="020B0403020202020204" pitchFamily="34" charset="0"/>
                <a:cs typeface="Nokia Pure Text"/>
              </a:rPr>
              <a:t>napi szinten </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leolvasható, </a:t>
            </a:r>
            <a:r>
              <a:rPr lang="hu-HU" sz="1050" dirty="0" err="1">
                <a:solidFill>
                  <a:schemeClr val="tx2"/>
                </a:solidFill>
                <a:latin typeface="Nokia Pure Text Light" panose="020B0403020202020204" pitchFamily="34" charset="0"/>
                <a:ea typeface="Nokia Pure Text Light" panose="020B0403020202020204" pitchFamily="34" charset="0"/>
                <a:cs typeface="Nokia Pure Text"/>
              </a:rPr>
              <a:t>firmware</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-frissítés, stb.</a:t>
            </a:r>
          </a:p>
          <a:p>
            <a:pPr marL="128588" indent="-128588">
              <a:spcAft>
                <a:spcPts val="450"/>
              </a:spcAft>
              <a:buFont typeface="Arial" panose="020B0604020202020204" pitchFamily="34" charset="0"/>
              <a:buChar char="•"/>
            </a:pPr>
            <a:r>
              <a:rPr lang="hu-HU" sz="1050" b="1" dirty="0">
                <a:solidFill>
                  <a:schemeClr val="tx2"/>
                </a:solidFill>
                <a:latin typeface="Nokia Pure Text Light" panose="020B0403020202020204" pitchFamily="34" charset="0"/>
                <a:ea typeface="Nokia Pure Text Light" panose="020B0403020202020204" pitchFamily="34" charset="0"/>
                <a:cs typeface="Nokia Pure Text"/>
              </a:rPr>
              <a:t>hatékonyabb számlázás</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 felhasználás, </a:t>
            </a:r>
            <a:r>
              <a:rPr lang="hu-HU" sz="1050" b="1" dirty="0">
                <a:solidFill>
                  <a:schemeClr val="tx2"/>
                </a:solidFill>
                <a:latin typeface="Nokia Pure Text Light" panose="020B0403020202020204" pitchFamily="34" charset="0"/>
                <a:ea typeface="Nokia Pure Text Light" panose="020B0403020202020204" pitchFamily="34" charset="0"/>
                <a:cs typeface="Nokia Pure Text"/>
              </a:rPr>
              <a:t>a fogyasztás nyomon kísérhető</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 biztonságos, lehetővé teszi a proaktív karbantartást</a:t>
            </a:r>
            <a:endParaRPr lang="en-GB" sz="525" dirty="0">
              <a:solidFill>
                <a:schemeClr val="tx2"/>
              </a:solidFill>
              <a:latin typeface="Nokia Pure Text Light" panose="020B0403020202020204" pitchFamily="34" charset="0"/>
              <a:ea typeface="Nokia Pure Text Light" panose="020B0403020202020204" pitchFamily="34" charset="0"/>
            </a:endParaRPr>
          </a:p>
        </p:txBody>
      </p:sp>
      <p:sp>
        <p:nvSpPr>
          <p:cNvPr id="53" name="Rectangle 52">
            <a:extLst>
              <a:ext uri="{FF2B5EF4-FFF2-40B4-BE49-F238E27FC236}">
                <a16:creationId xmlns:a16="http://schemas.microsoft.com/office/drawing/2014/main" id="{CE407C9B-29B2-4C57-83F3-1CBD05296F47}"/>
              </a:ext>
            </a:extLst>
          </p:cNvPr>
          <p:cNvSpPr/>
          <p:nvPr/>
        </p:nvSpPr>
        <p:spPr>
          <a:xfrm>
            <a:off x="2522664" y="2057400"/>
            <a:ext cx="1972725" cy="26724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405000" rIns="54000" bIns="54000" numCol="1" spcCol="0" rtlCol="0" fromWordArt="0" anchor="t" anchorCtr="0" forceAA="0" compatLnSpc="1">
            <a:prstTxWarp prst="textNoShape">
              <a:avLst/>
            </a:prstTxWarp>
            <a:noAutofit/>
          </a:bodyPr>
          <a:lstStyle/>
          <a:p>
            <a:pPr>
              <a:spcAft>
                <a:spcPts val="450"/>
              </a:spcAft>
            </a:pPr>
            <a:r>
              <a:rPr lang="hu-HU" sz="900" u="sng" dirty="0">
                <a:solidFill>
                  <a:srgbClr val="001135"/>
                </a:solidFill>
                <a:latin typeface="Nokia Pure Text Light" panose="020B0403020202020204" pitchFamily="34" charset="0"/>
                <a:ea typeface="Nokia Pure Text Light" panose="020B0403020202020204" pitchFamily="34" charset="0"/>
                <a:cs typeface="Nokia Pure Text"/>
              </a:rPr>
              <a:t>Kihívások</a:t>
            </a:r>
            <a:r>
              <a:rPr lang="en-US" sz="900" dirty="0">
                <a:solidFill>
                  <a:srgbClr val="001135"/>
                </a:solidFill>
                <a:latin typeface="Nokia Pure Text Light" panose="020B0403020202020204" pitchFamily="34" charset="0"/>
                <a:ea typeface="Nokia Pure Text Light" panose="020B0403020202020204" pitchFamily="34" charset="0"/>
                <a:cs typeface="Nokia Pure Text"/>
              </a:rPr>
              <a:t>: </a:t>
            </a:r>
            <a:r>
              <a:rPr lang="hu-HU" sz="900" dirty="0">
                <a:solidFill>
                  <a:srgbClr val="001135"/>
                </a:solidFill>
                <a:latin typeface="Nokia Pure Text Light" panose="020B0403020202020204" pitchFamily="34" charset="0"/>
                <a:ea typeface="Nokia Pure Text Light" panose="020B0403020202020204" pitchFamily="34" charset="0"/>
                <a:cs typeface="Nokia Pure Text"/>
              </a:rPr>
              <a:t>biztonsági megfelelőség, növekvő költségek, alacsony átvételi árak, elavult infrastruktúra</a:t>
            </a:r>
            <a:endParaRPr lang="en-US" sz="900" dirty="0">
              <a:solidFill>
                <a:srgbClr val="001135"/>
              </a:solidFill>
              <a:latin typeface="Nokia Pure Text Light" panose="020B0403020202020204" pitchFamily="34" charset="0"/>
              <a:ea typeface="Nokia Pure Text Light" panose="020B0403020202020204" pitchFamily="34" charset="0"/>
              <a:cs typeface="Nokia Pure Text"/>
            </a:endParaRPr>
          </a:p>
          <a:p>
            <a:pPr>
              <a:spcAft>
                <a:spcPts val="450"/>
              </a:spcAft>
            </a:pP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z</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 IoT platform </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segítségével</a:t>
            </a:r>
            <a:r>
              <a:rPr lang="en-US" sz="1050" dirty="0">
                <a:solidFill>
                  <a:srgbClr val="001135"/>
                </a:solidFill>
                <a:latin typeface="Nokia Pure Text Light" panose="020B0403020202020204" pitchFamily="34" charset="0"/>
                <a:ea typeface="Nokia Pure Text Light" panose="020B0403020202020204" pitchFamily="34" charset="0"/>
                <a:cs typeface="Nokia Pure Text"/>
              </a:rPr>
              <a:t>: </a:t>
            </a:r>
          </a:p>
          <a:p>
            <a:pPr marL="128588" indent="-128588">
              <a:spcAft>
                <a:spcPts val="450"/>
              </a:spcAft>
              <a:buFont typeface="Arial" panose="020B0604020202020204" pitchFamily="34" charset="0"/>
              <a:buChar char="•"/>
            </a:pP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az adatmenedzsment lehetővé teszi a </a:t>
            </a: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tűzérzékelést</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 a </a:t>
            </a: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légnyomás</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 és a </a:t>
            </a: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levegő minőség </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ellenőrzését, talajcsúszás detektálását, stb.</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a:p>
            <a:pPr marL="128588" indent="-128588">
              <a:spcAft>
                <a:spcPts val="450"/>
              </a:spcAft>
              <a:buFont typeface="Arial" panose="020B0604020202020204" pitchFamily="34" charset="0"/>
              <a:buChar char="•"/>
            </a:pP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autonóm működés</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 adatbiztonság, távoli </a:t>
            </a:r>
            <a:r>
              <a:rPr lang="hu-HU" sz="1050" dirty="0" err="1">
                <a:solidFill>
                  <a:srgbClr val="001135"/>
                </a:solidFill>
                <a:latin typeface="Nokia Pure Text Light" panose="020B0403020202020204" pitchFamily="34" charset="0"/>
                <a:ea typeface="Nokia Pure Text Light" panose="020B0403020202020204" pitchFamily="34" charset="0"/>
                <a:cs typeface="Nokia Pure Text"/>
              </a:rPr>
              <a:t>firmware</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-frissítés</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p:txBody>
      </p:sp>
      <p:sp>
        <p:nvSpPr>
          <p:cNvPr id="58" name="Rectangle 57">
            <a:extLst>
              <a:ext uri="{FF2B5EF4-FFF2-40B4-BE49-F238E27FC236}">
                <a16:creationId xmlns:a16="http://schemas.microsoft.com/office/drawing/2014/main" id="{9D880B22-828A-4AC2-B3BB-7535384235C5}"/>
              </a:ext>
            </a:extLst>
          </p:cNvPr>
          <p:cNvSpPr/>
          <p:nvPr/>
        </p:nvSpPr>
        <p:spPr>
          <a:xfrm>
            <a:off x="4648613" y="2057400"/>
            <a:ext cx="1971005" cy="26724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405000" rIns="54000" bIns="54000" numCol="1" spcCol="0" rtlCol="0" fromWordArt="0" anchor="t" anchorCtr="0" forceAA="0" compatLnSpc="1">
            <a:prstTxWarp prst="textNoShape">
              <a:avLst/>
            </a:prstTxWarp>
            <a:noAutofit/>
          </a:bodyPr>
          <a:lstStyle/>
          <a:p>
            <a:pPr>
              <a:spcAft>
                <a:spcPts val="450"/>
              </a:spcAft>
            </a:pPr>
            <a:r>
              <a:rPr lang="hu-HU" sz="900" u="sng" dirty="0">
                <a:solidFill>
                  <a:srgbClr val="001135"/>
                </a:solidFill>
                <a:latin typeface="Nokia Pure Text Light" panose="020B0403020202020204" pitchFamily="34" charset="0"/>
                <a:ea typeface="Nokia Pure Text Light" panose="020B0403020202020204" pitchFamily="34" charset="0"/>
                <a:cs typeface="Nokia Pure Text"/>
              </a:rPr>
              <a:t>Kihívások</a:t>
            </a:r>
            <a:r>
              <a:rPr lang="en-US" sz="900" dirty="0">
                <a:solidFill>
                  <a:srgbClr val="001135"/>
                </a:solidFill>
                <a:latin typeface="Nokia Pure Text Light" panose="020B0403020202020204" pitchFamily="34" charset="0"/>
                <a:ea typeface="Nokia Pure Text Light" panose="020B0403020202020204" pitchFamily="34" charset="0"/>
                <a:cs typeface="Nokia Pure Text"/>
              </a:rPr>
              <a:t>: </a:t>
            </a:r>
            <a:r>
              <a:rPr lang="hu-HU" sz="900" dirty="0">
                <a:solidFill>
                  <a:srgbClr val="001135"/>
                </a:solidFill>
                <a:latin typeface="Nokia Pure Text Light" panose="020B0403020202020204" pitchFamily="34" charset="0"/>
                <a:ea typeface="Nokia Pure Text Light" panose="020B0403020202020204" pitchFamily="34" charset="0"/>
                <a:cs typeface="Nokia Pure Text"/>
              </a:rPr>
              <a:t>a vasúti felügyelet manuálisan drága, de súlyos kár keletkezhet</a:t>
            </a:r>
            <a:endParaRPr lang="en-US" sz="900" dirty="0">
              <a:solidFill>
                <a:srgbClr val="001135"/>
              </a:solidFill>
              <a:latin typeface="Nokia Pure Text Light" panose="020B0403020202020204" pitchFamily="34" charset="0"/>
              <a:ea typeface="Nokia Pure Text Light" panose="020B0403020202020204" pitchFamily="34" charset="0"/>
              <a:cs typeface="Nokia Pure Text"/>
            </a:endParaRPr>
          </a:p>
          <a:p>
            <a:pPr>
              <a:spcAft>
                <a:spcPts val="450"/>
              </a:spcAft>
            </a:pP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z</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 IoT platform </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segítségével</a:t>
            </a:r>
            <a:r>
              <a:rPr lang="en-US" sz="1050" dirty="0">
                <a:solidFill>
                  <a:srgbClr val="001135"/>
                </a:solidFill>
                <a:latin typeface="Nokia Pure Text Light" panose="020B0403020202020204" pitchFamily="34" charset="0"/>
                <a:ea typeface="Nokia Pure Text Light" panose="020B0403020202020204" pitchFamily="34" charset="0"/>
                <a:cs typeface="Nokia Pure Text"/>
              </a:rPr>
              <a:t>:</a:t>
            </a:r>
          </a:p>
          <a:p>
            <a:pPr marL="128588" indent="-128588">
              <a:spcAft>
                <a:spcPts val="450"/>
              </a:spcAft>
              <a:buFont typeface="Arial" panose="020B0604020202020204" pitchFamily="34" charset="0"/>
              <a:buChar char="•"/>
            </a:pP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valós idejű adatbegyűjtés </a:t>
            </a:r>
            <a:r>
              <a:rPr lang="en-US" sz="1050" dirty="0">
                <a:solidFill>
                  <a:srgbClr val="001135"/>
                </a:solidFill>
                <a:latin typeface="Nokia Pure Text Light" panose="020B0403020202020204" pitchFamily="34" charset="0"/>
                <a:ea typeface="Nokia Pure Text Light" panose="020B0403020202020204" pitchFamily="34" charset="0"/>
                <a:cs typeface="Nokia Pure Text"/>
              </a:rPr>
              <a:t>LORA</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-alapú vasúti szenzorokkal, rázkódás- és hőmérsékletfigyeléssel</a:t>
            </a:r>
          </a:p>
          <a:p>
            <a:pPr marL="128588" indent="-128588">
              <a:spcAft>
                <a:spcPts val="450"/>
              </a:spcAft>
              <a:buFont typeface="Arial" panose="020B0604020202020204" pitchFamily="34" charset="0"/>
              <a:buChar char="•"/>
            </a:pP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azonnali </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értesítés és válasz</a:t>
            </a:r>
          </a:p>
          <a:p>
            <a:pPr marL="128588" indent="-128588">
              <a:spcAft>
                <a:spcPts val="450"/>
              </a:spcAft>
              <a:buFont typeface="Arial" panose="020B0604020202020204" pitchFamily="34" charset="0"/>
              <a:buChar char="•"/>
            </a:pP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több alkalmazás is hasznosítja az adatokat (karbantartás és eszközmenedzsment)</a:t>
            </a:r>
            <a:endParaRPr lang="en-GB" sz="525" dirty="0">
              <a:solidFill>
                <a:schemeClr val="tx2"/>
              </a:solidFill>
              <a:latin typeface="Nokia Pure Text Light" panose="020B0403020202020204" pitchFamily="34" charset="0"/>
              <a:ea typeface="Nokia Pure Text Light" panose="020B0403020202020204" pitchFamily="34" charset="0"/>
            </a:endParaRPr>
          </a:p>
        </p:txBody>
      </p:sp>
      <p:sp>
        <p:nvSpPr>
          <p:cNvPr id="63" name="Rectangle 62">
            <a:extLst>
              <a:ext uri="{FF2B5EF4-FFF2-40B4-BE49-F238E27FC236}">
                <a16:creationId xmlns:a16="http://schemas.microsoft.com/office/drawing/2014/main" id="{5E91B3BF-4663-4936-90F3-0CCFE6DEF3D4}"/>
              </a:ext>
            </a:extLst>
          </p:cNvPr>
          <p:cNvSpPr/>
          <p:nvPr/>
        </p:nvSpPr>
        <p:spPr>
          <a:xfrm>
            <a:off x="6753675" y="2057400"/>
            <a:ext cx="1972725" cy="26724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405000" rIns="54000" bIns="54000" numCol="1" spcCol="0" rtlCol="0" fromWordArt="0" anchor="t" anchorCtr="0" forceAA="0" compatLnSpc="1">
            <a:prstTxWarp prst="textNoShape">
              <a:avLst/>
            </a:prstTxWarp>
            <a:noAutofit/>
          </a:bodyPr>
          <a:lstStyle/>
          <a:p>
            <a:pPr>
              <a:spcAft>
                <a:spcPts val="450"/>
              </a:spcAft>
            </a:pPr>
            <a:r>
              <a:rPr lang="hu-HU" sz="900" u="sng" dirty="0">
                <a:solidFill>
                  <a:srgbClr val="001135"/>
                </a:solidFill>
                <a:latin typeface="Nokia Pure Text Light" panose="020B0403020202020204" pitchFamily="34" charset="0"/>
                <a:ea typeface="Nokia Pure Text Light" panose="020B0403020202020204" pitchFamily="34" charset="0"/>
                <a:cs typeface="Nokia Pure Text"/>
              </a:rPr>
              <a:t>Kihívások</a:t>
            </a:r>
            <a:r>
              <a:rPr lang="en-US" sz="900" dirty="0">
                <a:solidFill>
                  <a:srgbClr val="001135"/>
                </a:solidFill>
                <a:latin typeface="Nokia Pure Text Light" panose="020B0403020202020204" pitchFamily="34" charset="0"/>
                <a:ea typeface="Nokia Pure Text Light" panose="020B0403020202020204" pitchFamily="34" charset="0"/>
                <a:cs typeface="Nokia Pure Text"/>
              </a:rPr>
              <a:t>: </a:t>
            </a:r>
            <a:r>
              <a:rPr lang="hu-HU" sz="900" dirty="0">
                <a:solidFill>
                  <a:srgbClr val="001135"/>
                </a:solidFill>
                <a:latin typeface="Nokia Pure Text Light" panose="020B0403020202020204" pitchFamily="34" charset="0"/>
                <a:ea typeface="Nokia Pure Text Light" panose="020B0403020202020204" pitchFamily="34" charset="0"/>
                <a:cs typeface="Nokia Pure Text"/>
              </a:rPr>
              <a:t>életveszély, költséghatékonyság, növekvő költségek, elavult infrastruktúra, katasztrófa-védelem</a:t>
            </a:r>
            <a:endParaRPr lang="en-US" sz="900" dirty="0">
              <a:solidFill>
                <a:srgbClr val="001135"/>
              </a:solidFill>
              <a:latin typeface="Nokia Pure Text Light" panose="020B0403020202020204" pitchFamily="34" charset="0"/>
              <a:ea typeface="Nokia Pure Text Light" panose="020B0403020202020204" pitchFamily="34" charset="0"/>
              <a:cs typeface="Nokia Pure Text"/>
            </a:endParaRPr>
          </a:p>
          <a:p>
            <a:pPr>
              <a:spcAft>
                <a:spcPts val="450"/>
              </a:spcAft>
            </a:pPr>
            <a:r>
              <a:rPr lang="en-US" sz="1050" dirty="0">
                <a:solidFill>
                  <a:schemeClr val="tx2"/>
                </a:solidFill>
                <a:latin typeface="Nokia Pure Text Light" panose="020B0403020202020204" pitchFamily="34" charset="0"/>
                <a:ea typeface="Nokia Pure Text Light" panose="020B0403020202020204" pitchFamily="34" charset="0"/>
                <a:cs typeface="Nokia Pure Text"/>
              </a:rPr>
              <a:t>A</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z</a:t>
            </a:r>
            <a:r>
              <a:rPr lang="en-US" sz="1050" dirty="0">
                <a:solidFill>
                  <a:schemeClr val="tx2"/>
                </a:solidFill>
                <a:latin typeface="Nokia Pure Text Light" panose="020B0403020202020204" pitchFamily="34" charset="0"/>
                <a:ea typeface="Nokia Pure Text Light" panose="020B0403020202020204" pitchFamily="34" charset="0"/>
                <a:cs typeface="Nokia Pure Text"/>
              </a:rPr>
              <a:t> IoT platform </a:t>
            </a:r>
            <a:r>
              <a:rPr lang="hu-HU" sz="1050" dirty="0">
                <a:solidFill>
                  <a:schemeClr val="tx2"/>
                </a:solidFill>
                <a:latin typeface="Nokia Pure Text Light" panose="020B0403020202020204" pitchFamily="34" charset="0"/>
                <a:ea typeface="Nokia Pure Text Light" panose="020B0403020202020204" pitchFamily="34" charset="0"/>
                <a:cs typeface="Nokia Pure Text"/>
              </a:rPr>
              <a:t>segítségével</a:t>
            </a:r>
            <a:r>
              <a:rPr lang="en-US" sz="1050" dirty="0">
                <a:solidFill>
                  <a:srgbClr val="001135"/>
                </a:solidFill>
                <a:latin typeface="Nokia Pure Text Light" panose="020B0403020202020204" pitchFamily="34" charset="0"/>
                <a:ea typeface="Nokia Pure Text Light" panose="020B0403020202020204" pitchFamily="34" charset="0"/>
                <a:cs typeface="Nokia Pure Text"/>
              </a:rPr>
              <a:t>:</a:t>
            </a:r>
          </a:p>
          <a:p>
            <a:pPr marL="128588" indent="-128588">
              <a:spcAft>
                <a:spcPts val="450"/>
              </a:spcAft>
              <a:buFont typeface="Arial" panose="020B0604020202020204" pitchFamily="34" charset="0"/>
              <a:buChar char="•"/>
            </a:pP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egységes </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jármű-/</a:t>
            </a: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eszközfigyelés</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 az áramlás, a nyomás, a hőmérséklet és a szivárgás ellenőrzése</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a:p>
            <a:pPr marL="128588" indent="-128588">
              <a:spcAft>
                <a:spcPts val="450"/>
              </a:spcAft>
              <a:buFont typeface="Arial" panose="020B0604020202020204" pitchFamily="34" charset="0"/>
              <a:buChar char="•"/>
            </a:pPr>
            <a:r>
              <a:rPr lang="hu-HU" sz="1050" b="1" dirty="0">
                <a:solidFill>
                  <a:srgbClr val="001135"/>
                </a:solidFill>
                <a:latin typeface="Nokia Pure Text Light" panose="020B0403020202020204" pitchFamily="34" charset="0"/>
                <a:ea typeface="Nokia Pure Text Light" panose="020B0403020202020204" pitchFamily="34" charset="0"/>
                <a:cs typeface="Nokia Pure Text"/>
              </a:rPr>
              <a:t>hatékony üzemeltetés</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 a csőrendszer távoli </a:t>
            </a:r>
            <a:r>
              <a:rPr lang="hu-HU" sz="1050" dirty="0" err="1">
                <a:solidFill>
                  <a:srgbClr val="001135"/>
                </a:solidFill>
                <a:latin typeface="Nokia Pure Text Light" panose="020B0403020202020204" pitchFamily="34" charset="0"/>
                <a:ea typeface="Nokia Pure Text Light" panose="020B0403020202020204" pitchFamily="34" charset="0"/>
                <a:cs typeface="Nokia Pure Text"/>
              </a:rPr>
              <a:t>felügyele</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-te, energia-</a:t>
            </a:r>
            <a:r>
              <a:rPr lang="hu-HU" sz="1050" dirty="0" err="1">
                <a:solidFill>
                  <a:srgbClr val="001135"/>
                </a:solidFill>
                <a:latin typeface="Nokia Pure Text Light" panose="020B0403020202020204" pitchFamily="34" charset="0"/>
                <a:ea typeface="Nokia Pure Text Light" panose="020B0403020202020204" pitchFamily="34" charset="0"/>
                <a:cs typeface="Nokia Pure Text"/>
              </a:rPr>
              <a:t>optimalizációval</a:t>
            </a:r>
            <a:r>
              <a:rPr lang="hu-HU" sz="1050" dirty="0">
                <a:solidFill>
                  <a:srgbClr val="001135"/>
                </a:solidFill>
                <a:latin typeface="Nokia Pure Text Light" panose="020B0403020202020204" pitchFamily="34" charset="0"/>
                <a:ea typeface="Nokia Pure Text Light" panose="020B0403020202020204" pitchFamily="34" charset="0"/>
                <a:cs typeface="Nokia Pure Text"/>
              </a:rPr>
              <a:t> és logisztikával</a:t>
            </a:r>
            <a:endParaRPr lang="en-US" sz="1050" dirty="0">
              <a:solidFill>
                <a:srgbClr val="001135"/>
              </a:solidFill>
              <a:latin typeface="Nokia Pure Text Light" panose="020B0403020202020204" pitchFamily="34" charset="0"/>
              <a:ea typeface="Nokia Pure Text Light" panose="020B0403020202020204" pitchFamily="34" charset="0"/>
              <a:cs typeface="Nokia Pure Text"/>
            </a:endParaRPr>
          </a:p>
        </p:txBody>
      </p:sp>
      <p:sp>
        <p:nvSpPr>
          <p:cNvPr id="3" name="Text Placeholder 2">
            <a:extLst>
              <a:ext uri="{FF2B5EF4-FFF2-40B4-BE49-F238E27FC236}">
                <a16:creationId xmlns:a16="http://schemas.microsoft.com/office/drawing/2014/main" id="{FF09BC5A-4EAB-4C42-9F61-5FFC9EA37476}"/>
              </a:ext>
            </a:extLst>
          </p:cNvPr>
          <p:cNvSpPr>
            <a:spLocks noGrp="1"/>
          </p:cNvSpPr>
          <p:nvPr>
            <p:ph type="body" sz="quarter" idx="12"/>
          </p:nvPr>
        </p:nvSpPr>
        <p:spPr/>
        <p:txBody>
          <a:bodyPr/>
          <a:lstStyle/>
          <a:p>
            <a:r>
              <a:rPr lang="hu-HU" dirty="0">
                <a:solidFill>
                  <a:schemeClr val="accent1"/>
                </a:solidFill>
              </a:rPr>
              <a:t>Az </a:t>
            </a:r>
            <a:r>
              <a:rPr lang="en-US" dirty="0">
                <a:solidFill>
                  <a:schemeClr val="accent1"/>
                </a:solidFill>
              </a:rPr>
              <a:t>IoT Platform </a:t>
            </a:r>
            <a:r>
              <a:rPr lang="hu-HU" dirty="0">
                <a:solidFill>
                  <a:schemeClr val="accent1"/>
                </a:solidFill>
              </a:rPr>
              <a:t>nyújtotta előnyök az ipari szegmensekben</a:t>
            </a:r>
            <a:r>
              <a:rPr lang="en-US" dirty="0">
                <a:solidFill>
                  <a:schemeClr val="accent1"/>
                </a:solidFill>
              </a:rPr>
              <a:t> (</a:t>
            </a:r>
            <a:r>
              <a:rPr lang="hu-HU" dirty="0">
                <a:solidFill>
                  <a:schemeClr val="accent1"/>
                </a:solidFill>
              </a:rPr>
              <a:t>2</a:t>
            </a:r>
            <a:r>
              <a:rPr lang="en-US" dirty="0">
                <a:solidFill>
                  <a:schemeClr val="accent1"/>
                </a:solidFill>
              </a:rPr>
              <a:t>)</a:t>
            </a:r>
          </a:p>
        </p:txBody>
      </p:sp>
      <p:pic>
        <p:nvPicPr>
          <p:cNvPr id="47" name="Picture 46" descr="A windmill on a cloudy day&#10;&#10;Description automatically generated">
            <a:extLst>
              <a:ext uri="{FF2B5EF4-FFF2-40B4-BE49-F238E27FC236}">
                <a16:creationId xmlns:a16="http://schemas.microsoft.com/office/drawing/2014/main" id="{0DF6931B-18DE-4409-88C8-5FF16D6739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7600" y="1082588"/>
            <a:ext cx="1971005" cy="1295787"/>
          </a:xfrm>
          <a:prstGeom prst="rect">
            <a:avLst/>
          </a:prstGeom>
        </p:spPr>
      </p:pic>
      <p:sp>
        <p:nvSpPr>
          <p:cNvPr id="48" name="Rectangle 47">
            <a:extLst>
              <a:ext uri="{FF2B5EF4-FFF2-40B4-BE49-F238E27FC236}">
                <a16:creationId xmlns:a16="http://schemas.microsoft.com/office/drawing/2014/main" id="{2705257F-C972-43E7-904E-544B31C7FAF5}"/>
              </a:ext>
            </a:extLst>
          </p:cNvPr>
          <p:cNvSpPr/>
          <p:nvPr/>
        </p:nvSpPr>
        <p:spPr>
          <a:xfrm>
            <a:off x="417600" y="1082589"/>
            <a:ext cx="1445699" cy="824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Aft>
                <a:spcPts val="450"/>
              </a:spcAft>
            </a:pPr>
            <a:r>
              <a:rPr lang="hu-HU" sz="3000" dirty="0">
                <a:solidFill>
                  <a:schemeClr val="bg1"/>
                </a:solidFill>
                <a:latin typeface="Nokia Pure Headline Ultra Light" panose="020B0204020202020204" pitchFamily="34" charset="0"/>
                <a:ea typeface="Nokia Pure Text Light" panose="020B0403020202020204" pitchFamily="34" charset="0"/>
                <a:cs typeface="Nokia Pure Text"/>
              </a:rPr>
              <a:t>Közmű</a:t>
            </a:r>
            <a:endParaRPr lang="en-GB" sz="3000" dirty="0">
              <a:solidFill>
                <a:schemeClr val="bg1"/>
              </a:solidFill>
              <a:latin typeface="Nokia Pure Headline Ultra Light" panose="020B0204020202020204" pitchFamily="34" charset="0"/>
              <a:ea typeface="Nokia Pure Text Light" panose="020B0403020202020204" pitchFamily="34" charset="0"/>
              <a:cs typeface="Nokia Pure Text"/>
            </a:endParaRPr>
          </a:p>
        </p:txBody>
      </p:sp>
      <p:pic>
        <p:nvPicPr>
          <p:cNvPr id="51" name="Picture 50" descr="A picture containing outdoor, track, train, grass&#10;&#10;Description automatically generated">
            <a:extLst>
              <a:ext uri="{FF2B5EF4-FFF2-40B4-BE49-F238E27FC236}">
                <a16:creationId xmlns:a16="http://schemas.microsoft.com/office/drawing/2014/main" id="{57A4D9C5-5C52-4C3A-8C52-DAE83C41770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22929" y="1082588"/>
            <a:ext cx="1972460" cy="1295787"/>
          </a:xfrm>
          <a:prstGeom prst="rect">
            <a:avLst/>
          </a:prstGeom>
        </p:spPr>
      </p:pic>
      <p:sp>
        <p:nvSpPr>
          <p:cNvPr id="52" name="Rectangle 51">
            <a:extLst>
              <a:ext uri="{FF2B5EF4-FFF2-40B4-BE49-F238E27FC236}">
                <a16:creationId xmlns:a16="http://schemas.microsoft.com/office/drawing/2014/main" id="{550B7668-0A85-44CF-84DF-389A1B786645}"/>
              </a:ext>
            </a:extLst>
          </p:cNvPr>
          <p:cNvSpPr/>
          <p:nvPr/>
        </p:nvSpPr>
        <p:spPr>
          <a:xfrm>
            <a:off x="2522663" y="1082589"/>
            <a:ext cx="1898507" cy="824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Aft>
                <a:spcPts val="450"/>
              </a:spcAft>
            </a:pPr>
            <a:r>
              <a:rPr lang="hu-HU" sz="3000" dirty="0">
                <a:solidFill>
                  <a:schemeClr val="tx2"/>
                </a:solidFill>
                <a:latin typeface="Nokia Pure Headline Ultra Light" panose="020B0204020202020204" pitchFamily="34" charset="0"/>
                <a:ea typeface="Nokia Pure Text Light" panose="020B0403020202020204" pitchFamily="34" charset="0"/>
                <a:cs typeface="Nokia Pure Text"/>
              </a:rPr>
              <a:t>Bányászat</a:t>
            </a:r>
            <a:endParaRPr lang="en-GB" sz="3000" dirty="0">
              <a:solidFill>
                <a:schemeClr val="tx2"/>
              </a:solidFill>
              <a:latin typeface="Nokia Pure Headline Ultra Light" panose="020B0204020202020204" pitchFamily="34" charset="0"/>
              <a:ea typeface="Nokia Pure Text Light" panose="020B0403020202020204" pitchFamily="34" charset="0"/>
              <a:cs typeface="Nokia Pure Text"/>
            </a:endParaRPr>
          </a:p>
        </p:txBody>
      </p:sp>
      <p:pic>
        <p:nvPicPr>
          <p:cNvPr id="68" name="Picture 67">
            <a:extLst>
              <a:ext uri="{FF2B5EF4-FFF2-40B4-BE49-F238E27FC236}">
                <a16:creationId xmlns:a16="http://schemas.microsoft.com/office/drawing/2014/main" id="{8429E080-C721-4379-A83E-66162F51B1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504"/>
          <a:stretch/>
        </p:blipFill>
        <p:spPr>
          <a:xfrm>
            <a:off x="4649383" y="1082588"/>
            <a:ext cx="1971005" cy="1300112"/>
          </a:xfrm>
          <a:prstGeom prst="rect">
            <a:avLst/>
          </a:prstGeom>
        </p:spPr>
      </p:pic>
      <p:sp>
        <p:nvSpPr>
          <p:cNvPr id="69" name="Rectangle 68">
            <a:extLst>
              <a:ext uri="{FF2B5EF4-FFF2-40B4-BE49-F238E27FC236}">
                <a16:creationId xmlns:a16="http://schemas.microsoft.com/office/drawing/2014/main" id="{95036C82-0C01-4798-B8C7-337BE0999007}"/>
              </a:ext>
            </a:extLst>
          </p:cNvPr>
          <p:cNvSpPr/>
          <p:nvPr/>
        </p:nvSpPr>
        <p:spPr>
          <a:xfrm>
            <a:off x="4649689" y="1077254"/>
            <a:ext cx="1264367" cy="82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Aft>
                <a:spcPts val="450"/>
              </a:spcAft>
            </a:pPr>
            <a:r>
              <a:rPr lang="hu-HU" sz="3000" dirty="0">
                <a:solidFill>
                  <a:schemeClr val="bg1"/>
                </a:solidFill>
                <a:latin typeface="Nokia Pure Headline Ultra Light" panose="020B0204020202020204" pitchFamily="34" charset="0"/>
                <a:ea typeface="Nokia Pure Text Light" panose="020B0403020202020204" pitchFamily="34" charset="0"/>
                <a:cs typeface="Nokia Pure Text"/>
              </a:rPr>
              <a:t>Vasút</a:t>
            </a:r>
            <a:endParaRPr lang="en-GB" sz="3000" dirty="0">
              <a:solidFill>
                <a:schemeClr val="bg1"/>
              </a:solidFill>
              <a:latin typeface="Nokia Pure Headline Ultra Light" panose="020B0204020202020204" pitchFamily="34" charset="0"/>
              <a:ea typeface="Nokia Pure Text Light" panose="020B0403020202020204" pitchFamily="34" charset="0"/>
              <a:cs typeface="Nokia Pure Text"/>
            </a:endParaRPr>
          </a:p>
        </p:txBody>
      </p:sp>
      <p:pic>
        <p:nvPicPr>
          <p:cNvPr id="70" name="Picture 5" descr="Full screen preview">
            <a:extLst>
              <a:ext uri="{FF2B5EF4-FFF2-40B4-BE49-F238E27FC236}">
                <a16:creationId xmlns:a16="http://schemas.microsoft.com/office/drawing/2014/main" id="{C97BC63E-5F0C-4C1F-B04D-410064E85B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0021" y="1083234"/>
            <a:ext cx="1947074" cy="132755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9F2E901D-FE39-458B-A0FF-A0774C4EB4DE}"/>
              </a:ext>
            </a:extLst>
          </p:cNvPr>
          <p:cNvSpPr/>
          <p:nvPr/>
        </p:nvSpPr>
        <p:spPr>
          <a:xfrm>
            <a:off x="6760326" y="1077901"/>
            <a:ext cx="1928300" cy="815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spcAft>
                <a:spcPts val="450"/>
              </a:spcAft>
            </a:pPr>
            <a:r>
              <a:rPr lang="hu-HU" sz="3000" dirty="0">
                <a:solidFill>
                  <a:schemeClr val="bg1"/>
                </a:solidFill>
                <a:latin typeface="Nokia Pure Headline Ultra Light" panose="020B0204020202020204" pitchFamily="34" charset="0"/>
                <a:ea typeface="Nokia Pure Text Light" panose="020B0403020202020204" pitchFamily="34" charset="0"/>
                <a:cs typeface="Nokia Pure Text"/>
              </a:rPr>
              <a:t>Olaj- és gázipar</a:t>
            </a:r>
            <a:endParaRPr lang="en-GB" sz="3000" dirty="0">
              <a:solidFill>
                <a:schemeClr val="bg1"/>
              </a:solidFill>
              <a:latin typeface="Nokia Pure Headline Ultra Light" panose="020B0204020202020204" pitchFamily="34" charset="0"/>
              <a:ea typeface="Nokia Pure Text Light" panose="020B0403020202020204" pitchFamily="34" charset="0"/>
              <a:cs typeface="Nokia Pure Text"/>
            </a:endParaRPr>
          </a:p>
        </p:txBody>
      </p:sp>
    </p:spTree>
    <p:extLst>
      <p:ext uri="{BB962C8B-B14F-4D97-AF65-F5344CB8AC3E}">
        <p14:creationId xmlns:p14="http://schemas.microsoft.com/office/powerpoint/2010/main" val="406413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A5A799-66E1-490B-A667-0D78C8059FD9}"/>
              </a:ext>
            </a:extLst>
          </p:cNvPr>
          <p:cNvSpPr>
            <a:spLocks noGrp="1"/>
          </p:cNvSpPr>
          <p:nvPr>
            <p:ph type="body" sz="quarter" idx="12"/>
          </p:nvPr>
        </p:nvSpPr>
        <p:spPr/>
        <p:txBody>
          <a:bodyPr lIns="0" tIns="0" rIns="0" bIns="0"/>
          <a:lstStyle/>
          <a:p>
            <a:r>
              <a:rPr lang="en-US" dirty="0">
                <a:solidFill>
                  <a:schemeClr val="accent1"/>
                </a:solidFill>
              </a:rPr>
              <a:t>Nokia IMPACT IoT</a:t>
            </a:r>
          </a:p>
        </p:txBody>
      </p:sp>
      <p:grpSp>
        <p:nvGrpSpPr>
          <p:cNvPr id="33" name="Group 32">
            <a:extLst>
              <a:ext uri="{FF2B5EF4-FFF2-40B4-BE49-F238E27FC236}">
                <a16:creationId xmlns:a16="http://schemas.microsoft.com/office/drawing/2014/main" id="{7619C9FF-FDDF-427E-926E-75C3C2747BED}"/>
              </a:ext>
            </a:extLst>
          </p:cNvPr>
          <p:cNvGrpSpPr/>
          <p:nvPr/>
        </p:nvGrpSpPr>
        <p:grpSpPr>
          <a:xfrm>
            <a:off x="3721210" y="683813"/>
            <a:ext cx="5005189" cy="3832594"/>
            <a:chOff x="2465154" y="1899012"/>
            <a:chExt cx="6012045" cy="4623305"/>
          </a:xfrm>
        </p:grpSpPr>
        <p:sp>
          <p:nvSpPr>
            <p:cNvPr id="4" name="Rectangle 3">
              <a:extLst>
                <a:ext uri="{FF2B5EF4-FFF2-40B4-BE49-F238E27FC236}">
                  <a16:creationId xmlns:a16="http://schemas.microsoft.com/office/drawing/2014/main" id="{AF2ACFCD-1E0D-4CC3-9EF6-52E82A72084B}"/>
                </a:ext>
              </a:extLst>
            </p:cNvPr>
            <p:cNvSpPr/>
            <p:nvPr/>
          </p:nvSpPr>
          <p:spPr>
            <a:xfrm>
              <a:off x="2572543" y="2453191"/>
              <a:ext cx="5868652" cy="1484891"/>
            </a:xfrm>
            <a:prstGeom prst="rect">
              <a:avLst/>
            </a:prstGeom>
            <a:solidFill>
              <a:srgbClr val="D9E8AC"/>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t" anchorCtr="0" forceAA="0" compatLnSpc="1">
              <a:prstTxWarp prst="textNoShape">
                <a:avLst/>
              </a:prstTxWarp>
              <a:noAutofit/>
            </a:bodyPr>
            <a:lstStyle/>
            <a:p>
              <a:pPr algn="ctr" defTabSz="685784" fontAlgn="auto">
                <a:spcBef>
                  <a:spcPts val="0"/>
                </a:spcBef>
                <a:spcAft>
                  <a:spcPts val="0"/>
                </a:spcAft>
                <a:defRPr/>
              </a:pPr>
              <a:r>
                <a:rPr lang="en-GB" dirty="0">
                  <a:solidFill>
                    <a:srgbClr val="001135"/>
                  </a:solidFill>
                  <a:ea typeface="Nokia Pure Text Light" panose="020B0403020202020204" pitchFamily="34" charset="0"/>
                </a:rPr>
                <a:t>IMPACT IoT</a:t>
              </a:r>
            </a:p>
          </p:txBody>
        </p:sp>
        <p:sp>
          <p:nvSpPr>
            <p:cNvPr id="5" name="Rectangle 4">
              <a:extLst>
                <a:ext uri="{FF2B5EF4-FFF2-40B4-BE49-F238E27FC236}">
                  <a16:creationId xmlns:a16="http://schemas.microsoft.com/office/drawing/2014/main" id="{AAA48BA2-B234-46F3-8E48-DC4DF893D890}"/>
                </a:ext>
              </a:extLst>
            </p:cNvPr>
            <p:cNvSpPr/>
            <p:nvPr/>
          </p:nvSpPr>
          <p:spPr>
            <a:xfrm>
              <a:off x="2752563" y="2907124"/>
              <a:ext cx="1782374" cy="39988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hu-HU" sz="900" dirty="0">
                  <a:solidFill>
                    <a:srgbClr val="FFFFFF"/>
                  </a:solidFill>
                </a:rPr>
                <a:t>adatbegyűjtés</a:t>
              </a:r>
              <a:endParaRPr lang="en-GB" sz="900" dirty="0">
                <a:solidFill>
                  <a:srgbClr val="FFFFFF"/>
                </a:solidFill>
              </a:endParaRPr>
            </a:p>
          </p:txBody>
        </p:sp>
        <p:sp>
          <p:nvSpPr>
            <p:cNvPr id="6" name="Rectangle 5">
              <a:extLst>
                <a:ext uri="{FF2B5EF4-FFF2-40B4-BE49-F238E27FC236}">
                  <a16:creationId xmlns:a16="http://schemas.microsoft.com/office/drawing/2014/main" id="{1CB2FF01-2E20-403A-B683-3673B36A35DF}"/>
                </a:ext>
              </a:extLst>
            </p:cNvPr>
            <p:cNvSpPr/>
            <p:nvPr/>
          </p:nvSpPr>
          <p:spPr>
            <a:xfrm>
              <a:off x="4615682" y="2907124"/>
              <a:ext cx="1782374" cy="39988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hu-HU" sz="900" dirty="0">
                  <a:solidFill>
                    <a:srgbClr val="FFFFFF"/>
                  </a:solidFill>
                </a:rPr>
                <a:t>adatmenedzsment</a:t>
              </a:r>
              <a:endParaRPr lang="en-GB" sz="900" dirty="0">
                <a:solidFill>
                  <a:srgbClr val="FFFFFF"/>
                </a:solidFill>
              </a:endParaRPr>
            </a:p>
          </p:txBody>
        </p:sp>
        <p:sp>
          <p:nvSpPr>
            <p:cNvPr id="7" name="Rectangle 6">
              <a:extLst>
                <a:ext uri="{FF2B5EF4-FFF2-40B4-BE49-F238E27FC236}">
                  <a16:creationId xmlns:a16="http://schemas.microsoft.com/office/drawing/2014/main" id="{787FF694-F060-42F1-9A47-58194E04AC61}"/>
                </a:ext>
              </a:extLst>
            </p:cNvPr>
            <p:cNvSpPr/>
            <p:nvPr/>
          </p:nvSpPr>
          <p:spPr>
            <a:xfrm>
              <a:off x="6478801" y="2907124"/>
              <a:ext cx="1782374" cy="39988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hu-HU" sz="900" dirty="0">
                  <a:solidFill>
                    <a:srgbClr val="FFFFFF"/>
                  </a:solidFill>
                </a:rPr>
                <a:t>eszközmenedzsment</a:t>
              </a:r>
              <a:endParaRPr lang="en-GB" sz="900" dirty="0">
                <a:solidFill>
                  <a:srgbClr val="FFFFFF"/>
                </a:solidFill>
              </a:endParaRPr>
            </a:p>
          </p:txBody>
        </p:sp>
        <p:sp>
          <p:nvSpPr>
            <p:cNvPr id="8" name="Rectangle 7">
              <a:extLst>
                <a:ext uri="{FF2B5EF4-FFF2-40B4-BE49-F238E27FC236}">
                  <a16:creationId xmlns:a16="http://schemas.microsoft.com/office/drawing/2014/main" id="{AD2526C3-137E-45D6-88B1-0EB8A2BB115C}"/>
                </a:ext>
              </a:extLst>
            </p:cNvPr>
            <p:cNvSpPr/>
            <p:nvPr/>
          </p:nvSpPr>
          <p:spPr>
            <a:xfrm>
              <a:off x="2752563" y="3395556"/>
              <a:ext cx="5508611" cy="397392"/>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en-GB" sz="900" dirty="0">
                  <a:solidFill>
                    <a:srgbClr val="FFFFFF"/>
                  </a:solidFill>
                </a:rPr>
                <a:t>Containerized microservices platform</a:t>
              </a:r>
            </a:p>
          </p:txBody>
        </p:sp>
        <p:sp>
          <p:nvSpPr>
            <p:cNvPr id="9" name="Rectangle 8">
              <a:extLst>
                <a:ext uri="{FF2B5EF4-FFF2-40B4-BE49-F238E27FC236}">
                  <a16:creationId xmlns:a16="http://schemas.microsoft.com/office/drawing/2014/main" id="{A2299090-1331-4B74-921C-E72BAAE9D2E1}"/>
                </a:ext>
              </a:extLst>
            </p:cNvPr>
            <p:cNvSpPr/>
            <p:nvPr/>
          </p:nvSpPr>
          <p:spPr>
            <a:xfrm>
              <a:off x="2572543" y="4064227"/>
              <a:ext cx="5868651" cy="934189"/>
            </a:xfrm>
            <a:prstGeom prst="rect">
              <a:avLst/>
            </a:prstGeom>
            <a:solidFill>
              <a:srgbClr val="0070C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t" anchorCtr="0" forceAA="0" compatLnSpc="1">
              <a:prstTxWarp prst="textNoShape">
                <a:avLst/>
              </a:prstTxWarp>
              <a:noAutofit/>
            </a:bodyPr>
            <a:lstStyle/>
            <a:p>
              <a:pPr algn="ctr" defTabSz="685784" fontAlgn="auto">
                <a:spcBef>
                  <a:spcPts val="0"/>
                </a:spcBef>
                <a:spcAft>
                  <a:spcPts val="0"/>
                </a:spcAft>
                <a:defRPr/>
              </a:pPr>
              <a:r>
                <a:rPr lang="en-GB" dirty="0">
                  <a:solidFill>
                    <a:srgbClr val="00B0F0"/>
                  </a:solidFill>
                  <a:ea typeface="Nokia Pure Text Light" panose="020B0403020202020204" pitchFamily="34" charset="0"/>
                </a:rPr>
                <a:t>Networks</a:t>
              </a:r>
            </a:p>
          </p:txBody>
        </p:sp>
        <p:sp>
          <p:nvSpPr>
            <p:cNvPr id="10" name="TextBox 9">
              <a:extLst>
                <a:ext uri="{FF2B5EF4-FFF2-40B4-BE49-F238E27FC236}">
                  <a16:creationId xmlns:a16="http://schemas.microsoft.com/office/drawing/2014/main" id="{801A3D61-5B4E-40DD-A772-CDA6EB9C592E}"/>
                </a:ext>
              </a:extLst>
            </p:cNvPr>
            <p:cNvSpPr txBox="1"/>
            <p:nvPr/>
          </p:nvSpPr>
          <p:spPr>
            <a:xfrm>
              <a:off x="2824571" y="4407556"/>
              <a:ext cx="958950" cy="345467"/>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Licensed</a:t>
              </a:r>
            </a:p>
          </p:txBody>
        </p:sp>
        <p:sp>
          <p:nvSpPr>
            <p:cNvPr id="11" name="TextBox 10">
              <a:extLst>
                <a:ext uri="{FF2B5EF4-FFF2-40B4-BE49-F238E27FC236}">
                  <a16:creationId xmlns:a16="http://schemas.microsoft.com/office/drawing/2014/main" id="{111662A0-1457-4EFF-AC96-0DF589681C67}"/>
                </a:ext>
              </a:extLst>
            </p:cNvPr>
            <p:cNvSpPr txBox="1"/>
            <p:nvPr/>
          </p:nvSpPr>
          <p:spPr>
            <a:xfrm>
              <a:off x="2824571" y="4649889"/>
              <a:ext cx="999511" cy="325230"/>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Unlicensed</a:t>
              </a:r>
            </a:p>
          </p:txBody>
        </p:sp>
        <p:sp>
          <p:nvSpPr>
            <p:cNvPr id="12" name="TextBox 11">
              <a:extLst>
                <a:ext uri="{FF2B5EF4-FFF2-40B4-BE49-F238E27FC236}">
                  <a16:creationId xmlns:a16="http://schemas.microsoft.com/office/drawing/2014/main" id="{3D9CDBE0-5B34-4104-8DBE-4DA73F9B4D3C}"/>
                </a:ext>
              </a:extLst>
            </p:cNvPr>
            <p:cNvSpPr txBox="1"/>
            <p:nvPr/>
          </p:nvSpPr>
          <p:spPr>
            <a:xfrm>
              <a:off x="3978524" y="4417674"/>
              <a:ext cx="958950" cy="345467"/>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IP</a:t>
              </a:r>
            </a:p>
          </p:txBody>
        </p:sp>
        <p:sp>
          <p:nvSpPr>
            <p:cNvPr id="13" name="TextBox 12">
              <a:extLst>
                <a:ext uri="{FF2B5EF4-FFF2-40B4-BE49-F238E27FC236}">
                  <a16:creationId xmlns:a16="http://schemas.microsoft.com/office/drawing/2014/main" id="{48B7996C-25E8-4A4B-AEC9-EA7C173D1026}"/>
                </a:ext>
              </a:extLst>
            </p:cNvPr>
            <p:cNvSpPr txBox="1"/>
            <p:nvPr/>
          </p:nvSpPr>
          <p:spPr>
            <a:xfrm>
              <a:off x="3976699" y="4649889"/>
              <a:ext cx="958950" cy="345467"/>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Non-IP</a:t>
              </a:r>
            </a:p>
          </p:txBody>
        </p:sp>
        <p:sp>
          <p:nvSpPr>
            <p:cNvPr id="14" name="TextBox 13">
              <a:extLst>
                <a:ext uri="{FF2B5EF4-FFF2-40B4-BE49-F238E27FC236}">
                  <a16:creationId xmlns:a16="http://schemas.microsoft.com/office/drawing/2014/main" id="{51DC9580-FC22-44DC-A750-BECA6E8C7780}"/>
                </a:ext>
              </a:extLst>
            </p:cNvPr>
            <p:cNvSpPr txBox="1"/>
            <p:nvPr/>
          </p:nvSpPr>
          <p:spPr>
            <a:xfrm>
              <a:off x="4961870" y="4418583"/>
              <a:ext cx="958950" cy="345467"/>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3GPP</a:t>
              </a:r>
            </a:p>
          </p:txBody>
        </p:sp>
        <p:sp>
          <p:nvSpPr>
            <p:cNvPr id="15" name="TextBox 14">
              <a:extLst>
                <a:ext uri="{FF2B5EF4-FFF2-40B4-BE49-F238E27FC236}">
                  <a16:creationId xmlns:a16="http://schemas.microsoft.com/office/drawing/2014/main" id="{8A31F254-92B6-44B6-904A-6B8FB15304F8}"/>
                </a:ext>
              </a:extLst>
            </p:cNvPr>
            <p:cNvSpPr txBox="1"/>
            <p:nvPr/>
          </p:nvSpPr>
          <p:spPr>
            <a:xfrm>
              <a:off x="4961965" y="4649889"/>
              <a:ext cx="958950" cy="345467"/>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Non-3GPP</a:t>
              </a:r>
            </a:p>
          </p:txBody>
        </p:sp>
        <p:sp>
          <p:nvSpPr>
            <p:cNvPr id="16" name="TextBox 15">
              <a:extLst>
                <a:ext uri="{FF2B5EF4-FFF2-40B4-BE49-F238E27FC236}">
                  <a16:creationId xmlns:a16="http://schemas.microsoft.com/office/drawing/2014/main" id="{AC871E95-40A6-488F-9D07-8E7522BDF29D}"/>
                </a:ext>
              </a:extLst>
            </p:cNvPr>
            <p:cNvSpPr txBox="1"/>
            <p:nvPr/>
          </p:nvSpPr>
          <p:spPr>
            <a:xfrm>
              <a:off x="6150097" y="4419292"/>
              <a:ext cx="958950" cy="345467"/>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High latency</a:t>
              </a:r>
            </a:p>
          </p:txBody>
        </p:sp>
        <p:sp>
          <p:nvSpPr>
            <p:cNvPr id="17" name="TextBox 16">
              <a:extLst>
                <a:ext uri="{FF2B5EF4-FFF2-40B4-BE49-F238E27FC236}">
                  <a16:creationId xmlns:a16="http://schemas.microsoft.com/office/drawing/2014/main" id="{84783626-BCC4-4A77-9D73-3EC3BCBAA3A5}"/>
                </a:ext>
              </a:extLst>
            </p:cNvPr>
            <p:cNvSpPr txBox="1"/>
            <p:nvPr/>
          </p:nvSpPr>
          <p:spPr>
            <a:xfrm>
              <a:off x="6150097" y="4661784"/>
              <a:ext cx="958950" cy="345467"/>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Low latency</a:t>
              </a:r>
            </a:p>
          </p:txBody>
        </p:sp>
        <p:sp>
          <p:nvSpPr>
            <p:cNvPr id="18" name="TextBox 17">
              <a:extLst>
                <a:ext uri="{FF2B5EF4-FFF2-40B4-BE49-F238E27FC236}">
                  <a16:creationId xmlns:a16="http://schemas.microsoft.com/office/drawing/2014/main" id="{E8FC4DF2-5901-4826-968B-9C38682535A8}"/>
                </a:ext>
              </a:extLst>
            </p:cNvPr>
            <p:cNvSpPr txBox="1"/>
            <p:nvPr/>
          </p:nvSpPr>
          <p:spPr>
            <a:xfrm>
              <a:off x="7464873" y="4433865"/>
              <a:ext cx="958950" cy="345467"/>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Public</a:t>
              </a:r>
            </a:p>
          </p:txBody>
        </p:sp>
        <p:sp>
          <p:nvSpPr>
            <p:cNvPr id="19" name="TextBox 18">
              <a:extLst>
                <a:ext uri="{FF2B5EF4-FFF2-40B4-BE49-F238E27FC236}">
                  <a16:creationId xmlns:a16="http://schemas.microsoft.com/office/drawing/2014/main" id="{8F8A690D-613F-4361-B92F-ECC1CB5AE2D0}"/>
                </a:ext>
              </a:extLst>
            </p:cNvPr>
            <p:cNvSpPr txBox="1"/>
            <p:nvPr/>
          </p:nvSpPr>
          <p:spPr>
            <a:xfrm>
              <a:off x="7476586" y="4672993"/>
              <a:ext cx="1000613" cy="322363"/>
            </a:xfrm>
            <a:prstGeom prst="rect">
              <a:avLst/>
            </a:prstGeom>
            <a:noFill/>
            <a:ln>
              <a:noFill/>
            </a:ln>
          </p:spPr>
          <p:txBody>
            <a:bodyPr wrap="none" lIns="54000" tIns="54000" rIns="54000" bIns="54000" rtlCol="0">
              <a:noAutofit/>
            </a:bodyPr>
            <a:lstStyle/>
            <a:p>
              <a:pPr>
                <a:spcAft>
                  <a:spcPts val="225"/>
                </a:spcAft>
                <a:buSzPct val="100000"/>
              </a:pPr>
              <a:r>
                <a:rPr lang="en-US" sz="900">
                  <a:solidFill>
                    <a:schemeClr val="bg1"/>
                  </a:solidFill>
                  <a:latin typeface="+mn-lt"/>
                </a:rPr>
                <a:t>Private</a:t>
              </a:r>
            </a:p>
          </p:txBody>
        </p:sp>
        <p:sp>
          <p:nvSpPr>
            <p:cNvPr id="20" name="Rectangle 19">
              <a:extLst>
                <a:ext uri="{FF2B5EF4-FFF2-40B4-BE49-F238E27FC236}">
                  <a16:creationId xmlns:a16="http://schemas.microsoft.com/office/drawing/2014/main" id="{CCDC2F00-D219-431F-A13B-5FA26471031D}"/>
                </a:ext>
              </a:extLst>
            </p:cNvPr>
            <p:cNvSpPr/>
            <p:nvPr/>
          </p:nvSpPr>
          <p:spPr>
            <a:xfrm>
              <a:off x="2572543" y="1899012"/>
              <a:ext cx="5868652" cy="435544"/>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784" fontAlgn="auto">
                <a:spcBef>
                  <a:spcPts val="0"/>
                </a:spcBef>
                <a:spcAft>
                  <a:spcPts val="0"/>
                </a:spcAft>
                <a:defRPr/>
              </a:pPr>
              <a:r>
                <a:rPr lang="hu-HU" sz="1350" dirty="0">
                  <a:solidFill>
                    <a:srgbClr val="001135"/>
                  </a:solidFill>
                  <a:ea typeface="Nokia Pure Text Light" panose="020B0403020202020204" pitchFamily="34" charset="0"/>
                </a:rPr>
                <a:t>Üzleti haszon és felhasználás</a:t>
              </a:r>
              <a:endParaRPr lang="en-US" sz="1350" dirty="0">
                <a:solidFill>
                  <a:srgbClr val="001135"/>
                </a:solidFill>
                <a:ea typeface="Nokia Pure Text Light" panose="020B0403020202020204" pitchFamily="34" charset="0"/>
              </a:endParaRPr>
            </a:p>
          </p:txBody>
        </p:sp>
        <p:sp>
          <p:nvSpPr>
            <p:cNvPr id="21" name="Rectangle 20">
              <a:extLst>
                <a:ext uri="{FF2B5EF4-FFF2-40B4-BE49-F238E27FC236}">
                  <a16:creationId xmlns:a16="http://schemas.microsoft.com/office/drawing/2014/main" id="{8BA3C074-1DA6-4318-B746-8E7B00C79BE5}"/>
                </a:ext>
              </a:extLst>
            </p:cNvPr>
            <p:cNvSpPr/>
            <p:nvPr/>
          </p:nvSpPr>
          <p:spPr>
            <a:xfrm>
              <a:off x="2564813" y="5120696"/>
              <a:ext cx="1101624" cy="492009"/>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en-GB" sz="900">
                  <a:solidFill>
                    <a:srgbClr val="000000"/>
                  </a:solidFill>
                </a:rPr>
                <a:t>Smart cities</a:t>
              </a:r>
            </a:p>
          </p:txBody>
        </p:sp>
        <p:sp>
          <p:nvSpPr>
            <p:cNvPr id="22" name="Rectangle 21">
              <a:extLst>
                <a:ext uri="{FF2B5EF4-FFF2-40B4-BE49-F238E27FC236}">
                  <a16:creationId xmlns:a16="http://schemas.microsoft.com/office/drawing/2014/main" id="{83BDC175-3808-4FDF-8772-AE0E41FA5F5A}"/>
                </a:ext>
              </a:extLst>
            </p:cNvPr>
            <p:cNvSpPr/>
            <p:nvPr/>
          </p:nvSpPr>
          <p:spPr>
            <a:xfrm>
              <a:off x="3724671" y="5120696"/>
              <a:ext cx="1134386" cy="492009"/>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en-GB" sz="900" dirty="0">
                  <a:solidFill>
                    <a:srgbClr val="000000"/>
                  </a:solidFill>
                </a:rPr>
                <a:t>Smart utilities</a:t>
              </a:r>
            </a:p>
          </p:txBody>
        </p:sp>
        <p:sp>
          <p:nvSpPr>
            <p:cNvPr id="23" name="Rectangle 22">
              <a:extLst>
                <a:ext uri="{FF2B5EF4-FFF2-40B4-BE49-F238E27FC236}">
                  <a16:creationId xmlns:a16="http://schemas.microsoft.com/office/drawing/2014/main" id="{446CDBAD-5BE3-416D-AD0B-FC049594D6F3}"/>
                </a:ext>
              </a:extLst>
            </p:cNvPr>
            <p:cNvSpPr/>
            <p:nvPr/>
          </p:nvSpPr>
          <p:spPr>
            <a:xfrm>
              <a:off x="4918872" y="5120695"/>
              <a:ext cx="1134386" cy="492009"/>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en-GB" sz="900">
                  <a:solidFill>
                    <a:srgbClr val="000000"/>
                  </a:solidFill>
                </a:rPr>
                <a:t>Smart assets</a:t>
              </a:r>
            </a:p>
          </p:txBody>
        </p:sp>
        <p:sp>
          <p:nvSpPr>
            <p:cNvPr id="24" name="Rectangle 23">
              <a:extLst>
                <a:ext uri="{FF2B5EF4-FFF2-40B4-BE49-F238E27FC236}">
                  <a16:creationId xmlns:a16="http://schemas.microsoft.com/office/drawing/2014/main" id="{BB516B4E-F54C-4D79-9C9F-DE3C9D17D72F}"/>
                </a:ext>
              </a:extLst>
            </p:cNvPr>
            <p:cNvSpPr/>
            <p:nvPr/>
          </p:nvSpPr>
          <p:spPr>
            <a:xfrm>
              <a:off x="6145705" y="5127447"/>
              <a:ext cx="1134386" cy="492009"/>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hu-HU" sz="900" dirty="0">
                  <a:solidFill>
                    <a:srgbClr val="000000"/>
                  </a:solidFill>
                </a:rPr>
                <a:t>okos közlekedés</a:t>
              </a:r>
              <a:endParaRPr lang="en-GB" sz="900" dirty="0">
                <a:solidFill>
                  <a:srgbClr val="000000"/>
                </a:solidFill>
              </a:endParaRPr>
            </a:p>
          </p:txBody>
        </p:sp>
        <p:sp>
          <p:nvSpPr>
            <p:cNvPr id="25" name="Rectangle 24">
              <a:extLst>
                <a:ext uri="{FF2B5EF4-FFF2-40B4-BE49-F238E27FC236}">
                  <a16:creationId xmlns:a16="http://schemas.microsoft.com/office/drawing/2014/main" id="{99BCE69C-D25B-40E3-9A7C-A3A1D8BF7185}"/>
                </a:ext>
              </a:extLst>
            </p:cNvPr>
            <p:cNvSpPr/>
            <p:nvPr/>
          </p:nvSpPr>
          <p:spPr>
            <a:xfrm>
              <a:off x="7315236" y="5129062"/>
              <a:ext cx="1134386" cy="483642"/>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hu-HU" sz="900" dirty="0">
                  <a:solidFill>
                    <a:srgbClr val="000000"/>
                  </a:solidFill>
                </a:rPr>
                <a:t>okos gyártás</a:t>
              </a:r>
              <a:endParaRPr lang="en-GB" sz="900" dirty="0">
                <a:solidFill>
                  <a:srgbClr val="000000"/>
                </a:solidFill>
              </a:endParaRPr>
            </a:p>
          </p:txBody>
        </p:sp>
        <p:pic>
          <p:nvPicPr>
            <p:cNvPr id="26" name="Picture 25" descr="A close up of a womans face&#10;&#10;Description automatically generated">
              <a:extLst>
                <a:ext uri="{FF2B5EF4-FFF2-40B4-BE49-F238E27FC236}">
                  <a16:creationId xmlns:a16="http://schemas.microsoft.com/office/drawing/2014/main" id="{27CEBC46-D743-48A6-9321-28E76C664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915" y="5669869"/>
              <a:ext cx="821956" cy="824733"/>
            </a:xfrm>
            <a:prstGeom prst="rect">
              <a:avLst/>
            </a:prstGeom>
          </p:spPr>
        </p:pic>
        <p:pic>
          <p:nvPicPr>
            <p:cNvPr id="27" name="Picture 26" descr="A close up of a logo&#10;&#10;Description automatically generated">
              <a:extLst>
                <a:ext uri="{FF2B5EF4-FFF2-40B4-BE49-F238E27FC236}">
                  <a16:creationId xmlns:a16="http://schemas.microsoft.com/office/drawing/2014/main" id="{7B27DA52-FB33-4D7C-BD44-74AA65DD7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154" y="5644368"/>
              <a:ext cx="752547" cy="752547"/>
            </a:xfrm>
            <a:prstGeom prst="rect">
              <a:avLst/>
            </a:prstGeom>
          </p:spPr>
        </p:pic>
        <p:pic>
          <p:nvPicPr>
            <p:cNvPr id="28" name="Picture 27" descr="A picture containing clock&#10;&#10;Description automatically generated">
              <a:extLst>
                <a:ext uri="{FF2B5EF4-FFF2-40B4-BE49-F238E27FC236}">
                  <a16:creationId xmlns:a16="http://schemas.microsoft.com/office/drawing/2014/main" id="{6E16592B-ED73-4A44-B700-4A5836A70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611" y="5734985"/>
              <a:ext cx="752546" cy="752546"/>
            </a:xfrm>
            <a:prstGeom prst="rect">
              <a:avLst/>
            </a:prstGeom>
          </p:spPr>
        </p:pic>
        <p:pic>
          <p:nvPicPr>
            <p:cNvPr id="29" name="Picture 28" descr="A picture containing clock&#10;&#10;Description automatically generated">
              <a:extLst>
                <a:ext uri="{FF2B5EF4-FFF2-40B4-BE49-F238E27FC236}">
                  <a16:creationId xmlns:a16="http://schemas.microsoft.com/office/drawing/2014/main" id="{3F39FCF2-8B28-4222-A653-13A7FD092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4691" y="5769771"/>
              <a:ext cx="752546" cy="752546"/>
            </a:xfrm>
            <a:prstGeom prst="rect">
              <a:avLst/>
            </a:prstGeom>
          </p:spPr>
        </p:pic>
        <p:pic>
          <p:nvPicPr>
            <p:cNvPr id="30" name="Picture 29" descr="A picture containing building, photo, colorful, light&#10;&#10;Description automatically generated">
              <a:extLst>
                <a:ext uri="{FF2B5EF4-FFF2-40B4-BE49-F238E27FC236}">
                  <a16:creationId xmlns:a16="http://schemas.microsoft.com/office/drawing/2014/main" id="{A65877FA-CC08-46CE-8FE5-0A1156B498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2783" y="5804969"/>
              <a:ext cx="1008933" cy="431344"/>
            </a:xfrm>
            <a:prstGeom prst="rect">
              <a:avLst/>
            </a:prstGeom>
          </p:spPr>
        </p:pic>
        <p:pic>
          <p:nvPicPr>
            <p:cNvPr id="31" name="Picture 30">
              <a:extLst>
                <a:ext uri="{FF2B5EF4-FFF2-40B4-BE49-F238E27FC236}">
                  <a16:creationId xmlns:a16="http://schemas.microsoft.com/office/drawing/2014/main" id="{D66EB230-2735-438B-ACFE-FFA3B7A760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43963" y="5811305"/>
              <a:ext cx="1397231" cy="141612"/>
            </a:xfrm>
            <a:prstGeom prst="rect">
              <a:avLst/>
            </a:prstGeom>
          </p:spPr>
        </p:pic>
        <p:pic>
          <p:nvPicPr>
            <p:cNvPr id="32" name="Picture 31" descr="A close up of a logo&#10;&#10;Description automatically generated">
              <a:extLst>
                <a:ext uri="{FF2B5EF4-FFF2-40B4-BE49-F238E27FC236}">
                  <a16:creationId xmlns:a16="http://schemas.microsoft.com/office/drawing/2014/main" id="{27253DDD-C224-4754-96F1-F8DCF4D4A6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9027" y="6111258"/>
              <a:ext cx="893112" cy="376047"/>
            </a:xfrm>
            <a:prstGeom prst="rect">
              <a:avLst/>
            </a:prstGeom>
          </p:spPr>
        </p:pic>
        <p:sp>
          <p:nvSpPr>
            <p:cNvPr id="40" name="Rectangle 39">
              <a:extLst>
                <a:ext uri="{FF2B5EF4-FFF2-40B4-BE49-F238E27FC236}">
                  <a16:creationId xmlns:a16="http://schemas.microsoft.com/office/drawing/2014/main" id="{A6C8FC91-2FFB-41A2-9CF1-4ED5EF21617E}"/>
                </a:ext>
              </a:extLst>
            </p:cNvPr>
            <p:cNvSpPr/>
            <p:nvPr/>
          </p:nvSpPr>
          <p:spPr>
            <a:xfrm>
              <a:off x="2617864" y="5117572"/>
              <a:ext cx="1101625" cy="492009"/>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hu-HU" sz="900" dirty="0">
                  <a:solidFill>
                    <a:srgbClr val="000000"/>
                  </a:solidFill>
                </a:rPr>
                <a:t>okos város</a:t>
              </a:r>
              <a:endParaRPr lang="en-GB" sz="900" dirty="0">
                <a:solidFill>
                  <a:srgbClr val="000000"/>
                </a:solidFill>
              </a:endParaRPr>
            </a:p>
          </p:txBody>
        </p:sp>
        <p:sp>
          <p:nvSpPr>
            <p:cNvPr id="41" name="Rectangle 40">
              <a:extLst>
                <a:ext uri="{FF2B5EF4-FFF2-40B4-BE49-F238E27FC236}">
                  <a16:creationId xmlns:a16="http://schemas.microsoft.com/office/drawing/2014/main" id="{2A373AC1-75A3-4017-8AEE-1A7CDAF19154}"/>
                </a:ext>
              </a:extLst>
            </p:cNvPr>
            <p:cNvSpPr/>
            <p:nvPr/>
          </p:nvSpPr>
          <p:spPr>
            <a:xfrm>
              <a:off x="3777722" y="5117572"/>
              <a:ext cx="1134386" cy="492009"/>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hu-HU" sz="900" dirty="0">
                  <a:solidFill>
                    <a:srgbClr val="000000"/>
                  </a:solidFill>
                </a:rPr>
                <a:t>okos közmű</a:t>
              </a:r>
              <a:endParaRPr lang="en-GB" sz="900" dirty="0">
                <a:solidFill>
                  <a:srgbClr val="000000"/>
                </a:solidFill>
              </a:endParaRPr>
            </a:p>
          </p:txBody>
        </p:sp>
        <p:sp>
          <p:nvSpPr>
            <p:cNvPr id="42" name="Rectangle 41">
              <a:extLst>
                <a:ext uri="{FF2B5EF4-FFF2-40B4-BE49-F238E27FC236}">
                  <a16:creationId xmlns:a16="http://schemas.microsoft.com/office/drawing/2014/main" id="{9B98AEA9-BF53-4937-B925-DB174CEE4ABF}"/>
                </a:ext>
              </a:extLst>
            </p:cNvPr>
            <p:cNvSpPr/>
            <p:nvPr/>
          </p:nvSpPr>
          <p:spPr>
            <a:xfrm>
              <a:off x="4971922" y="5117572"/>
              <a:ext cx="1134386" cy="492009"/>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54000" rIns="0" bIns="54000" numCol="1" spcCol="0" rtlCol="0" fromWordArt="0" anchor="ctr" anchorCtr="0" forceAA="0" compatLnSpc="1">
              <a:prstTxWarp prst="textNoShape">
                <a:avLst/>
              </a:prstTxWarp>
              <a:noAutofit/>
            </a:bodyPr>
            <a:lstStyle/>
            <a:p>
              <a:pPr algn="ctr" defTabSz="685784" fontAlgn="auto">
                <a:spcBef>
                  <a:spcPts val="0"/>
                </a:spcBef>
                <a:spcAft>
                  <a:spcPts val="0"/>
                </a:spcAft>
                <a:defRPr/>
              </a:pPr>
              <a:r>
                <a:rPr lang="hu-HU" sz="900" dirty="0">
                  <a:solidFill>
                    <a:srgbClr val="000000"/>
                  </a:solidFill>
                </a:rPr>
                <a:t>okos infrastruktúra</a:t>
              </a:r>
              <a:endParaRPr lang="en-GB" sz="900" dirty="0">
                <a:solidFill>
                  <a:srgbClr val="000000"/>
                </a:solidFill>
              </a:endParaRPr>
            </a:p>
          </p:txBody>
        </p:sp>
      </p:grpSp>
      <p:sp>
        <p:nvSpPr>
          <p:cNvPr id="39" name="Rectangle 38">
            <a:extLst>
              <a:ext uri="{FF2B5EF4-FFF2-40B4-BE49-F238E27FC236}">
                <a16:creationId xmlns:a16="http://schemas.microsoft.com/office/drawing/2014/main" id="{4C881625-EAEF-4C7D-928A-975892A2CBC6}"/>
              </a:ext>
            </a:extLst>
          </p:cNvPr>
          <p:cNvSpPr/>
          <p:nvPr/>
        </p:nvSpPr>
        <p:spPr>
          <a:xfrm>
            <a:off x="439018" y="1408078"/>
            <a:ext cx="2326681" cy="248448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285750" indent="-285750" defTabSz="455573">
              <a:spcBef>
                <a:spcPts val="0"/>
              </a:spcBef>
              <a:spcAft>
                <a:spcPts val="0"/>
              </a:spcAft>
              <a:buFont typeface="Arial" panose="020B0604020202020204" pitchFamily="34" charset="0"/>
              <a:buChar char="•"/>
              <a:defRPr/>
            </a:pP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285750" indent="-285750" defTabSz="455573">
              <a:spcBef>
                <a:spcPts val="0"/>
              </a:spcBef>
              <a:spcAft>
                <a:spcPts val="0"/>
              </a:spcAft>
              <a:buFont typeface="Wingdings" panose="05000000000000000000" pitchFamily="2" charset="2"/>
              <a:buChar char="§"/>
              <a:defRPr/>
            </a:pPr>
            <a:r>
              <a:rPr lang="hu-HU"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rPr>
              <a:t>skálázható</a:t>
            </a: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285750" indent="-285750" defTabSz="455573">
              <a:spcBef>
                <a:spcPts val="0"/>
              </a:spcBef>
              <a:spcAft>
                <a:spcPts val="0"/>
              </a:spcAft>
              <a:buFont typeface="Wingdings" panose="05000000000000000000" pitchFamily="2" charset="2"/>
              <a:buChar char="§"/>
              <a:defRPr/>
            </a:pP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285750" indent="-285750" defTabSz="455573">
              <a:spcBef>
                <a:spcPts val="0"/>
              </a:spcBef>
              <a:spcAft>
                <a:spcPts val="0"/>
              </a:spcAft>
              <a:buFont typeface="Wingdings" panose="05000000000000000000" pitchFamily="2" charset="2"/>
              <a:buChar char="§"/>
              <a:defRPr/>
            </a:pPr>
            <a:r>
              <a:rPr lang="hu-HU"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rPr>
              <a:t>szabványos</a:t>
            </a: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285750" indent="-285750" defTabSz="455573">
              <a:spcBef>
                <a:spcPts val="0"/>
              </a:spcBef>
              <a:spcAft>
                <a:spcPts val="0"/>
              </a:spcAft>
              <a:buFont typeface="Wingdings" panose="05000000000000000000" pitchFamily="2" charset="2"/>
              <a:buChar char="§"/>
              <a:defRPr/>
            </a:pP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285750" indent="-285750" defTabSz="455573">
              <a:spcBef>
                <a:spcPts val="0"/>
              </a:spcBef>
              <a:spcAft>
                <a:spcPts val="0"/>
              </a:spcAft>
              <a:buFont typeface="Wingdings" panose="05000000000000000000" pitchFamily="2" charset="2"/>
              <a:buChar char="§"/>
              <a:defRPr/>
            </a:pPr>
            <a:r>
              <a:rPr lang="hu-HU"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rPr>
              <a:t>többszörös hálózat</a:t>
            </a: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285750" indent="-285750" defTabSz="455573">
              <a:spcBef>
                <a:spcPts val="0"/>
              </a:spcBef>
              <a:spcAft>
                <a:spcPts val="0"/>
              </a:spcAft>
              <a:buFont typeface="Wingdings" panose="05000000000000000000" pitchFamily="2" charset="2"/>
              <a:buChar char="§"/>
              <a:defRPr/>
            </a:pP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285750" indent="-285750" defTabSz="455573">
              <a:spcBef>
                <a:spcPts val="0"/>
              </a:spcBef>
              <a:spcAft>
                <a:spcPts val="0"/>
              </a:spcAft>
              <a:buFont typeface="Wingdings" panose="05000000000000000000" pitchFamily="2" charset="2"/>
              <a:buChar char="§"/>
              <a:defRPr/>
            </a:pPr>
            <a:r>
              <a:rPr lang="hu-HU"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rPr>
              <a:t>magas eszközszámhoz</a:t>
            </a: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285750" indent="-285750" defTabSz="455573">
              <a:spcBef>
                <a:spcPts val="0"/>
              </a:spcBef>
              <a:spcAft>
                <a:spcPts val="0"/>
              </a:spcAft>
              <a:buFont typeface="Wingdings" panose="05000000000000000000" pitchFamily="2" charset="2"/>
              <a:buChar char="§"/>
              <a:defRPr/>
            </a:pP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285750" indent="-285750" defTabSz="455573">
              <a:spcBef>
                <a:spcPts val="0"/>
              </a:spcBef>
              <a:spcAft>
                <a:spcPts val="0"/>
              </a:spcAft>
              <a:buFont typeface="Wingdings" panose="05000000000000000000" pitchFamily="2" charset="2"/>
              <a:buChar char="§"/>
              <a:defRPr/>
            </a:pPr>
            <a:r>
              <a:rPr lang="hu-HU"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rPr>
              <a:t>több intézménynek</a:t>
            </a:r>
            <a:endParaRPr lang="en-US" altLang="en-US" sz="1400" dirty="0">
              <a:solidFill>
                <a:schemeClr val="tx2"/>
              </a:solidFill>
              <a:latin typeface="Nokia Pure Headline" panose="020B0504040602060303" pitchFamily="34" charset="0"/>
              <a:ea typeface="Nokia Pure Text Light" panose="020B0304040602060303" pitchFamily="34" charset="0"/>
              <a:cs typeface="Nokia Pure Text Light" panose="020B0304040602060303" pitchFamily="34" charset="0"/>
            </a:endParaRPr>
          </a:p>
          <a:p>
            <a:pPr marL="171450" indent="-171450" defTabSz="455573">
              <a:spcBef>
                <a:spcPts val="0"/>
              </a:spcBef>
              <a:spcAft>
                <a:spcPts val="0"/>
              </a:spcAft>
              <a:buFont typeface="Arial" panose="020B0604020202020204" pitchFamily="34" charset="0"/>
              <a:buChar char="•"/>
              <a:defRPr/>
            </a:pPr>
            <a:endParaRPr lang="en-US" altLang="en-US" sz="1200" dirty="0">
              <a:solidFill>
                <a:schemeClr val="tx2"/>
              </a:solidFill>
              <a:latin typeface="Nokia Pure Headline" panose="020B0504040602060303" pitchFamily="34" charset="0"/>
              <a:ea typeface="Nokia Pure Text" pitchFamily="34" charset="0"/>
              <a:cs typeface="Nokia Pure Text" pitchFamily="34" charset="0"/>
            </a:endParaRPr>
          </a:p>
        </p:txBody>
      </p:sp>
      <p:sp>
        <p:nvSpPr>
          <p:cNvPr id="43" name="Rectangle 42">
            <a:extLst>
              <a:ext uri="{FF2B5EF4-FFF2-40B4-BE49-F238E27FC236}">
                <a16:creationId xmlns:a16="http://schemas.microsoft.com/office/drawing/2014/main" id="{389772F1-4487-4402-A1CC-1E24F955B110}"/>
              </a:ext>
            </a:extLst>
          </p:cNvPr>
          <p:cNvSpPr/>
          <p:nvPr/>
        </p:nvSpPr>
        <p:spPr>
          <a:xfrm>
            <a:off x="751430" y="4750472"/>
            <a:ext cx="683812" cy="266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r>
              <a:rPr lang="en-US" sz="800" dirty="0">
                <a:solidFill>
                  <a:schemeClr val="tx2"/>
                </a:solidFill>
              </a:rPr>
              <a:t>Nokia 2023</a:t>
            </a:r>
            <a:endParaRPr lang="hu-HU" sz="800" dirty="0">
              <a:solidFill>
                <a:schemeClr val="tx2"/>
              </a:solidFill>
            </a:endParaRPr>
          </a:p>
        </p:txBody>
      </p:sp>
    </p:spTree>
    <p:extLst>
      <p:ext uri="{BB962C8B-B14F-4D97-AF65-F5344CB8AC3E}">
        <p14:creationId xmlns:p14="http://schemas.microsoft.com/office/powerpoint/2010/main" val="3206853367"/>
      </p:ext>
    </p:extLst>
  </p:cSld>
  <p:clrMapOvr>
    <a:masterClrMapping/>
  </p:clrMapOvr>
</p:sld>
</file>

<file path=ppt/theme/theme1.xml><?xml version="1.0" encoding="utf-8"?>
<a:theme xmlns:a="http://schemas.openxmlformats.org/drawingml/2006/main" name="1. Master">
  <a:themeElements>
    <a:clrScheme name="Nokia 2023.1">
      <a:dk1>
        <a:srgbClr val="CCCCCC"/>
      </a:dk1>
      <a:lt1>
        <a:srgbClr val="FFFFFF"/>
      </a:lt1>
      <a:dk2>
        <a:srgbClr val="001135"/>
      </a:dk2>
      <a:lt2>
        <a:srgbClr val="666666"/>
      </a:lt2>
      <a:accent1>
        <a:srgbClr val="005AFF"/>
      </a:accent1>
      <a:accent2>
        <a:srgbClr val="23ABB6"/>
      </a:accent2>
      <a:accent3>
        <a:srgbClr val="37CC73"/>
      </a:accent3>
      <a:accent4>
        <a:srgbClr val="F47F31"/>
      </a:accent4>
      <a:accent5>
        <a:srgbClr val="E03DCD"/>
      </a:accent5>
      <a:accent6>
        <a:srgbClr val="7D33F2"/>
      </a:accent6>
      <a:hlink>
        <a:srgbClr val="001135"/>
      </a:hlink>
      <a:folHlink>
        <a:srgbClr val="005AFF"/>
      </a:folHlink>
    </a:clrScheme>
    <a:fontScheme name="Nokia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300"/>
          </a:spcAft>
          <a:buClrTx/>
          <a:buSzTx/>
          <a:buFont typeface="+mj-lt"/>
          <a:buNone/>
          <a:tabLst>
            <a:tab pos="180000" algn="l"/>
          </a:tabLst>
          <a:defRPr kumimoji="0" sz="1200" b="0" i="0" u="none" strike="noStrike" kern="1200" cap="none" spc="0" normalizeH="0" baseline="0" noProof="0" dirty="0" smtClean="0">
            <a:ln>
              <a:noFill/>
            </a:ln>
            <a:solidFill>
              <a:schemeClr val="tx2"/>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Nokia 2023 - PowerPoint template v1.3.1" id="{95EDE8F7-58AB-440A-82AC-4DC9E39A292C}" vid="{533A05BB-4D65-4753-8F51-029C8738C22F}"/>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01fc4b-f33b-4b93-b663-f546fac1b7a2" xsi:nil="true"/>
    <lcf76f155ced4ddcb4097134ff3c332f xmlns="f12bfab7-f74c-46c9-b4ad-6f2de1b0c91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0834947BB542394DA13CA0AB445C4A65" ma:contentTypeVersion="16" ma:contentTypeDescription="Új dokumentum létrehozása." ma:contentTypeScope="" ma:versionID="f0552bb4ca801854855cc647d8abf5e8">
  <xsd:schema xmlns:xsd="http://www.w3.org/2001/XMLSchema" xmlns:xs="http://www.w3.org/2001/XMLSchema" xmlns:p="http://schemas.microsoft.com/office/2006/metadata/properties" xmlns:ns2="f12bfab7-f74c-46c9-b4ad-6f2de1b0c91b" xmlns:ns3="ca01fc4b-f33b-4b93-b663-f546fac1b7a2" targetNamespace="http://schemas.microsoft.com/office/2006/metadata/properties" ma:root="true" ma:fieldsID="2302c402d16f03e40ca707160dd9d6a3" ns2:_="" ns3:_="">
    <xsd:import namespace="f12bfab7-f74c-46c9-b4ad-6f2de1b0c91b"/>
    <xsd:import namespace="ca01fc4b-f33b-4b93-b663-f546fac1b7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bfab7-f74c-46c9-b4ad-6f2de1b0c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Képcímkék" ma:readOnly="false" ma:fieldId="{5cf76f15-5ced-4ddc-b409-7134ff3c332f}" ma:taxonomyMulti="true" ma:sspId="3d9ff174-9c06-408e-b0e6-077b1b4540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01fc4b-f33b-4b93-b663-f546fac1b7a2" elementFormDefault="qualified">
    <xsd:import namespace="http://schemas.microsoft.com/office/2006/documentManagement/types"/>
    <xsd:import namespace="http://schemas.microsoft.com/office/infopath/2007/PartnerControls"/>
    <xsd:element name="SharedWithUsers" ma:index="15"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Megosztva részletekkel" ma:internalName="SharedWithDetails" ma:readOnly="true">
      <xsd:simpleType>
        <xsd:restriction base="dms:Note">
          <xsd:maxLength value="255"/>
        </xsd:restriction>
      </xsd:simpleType>
    </xsd:element>
    <xsd:element name="TaxCatchAll" ma:index="23" nillable="true" ma:displayName="Taxonomy Catch All Column" ma:hidden="true" ma:list="{0992f5ca-e869-46b0-b763-8ac66a898fc9}" ma:internalName="TaxCatchAll" ma:showField="CatchAllData" ma:web="ca01fc4b-f33b-4b93-b663-f546fac1b7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34c87397-5fc1-491e-85e7-d6110dbe9cbd" ContentTypeId="0x0101"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A25133B016ADD743B1628F4C4C9B82B1" ma:contentTypeVersion="16" ma:contentTypeDescription="Create a new document." ma:contentTypeScope="" ma:versionID="fcbab78433f4d889b42a4d3579a18082">
  <xsd:schema xmlns:xsd="http://www.w3.org/2001/XMLSchema" xmlns:xs="http://www.w3.org/2001/XMLSchema" xmlns:p="http://schemas.microsoft.com/office/2006/metadata/properties" xmlns:ns2="71c5aaf6-e6ce-465b-b873-5148d2a4c105" xmlns:ns3="fa8826d1-7798-434f-be51-2859e03aaf19" xmlns:ns4="4fac446f-6172-43f4-9ff6-6db0ccfbf100" targetNamespace="http://schemas.microsoft.com/office/2006/metadata/properties" ma:root="true" ma:fieldsID="1ac483d0fb8d3aa29719fe01baa25573" ns2:_="" ns3:_="" ns4:_="">
    <xsd:import namespace="71c5aaf6-e6ce-465b-b873-5148d2a4c105"/>
    <xsd:import namespace="fa8826d1-7798-434f-be51-2859e03aaf19"/>
    <xsd:import namespace="4fac446f-6172-43f4-9ff6-6db0ccfbf100"/>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element name="TaxCatchAll" ma:index="27" nillable="true" ma:displayName="Taxonomy Catch All Column" ma:hidden="true" ma:list="{731f32d7-cf03-40b7-acb8-00323311d45b}" ma:internalName="TaxCatchAll" ma:showField="CatchAllData" ma:web="4fac446f-6172-43f4-9ff6-6db0ccfbf1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8826d1-7798-434f-be51-2859e03aaf19"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34c87397-5fc1-491e-85e7-d6110dbe9c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ac446f-6172-43f4-9ff6-6db0ccfbf100"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81D645-9374-4A3A-84FE-2B1746EE32A6}">
  <ds:schemaRefs>
    <ds:schemaRef ds:uri="http://schemas.openxmlformats.org/package/2006/metadata/core-properties"/>
    <ds:schemaRef ds:uri="http://schemas.microsoft.com/office/infopath/2007/PartnerControls"/>
    <ds:schemaRef ds:uri="http://purl.org/dc/elements/1.1/"/>
    <ds:schemaRef ds:uri="4fac446f-6172-43f4-9ff6-6db0ccfbf100"/>
    <ds:schemaRef ds:uri="fa8826d1-7798-434f-be51-2859e03aaf19"/>
    <ds:schemaRef ds:uri="http://purl.org/dc/terms/"/>
    <ds:schemaRef ds:uri="http://schemas.microsoft.com/office/2006/documentManagement/types"/>
    <ds:schemaRef ds:uri="http://schemas.microsoft.com/office/2006/metadata/properties"/>
    <ds:schemaRef ds:uri="71c5aaf6-e6ce-465b-b873-5148d2a4c105"/>
    <ds:schemaRef ds:uri="http://www.w3.org/XML/1998/namespace"/>
    <ds:schemaRef ds:uri="http://purl.org/dc/dcmitype/"/>
  </ds:schemaRefs>
</ds:datastoreItem>
</file>

<file path=customXml/itemProps2.xml><?xml version="1.0" encoding="utf-8"?>
<ds:datastoreItem xmlns:ds="http://schemas.openxmlformats.org/officeDocument/2006/customXml" ds:itemID="{C4093B6B-1D3D-41C9-9C26-EAD1A9FEA118}">
  <ds:schemaRefs>
    <ds:schemaRef ds:uri="http://schemas.microsoft.com/sharepoint/v3/contenttype/forms"/>
  </ds:schemaRefs>
</ds:datastoreItem>
</file>

<file path=customXml/itemProps3.xml><?xml version="1.0" encoding="utf-8"?>
<ds:datastoreItem xmlns:ds="http://schemas.openxmlformats.org/officeDocument/2006/customXml" ds:itemID="{B60FAF1B-856F-48D0-9DC1-18DAF103FD3D}"/>
</file>

<file path=customXml/itemProps4.xml><?xml version="1.0" encoding="utf-8"?>
<ds:datastoreItem xmlns:ds="http://schemas.openxmlformats.org/officeDocument/2006/customXml" ds:itemID="{CCE96BDF-9FF6-4DBA-965E-AC3968F85A13}">
  <ds:schemaRefs>
    <ds:schemaRef ds:uri="Microsoft.SharePoint.Taxonomy.ContentTypeSync"/>
  </ds:schemaRefs>
</ds:datastoreItem>
</file>

<file path=customXml/itemProps5.xml><?xml version="1.0" encoding="utf-8"?>
<ds:datastoreItem xmlns:ds="http://schemas.openxmlformats.org/officeDocument/2006/customXml" ds:itemID="{D0752AD5-652E-4588-AEE8-F4B0D03AE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fa8826d1-7798-434f-be51-2859e03aaf19"/>
    <ds:schemaRef ds:uri="4fac446f-6172-43f4-9ff6-6db0ccfbf1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Nokia 2023 - PowerPoint template v1.3.1</Template>
  <TotalTime>0</TotalTime>
  <Words>1874</Words>
  <Application>Microsoft Office PowerPoint</Application>
  <PresentationFormat>On-screen Show (16:9)</PresentationFormat>
  <Paragraphs>272</Paragraphs>
  <Slides>15</Slides>
  <Notes>8</Notes>
  <HiddenSlides>3</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Arial</vt:lpstr>
      <vt:lpstr>Calibri</vt:lpstr>
      <vt:lpstr>Century Gothic</vt:lpstr>
      <vt:lpstr>Nokia Pure Headline</vt:lpstr>
      <vt:lpstr>Nokia Pure Headline Light</vt:lpstr>
      <vt:lpstr>Nokia Pure Headline Ultra Light</vt:lpstr>
      <vt:lpstr>Nokia Pure Text</vt:lpstr>
      <vt:lpstr>Nokia Pure Text Light</vt:lpstr>
      <vt:lpstr>Roboto</vt:lpstr>
      <vt:lpstr>Symbol</vt:lpstr>
      <vt:lpstr>Times New Roman</vt:lpstr>
      <vt:lpstr>Wingdings</vt:lpstr>
      <vt:lpstr>1. Master</vt:lpstr>
      <vt:lpstr>Simple Light</vt:lpstr>
      <vt:lpstr>Intelligens IoT-menedzsment</vt:lpstr>
      <vt:lpstr>IMPACT IoT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IoT</dc:title>
  <dc:creator/>
  <cp:lastModifiedBy/>
  <cp:revision>3</cp:revision>
  <dcterms:created xsi:type="dcterms:W3CDTF">2023-02-07T12:20:59Z</dcterms:created>
  <dcterms:modified xsi:type="dcterms:W3CDTF">2023-06-02T06:26:21Z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0x010100A25133B016ADD743B1628F4C4C9B82B1</vt:lpwstr>
  </property>
  <property fmtid="{D5CDD505-2E9C-101B-9397-08002B2CF9AE}" pid="3" name="MediaServiceImageTags">
    <vt:lpwstr/>
  </property>
</Properties>
</file>