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85" r:id="rId3"/>
    <p:sldId id="284" r:id="rId4"/>
    <p:sldId id="278" r:id="rId5"/>
    <p:sldId id="286" r:id="rId6"/>
    <p:sldId id="277" r:id="rId7"/>
    <p:sldId id="279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67" r:id="rId18"/>
  </p:sldIdLst>
  <p:sldSz cx="12192000" cy="6858000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EFDF8-12B1-48D7-88C9-3E21FAC785D1}" type="datetimeFigureOut">
              <a:rPr lang="hu-HU" smtClean="0"/>
              <a:t>2021.02.15.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36DD5-EE8C-40FA-BBF3-8E82CB7667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457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i="1">
                <a:latin typeface="Arial" panose="020B0604020202020204" pitchFamily="34" charset="0"/>
                <a:cs typeface="Arial" panose="020B0604020202020204" pitchFamily="34" charset="0"/>
              </a:rPr>
              <a:t>A dián szereplő kép módosításához jelölje ki, majd törölje a képet. Ezután a helyőrzőben lévő Képek ikonra kattintva szúrhatja be a kívánt képet.</a:t>
            </a:r>
          </a:p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112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6F34AF20-642C-4A19-8047-B6E771715465}" type="slidenum">
              <a:rPr lang="hu-HU" altLang="hu-HU" smtClean="0"/>
              <a:pPr/>
              <a:t>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15677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04A3F60-928B-436F-9A7E-FF8750D492F9}" type="slidenum">
              <a:rPr lang="hu-HU" altLang="hu-HU" smtClean="0">
                <a:solidFill>
                  <a:srgbClr val="595959"/>
                </a:solidFill>
              </a:rPr>
              <a:pPr/>
              <a:t>10</a:t>
            </a:fld>
            <a:endParaRPr lang="hu-HU" altLang="hu-HU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74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04A3F60-928B-436F-9A7E-FF8750D492F9}" type="slidenum">
              <a:rPr lang="hu-HU" altLang="hu-HU" smtClean="0">
                <a:solidFill>
                  <a:srgbClr val="595959"/>
                </a:solidFill>
              </a:rPr>
              <a:pPr/>
              <a:t>11</a:t>
            </a:fld>
            <a:endParaRPr lang="hu-HU" altLang="hu-HU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24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04A3F60-928B-436F-9A7E-FF8750D492F9}" type="slidenum">
              <a:rPr lang="hu-HU" altLang="hu-HU" smtClean="0">
                <a:solidFill>
                  <a:srgbClr val="595959"/>
                </a:solidFill>
              </a:rPr>
              <a:pPr/>
              <a:t>12</a:t>
            </a:fld>
            <a:endParaRPr lang="hu-HU" altLang="hu-HU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61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04A3F60-928B-436F-9A7E-FF8750D492F9}" type="slidenum">
              <a:rPr lang="hu-HU" altLang="hu-HU" smtClean="0">
                <a:solidFill>
                  <a:srgbClr val="595959"/>
                </a:solidFill>
              </a:rPr>
              <a:pPr/>
              <a:t>13</a:t>
            </a:fld>
            <a:endParaRPr lang="hu-HU" altLang="hu-HU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73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04A3F60-928B-436F-9A7E-FF8750D492F9}" type="slidenum">
              <a:rPr lang="hu-HU" altLang="hu-HU" smtClean="0">
                <a:solidFill>
                  <a:srgbClr val="595959"/>
                </a:solidFill>
              </a:rPr>
              <a:pPr/>
              <a:t>14</a:t>
            </a:fld>
            <a:endParaRPr lang="hu-HU" altLang="hu-HU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86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04A3F60-928B-436F-9A7E-FF8750D492F9}" type="slidenum">
              <a:rPr lang="hu-HU" altLang="hu-HU" smtClean="0">
                <a:solidFill>
                  <a:srgbClr val="595959"/>
                </a:solidFill>
              </a:rPr>
              <a:pPr/>
              <a:t>15</a:t>
            </a:fld>
            <a:endParaRPr lang="hu-HU" altLang="hu-HU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72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765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F837A04-E3AA-43CB-8C04-1FBA1D384FC7}" type="slidenum">
              <a:rPr lang="hu-HU" altLang="hu-HU" smtClean="0"/>
              <a:pPr/>
              <a:t>16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1465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04A3F60-928B-436F-9A7E-FF8750D492F9}" type="slidenum">
              <a:rPr lang="hu-HU" altLang="hu-HU" smtClean="0">
                <a:solidFill>
                  <a:srgbClr val="595959"/>
                </a:solidFill>
              </a:rPr>
              <a:pPr/>
              <a:t>2</a:t>
            </a:fld>
            <a:endParaRPr lang="hu-HU" altLang="hu-H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33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04A3F60-928B-436F-9A7E-FF8750D492F9}" type="slidenum">
              <a:rPr lang="hu-HU" altLang="hu-HU" smtClean="0">
                <a:solidFill>
                  <a:srgbClr val="595959"/>
                </a:solidFill>
              </a:rPr>
              <a:pPr/>
              <a:t>3</a:t>
            </a:fld>
            <a:endParaRPr lang="hu-HU" altLang="hu-H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5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04A3F60-928B-436F-9A7E-FF8750D492F9}" type="slidenum">
              <a:rPr lang="hu-HU" altLang="hu-HU" smtClean="0">
                <a:solidFill>
                  <a:srgbClr val="595959"/>
                </a:solidFill>
              </a:rPr>
              <a:pPr/>
              <a:t>4</a:t>
            </a:fld>
            <a:endParaRPr lang="hu-HU" altLang="hu-H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4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04A3F60-928B-436F-9A7E-FF8750D492F9}" type="slidenum">
              <a:rPr lang="hu-HU" altLang="hu-HU" smtClean="0">
                <a:solidFill>
                  <a:srgbClr val="595959"/>
                </a:solidFill>
              </a:rPr>
              <a:pPr/>
              <a:t>5</a:t>
            </a:fld>
            <a:endParaRPr lang="hu-HU" altLang="hu-H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89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04A3F60-928B-436F-9A7E-FF8750D492F9}" type="slidenum">
              <a:rPr lang="hu-HU" altLang="hu-HU" smtClean="0">
                <a:solidFill>
                  <a:srgbClr val="595959"/>
                </a:solidFill>
              </a:rPr>
              <a:pPr/>
              <a:t>6</a:t>
            </a:fld>
            <a:endParaRPr lang="hu-HU" altLang="hu-H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9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04A3F60-928B-436F-9A7E-FF8750D492F9}" type="slidenum">
              <a:rPr lang="hu-HU" altLang="hu-HU" smtClean="0">
                <a:solidFill>
                  <a:srgbClr val="595959"/>
                </a:solidFill>
              </a:rPr>
              <a:pPr/>
              <a:t>7</a:t>
            </a:fld>
            <a:endParaRPr lang="hu-HU" altLang="hu-HU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36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04A3F60-928B-436F-9A7E-FF8750D492F9}" type="slidenum">
              <a:rPr lang="hu-HU" altLang="hu-HU" smtClean="0">
                <a:solidFill>
                  <a:srgbClr val="595959"/>
                </a:solidFill>
              </a:rPr>
              <a:pPr/>
              <a:t>8</a:t>
            </a:fld>
            <a:endParaRPr lang="hu-HU" altLang="hu-HU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20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04A3F60-928B-436F-9A7E-FF8750D492F9}" type="slidenum">
              <a:rPr lang="hu-HU" altLang="hu-HU" smtClean="0">
                <a:solidFill>
                  <a:srgbClr val="595959"/>
                </a:solidFill>
              </a:rPr>
              <a:pPr/>
              <a:t>9</a:t>
            </a:fld>
            <a:endParaRPr lang="hu-HU" altLang="hu-HU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9D3-B115-4D28-8B9D-BF44FAE7F0DB}" type="datetimeFigureOut">
              <a:rPr lang="hu-HU" smtClean="0"/>
              <a:t>2021.02.15.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766-7357-4BA3-9ADA-79225B0DD2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490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9D3-B115-4D28-8B9D-BF44FAE7F0DB}" type="datetimeFigureOut">
              <a:rPr lang="hu-HU" smtClean="0"/>
              <a:t>2021.02.15.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766-7357-4BA3-9ADA-79225B0DD2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039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9D3-B115-4D28-8B9D-BF44FAE7F0DB}" type="datetimeFigureOut">
              <a:rPr lang="hu-HU" smtClean="0"/>
              <a:t>2021.02.15.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766-7357-4BA3-9ADA-79225B0DD2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923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ímdia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5"/>
          <p:cNvSpPr>
            <a:spLocks noChangeArrowheads="1"/>
          </p:cNvSpPr>
          <p:nvPr/>
        </p:nvSpPr>
        <p:spPr bwMode="white">
          <a:xfrm>
            <a:off x="6540500" y="0"/>
            <a:ext cx="5651500" cy="6858000"/>
          </a:xfrm>
          <a:custGeom>
            <a:avLst/>
            <a:gdLst>
              <a:gd name="T0" fmla="*/ 0 w 4238622"/>
              <a:gd name="T1" fmla="*/ 0 h 6858000"/>
              <a:gd name="T2" fmla="*/ 172000428 w 4238622"/>
              <a:gd name="T3" fmla="*/ 0 h 6858000"/>
              <a:gd name="T4" fmla="*/ 178348560 w 4238622"/>
              <a:gd name="T5" fmla="*/ 0 h 6858000"/>
              <a:gd name="T6" fmla="*/ 178415376 w 4238622"/>
              <a:gd name="T7" fmla="*/ 0 h 6858000"/>
              <a:gd name="T8" fmla="*/ 178415376 w 4238622"/>
              <a:gd name="T9" fmla="*/ 6858000 h 6858000"/>
              <a:gd name="T10" fmla="*/ 178348560 w 4238622"/>
              <a:gd name="T11" fmla="*/ 6858000 h 6858000"/>
              <a:gd name="T12" fmla="*/ 172000428 w 4238622"/>
              <a:gd name="T13" fmla="*/ 6858000 h 6858000"/>
              <a:gd name="T14" fmla="*/ 10691557 w 4238622"/>
              <a:gd name="T15" fmla="*/ 6858000 h 6858000"/>
              <a:gd name="T16" fmla="*/ 37554140 w 4238622"/>
              <a:gd name="T17" fmla="*/ 4337050 h 6858000"/>
              <a:gd name="T18" fmla="*/ 0 w 4238622"/>
              <a:gd name="T19" fmla="*/ 0 h 6858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Szabadkézi sokszög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</a:endParaRPr>
          </a:p>
        </p:txBody>
      </p:sp>
      <p:sp>
        <p:nvSpPr>
          <p:cNvPr id="7" name="Szabadkézi sokszög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5" name="Kép helyőrzője 14" descr="Üres helyőrző kép hozzáadásához. Kattintson a helyőrzőre, és jelölje ki a hozzáadni kívánt képet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31962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badkézi sokszög 9"/>
          <p:cNvSpPr>
            <a:spLocks noChangeArrowheads="1"/>
          </p:cNvSpPr>
          <p:nvPr/>
        </p:nvSpPr>
        <p:spPr bwMode="white">
          <a:xfrm>
            <a:off x="8429625" y="0"/>
            <a:ext cx="3762375" cy="6858000"/>
          </a:xfrm>
          <a:custGeom>
            <a:avLst/>
            <a:gdLst>
              <a:gd name="T0" fmla="*/ 0 w 3762978"/>
              <a:gd name="T1" fmla="*/ 0 h 6858000"/>
              <a:gd name="T2" fmla="*/ 3755146 w 3762978"/>
              <a:gd name="T3" fmla="*/ 0 h 6858000"/>
              <a:gd name="T4" fmla="*/ 3755146 w 3762978"/>
              <a:gd name="T5" fmla="*/ 6858000 h 6858000"/>
              <a:gd name="T6" fmla="*/ 337965 w 3762978"/>
              <a:gd name="T7" fmla="*/ 6858000 h 6858000"/>
              <a:gd name="T8" fmla="*/ 1187092 w 3762978"/>
              <a:gd name="T9" fmla="*/ 433705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595959"/>
              </a:solidFill>
            </a:endParaRPr>
          </a:p>
        </p:txBody>
      </p:sp>
      <p:sp>
        <p:nvSpPr>
          <p:cNvPr id="5" name="Szabadkézi sokszög 10"/>
          <p:cNvSpPr>
            <a:spLocks/>
          </p:cNvSpPr>
          <p:nvPr/>
        </p:nvSpPr>
        <p:spPr bwMode="auto">
          <a:xfrm>
            <a:off x="8145463" y="0"/>
            <a:ext cx="1671637" cy="6858000"/>
          </a:xfrm>
          <a:custGeom>
            <a:avLst/>
            <a:gdLst>
              <a:gd name="T0" fmla="*/ 0 w 1254127"/>
              <a:gd name="T1" fmla="*/ 0 h 6858000"/>
              <a:gd name="T2" fmla="*/ 15305567 w 1254127"/>
              <a:gd name="T3" fmla="*/ 0 h 6858000"/>
              <a:gd name="T4" fmla="*/ 52571173 w 1254127"/>
              <a:gd name="T5" fmla="*/ 4337050 h 6858000"/>
              <a:gd name="T6" fmla="*/ 25952910 w 1254127"/>
              <a:gd name="T7" fmla="*/ 6858000 h 6858000"/>
              <a:gd name="T8" fmla="*/ 10780384 w 1254127"/>
              <a:gd name="T9" fmla="*/ 6858000 h 6858000"/>
              <a:gd name="T10" fmla="*/ 37398658 w 1254127"/>
              <a:gd name="T11" fmla="*/ 4337050 h 6858000"/>
              <a:gd name="T12" fmla="*/ 0 w 1254127"/>
              <a:gd name="T13" fmla="*/ 0 h 6858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595959"/>
              </a:solidFill>
            </a:endParaRPr>
          </a:p>
        </p:txBody>
      </p:sp>
      <p:sp>
        <p:nvSpPr>
          <p:cNvPr id="6" name="Szabadkézi sokszög 5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548890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595959"/>
                </a:solidFill>
              </a:rPr>
              <a:t>Élőláb beszúrása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EE5DF-2FB5-499A-B4D1-3A946EE11735}" type="datetime1">
              <a:rPr lang="hu-HU">
                <a:solidFill>
                  <a:srgbClr val="595959"/>
                </a:solidFill>
              </a:rPr>
              <a:pPr>
                <a:defRPr/>
              </a:pPr>
              <a:t>2021.02.15.</a:t>
            </a:fld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7F44-B7F6-43B2-901E-D5C4DBB6FD65}" type="slidenum">
              <a:rPr lang="hu-HU" altLang="hu-HU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7402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5"/>
          <p:cNvSpPr>
            <a:spLocks noChangeArrowheads="1"/>
          </p:cNvSpPr>
          <p:nvPr/>
        </p:nvSpPr>
        <p:spPr bwMode="white">
          <a:xfrm>
            <a:off x="6540500" y="0"/>
            <a:ext cx="5651500" cy="6858000"/>
          </a:xfrm>
          <a:custGeom>
            <a:avLst/>
            <a:gdLst>
              <a:gd name="T0" fmla="*/ 0 w 4238622"/>
              <a:gd name="T1" fmla="*/ 0 h 6858000"/>
              <a:gd name="T2" fmla="*/ 172000428 w 4238622"/>
              <a:gd name="T3" fmla="*/ 0 h 6858000"/>
              <a:gd name="T4" fmla="*/ 178348560 w 4238622"/>
              <a:gd name="T5" fmla="*/ 0 h 6858000"/>
              <a:gd name="T6" fmla="*/ 178415376 w 4238622"/>
              <a:gd name="T7" fmla="*/ 0 h 6858000"/>
              <a:gd name="T8" fmla="*/ 178415376 w 4238622"/>
              <a:gd name="T9" fmla="*/ 6858000 h 6858000"/>
              <a:gd name="T10" fmla="*/ 178348560 w 4238622"/>
              <a:gd name="T11" fmla="*/ 6858000 h 6858000"/>
              <a:gd name="T12" fmla="*/ 172000428 w 4238622"/>
              <a:gd name="T13" fmla="*/ 6858000 h 6858000"/>
              <a:gd name="T14" fmla="*/ 10691557 w 4238622"/>
              <a:gd name="T15" fmla="*/ 6858000 h 6858000"/>
              <a:gd name="T16" fmla="*/ 37554140 w 4238622"/>
              <a:gd name="T17" fmla="*/ 4337050 h 6858000"/>
              <a:gd name="T18" fmla="*/ 0 w 4238622"/>
              <a:gd name="T19" fmla="*/ 0 h 6858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595959"/>
              </a:solidFill>
            </a:endParaRPr>
          </a:p>
        </p:txBody>
      </p:sp>
      <p:sp>
        <p:nvSpPr>
          <p:cNvPr id="6" name="Szabadkézi sokszög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7" name="Szabadkézi sokszög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5" name="Kép helyőrzője 14" descr="Üres helyőrző kép hozzáadásához. Kattintson a helyőrzőre, és jelölje ki a hozzáadni kívánt képet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391000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5"/>
          <p:cNvSpPr>
            <a:spLocks noChangeArrowheads="1"/>
          </p:cNvSpPr>
          <p:nvPr/>
        </p:nvSpPr>
        <p:spPr bwMode="white">
          <a:xfrm>
            <a:off x="9621838" y="0"/>
            <a:ext cx="2570162" cy="6858000"/>
          </a:xfrm>
          <a:custGeom>
            <a:avLst/>
            <a:gdLst>
              <a:gd name="T0" fmla="*/ 0 w 1927224"/>
              <a:gd name="T1" fmla="*/ 0 h 6858000"/>
              <a:gd name="T2" fmla="*/ 81339225 w 1927224"/>
              <a:gd name="T3" fmla="*/ 0 h 6858000"/>
              <a:gd name="T4" fmla="*/ 81339225 w 1927224"/>
              <a:gd name="T5" fmla="*/ 6858000 h 6858000"/>
              <a:gd name="T6" fmla="*/ 10720167 w 1927224"/>
              <a:gd name="T7" fmla="*/ 6858000 h 6858000"/>
              <a:gd name="T8" fmla="*/ 37654594 w 1927224"/>
              <a:gd name="T9" fmla="*/ 4337050 h 6858000"/>
              <a:gd name="T10" fmla="*/ 0 w 1927224"/>
              <a:gd name="T11" fmla="*/ 0 h 6858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595959"/>
              </a:solidFill>
            </a:endParaRPr>
          </a:p>
        </p:txBody>
      </p:sp>
      <p:sp>
        <p:nvSpPr>
          <p:cNvPr id="5" name="Szabadkézi sokszög 6"/>
          <p:cNvSpPr>
            <a:spLocks/>
          </p:cNvSpPr>
          <p:nvPr/>
        </p:nvSpPr>
        <p:spPr bwMode="auto">
          <a:xfrm>
            <a:off x="9237663" y="0"/>
            <a:ext cx="167163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6" name="Szabadkézi sokszög 7"/>
          <p:cNvSpPr>
            <a:spLocks/>
          </p:cNvSpPr>
          <p:nvPr/>
        </p:nvSpPr>
        <p:spPr bwMode="auto">
          <a:xfrm>
            <a:off x="9174163" y="0"/>
            <a:ext cx="1460500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7" name="Szabadkézi sokszög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1605511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595959"/>
                </a:solidFill>
              </a:rPr>
              <a:t>Élőláb beszúrása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68C7-A1A3-4D35-B6BA-8B2955C7C45A}" type="datetime1">
              <a:rPr lang="hu-HU">
                <a:solidFill>
                  <a:srgbClr val="595959"/>
                </a:solidFill>
              </a:rPr>
              <a:pPr>
                <a:defRPr/>
              </a:pPr>
              <a:t>2021.02.15.</a:t>
            </a:fld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BFCB-B223-4150-94F8-FBA2F76BCE3D}" type="slidenum">
              <a:rPr lang="hu-HU" altLang="hu-HU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104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595959"/>
                </a:solidFill>
              </a:rPr>
              <a:t>Élőláb beszúrása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CBF2-D30D-4F46-8DBC-B455E2C103D0}" type="datetime1">
              <a:rPr lang="hu-HU">
                <a:solidFill>
                  <a:srgbClr val="595959"/>
                </a:solidFill>
              </a:rPr>
              <a:pPr>
                <a:defRPr/>
              </a:pPr>
              <a:t>2021.02.15.</a:t>
            </a:fld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22E1-46D5-4F18-9FFA-04783CE9F410}" type="slidenum">
              <a:rPr lang="hu-HU" altLang="hu-HU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7334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595959"/>
                </a:solidFill>
              </a:rPr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14DA2-F048-44EC-9B99-67BBAA774B75}" type="datetime1">
              <a:rPr lang="hu-HU">
                <a:solidFill>
                  <a:srgbClr val="595959"/>
                </a:solidFill>
              </a:rPr>
              <a:pPr>
                <a:defRPr/>
              </a:pPr>
              <a:t>2021.02.15.</a:t>
            </a:fld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17EE1-3748-403E-B31A-458B9B25E429}" type="slidenum">
              <a:rPr lang="hu-HU" altLang="hu-HU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43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9D3-B115-4D28-8B9D-BF44FAE7F0DB}" type="datetimeFigureOut">
              <a:rPr lang="hu-HU" smtClean="0"/>
              <a:t>2021.02.15.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766-7357-4BA3-9ADA-79225B0DD2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923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595959"/>
                </a:solidFill>
              </a:rPr>
              <a:t>Élőláb beszúrása</a:t>
            </a:r>
          </a:p>
        </p:txBody>
      </p:sp>
      <p:sp>
        <p:nvSpPr>
          <p:cNvPr id="3" name="Dátum hely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AE95-62A9-4480-A5C4-98B8E6C7857C}" type="datetime1">
              <a:rPr lang="hu-HU">
                <a:solidFill>
                  <a:srgbClr val="595959"/>
                </a:solidFill>
              </a:rPr>
              <a:pPr>
                <a:defRPr/>
              </a:pPr>
              <a:t>2021.02.15.</a:t>
            </a:fld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D2E80-535C-434E-A75D-A6625C9D4777}" type="slidenum">
              <a:rPr lang="hu-HU" altLang="hu-HU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6667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595959"/>
                </a:solidFill>
              </a:rPr>
              <a:t>Élőláb beszúrása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024C-0505-4090-80A0-53E5AB5C8C01}" type="datetime1">
              <a:rPr lang="hu-HU">
                <a:solidFill>
                  <a:srgbClr val="595959"/>
                </a:solidFill>
              </a:rPr>
              <a:pPr>
                <a:defRPr/>
              </a:pPr>
              <a:t>2021.02.15.</a:t>
            </a:fld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52FE-D259-484A-8777-3D0A59CD0518}" type="slidenum">
              <a:rPr lang="hu-HU" altLang="hu-HU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8659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595959"/>
                </a:solidFill>
              </a:rPr>
              <a:t>Élőláb beszúrása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B6A9B-D080-4EC2-9CF8-B00E8A042EAB}" type="datetime1">
              <a:rPr lang="hu-HU">
                <a:solidFill>
                  <a:srgbClr val="595959"/>
                </a:solidFill>
              </a:rPr>
              <a:pPr>
                <a:defRPr/>
              </a:pPr>
              <a:t>2021.02.15.</a:t>
            </a:fld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D475-5F22-4E38-B192-9D23F498246C}" type="slidenum">
              <a:rPr lang="hu-HU" altLang="hu-HU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4662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t kép képaláírás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9" name="Téglalap 8"/>
          <p:cNvSpPr/>
          <p:nvPr/>
        </p:nvSpPr>
        <p:spPr bwMode="invGray">
          <a:xfrm>
            <a:off x="63246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295400" y="5257800"/>
            <a:ext cx="4572000" cy="5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324600" y="5257800"/>
            <a:ext cx="4572000" cy="5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13" name="Szöveg helye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Élőláb helye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595959"/>
                </a:solidFill>
              </a:rPr>
              <a:t>Élőláb beszúrása</a:t>
            </a:r>
          </a:p>
        </p:txBody>
      </p:sp>
      <p:sp>
        <p:nvSpPr>
          <p:cNvPr id="14" name="Dátum hely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1593-F5C1-4FD2-AEEB-63C0A368DEBF}" type="datetime1">
              <a:rPr lang="hu-HU">
                <a:solidFill>
                  <a:srgbClr val="595959"/>
                </a:solidFill>
              </a:rPr>
              <a:pPr>
                <a:defRPr/>
              </a:pPr>
              <a:t>2021.02.15.</a:t>
            </a:fld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15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21905-BFB0-4EFC-984D-862358993932}" type="slidenum">
              <a:rPr lang="hu-HU" altLang="hu-HU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4677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595959"/>
                </a:solidFill>
              </a:rPr>
              <a:t>Élőláb beszúrása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B86C-BCEB-46C5-802A-9E0135380826}" type="datetime1">
              <a:rPr lang="hu-HU">
                <a:solidFill>
                  <a:srgbClr val="595959"/>
                </a:solidFill>
              </a:rPr>
              <a:pPr>
                <a:defRPr/>
              </a:pPr>
              <a:t>2021.02.15.</a:t>
            </a:fld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89DC-1F49-4679-BCB8-46017B975573}" type="slidenum">
              <a:rPr lang="hu-HU" altLang="hu-HU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7038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 rot="5400000">
            <a:off x="6330950" y="3387725"/>
            <a:ext cx="6858000" cy="82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 rot="5400000">
            <a:off x="6251575" y="3387725"/>
            <a:ext cx="6858000" cy="82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595959"/>
                </a:solidFill>
              </a:rPr>
              <a:t>Élőláb beszúrása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1A1B-B6A0-4E9A-9B4A-B41E4FAD8E0C}" type="datetime1">
              <a:rPr lang="hu-HU">
                <a:solidFill>
                  <a:srgbClr val="595959"/>
                </a:solidFill>
              </a:rPr>
              <a:pPr>
                <a:defRPr/>
              </a:pPr>
              <a:t>2021.02.15.</a:t>
            </a:fld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2A5039-D244-4431-9E11-C07D960FEFCD}" type="slidenum">
              <a:rPr lang="hu-HU" altLang="hu-H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232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9D3-B115-4D28-8B9D-BF44FAE7F0DB}" type="datetimeFigureOut">
              <a:rPr lang="hu-HU" smtClean="0"/>
              <a:t>2021.02.15.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766-7357-4BA3-9ADA-79225B0DD2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072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9D3-B115-4D28-8B9D-BF44FAE7F0DB}" type="datetimeFigureOut">
              <a:rPr lang="hu-HU" smtClean="0"/>
              <a:t>2021.02.15.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766-7357-4BA3-9ADA-79225B0DD2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649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9D3-B115-4D28-8B9D-BF44FAE7F0DB}" type="datetimeFigureOut">
              <a:rPr lang="hu-HU" smtClean="0"/>
              <a:t>2021.02.15.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766-7357-4BA3-9ADA-79225B0DD2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89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9D3-B115-4D28-8B9D-BF44FAE7F0DB}" type="datetimeFigureOut">
              <a:rPr lang="hu-HU" smtClean="0"/>
              <a:t>2021.02.15.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766-7357-4BA3-9ADA-79225B0DD2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57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9D3-B115-4D28-8B9D-BF44FAE7F0DB}" type="datetimeFigureOut">
              <a:rPr lang="hu-HU" smtClean="0"/>
              <a:t>2021.02.15.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766-7357-4BA3-9ADA-79225B0DD2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7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9D3-B115-4D28-8B9D-BF44FAE7F0DB}" type="datetimeFigureOut">
              <a:rPr lang="hu-HU" smtClean="0"/>
              <a:t>2021.02.15.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766-7357-4BA3-9ADA-79225B0DD2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79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9D3-B115-4D28-8B9D-BF44FAE7F0DB}" type="datetimeFigureOut">
              <a:rPr lang="hu-HU" smtClean="0"/>
              <a:t>2021.02.15.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766-7357-4BA3-9ADA-79225B0DD2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573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189D3-B115-4D28-8B9D-BF44FAE7F0DB}" type="datetimeFigureOut">
              <a:rPr lang="hu-HU" smtClean="0"/>
              <a:t>2021.02.15.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18766-7357-4BA3-9ADA-79225B0DD2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65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 userDrawn="1"/>
        </p:nvSpPr>
        <p:spPr>
          <a:xfrm>
            <a:off x="0" y="1371600"/>
            <a:ext cx="12192000" cy="82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9" name="Téglalap 8"/>
          <p:cNvSpPr/>
          <p:nvPr userDrawn="1"/>
        </p:nvSpPr>
        <p:spPr>
          <a:xfrm>
            <a:off x="0" y="1443038"/>
            <a:ext cx="12192000" cy="82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029" name="Cím helye 1"/>
          <p:cNvSpPr>
            <a:spLocks noGrp="1"/>
          </p:cNvSpPr>
          <p:nvPr>
            <p:ph type="title"/>
          </p:nvPr>
        </p:nvSpPr>
        <p:spPr bwMode="auto">
          <a:xfrm>
            <a:off x="1295400" y="255588"/>
            <a:ext cx="9601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30" name="Szöveg helye 2"/>
          <p:cNvSpPr>
            <a:spLocks noGrp="1"/>
          </p:cNvSpPr>
          <p:nvPr>
            <p:ph type="body" idx="1"/>
          </p:nvPr>
        </p:nvSpPr>
        <p:spPr bwMode="auto"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95400" y="6375400"/>
            <a:ext cx="624363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u-HU">
                <a:solidFill>
                  <a:srgbClr val="595959"/>
                </a:solidFill>
              </a:rPr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791450" y="6375400"/>
            <a:ext cx="148113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45473ED-9512-4DF7-B8C4-9BC0B284A6A1}" type="datetime1">
              <a:rPr lang="hu-HU">
                <a:solidFill>
                  <a:srgbClr val="595959"/>
                </a:solidFill>
              </a:rPr>
              <a:pPr>
                <a:defRPr/>
              </a:pPr>
              <a:t>2021.02.15.</a:t>
            </a:fld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525000" y="6375400"/>
            <a:ext cx="1371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B592E2-1679-4D9F-9130-A516AE88918C}" type="slidenum">
              <a:rPr lang="hu-HU" altLang="hu-HU">
                <a:solidFill>
                  <a:srgbClr val="59595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8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ctrTitle"/>
          </p:nvPr>
        </p:nvSpPr>
        <p:spPr>
          <a:xfrm>
            <a:off x="84139" y="1039813"/>
            <a:ext cx="6580188" cy="2682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600" b="1" dirty="0">
                <a:latin typeface="Book Antiqua" panose="02040602050305030304" pitchFamily="18" charset="0"/>
              </a:rPr>
              <a:t>„Üljön át egy másik autóba”, avagy a célzott lakossági SMS rendszer</a:t>
            </a:r>
            <a:endParaRPr lang="hu-HU" altLang="hu-HU" sz="3600" b="1" dirty="0">
              <a:latin typeface="Book Antiqua" panose="02040602050305030304" pitchFamily="18" charset="0"/>
            </a:endParaRPr>
          </a:p>
        </p:txBody>
      </p:sp>
      <p:sp>
        <p:nvSpPr>
          <p:cNvPr id="10243" name="Alcím 2"/>
          <p:cNvSpPr>
            <a:spLocks noGrp="1"/>
          </p:cNvSpPr>
          <p:nvPr>
            <p:ph type="subTitle" idx="1"/>
          </p:nvPr>
        </p:nvSpPr>
        <p:spPr>
          <a:xfrm>
            <a:off x="-944670" y="5561918"/>
            <a:ext cx="8637803" cy="1296082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hu-HU" altLang="hu-HU" dirty="0">
                <a:latin typeface="Book Antiqua" panose="02040602050305030304" pitchFamily="18" charset="0"/>
              </a:rPr>
              <a:t>Hírközlési és Informatikai</a:t>
            </a:r>
          </a:p>
          <a:p>
            <a:pPr algn="ctr" eaLnBrk="1" hangingPunct="1"/>
            <a:r>
              <a:rPr lang="hu-HU" altLang="hu-HU" dirty="0">
                <a:latin typeface="Book Antiqua" panose="02040602050305030304" pitchFamily="18" charset="0"/>
              </a:rPr>
              <a:t>Tudományos Egyesület</a:t>
            </a:r>
          </a:p>
          <a:p>
            <a:pPr algn="ctr" eaLnBrk="1" hangingPunct="1"/>
            <a:r>
              <a:rPr lang="hu-HU" altLang="hu-HU" dirty="0">
                <a:latin typeface="Book Antiqua" panose="02040602050305030304" pitchFamily="18" charset="0"/>
              </a:rPr>
              <a:t>2021.02.15.</a:t>
            </a:r>
          </a:p>
        </p:txBody>
      </p:sp>
      <p:pic>
        <p:nvPicPr>
          <p:cNvPr id="10244" name="Picture 8" descr="OKFvektoros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4572000"/>
            <a:ext cx="178593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églalap 1"/>
          <p:cNvSpPr>
            <a:spLocks noChangeArrowheads="1"/>
          </p:cNvSpPr>
          <p:nvPr/>
        </p:nvSpPr>
        <p:spPr bwMode="auto">
          <a:xfrm>
            <a:off x="25401" y="3211761"/>
            <a:ext cx="66976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hu-HU" altLang="hu-HU" sz="3200" dirty="0"/>
              <a:t>Tanka László tű. ezredes</a:t>
            </a:r>
            <a:br>
              <a:rPr lang="hu-HU" altLang="hu-HU" sz="3200" dirty="0"/>
            </a:br>
            <a:r>
              <a:rPr lang="hu-HU" altLang="hu-HU" sz="2400" dirty="0"/>
              <a:t>informatikai főosztályvezető</a:t>
            </a:r>
            <a:endParaRPr lang="hu-HU" altLang="hu-HU" sz="3200" dirty="0"/>
          </a:p>
          <a:p>
            <a:pPr algn="ctr"/>
            <a:r>
              <a:rPr lang="hu-HU" altLang="hu-HU" sz="3200" dirty="0"/>
              <a:t>Kása Zsolt tű. alezredes</a:t>
            </a:r>
          </a:p>
          <a:p>
            <a:pPr algn="ctr"/>
            <a:r>
              <a:rPr lang="hu-HU" altLang="hu-HU" sz="2400" dirty="0"/>
              <a:t>távközlési osztályvezető</a:t>
            </a:r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r="20792"/>
          <a:stretch>
            <a:fillRect/>
          </a:stretch>
        </p:blipFill>
        <p:spPr>
          <a:xfrm>
            <a:off x="6743703" y="25908"/>
            <a:ext cx="5448297" cy="6858000"/>
          </a:xfrm>
        </p:spPr>
      </p:pic>
    </p:spTree>
    <p:extLst>
      <p:ext uri="{BB962C8B-B14F-4D97-AF65-F5344CB8AC3E}">
        <p14:creationId xmlns:p14="http://schemas.microsoft.com/office/powerpoint/2010/main" val="112909654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/>
          <p:cNvSpPr txBox="1"/>
          <p:nvPr/>
        </p:nvSpPr>
        <p:spPr>
          <a:xfrm>
            <a:off x="1781007" y="4080025"/>
            <a:ext cx="433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2400" b="1" dirty="0" smtClean="0">
                <a:solidFill>
                  <a:srgbClr val="FF0000"/>
                </a:solidFill>
              </a:rPr>
              <a:t>Automatikus</a:t>
            </a:r>
          </a:p>
          <a:p>
            <a:pPr lvl="0" algn="ctr"/>
            <a:r>
              <a:rPr lang="hu-HU" sz="2400" b="1" dirty="0" smtClean="0">
                <a:solidFill>
                  <a:srgbClr val="FF0000"/>
                </a:solidFill>
              </a:rPr>
              <a:t> (e-mail)</a:t>
            </a:r>
            <a:endParaRPr lang="hu-HU" sz="2400" b="1" dirty="0">
              <a:solidFill>
                <a:srgbClr val="FF0000"/>
              </a:solidFill>
            </a:endParaRPr>
          </a:p>
          <a:p>
            <a:endParaRPr lang="hu-HU" dirty="0"/>
          </a:p>
        </p:txBody>
      </p:sp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118924" y="512327"/>
            <a:ext cx="9601200" cy="616722"/>
          </a:xfrm>
        </p:spPr>
        <p:txBody>
          <a:bodyPr/>
          <a:lstStyle/>
          <a:p>
            <a:pPr algn="ctr"/>
            <a:r>
              <a:rPr lang="hu-HU" sz="4400" b="1" dirty="0" smtClean="0"/>
              <a:t>Alkalmazás fejlesztés I.</a:t>
            </a:r>
            <a:endParaRPr lang="hu-HU" sz="4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2243" y="2039401"/>
            <a:ext cx="4338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2400" b="1" dirty="0" err="1" smtClean="0"/>
              <a:t>Marathon</a:t>
            </a:r>
            <a:r>
              <a:rPr lang="hu-HU" sz="2400" b="1" dirty="0" smtClean="0"/>
              <a:t> Terra 3 lakossági SMS modullal történő kibővítése</a:t>
            </a:r>
            <a:endParaRPr lang="hu-HU" sz="2400" b="1" dirty="0"/>
          </a:p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0" y="3617657"/>
            <a:ext cx="1713628" cy="146943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0" y="5257800"/>
            <a:ext cx="2278554" cy="1018559"/>
          </a:xfrm>
          <a:prstGeom prst="rect">
            <a:avLst/>
          </a:prstGeom>
        </p:spPr>
      </p:pic>
      <p:sp>
        <p:nvSpPr>
          <p:cNvPr id="11" name="Jobbra nyíl 10"/>
          <p:cNvSpPr/>
          <p:nvPr/>
        </p:nvSpPr>
        <p:spPr>
          <a:xfrm rot="10800000">
            <a:off x="3048260" y="4893222"/>
            <a:ext cx="1670522" cy="364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445" y="1598336"/>
            <a:ext cx="69437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24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118924" y="512327"/>
            <a:ext cx="9601200" cy="616722"/>
          </a:xfrm>
        </p:spPr>
        <p:txBody>
          <a:bodyPr/>
          <a:lstStyle/>
          <a:p>
            <a:pPr algn="ctr"/>
            <a:r>
              <a:rPr lang="hu-HU" sz="4400" b="1" dirty="0" smtClean="0"/>
              <a:t>Alkalmazás fejlesztés II.</a:t>
            </a:r>
            <a:endParaRPr lang="hu-HU" sz="4400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7" y="1581860"/>
            <a:ext cx="4032036" cy="2986693"/>
          </a:xfrm>
          <a:prstGeom prst="rect">
            <a:avLst/>
          </a:prstGeom>
        </p:spPr>
      </p:pic>
      <p:sp>
        <p:nvSpPr>
          <p:cNvPr id="13" name="Jobbra nyíl 12"/>
          <p:cNvSpPr/>
          <p:nvPr/>
        </p:nvSpPr>
        <p:spPr>
          <a:xfrm>
            <a:off x="4766307" y="3075206"/>
            <a:ext cx="2161714" cy="364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865" y="1681525"/>
            <a:ext cx="4707080" cy="504383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70" y="1510017"/>
            <a:ext cx="1565189" cy="1565189"/>
          </a:xfrm>
          <a:prstGeom prst="rect">
            <a:avLst/>
          </a:prstGeom>
        </p:spPr>
      </p:pic>
      <p:sp>
        <p:nvSpPr>
          <p:cNvPr id="16" name="Jobbra nyíl 15"/>
          <p:cNvSpPr/>
          <p:nvPr/>
        </p:nvSpPr>
        <p:spPr>
          <a:xfrm rot="5400000">
            <a:off x="2926851" y="4752176"/>
            <a:ext cx="428368" cy="364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41" y="5241112"/>
            <a:ext cx="6525376" cy="148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126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118924" y="512327"/>
            <a:ext cx="9601200" cy="616722"/>
          </a:xfrm>
        </p:spPr>
        <p:txBody>
          <a:bodyPr/>
          <a:lstStyle/>
          <a:p>
            <a:pPr algn="ctr"/>
            <a:r>
              <a:rPr lang="hu-HU" sz="4400" b="1" dirty="0" smtClean="0"/>
              <a:t>Alkalmazás fejlesztés III.</a:t>
            </a:r>
            <a:endParaRPr lang="hu-HU" sz="4400" b="1" dirty="0"/>
          </a:p>
        </p:txBody>
      </p:sp>
      <p:pic>
        <p:nvPicPr>
          <p:cNvPr id="9" name="Kép 8"/>
          <p:cNvPicPr/>
          <p:nvPr/>
        </p:nvPicPr>
        <p:blipFill>
          <a:blip r:embed="rId3"/>
          <a:stretch>
            <a:fillRect/>
          </a:stretch>
        </p:blipFill>
        <p:spPr>
          <a:xfrm>
            <a:off x="402867" y="1667869"/>
            <a:ext cx="7816794" cy="5060922"/>
          </a:xfrm>
          <a:prstGeom prst="rect">
            <a:avLst/>
          </a:prstGeom>
        </p:spPr>
      </p:pic>
      <p:pic>
        <p:nvPicPr>
          <p:cNvPr id="10" name="Kép 9"/>
          <p:cNvPicPr/>
          <p:nvPr/>
        </p:nvPicPr>
        <p:blipFill>
          <a:blip r:embed="rId4"/>
          <a:stretch>
            <a:fillRect/>
          </a:stretch>
        </p:blipFill>
        <p:spPr>
          <a:xfrm>
            <a:off x="5108381" y="1550504"/>
            <a:ext cx="7007418" cy="530749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723323"/>
            <a:ext cx="11668539" cy="495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33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118924" y="512327"/>
            <a:ext cx="9601200" cy="616722"/>
          </a:xfrm>
        </p:spPr>
        <p:txBody>
          <a:bodyPr/>
          <a:lstStyle/>
          <a:p>
            <a:pPr algn="ctr"/>
            <a:r>
              <a:rPr lang="hu-HU" sz="4400" b="1" dirty="0" smtClean="0"/>
              <a:t>Alkalmazás fejlesztés IV.</a:t>
            </a:r>
            <a:endParaRPr lang="hu-HU" sz="4400" b="1" dirty="0"/>
          </a:p>
        </p:txBody>
      </p:sp>
      <p:pic>
        <p:nvPicPr>
          <p:cNvPr id="9" name="Kép 8"/>
          <p:cNvPicPr/>
          <p:nvPr/>
        </p:nvPicPr>
        <p:blipFill>
          <a:blip r:embed="rId3"/>
          <a:stretch>
            <a:fillRect/>
          </a:stretch>
        </p:blipFill>
        <p:spPr>
          <a:xfrm>
            <a:off x="293535" y="1617317"/>
            <a:ext cx="5760720" cy="5054600"/>
          </a:xfrm>
          <a:prstGeom prst="rect">
            <a:avLst/>
          </a:prstGeom>
        </p:spPr>
      </p:pic>
      <p:pic>
        <p:nvPicPr>
          <p:cNvPr id="10" name="Kép 9"/>
          <p:cNvPicPr/>
          <p:nvPr/>
        </p:nvPicPr>
        <p:blipFill>
          <a:blip r:embed="rId4"/>
          <a:stretch>
            <a:fillRect/>
          </a:stretch>
        </p:blipFill>
        <p:spPr>
          <a:xfrm>
            <a:off x="6054255" y="1617317"/>
            <a:ext cx="576072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76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118924" y="512327"/>
            <a:ext cx="9601200" cy="616722"/>
          </a:xfrm>
        </p:spPr>
        <p:txBody>
          <a:bodyPr/>
          <a:lstStyle/>
          <a:p>
            <a:pPr algn="ctr"/>
            <a:r>
              <a:rPr lang="hu-HU" sz="4400" b="1" dirty="0" smtClean="0"/>
              <a:t>Alkalmazás fejlesztés IV.</a:t>
            </a:r>
            <a:endParaRPr lang="hu-HU" sz="4400" b="1" dirty="0"/>
          </a:p>
        </p:txBody>
      </p:sp>
      <p:pic>
        <p:nvPicPr>
          <p:cNvPr id="5" name="Kép 4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01" y="1647989"/>
            <a:ext cx="7021664" cy="5130497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/>
          <a:stretch>
            <a:fillRect/>
          </a:stretch>
        </p:blipFill>
        <p:spPr>
          <a:xfrm>
            <a:off x="6023113" y="1647989"/>
            <a:ext cx="6064195" cy="517025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924" y="1778623"/>
            <a:ext cx="9606377" cy="490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76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118924" y="512327"/>
            <a:ext cx="9601200" cy="616722"/>
          </a:xfrm>
        </p:spPr>
        <p:txBody>
          <a:bodyPr/>
          <a:lstStyle/>
          <a:p>
            <a:pPr algn="ctr"/>
            <a:r>
              <a:rPr lang="hu-HU" sz="4400" b="1" dirty="0" smtClean="0"/>
              <a:t>További feladatok</a:t>
            </a:r>
            <a:endParaRPr lang="hu-HU" sz="4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793863" y="2065689"/>
            <a:ext cx="792626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u-HU" sz="3200" b="1" dirty="0" smtClean="0"/>
              <a:t> IT biztonság fokozása</a:t>
            </a:r>
          </a:p>
          <a:p>
            <a:pPr lvl="0"/>
            <a:endParaRPr lang="hu-HU" sz="3200" b="1" dirty="0" smtClean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u-HU" sz="3200" b="1" dirty="0" smtClean="0"/>
              <a:t> Üzemeltetési folyamatok optimalizálása</a:t>
            </a:r>
          </a:p>
          <a:p>
            <a:pPr lvl="0"/>
            <a:endParaRPr lang="hu-HU" sz="3200" b="1" dirty="0" smtClean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u-HU" sz="3200" b="1" dirty="0"/>
              <a:t>Vészüzem</a:t>
            </a:r>
          </a:p>
          <a:p>
            <a:pPr lvl="0"/>
            <a:endParaRPr lang="hu-HU" sz="3200" b="1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u-HU" sz="3200" b="1" dirty="0"/>
              <a:t> Képzés és </a:t>
            </a:r>
            <a:r>
              <a:rPr lang="hu-HU" sz="3200" b="1" dirty="0" smtClean="0"/>
              <a:t>gyakorlat</a:t>
            </a:r>
            <a:endParaRPr lang="hu-HU" sz="32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525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14" y="-65988"/>
            <a:ext cx="4829175" cy="697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909829" y="2180988"/>
            <a:ext cx="49307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4800" dirty="0">
                <a:latin typeface="Book Antiqua" panose="02040602050305030304" pitchFamily="18" charset="0"/>
                <a:ea typeface="+mj-ea"/>
                <a:cs typeface="+mj-cs"/>
              </a:rPr>
              <a:t>Köszönöm</a:t>
            </a:r>
            <a:r>
              <a:rPr lang="hu-HU" sz="3200" dirty="0">
                <a:latin typeface="Book Antiqua" panose="02040602050305030304" pitchFamily="18" charset="0"/>
              </a:rPr>
              <a:t> </a:t>
            </a:r>
          </a:p>
          <a:p>
            <a:pPr algn="ctr">
              <a:defRPr/>
            </a:pPr>
            <a:r>
              <a:rPr lang="hu-HU" sz="4800" dirty="0">
                <a:latin typeface="Book Antiqua" panose="02040602050305030304" pitchFamily="18" charset="0"/>
                <a:ea typeface="+mj-ea"/>
                <a:cs typeface="+mj-cs"/>
              </a:rPr>
              <a:t>a megtisztelő</a:t>
            </a:r>
          </a:p>
          <a:p>
            <a:pPr algn="ctr">
              <a:defRPr/>
            </a:pPr>
            <a:r>
              <a:rPr lang="hu-HU" sz="4800" dirty="0">
                <a:latin typeface="Book Antiqua" panose="02040602050305030304" pitchFamily="18" charset="0"/>
                <a:ea typeface="+mj-ea"/>
                <a:cs typeface="+mj-cs"/>
              </a:rPr>
              <a:t> figyelmet !</a:t>
            </a:r>
          </a:p>
        </p:txBody>
      </p:sp>
      <p:pic>
        <p:nvPicPr>
          <p:cNvPr id="26629" name="Picture 8" descr="OKFvektoros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75" y="3195638"/>
            <a:ext cx="1785938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46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818089" y="858529"/>
            <a:ext cx="9601200" cy="616722"/>
          </a:xfrm>
        </p:spPr>
        <p:txBody>
          <a:bodyPr>
            <a:normAutofit fontScale="90000"/>
          </a:bodyPr>
          <a:lstStyle/>
          <a:p>
            <a:r>
              <a:rPr lang="hu-HU" sz="2000" b="1" dirty="0"/>
              <a:t/>
            </a:r>
            <a:br>
              <a:rPr lang="hu-HU" sz="2000" b="1" dirty="0"/>
            </a:b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</p:txBody>
      </p:sp>
      <p:sp>
        <p:nvSpPr>
          <p:cNvPr id="104" name="Cím 1"/>
          <p:cNvSpPr txBox="1">
            <a:spLocks/>
          </p:cNvSpPr>
          <p:nvPr/>
        </p:nvSpPr>
        <p:spPr bwMode="auto">
          <a:xfrm>
            <a:off x="1118924" y="512327"/>
            <a:ext cx="9601200" cy="61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Book Antiqua" panose="0204060205030503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Book Antiqua" panose="0204060205030503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Book Antiqua" panose="0204060205030503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Book Antiqua" panose="0204060205030503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hu-HU" sz="4400" b="1" dirty="0"/>
              <a:t>Előzmények</a:t>
            </a:r>
          </a:p>
        </p:txBody>
      </p:sp>
      <p:sp>
        <p:nvSpPr>
          <p:cNvPr id="7" name="Téglalap 6"/>
          <p:cNvSpPr/>
          <p:nvPr/>
        </p:nvSpPr>
        <p:spPr>
          <a:xfrm>
            <a:off x="214575" y="2065370"/>
            <a:ext cx="8074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Cél: Lakosság hiteles, megbízható és gyors tájékoztatása (riasztása). Megbízható rendszer kiépítése, alkalmazása.</a:t>
            </a: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31" y="1698403"/>
            <a:ext cx="3546761" cy="266007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31" y="4323710"/>
            <a:ext cx="3560371" cy="236764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14574" y="3442228"/>
            <a:ext cx="8074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/>
              <a:t>A lakosság riasztása, tájékoztatása egy, a kor színvonalának megfelelően folyamatosan bővülő, több elemből álló, modulárisan kiépített, komplex rendszer. </a:t>
            </a:r>
          </a:p>
        </p:txBody>
      </p:sp>
      <p:sp>
        <p:nvSpPr>
          <p:cNvPr id="9" name="Téglalap 8"/>
          <p:cNvSpPr/>
          <p:nvPr/>
        </p:nvSpPr>
        <p:spPr>
          <a:xfrm>
            <a:off x="214575" y="5188419"/>
            <a:ext cx="8006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/>
              <a:t>Feladat: A lehető legrövidebb időn belül a lehető legtöbb állampolgár elérése, valamint a legfontosabb információk átadása.</a:t>
            </a:r>
          </a:p>
        </p:txBody>
      </p:sp>
    </p:spTree>
    <p:extLst>
      <p:ext uri="{BB962C8B-B14F-4D97-AF65-F5344CB8AC3E}">
        <p14:creationId xmlns:p14="http://schemas.microsoft.com/office/powerpoint/2010/main" val="2589118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Kép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007" y="1787854"/>
            <a:ext cx="3390912" cy="3706346"/>
          </a:xfrm>
          <a:prstGeom prst="rect">
            <a:avLst/>
          </a:prstGeom>
        </p:spPr>
      </p:pic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118924" y="512327"/>
            <a:ext cx="9601200" cy="616722"/>
          </a:xfrm>
        </p:spPr>
        <p:txBody>
          <a:bodyPr/>
          <a:lstStyle/>
          <a:p>
            <a:pPr algn="ctr"/>
            <a:r>
              <a:rPr lang="hu-HU" sz="4400" b="1" dirty="0"/>
              <a:t>Alkalmazási elv</a:t>
            </a:r>
          </a:p>
        </p:txBody>
      </p:sp>
      <p:sp>
        <p:nvSpPr>
          <p:cNvPr id="6" name="Jobbra nyíl 5"/>
          <p:cNvSpPr/>
          <p:nvPr/>
        </p:nvSpPr>
        <p:spPr>
          <a:xfrm rot="21339295">
            <a:off x="7228880" y="3213690"/>
            <a:ext cx="1670522" cy="364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4" name="Group 21"/>
          <p:cNvGrpSpPr>
            <a:grpSpLocks/>
          </p:cNvGrpSpPr>
          <p:nvPr/>
        </p:nvGrpSpPr>
        <p:grpSpPr bwMode="auto">
          <a:xfrm>
            <a:off x="830512" y="1580560"/>
            <a:ext cx="1577975" cy="2081212"/>
            <a:chOff x="2200" y="981"/>
            <a:chExt cx="994" cy="1311"/>
          </a:xfrm>
        </p:grpSpPr>
        <p:pic>
          <p:nvPicPr>
            <p:cNvPr id="45" name="Picture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981"/>
              <a:ext cx="994" cy="1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" y="1724"/>
              <a:ext cx="607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7" name="Csoportba foglalás 46"/>
          <p:cNvGrpSpPr/>
          <p:nvPr/>
        </p:nvGrpSpPr>
        <p:grpSpPr>
          <a:xfrm>
            <a:off x="401795" y="4325528"/>
            <a:ext cx="2131271" cy="2448508"/>
            <a:chOff x="2287242" y="3482922"/>
            <a:chExt cx="2131271" cy="2448508"/>
          </a:xfrm>
        </p:grpSpPr>
        <p:pic>
          <p:nvPicPr>
            <p:cNvPr id="48" name="Kép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7242" y="3482922"/>
              <a:ext cx="1196883" cy="1815053"/>
            </a:xfrm>
            <a:prstGeom prst="rect">
              <a:avLst/>
            </a:prstGeom>
          </p:spPr>
        </p:pic>
        <p:pic>
          <p:nvPicPr>
            <p:cNvPr id="49" name="Kép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084" y="3679856"/>
              <a:ext cx="1196883" cy="1815053"/>
            </a:xfrm>
            <a:prstGeom prst="rect">
              <a:avLst/>
            </a:prstGeom>
          </p:spPr>
        </p:pic>
        <p:pic>
          <p:nvPicPr>
            <p:cNvPr id="50" name="Kép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125" y="3898399"/>
              <a:ext cx="1196883" cy="1815053"/>
            </a:xfrm>
            <a:prstGeom prst="rect">
              <a:avLst/>
            </a:prstGeom>
          </p:spPr>
        </p:pic>
        <p:pic>
          <p:nvPicPr>
            <p:cNvPr id="51" name="Kép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630" y="4116377"/>
              <a:ext cx="1196883" cy="1815053"/>
            </a:xfrm>
            <a:prstGeom prst="rect">
              <a:avLst/>
            </a:prstGeom>
          </p:spPr>
        </p:pic>
      </p:grpSp>
      <p:pic>
        <p:nvPicPr>
          <p:cNvPr id="53" name="Kép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71" y="2556708"/>
            <a:ext cx="1717606" cy="1717606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33" y="1730678"/>
            <a:ext cx="2490593" cy="2135683"/>
          </a:xfrm>
          <a:prstGeom prst="rect">
            <a:avLst/>
          </a:prstGeom>
        </p:spPr>
      </p:pic>
      <p:sp>
        <p:nvSpPr>
          <p:cNvPr id="55" name="Jobbra nyíl 54"/>
          <p:cNvSpPr/>
          <p:nvPr/>
        </p:nvSpPr>
        <p:spPr>
          <a:xfrm rot="586263">
            <a:off x="7042839" y="4237317"/>
            <a:ext cx="1670522" cy="364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6" name="Kép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40" y="4043471"/>
            <a:ext cx="3012741" cy="1346755"/>
          </a:xfrm>
          <a:prstGeom prst="rect">
            <a:avLst/>
          </a:prstGeom>
        </p:spPr>
      </p:pic>
      <p:sp>
        <p:nvSpPr>
          <p:cNvPr id="70" name="Jobbra nyíl 69"/>
          <p:cNvSpPr/>
          <p:nvPr/>
        </p:nvSpPr>
        <p:spPr>
          <a:xfrm rot="19718297">
            <a:off x="2244868" y="3864567"/>
            <a:ext cx="2346995" cy="35780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Jobbra nyíl 70"/>
          <p:cNvSpPr/>
          <p:nvPr/>
        </p:nvSpPr>
        <p:spPr>
          <a:xfrm rot="19718297">
            <a:off x="2552702" y="4273731"/>
            <a:ext cx="2346995" cy="35780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Jobbra nyíl 71"/>
          <p:cNvSpPr/>
          <p:nvPr/>
        </p:nvSpPr>
        <p:spPr>
          <a:xfrm rot="19718297">
            <a:off x="3127617" y="5220864"/>
            <a:ext cx="2346995" cy="35780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Jobbra nyíl 72"/>
          <p:cNvSpPr/>
          <p:nvPr/>
        </p:nvSpPr>
        <p:spPr>
          <a:xfrm rot="19718297">
            <a:off x="2869545" y="4755943"/>
            <a:ext cx="2346995" cy="35780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Jobbra nyíl 74"/>
          <p:cNvSpPr/>
          <p:nvPr/>
        </p:nvSpPr>
        <p:spPr>
          <a:xfrm rot="5400000">
            <a:off x="1368409" y="3816641"/>
            <a:ext cx="570757" cy="3578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6" name="Kép 7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695" y="5494200"/>
            <a:ext cx="3444539" cy="1121761"/>
          </a:xfrm>
          <a:prstGeom prst="rect">
            <a:avLst/>
          </a:prstGeom>
        </p:spPr>
      </p:pic>
      <p:sp>
        <p:nvSpPr>
          <p:cNvPr id="77" name="Jobbra nyíl 76"/>
          <p:cNvSpPr/>
          <p:nvPr/>
        </p:nvSpPr>
        <p:spPr>
          <a:xfrm rot="2145051">
            <a:off x="6633278" y="4931504"/>
            <a:ext cx="1670522" cy="364578"/>
          </a:xfrm>
          <a:prstGeom prst="rightArrow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150711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118924" y="512327"/>
            <a:ext cx="9601200" cy="616722"/>
          </a:xfrm>
        </p:spPr>
        <p:txBody>
          <a:bodyPr/>
          <a:lstStyle/>
          <a:p>
            <a:pPr algn="ctr"/>
            <a:r>
              <a:rPr lang="hu-HU" sz="4400" b="1" dirty="0"/>
              <a:t>Komplex veszélyhelyzeti közlés</a:t>
            </a:r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5058554" y="3653674"/>
            <a:ext cx="1934370" cy="2717976"/>
            <a:chOff x="2200" y="981"/>
            <a:chExt cx="994" cy="1311"/>
          </a:xfrm>
        </p:grpSpPr>
        <p:pic>
          <p:nvPicPr>
            <p:cNvPr id="25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981"/>
              <a:ext cx="994" cy="1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" y="1724"/>
              <a:ext cx="607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7" name="Kép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41" y="4084820"/>
            <a:ext cx="1092152" cy="1424348"/>
          </a:xfrm>
          <a:prstGeom prst="rect">
            <a:avLst/>
          </a:prstGeom>
        </p:spPr>
      </p:pic>
      <p:sp>
        <p:nvSpPr>
          <p:cNvPr id="28" name="Jobbra nyíl 27"/>
          <p:cNvSpPr/>
          <p:nvPr/>
        </p:nvSpPr>
        <p:spPr>
          <a:xfrm>
            <a:off x="1741219" y="4774892"/>
            <a:ext cx="3226284" cy="3578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46" y="2665552"/>
            <a:ext cx="1195224" cy="1195224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2655" y="4609545"/>
            <a:ext cx="1619112" cy="1859665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4184" y="1669774"/>
            <a:ext cx="3089909" cy="1593390"/>
          </a:xfrm>
          <a:prstGeom prst="rect">
            <a:avLst/>
          </a:prstGeom>
        </p:spPr>
      </p:pic>
      <p:sp>
        <p:nvSpPr>
          <p:cNvPr id="33" name="Jobbra nyíl 32"/>
          <p:cNvSpPr/>
          <p:nvPr/>
        </p:nvSpPr>
        <p:spPr>
          <a:xfrm rot="1708570">
            <a:off x="7242526" y="4709278"/>
            <a:ext cx="1707612" cy="453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Jobbra nyíl 33"/>
          <p:cNvSpPr/>
          <p:nvPr/>
        </p:nvSpPr>
        <p:spPr>
          <a:xfrm rot="20157910">
            <a:off x="7265162" y="3678413"/>
            <a:ext cx="1793831" cy="453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5" name="Kép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5675" y="2131618"/>
            <a:ext cx="1240714" cy="1356129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6607" y="3729784"/>
            <a:ext cx="1004088" cy="1004088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3885" y="4609545"/>
            <a:ext cx="767792" cy="767792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1329" y="5474806"/>
            <a:ext cx="865008" cy="945474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9979" y="5173721"/>
            <a:ext cx="1661890" cy="1295489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9216" y="1667851"/>
            <a:ext cx="853031" cy="664961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9177" y="2432952"/>
            <a:ext cx="688108" cy="752118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2935" y="2116498"/>
            <a:ext cx="679343" cy="679343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1954961" y="2578850"/>
            <a:ext cx="1317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Terület</a:t>
            </a:r>
          </a:p>
        </p:txBody>
      </p:sp>
      <p:sp>
        <p:nvSpPr>
          <p:cNvPr id="22" name="Téglalap 21"/>
          <p:cNvSpPr/>
          <p:nvPr/>
        </p:nvSpPr>
        <p:spPr>
          <a:xfrm>
            <a:off x="2164561" y="3932365"/>
            <a:ext cx="967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SMS</a:t>
            </a:r>
          </a:p>
        </p:txBody>
      </p:sp>
      <p:sp>
        <p:nvSpPr>
          <p:cNvPr id="23" name="Téglalap 22"/>
          <p:cNvSpPr/>
          <p:nvPr/>
        </p:nvSpPr>
        <p:spPr>
          <a:xfrm>
            <a:off x="1644807" y="5405966"/>
            <a:ext cx="1818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/>
              <a:t>Részletes információ</a:t>
            </a:r>
          </a:p>
        </p:txBody>
      </p:sp>
    </p:spTree>
    <p:extLst>
      <p:ext uri="{BB962C8B-B14F-4D97-AF65-F5344CB8AC3E}">
        <p14:creationId xmlns:p14="http://schemas.microsoft.com/office/powerpoint/2010/main" val="20763126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3076485" y="5303732"/>
            <a:ext cx="9115515" cy="155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7110843" y="3319038"/>
            <a:ext cx="5081157" cy="1984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118924" y="512327"/>
            <a:ext cx="9601200" cy="616722"/>
          </a:xfrm>
        </p:spPr>
        <p:txBody>
          <a:bodyPr/>
          <a:lstStyle/>
          <a:p>
            <a:pPr algn="ctr"/>
            <a:r>
              <a:rPr lang="hu-HU" sz="4400" b="1" dirty="0"/>
              <a:t>(Jog)szabályok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55575" y="1661688"/>
            <a:ext cx="7951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BEREC</a:t>
            </a:r>
          </a:p>
          <a:p>
            <a:endParaRPr lang="hu-HU" sz="2400" b="1" dirty="0"/>
          </a:p>
          <a:p>
            <a:r>
              <a:rPr lang="hu-HU" sz="2400" b="1" dirty="0"/>
              <a:t>2003. évi C. törvény </a:t>
            </a:r>
          </a:p>
          <a:p>
            <a:r>
              <a:rPr lang="hu-HU" sz="2400" b="1" dirty="0"/>
              <a:t>az elektronikus hírközlésről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(hatályos: 2020.07.01-én, Rendszer bevezetése, 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BM OKF kijelölése)</a:t>
            </a:r>
          </a:p>
          <a:p>
            <a:endParaRPr lang="hu-HU" sz="2400" b="1" dirty="0"/>
          </a:p>
          <a:p>
            <a:r>
              <a:rPr lang="hu-HU" sz="2400" b="1" dirty="0"/>
              <a:t>217/2020. (V. 21.) Korm. Rendelet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(Tesztelési terv, együttműködési megállapodás)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110843" y="3319038"/>
            <a:ext cx="546242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16/2020. (VIII. 5.) BM utasítás a lakosság SMS alapú riasztásának és veszélyhelyzeti tájékoztatásának rendjéről </a:t>
            </a:r>
            <a:r>
              <a:rPr lang="hu-HU" sz="2400" b="1" dirty="0">
                <a:solidFill>
                  <a:srgbClr val="FF0000"/>
                </a:solidFill>
              </a:rPr>
              <a:t>(Társszervi igénybevétel)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hatályos: 2020.08.06.</a:t>
            </a:r>
          </a:p>
          <a:p>
            <a:endParaRPr lang="hu-HU" sz="2400" b="1" dirty="0"/>
          </a:p>
          <a:p>
            <a:pPr lvl="0"/>
            <a:endParaRPr lang="hu-HU" sz="1200" b="1" dirty="0"/>
          </a:p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843" y="1594705"/>
            <a:ext cx="4848225" cy="1657350"/>
          </a:xfrm>
          <a:prstGeom prst="rect">
            <a:avLst/>
          </a:prstGeom>
        </p:spPr>
      </p:pic>
      <p:sp>
        <p:nvSpPr>
          <p:cNvPr id="5" name="AutoShape 6" descr="data:image/png;base64,iVBORw0KGgoAAAANSUhEUgAAAJcAAABlCAMAAAB3G4FZAAAAyVBMVEUAM5kAMpr/zgAAL5v/zAAAKp0AMJoALJz/0QAALpz/1QD/0wAAJJ8AJ54AJp8AKJ0AIaAnP5D0yAA3SonkvCR9em1iZHcWOpQTOJUJNZaplFVgZXX7ygsqRIzXtCWumkdwcHG8oEXwxRJ3dW1YXHzSsS87SY3IqT2znj9WWYCgkE9QXHhtb2gZPJGTh1VNVYUAGqNta3eGfmhEUYeRg1u7pDvivhIyTIWdiVqolU3RrjuajFJfZ26JfmFjYn1JV30AD6V1dl28pS2ugMm9AAAFFUlEQVRoge2aC1eqShTHmcGZgUF5i1KhPEIz841k3qhO3/9DnaE0PfemHVBw3bX4rRUV7tn+mZk9jz1wXEVFRUVFRSaACC4t4VvsV/vSEr4Da6GGLy3i3wAMkKVbiP2+tBRuX0GrbYtX9Eq0260DFqUB7F2r8ddmbN7AG3a95vcsLiFMjpydMKKFtFar0dAhX/ewE8nlywJ2x91p4Pj6EtaEZWNXWxxxO2VXGCBEHghdlZAvHWos1IRY3f6LCVG7wkAmpMQYxY/NwPWg7wbN682YxT9S79ajxlanxSx86DGLx/KEgfZKokINUhoONt+qXK1ERFZXysZiElLKGpZKq1aJbQnqRgeyfp4o2y4GjDpIb29FiPKcfQ476e0yUSMBwpvp7kvx3jUFvN1AKETqf0oWClBCqe/TW/GghXhL/b4UKuVWF+7pTbUXdpWDFo1up6c29V65Uybv3sqAR2P+sMWYiJz86h62KAQxbUFwuLpYhIKtWRlyLlDyL+CD3EWDAhsUG+EoXz/Go9AoKAIwxo1AukU489IPYIxupaDBPBQgq9fT7D69b2uGlk0YYCXa97Rva70CRg1+GEMd1thPZ5HNO150NiXjlwJ6P9G6bEqE8MnO2oN5+woyXdDTyM/G2eHJms14d2r2tsDqHZtN16SYkMStWNAFM89MrJqsZNwqJiJFi664J2mQ/an5gdQFEbWKGVvF+2sVq+742OTzPco/AStp3Rc05o/SbktybKrxR4cno7Mr+uRz2MrTSfBe+YqK/xWnZ92KyNuJLzkG1D/hBwXM26oXNU500Yi8824nASEEm+ZUJLlTu0AkZGqamHk62zAGNNcaJvDmYWg9j/J5BaNna/hwA5Oh5WZcVh4j8dk6BUIpbuauryCWUheCnpxNFQfQJEzXhGsD5dZFjH7qovOa28V3NF7Ys+qL7EuJHWihMx8vpwbPn8hj6uu0iU5wgZpU9+n4rClXQPwl1153TglztRO28dI/62ENnkQKxiQ6YW+KjbHIYyWanHUxbfPsMQF/ykRyBhcVFZchf5AXuunA+bdaORNnfwWwVzmfG3DjAs+w+Ens5MwXOvGkoESmiNA0ojMVocx5JoTUGY2mCBWQCOCH86ZrSmHQnL9maxH8Om8GoWC6zbl1/jrDjidRWINUesqcx3yinyW9Ik4/cMP1mfd4Vs/qHKuzmJX0A6WQmAT1fpovfMtR9C3NF/bVYiISO1BfQh1k9w44HXq6kDOWf4Ik/kQe+m725C1x/Rd5ESeFpH05nLQIQM6v7Itp5VcPAdKeFzTkfxzt4zwPnb9kDn48jwEXeY0IzX446Qet2Sn7p5wAfm0dbxhirfmy3zdhmyNDX9UPn5CxT+or3SDZT99OkTVaOFokmCPHMPZv7/1tGM7IFCLNWeTMtOQBO+96uqnXdT/YqzBtT2LgbyzeCxpNvxfWSGCaBQmdXcYCjLp7gaA4H5kWGMnlBuV0nNbGdG/dIk7iyd76in9L62s8LVUVx8lLGkPhKy+A1PpbIiVvdXU7NGBDgDFdlvxmGm4LnuPCaNOM/Mx7ujcF8/7Jm22qUIlg4NwJ7XKbUXxYIbFhLDe1A/BckNgSSxKSbVSid0MWUfRQ0osdG8Cozq78LiNf76VLv3j3WpXNpRVXL3GU+BS2d/1g+i5Iwvv0iMVFwDY1I5PaF5mqj4CS0GgY6+gCM/VR+GcgciJ4Lvm1qp/5OMYAJS39KioqKioqiuU320VbKX5ZuS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9407"/>
            <a:ext cx="3076485" cy="172859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408217" y="5303732"/>
            <a:ext cx="84789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38/2020. BM OKF főigazgatói intézkedés </a:t>
            </a:r>
            <a:r>
              <a:rPr lang="hu-HU" sz="2400" b="1" dirty="0">
                <a:solidFill>
                  <a:srgbClr val="FF0000"/>
                </a:solidFill>
              </a:rPr>
              <a:t>(Kat. véd. területi szervi igénybevétel)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hatályos: 2020.08.31.</a:t>
            </a:r>
            <a:endParaRPr lang="hu-HU" b="1" dirty="0"/>
          </a:p>
          <a:p>
            <a:r>
              <a:rPr lang="hu-HU" sz="2400" b="1" dirty="0"/>
              <a:t>ORFK, TEK belső szabályzó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92549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118924" y="512327"/>
            <a:ext cx="9601200" cy="616722"/>
          </a:xfrm>
        </p:spPr>
        <p:txBody>
          <a:bodyPr/>
          <a:lstStyle/>
          <a:p>
            <a:pPr algn="ctr"/>
            <a:r>
              <a:rPr lang="hu-HU" sz="4400" b="1" dirty="0"/>
              <a:t>Kialakítás lépései</a:t>
            </a:r>
          </a:p>
        </p:txBody>
      </p:sp>
      <p:sp>
        <p:nvSpPr>
          <p:cNvPr id="2" name="Téglalap 1"/>
          <p:cNvSpPr/>
          <p:nvPr/>
        </p:nvSpPr>
        <p:spPr>
          <a:xfrm>
            <a:off x="160256" y="2129150"/>
            <a:ext cx="12031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u-H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Tervezés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u-H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Tervdokumentáció, rendszerterv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u-H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Rendszer kialakítása (GSM hálózati-, interfész- és alkalmazás fejlesztés)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u-H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Tesztelés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u-H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Képzés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u-H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Éles üzem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u-H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Folyamatos visszamérés és szükség szerinti fejlesztés</a:t>
            </a:r>
            <a:endParaRPr lang="hu-H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3423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59026" y="4442791"/>
            <a:ext cx="7315200" cy="2236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118924" y="512327"/>
            <a:ext cx="9601200" cy="616722"/>
          </a:xfrm>
        </p:spPr>
        <p:txBody>
          <a:bodyPr/>
          <a:lstStyle/>
          <a:p>
            <a:pPr algn="ctr"/>
            <a:r>
              <a:rPr lang="hu-HU" sz="4400" b="1" dirty="0" smtClean="0"/>
              <a:t>Tervezés, rendszerterv</a:t>
            </a:r>
            <a:endParaRPr lang="hu-HU" sz="4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-248479" y="4442791"/>
            <a:ext cx="7802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 err="1"/>
              <a:t>parancs</a:t>
            </a:r>
            <a:r>
              <a:rPr lang="en-US" b="1" dirty="0"/>
              <a:t>:</a:t>
            </a:r>
            <a:endParaRPr lang="hu-HU" dirty="0"/>
          </a:p>
          <a:p>
            <a:pPr lvl="2"/>
            <a:r>
              <a:rPr lang="en-US" dirty="0" err="1"/>
              <a:t>SMS_Igeny_START</a:t>
            </a:r>
            <a:endParaRPr lang="hu-HU" dirty="0"/>
          </a:p>
          <a:p>
            <a:pPr lvl="1"/>
            <a:r>
              <a:rPr lang="en-US" b="1" dirty="0" err="1"/>
              <a:t>paraméterek</a:t>
            </a:r>
            <a:r>
              <a:rPr lang="en-US" b="1" dirty="0"/>
              <a:t>:</a:t>
            </a:r>
            <a:endParaRPr lang="hu-HU" dirty="0"/>
          </a:p>
          <a:p>
            <a:pPr lvl="2"/>
            <a:r>
              <a:rPr lang="en-US" dirty="0" err="1"/>
              <a:t>SMS_Igeny_ID</a:t>
            </a:r>
            <a:r>
              <a:rPr lang="en-US" dirty="0"/>
              <a:t>	integer</a:t>
            </a:r>
            <a:endParaRPr lang="hu-HU" dirty="0"/>
          </a:p>
          <a:p>
            <a:pPr lvl="2"/>
            <a:r>
              <a:rPr lang="en-US" dirty="0" err="1"/>
              <a:t>SMS_Igeny_Szint_ID</a:t>
            </a:r>
            <a:r>
              <a:rPr lang="en-US" dirty="0"/>
              <a:t>	integer	</a:t>
            </a:r>
            <a:endParaRPr lang="hu-HU" dirty="0"/>
          </a:p>
          <a:p>
            <a:pPr lvl="2"/>
            <a:r>
              <a:rPr lang="en-US" dirty="0" err="1"/>
              <a:t>SMS_Igeny_Kozles_Ideje</a:t>
            </a:r>
            <a:r>
              <a:rPr lang="en-US" dirty="0"/>
              <a:t>	string	(</a:t>
            </a:r>
            <a:r>
              <a:rPr lang="hu-HU" dirty="0"/>
              <a:t>GMT idő</a:t>
            </a:r>
            <a:r>
              <a:rPr lang="en-US" dirty="0"/>
              <a:t>)</a:t>
            </a:r>
            <a:endParaRPr lang="hu-HU" dirty="0"/>
          </a:p>
          <a:p>
            <a:pPr lvl="2"/>
            <a:r>
              <a:rPr lang="en-US" dirty="0" err="1"/>
              <a:t>SMS_Igeny_Ervenyessegi_Ido</a:t>
            </a:r>
            <a:r>
              <a:rPr lang="en-US" dirty="0"/>
              <a:t>	integer	(</a:t>
            </a:r>
            <a:r>
              <a:rPr lang="hu-HU" dirty="0" smtClean="0"/>
              <a:t>percben megadva</a:t>
            </a:r>
            <a:r>
              <a:rPr lang="en-US" dirty="0"/>
              <a:t>)</a:t>
            </a:r>
            <a:endParaRPr lang="hu-HU" dirty="0"/>
          </a:p>
          <a:p>
            <a:endParaRPr lang="hu-HU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159026" y="1867702"/>
            <a:ext cx="4512365" cy="1283002"/>
            <a:chOff x="397565" y="2344781"/>
            <a:chExt cx="4512365" cy="1283002"/>
          </a:xfrm>
        </p:grpSpPr>
        <p:sp>
          <p:nvSpPr>
            <p:cNvPr id="6" name="Téglalap 5"/>
            <p:cNvSpPr/>
            <p:nvPr/>
          </p:nvSpPr>
          <p:spPr>
            <a:xfrm>
              <a:off x="397565" y="2344781"/>
              <a:ext cx="4244009" cy="12830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397565" y="2344781"/>
              <a:ext cx="45123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hu-HU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1 üzenet/lakos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hu-HU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GSM 03.38 szabvány alap karakter készlet</a:t>
              </a:r>
            </a:p>
          </p:txBody>
        </p:sp>
      </p:grpSp>
      <p:sp>
        <p:nvSpPr>
          <p:cNvPr id="8" name="Lefelé nyíl 7"/>
          <p:cNvSpPr/>
          <p:nvPr/>
        </p:nvSpPr>
        <p:spPr>
          <a:xfrm>
            <a:off x="2022612" y="3364395"/>
            <a:ext cx="785191" cy="864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87" y="1572528"/>
            <a:ext cx="3965713" cy="52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51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118924" y="512327"/>
            <a:ext cx="9601200" cy="616722"/>
          </a:xfrm>
        </p:spPr>
        <p:txBody>
          <a:bodyPr/>
          <a:lstStyle/>
          <a:p>
            <a:pPr algn="ctr"/>
            <a:r>
              <a:rPr lang="hu-HU" sz="4400" b="1" dirty="0" smtClean="0"/>
              <a:t>Rendszer kialakítása</a:t>
            </a:r>
            <a:endParaRPr lang="hu-HU" sz="4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8505294" y="1628320"/>
            <a:ext cx="329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Mobil </a:t>
            </a:r>
            <a:r>
              <a:rPr lang="hu-H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szolgáltató</a:t>
            </a:r>
            <a:endParaRPr lang="hu-H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103355" y="1644290"/>
            <a:ext cx="16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Interfész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97938" y="1644291"/>
            <a:ext cx="190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Alkalmazás</a:t>
            </a:r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35417" y="3229567"/>
            <a:ext cx="1934370" cy="2717976"/>
            <a:chOff x="2200" y="981"/>
            <a:chExt cx="994" cy="1311"/>
          </a:xfrm>
        </p:grpSpPr>
        <p:pic>
          <p:nvPicPr>
            <p:cNvPr id="8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981"/>
              <a:ext cx="994" cy="1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" y="1724"/>
              <a:ext cx="607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" name="Jobbra nyíl 10"/>
          <p:cNvSpPr/>
          <p:nvPr/>
        </p:nvSpPr>
        <p:spPr>
          <a:xfrm>
            <a:off x="2526105" y="4757243"/>
            <a:ext cx="1712609" cy="3578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030" y="4709278"/>
            <a:ext cx="1619112" cy="1859665"/>
          </a:xfrm>
          <a:prstGeom prst="rect">
            <a:avLst/>
          </a:prstGeom>
        </p:spPr>
      </p:pic>
      <p:sp>
        <p:nvSpPr>
          <p:cNvPr id="15" name="Jobbra nyíl 14"/>
          <p:cNvSpPr/>
          <p:nvPr/>
        </p:nvSpPr>
        <p:spPr>
          <a:xfrm>
            <a:off x="7652944" y="4709279"/>
            <a:ext cx="1704701" cy="405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893" y="2250152"/>
            <a:ext cx="1240714" cy="1356129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673" y="3705190"/>
            <a:ext cx="1004088" cy="1004088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3140" y="4709278"/>
            <a:ext cx="767792" cy="767792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4532" y="5594590"/>
            <a:ext cx="865008" cy="945474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4138" y="5135285"/>
            <a:ext cx="1536737" cy="119792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0881" y="3229567"/>
            <a:ext cx="3129897" cy="2686177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645" y="2250152"/>
            <a:ext cx="2337642" cy="1669744"/>
          </a:xfrm>
          <a:prstGeom prst="rect">
            <a:avLst/>
          </a:prstGeom>
        </p:spPr>
      </p:pic>
      <p:sp>
        <p:nvSpPr>
          <p:cNvPr id="31" name="Jobbra nyíl 30"/>
          <p:cNvSpPr/>
          <p:nvPr/>
        </p:nvSpPr>
        <p:spPr>
          <a:xfrm rot="16200000">
            <a:off x="10255832" y="4086060"/>
            <a:ext cx="515974" cy="405773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9745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5" y="2350810"/>
            <a:ext cx="6905625" cy="4581525"/>
          </a:xfrm>
          <a:prstGeom prst="rect">
            <a:avLst/>
          </a:prstGeom>
        </p:spPr>
      </p:pic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118924" y="512327"/>
            <a:ext cx="9601200" cy="616722"/>
          </a:xfrm>
        </p:spPr>
        <p:txBody>
          <a:bodyPr/>
          <a:lstStyle/>
          <a:p>
            <a:pPr algn="ctr"/>
            <a:r>
              <a:rPr lang="hu-HU" sz="4400" b="1" dirty="0" smtClean="0"/>
              <a:t>Tesztelés</a:t>
            </a:r>
            <a:endParaRPr lang="hu-HU" sz="44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297338" y="3036358"/>
            <a:ext cx="68024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Tesztelés fázisai </a:t>
            </a:r>
            <a:endParaRPr lang="hu-H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adatátviteli, </a:t>
            </a:r>
            <a:r>
              <a:rPr lang="hu-H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funcionális</a:t>
            </a:r>
            <a:r>
              <a:rPr lang="hu-H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és „</a:t>
            </a:r>
            <a:r>
              <a:rPr lang="hu-H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silent</a:t>
            </a:r>
            <a:r>
              <a:rPr lang="hu-H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u-H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Tesztelési ütemterv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u-H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Negatív </a:t>
            </a:r>
            <a:r>
              <a:rPr lang="hu-H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tesztek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7014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Értékesítési irány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79_TF03431374.potx" id="{0AC9E330-718A-4131-B8C0-8AE79CF1FEE6}" vid="{04CF4229-82D3-4BD8-B41C-7E0CB117E9C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alesDirection">
    <a:dk1>
      <a:srgbClr val="595959"/>
    </a:dk1>
    <a:lt1>
      <a:sysClr val="window" lastClr="FFFFFF"/>
    </a:lt1>
    <a:dk2>
      <a:srgbClr val="000000"/>
    </a:dk2>
    <a:lt2>
      <a:srgbClr val="F2F2F2"/>
    </a:lt2>
    <a:accent1>
      <a:srgbClr val="1EB8C1"/>
    </a:accent1>
    <a:accent2>
      <a:srgbClr val="EF7920"/>
    </a:accent2>
    <a:accent3>
      <a:srgbClr val="EFC119"/>
    </a:accent3>
    <a:accent4>
      <a:srgbClr val="969890"/>
    </a:accent4>
    <a:accent5>
      <a:srgbClr val="50B4F2"/>
    </a:accent5>
    <a:accent6>
      <a:srgbClr val="C05A3A"/>
    </a:accent6>
    <a:hlink>
      <a:srgbClr val="EFC119"/>
    </a:hlink>
    <a:folHlink>
      <a:srgbClr val="9698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348</Words>
  <Application>Microsoft Office PowerPoint</Application>
  <PresentationFormat>Szélesvásznú</PresentationFormat>
  <Paragraphs>98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Times New Roman</vt:lpstr>
      <vt:lpstr>Wingdings</vt:lpstr>
      <vt:lpstr>Office-téma</vt:lpstr>
      <vt:lpstr>Értékesítési irány 16X9</vt:lpstr>
      <vt:lpstr>„Üljön át egy másik autóba”, avagy a célzott lakossági SMS rendszer</vt:lpstr>
      <vt:lpstr>  </vt:lpstr>
      <vt:lpstr>Alkalmazási elv</vt:lpstr>
      <vt:lpstr>Komplex veszélyhelyzeti közlés</vt:lpstr>
      <vt:lpstr>(Jog)szabályok</vt:lpstr>
      <vt:lpstr>Kialakítás lépései</vt:lpstr>
      <vt:lpstr>Tervezés, rendszerterv</vt:lpstr>
      <vt:lpstr>Rendszer kialakítása</vt:lpstr>
      <vt:lpstr>Tesztelés</vt:lpstr>
      <vt:lpstr>Alkalmazás fejlesztés I.</vt:lpstr>
      <vt:lpstr>Alkalmazás fejlesztés II.</vt:lpstr>
      <vt:lpstr>Alkalmazás fejlesztés III.</vt:lpstr>
      <vt:lpstr>Alkalmazás fejlesztés IV.</vt:lpstr>
      <vt:lpstr>Alkalmazás fejlesztés IV.</vt:lpstr>
      <vt:lpstr>További feladatok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B466</dc:creator>
  <cp:lastModifiedBy>Kása Zsolt</cp:lastModifiedBy>
  <cp:revision>160</cp:revision>
  <cp:lastPrinted>2020-04-06T14:20:35Z</cp:lastPrinted>
  <dcterms:created xsi:type="dcterms:W3CDTF">2019-05-10T13:43:10Z</dcterms:created>
  <dcterms:modified xsi:type="dcterms:W3CDTF">2021-02-15T12:46:25Z</dcterms:modified>
</cp:coreProperties>
</file>