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6" r:id="rId11"/>
    <p:sldId id="267" r:id="rId12"/>
    <p:sldId id="265" r:id="rId13"/>
    <p:sldId id="269" r:id="rId14"/>
    <p:sldId id="270" r:id="rId15"/>
    <p:sldId id="271" r:id="rId16"/>
    <p:sldId id="272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1F1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9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C52E9-397C-41BE-A94E-52E0497D81EA}" type="datetimeFigureOut">
              <a:rPr lang="hu-HU" smtClean="0"/>
              <a:t>2019.12.04.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F0DAB-4D31-4034-9AEE-761E20F7116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6907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72FDB64-4460-4180-A7E4-7A75173E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5703812-CE5B-4066-8695-1F930768CE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67B37B4-D8D4-4F7B-8887-28ADB1E6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96732DC-E27B-4CA5-A7F4-D8C91462C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BEAA331-FDC2-47F7-B3A8-59F51ED86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6801-B8D2-49F4-945B-DF8058B27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96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F98A94F-12D7-45C4-9434-42751993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2DF4F6E-62DB-40E2-8275-BAC9CF5CC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99FAFEE-5B61-46C8-9550-E9671B967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BFBFCFB-884C-49F8-B2AC-E0BD82D51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1C67FF4-2C61-492F-8A89-D9D7DE4E7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6801-B8D2-49F4-945B-DF8058B27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09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E1A665C8-E7AB-4CDC-A8FD-9431768C36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6D59634-8263-47D2-A102-1526865C0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92344B7-671B-4EAA-919C-0C2C68B1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9B07A9D-5C35-4789-85D6-1446CE74A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61AE43F-3A26-43EA-BC00-8F39CFF78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6801-B8D2-49F4-945B-DF8058B27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24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C219D04-AE72-41B0-87A5-9690D9DCC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10ECA4A-0B27-4457-8574-5440267C2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2FCD276-08FD-420E-9184-66D0F2440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B10D3E0-92BB-4701-88D3-62540E3D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D4D8E7C-C83A-4A1E-9693-278864436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6801-B8D2-49F4-945B-DF8058B27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90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CE4A4C-E66C-4AE0-A4DB-3CD4D006F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048C2E9-0101-4A1C-935A-34AA00D8E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D8551CC-DD8E-4937-90D0-262505BE8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0F49980-56E8-41E2-9BB2-D2CA4EE8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7B35961-4D8A-4D9E-8AAB-3D66EA7C9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6801-B8D2-49F4-945B-DF8058B27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61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1DC6C15-E862-42A7-8A21-1739A0178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C476A0C-A447-4968-89C7-6576D48756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AA96245-7ABB-4C89-B7B7-78DA19F28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E7627AB-09FA-486D-A83F-A0118F480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238584B-0A76-4102-B985-8CA4D5B8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FBCF2AC-6412-4B3D-89F5-20937DB24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6801-B8D2-49F4-945B-DF8058B27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24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320C56E-BCAD-4425-9583-E4A1B9B67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FA9178A-1DAF-49C0-9605-88BD102D2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A831DBB-D64C-4A67-85FD-B869B93C2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2FC72457-C292-4022-A501-BB68BF49F6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098A3159-A9ED-4E72-AD2C-E2D299E57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B5104D31-06C4-49A2-A3B4-AFF8E9CAC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14F35577-9F95-4C50-97EB-6C7E1C5A4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593CE1B7-92E9-4F77-98E5-FEE0746DC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6801-B8D2-49F4-945B-DF8058B27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85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54BB20-DB72-4257-B418-1C888CCBB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B9C1D8E4-36BD-4868-A3FE-B9A930D54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50F14A5-9847-45E4-82FB-90ED8ABF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E05FB60-C0DC-4E97-988B-D5BF33A57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6801-B8D2-49F4-945B-DF8058B27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06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D26BB7CD-F031-44F0-B576-ABC957194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9A5E0998-31B4-43F0-8C4B-BC93DBE8E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599DF10-A74F-42E8-B58D-3411C469B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6801-B8D2-49F4-945B-DF8058B27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4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315B88-704B-4142-9A6B-CC0E2CC9A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033ACA0-5AC5-4CF7-A581-CAE8C295B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16AAE95-8DCB-4FD8-807F-CE6CB7F94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2AC8B32-6571-49D9-9210-A89BC8C45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C5211EE-7076-47D5-8379-F0893889C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7E0AD9B-3E68-4048-B278-69D3BD47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6801-B8D2-49F4-945B-DF8058B27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43C2CB-182C-456B-844B-D224A50D5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933E0157-10B5-4D06-BBC1-E8E4B1CE95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B63B0F3-B2CD-49C2-A6F9-5FA530C22F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98C1536-FC36-4012-8AA3-786275478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B3B2350-4C89-48F7-B69E-BD693BC90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383512D-FB6C-4435-9565-C8788097F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76801-B8D2-49F4-945B-DF8058B27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15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65D2DEB2-8C38-4A6C-B475-D0BAFE2D0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B055D90-7938-4433-9157-A4EE99B34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8594F89-9B84-4218-A10F-8577B6929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5017E64-63D6-4A76-9FFF-DAE1E535CC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6. Magyar Jövő Internet Konferencia - 2019. november. 27.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D451FC2-841B-4240-A216-EABCCB57D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76801-B8D2-49F4-945B-DF8058B27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02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fif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fif"/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f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ebp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fif"/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f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7ACCF5-FED8-457D-B961-4236AC1AB4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Kiterjes</a:t>
            </a:r>
            <a:r>
              <a:rPr lang="hu-HU" dirty="0" err="1"/>
              <a:t>ztett</a:t>
            </a:r>
            <a:r>
              <a:rPr lang="hu-HU" dirty="0"/>
              <a:t> valóság a hétköznapokban</a:t>
            </a:r>
            <a:endParaRPr lang="en-US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609242D-E79E-4D04-9414-E80DB76DA0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Tóth Balázs</a:t>
            </a:r>
          </a:p>
          <a:p>
            <a:r>
              <a:rPr lang="hu-HU" dirty="0"/>
              <a:t>BME IIT</a:t>
            </a:r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</p:spTree>
    <p:extLst>
      <p:ext uri="{BB962C8B-B14F-4D97-AF65-F5344CB8AC3E}">
        <p14:creationId xmlns:p14="http://schemas.microsoft.com/office/powerpoint/2010/main" val="2316927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Eszközök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Szemüvegek</a:t>
            </a:r>
          </a:p>
          <a:p>
            <a:pPr lvl="1"/>
            <a:r>
              <a:rPr lang="hu-HU" dirty="0"/>
              <a:t>Google </a:t>
            </a:r>
            <a:r>
              <a:rPr lang="hu-HU" dirty="0" err="1"/>
              <a:t>Glass</a:t>
            </a:r>
            <a:r>
              <a:rPr lang="hu-HU" dirty="0"/>
              <a:t> EE 2</a:t>
            </a:r>
          </a:p>
          <a:p>
            <a:pPr lvl="1"/>
            <a:r>
              <a:rPr lang="hu-HU" dirty="0"/>
              <a:t>Microsoft HoloLens 2</a:t>
            </a:r>
          </a:p>
          <a:p>
            <a:pPr lvl="1"/>
            <a:r>
              <a:rPr lang="hu-HU" dirty="0"/>
              <a:t>Epson </a:t>
            </a:r>
            <a:r>
              <a:rPr lang="hu-HU" dirty="0" err="1"/>
              <a:t>Moverio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752" y="878452"/>
            <a:ext cx="3526777" cy="2645083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0859470" y="3505507"/>
            <a:ext cx="7783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1" dirty="0"/>
              <a:t>© </a:t>
            </a:r>
            <a:r>
              <a:rPr lang="hu-HU" sz="800" dirty="0"/>
              <a:t>Google Inc.</a:t>
            </a:r>
          </a:p>
        </p:txBody>
      </p:sp>
      <p:pic>
        <p:nvPicPr>
          <p:cNvPr id="8" name="Kép 7" descr="A képen beltéri, ülő, fekete, asztal látható&#10;&#10;Automatikusan generált leírás">
            <a:extLst>
              <a:ext uri="{FF2B5EF4-FFF2-40B4-BE49-F238E27FC236}">
                <a16:creationId xmlns:a16="http://schemas.microsoft.com/office/drawing/2014/main" id="{9ED7A366-780E-4528-88D5-EAEC28BC62B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38" y="3531880"/>
            <a:ext cx="7060914" cy="2645083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C9CC44AB-49D2-4334-A4FE-A251737373F0}"/>
              </a:ext>
            </a:extLst>
          </p:cNvPr>
          <p:cNvSpPr txBox="1"/>
          <p:nvPr/>
        </p:nvSpPr>
        <p:spPr>
          <a:xfrm>
            <a:off x="7329013" y="6167279"/>
            <a:ext cx="7783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1" dirty="0"/>
              <a:t>© </a:t>
            </a:r>
            <a:r>
              <a:rPr lang="hu-HU" sz="800" dirty="0"/>
              <a:t>Microsoft</a:t>
            </a:r>
          </a:p>
        </p:txBody>
      </p:sp>
      <p:pic>
        <p:nvPicPr>
          <p:cNvPr id="11" name="Kép 10" descr="A képen világos látható&#10;&#10;Automatikusan generált leírás">
            <a:extLst>
              <a:ext uri="{FF2B5EF4-FFF2-40B4-BE49-F238E27FC236}">
                <a16:creationId xmlns:a16="http://schemas.microsoft.com/office/drawing/2014/main" id="{7763BB0C-3CAE-432C-A6A3-111511359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07" y="3980098"/>
            <a:ext cx="3496625" cy="1981421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1FD18F23-3232-4570-BC1A-AC8D2CEA491D}"/>
              </a:ext>
            </a:extLst>
          </p:cNvPr>
          <p:cNvSpPr txBox="1"/>
          <p:nvPr/>
        </p:nvSpPr>
        <p:spPr>
          <a:xfrm>
            <a:off x="10786468" y="6059557"/>
            <a:ext cx="7783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1" dirty="0"/>
              <a:t>© </a:t>
            </a:r>
            <a:r>
              <a:rPr lang="hu-HU" sz="800" dirty="0"/>
              <a:t>Epson Inc.</a:t>
            </a: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</p:spTree>
    <p:extLst>
      <p:ext uri="{BB962C8B-B14F-4D97-AF65-F5344CB8AC3E}">
        <p14:creationId xmlns:p14="http://schemas.microsoft.com/office/powerpoint/2010/main" val="863586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Eszközök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Mobiltelefonok</a:t>
            </a:r>
          </a:p>
          <a:p>
            <a:pPr lvl="1"/>
            <a:r>
              <a:rPr lang="hu-HU" dirty="0"/>
              <a:t>Nagyfelbontású kijelző</a:t>
            </a:r>
          </a:p>
          <a:p>
            <a:pPr lvl="1"/>
            <a:r>
              <a:rPr lang="hu-HU" dirty="0"/>
              <a:t>Kamera</a:t>
            </a:r>
          </a:p>
          <a:p>
            <a:pPr lvl="1"/>
            <a:r>
              <a:rPr lang="hu-HU" dirty="0"/>
              <a:t>Szenzorok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672A8A9-DF1C-49CA-91C9-EDE2DC4B1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767" y="1825625"/>
            <a:ext cx="6096000" cy="9271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C54E05C-2191-40CA-A5AD-53EFB3E921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148" y="3223272"/>
            <a:ext cx="2153619" cy="106783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F12BC491-D4E0-4659-BFD1-5745BDE0B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767" y="3019068"/>
            <a:ext cx="1537997" cy="3202345"/>
          </a:xfrm>
          <a:prstGeom prst="rect">
            <a:avLst/>
          </a:prstGeom>
        </p:spPr>
      </p:pic>
      <p:pic>
        <p:nvPicPr>
          <p:cNvPr id="13" name="Kép 12" descr="A képen elektronika, beltéri, fehér, távoli látható&#10;&#10;Automatikusan generált leírás">
            <a:extLst>
              <a:ext uri="{FF2B5EF4-FFF2-40B4-BE49-F238E27FC236}">
                <a16:creationId xmlns:a16="http://schemas.microsoft.com/office/drawing/2014/main" id="{81B62B97-7CA2-4132-B5E7-3F487566F9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0" t="1938" r="23832" b="3756"/>
          <a:stretch/>
        </p:blipFill>
        <p:spPr>
          <a:xfrm>
            <a:off x="7576698" y="3019068"/>
            <a:ext cx="1828515" cy="3292832"/>
          </a:xfrm>
          <a:prstGeom prst="rect">
            <a:avLst/>
          </a:prstGeom>
        </p:spPr>
      </p:pic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</p:spTree>
    <p:extLst>
      <p:ext uri="{BB962C8B-B14F-4D97-AF65-F5344CB8AC3E}">
        <p14:creationId xmlns:p14="http://schemas.microsoft.com/office/powerpoint/2010/main" val="3781664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Alkalma</a:t>
            </a:r>
            <a:r>
              <a:rPr lang="hu-HU" dirty="0" err="1"/>
              <a:t>zások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Szórakoztató ipar</a:t>
            </a:r>
          </a:p>
          <a:p>
            <a:pPr lvl="1"/>
            <a:endParaRPr lang="hu-HU" dirty="0"/>
          </a:p>
        </p:txBody>
      </p:sp>
      <p:pic>
        <p:nvPicPr>
          <p:cNvPr id="6" name="Kép 5" descr="A képen beltéri, férfi, személy, keresés látható&#10;&#10;Automatikusan generált leírás">
            <a:extLst>
              <a:ext uri="{FF2B5EF4-FFF2-40B4-BE49-F238E27FC236}">
                <a16:creationId xmlns:a16="http://schemas.microsoft.com/office/drawing/2014/main" id="{999E322F-AA96-4031-A379-68371A42B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310" y="595170"/>
            <a:ext cx="5104721" cy="2871405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54F61B18-C05F-41D9-BEA2-E5BA7BA9ADF9}"/>
              </a:ext>
            </a:extLst>
          </p:cNvPr>
          <p:cNvSpPr txBox="1"/>
          <p:nvPr/>
        </p:nvSpPr>
        <p:spPr>
          <a:xfrm>
            <a:off x="11001072" y="3532315"/>
            <a:ext cx="7783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1" dirty="0"/>
              <a:t>© </a:t>
            </a:r>
            <a:r>
              <a:rPr lang="hu-HU" sz="800" dirty="0"/>
              <a:t>PC </a:t>
            </a:r>
            <a:r>
              <a:rPr lang="hu-HU" sz="800" dirty="0" err="1"/>
              <a:t>Advisor</a:t>
            </a:r>
            <a:endParaRPr lang="hu-HU" sz="800" dirty="0"/>
          </a:p>
        </p:txBody>
      </p:sp>
      <p:pic>
        <p:nvPicPr>
          <p:cNvPr id="9" name="Kép 8" descr="A képen személy látható&#10;&#10;Automatikusan generált leírás">
            <a:extLst>
              <a:ext uri="{FF2B5EF4-FFF2-40B4-BE49-F238E27FC236}">
                <a16:creationId xmlns:a16="http://schemas.microsoft.com/office/drawing/2014/main" id="{257327D2-1698-4C3E-B3F2-858CA1E4CD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8"/>
          <a:stretch/>
        </p:blipFill>
        <p:spPr>
          <a:xfrm>
            <a:off x="6490072" y="3832349"/>
            <a:ext cx="5289364" cy="2581275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E5531C03-EDAC-4B4E-B4A6-B38261FAAB48}"/>
              </a:ext>
            </a:extLst>
          </p:cNvPr>
          <p:cNvSpPr txBox="1"/>
          <p:nvPr/>
        </p:nvSpPr>
        <p:spPr>
          <a:xfrm>
            <a:off x="10734693" y="6303361"/>
            <a:ext cx="998375" cy="2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© Disney Research</a:t>
            </a:r>
          </a:p>
        </p:txBody>
      </p:sp>
      <p:pic>
        <p:nvPicPr>
          <p:cNvPr id="12" name="Kép 11" descr="A képen kültéri, épület, férfi, lovaglás látható&#10;&#10;Automatikusan generált leírás">
            <a:extLst>
              <a:ext uri="{FF2B5EF4-FFF2-40B4-BE49-F238E27FC236}">
                <a16:creationId xmlns:a16="http://schemas.microsoft.com/office/drawing/2014/main" id="{7786D431-8C2B-4461-B4AF-633BF20CD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78" y="2457895"/>
            <a:ext cx="4958758" cy="3719068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AD0C3192-4EDF-4E37-9F21-7D1CB13B453B}"/>
              </a:ext>
            </a:extLst>
          </p:cNvPr>
          <p:cNvSpPr txBox="1"/>
          <p:nvPr/>
        </p:nvSpPr>
        <p:spPr>
          <a:xfrm>
            <a:off x="5643517" y="6204178"/>
            <a:ext cx="9049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© Adobe Inc.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</p:spTree>
    <p:extLst>
      <p:ext uri="{BB962C8B-B14F-4D97-AF65-F5344CB8AC3E}">
        <p14:creationId xmlns:p14="http://schemas.microsoft.com/office/powerpoint/2010/main" val="1159708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086BA34-2581-4FC7-BF86-9203974C6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Alkalmazások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0DD122A-40E6-487C-BEAA-1FDCB6302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Játékok</a:t>
            </a:r>
            <a:endParaRPr lang="en-US" dirty="0"/>
          </a:p>
        </p:txBody>
      </p:sp>
      <p:pic>
        <p:nvPicPr>
          <p:cNvPr id="6" name="Kép 5" descr="A képen fű, kültéri, sárga, kicsi látható&#10;&#10;Automatikusan generált leírás">
            <a:extLst>
              <a:ext uri="{FF2B5EF4-FFF2-40B4-BE49-F238E27FC236}">
                <a16:creationId xmlns:a16="http://schemas.microsoft.com/office/drawing/2014/main" id="{EF9F8FFB-66DD-4244-95CC-CDF35BD29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403" y="1027906"/>
            <a:ext cx="3037319" cy="485971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76987D4C-6159-4CEE-ABD0-75983430E822}"/>
              </a:ext>
            </a:extLst>
          </p:cNvPr>
          <p:cNvSpPr txBox="1"/>
          <p:nvPr/>
        </p:nvSpPr>
        <p:spPr>
          <a:xfrm>
            <a:off x="11079074" y="5956437"/>
            <a:ext cx="998375" cy="2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© </a:t>
            </a:r>
            <a:r>
              <a:rPr lang="hu-HU" sz="800" dirty="0" err="1"/>
              <a:t>Niantic</a:t>
            </a:r>
            <a:r>
              <a:rPr lang="hu-HU" sz="800" dirty="0"/>
              <a:t> Inc.</a:t>
            </a:r>
          </a:p>
        </p:txBody>
      </p:sp>
      <p:pic>
        <p:nvPicPr>
          <p:cNvPr id="9" name="Kép 8" descr="A képen padló, beltéri, fekete, asztal látható&#10;&#10;Automatikusan generált leírás">
            <a:extLst>
              <a:ext uri="{FF2B5EF4-FFF2-40B4-BE49-F238E27FC236}">
                <a16:creationId xmlns:a16="http://schemas.microsoft.com/office/drawing/2014/main" id="{7AD8ADEE-BE20-4F3C-BD87-26BC4D90A5E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419" y="1028896"/>
            <a:ext cx="2428865" cy="4857729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E643B46E-44AE-4641-AC07-4A1F2390D521}"/>
              </a:ext>
            </a:extLst>
          </p:cNvPr>
          <p:cNvSpPr txBox="1"/>
          <p:nvPr/>
        </p:nvSpPr>
        <p:spPr>
          <a:xfrm>
            <a:off x="7745655" y="5943389"/>
            <a:ext cx="892629" cy="2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© </a:t>
            </a:r>
            <a:r>
              <a:rPr lang="hu-HU" sz="800" dirty="0" err="1"/>
              <a:t>Warpin</a:t>
            </a:r>
            <a:r>
              <a:rPr lang="hu-HU" sz="800" dirty="0"/>
              <a:t> Media</a:t>
            </a:r>
          </a:p>
        </p:txBody>
      </p:sp>
      <p:pic>
        <p:nvPicPr>
          <p:cNvPr id="12" name="Kép 11" descr="A képen asztal, csésze, ülő, tartás látható&#10;&#10;Automatikusan generált leírás">
            <a:extLst>
              <a:ext uri="{FF2B5EF4-FFF2-40B4-BE49-F238E27FC236}">
                <a16:creationId xmlns:a16="http://schemas.microsoft.com/office/drawing/2014/main" id="{E23B5B0E-E279-4AD8-9506-403D72447F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" r="37540"/>
          <a:stretch/>
        </p:blipFill>
        <p:spPr>
          <a:xfrm>
            <a:off x="937919" y="2773142"/>
            <a:ext cx="5144381" cy="3113483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8EB8877F-50E7-4B12-B913-71BAD8577DAD}"/>
              </a:ext>
            </a:extLst>
          </p:cNvPr>
          <p:cNvSpPr txBox="1"/>
          <p:nvPr/>
        </p:nvSpPr>
        <p:spPr>
          <a:xfrm>
            <a:off x="5304865" y="5943389"/>
            <a:ext cx="892629" cy="2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© Nintendo Inc.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</p:spTree>
    <p:extLst>
      <p:ext uri="{BB962C8B-B14F-4D97-AF65-F5344CB8AC3E}">
        <p14:creationId xmlns:p14="http://schemas.microsoft.com/office/powerpoint/2010/main" val="2389153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9BD36287-4F5A-4440-B9E7-ECB5D093B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333" y="1825625"/>
            <a:ext cx="4507918" cy="450791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7D11E21-5C90-4B7F-9EB3-01269EB0A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Alkalmazások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C78C852-9CCC-4049-A545-93982786C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Infotainment</a:t>
            </a:r>
            <a:endParaRPr lang="en-US" dirty="0"/>
          </a:p>
        </p:txBody>
      </p:sp>
      <p:pic>
        <p:nvPicPr>
          <p:cNvPr id="6" name="Kép 5" descr="A képen beltéri, asztal, ülő látható&#10;&#10;Automatikusan generált leírás">
            <a:extLst>
              <a:ext uri="{FF2B5EF4-FFF2-40B4-BE49-F238E27FC236}">
                <a16:creationId xmlns:a16="http://schemas.microsoft.com/office/drawing/2014/main" id="{2521560F-8267-4977-AC94-56FF4BCB8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7" y="2774720"/>
            <a:ext cx="4376796" cy="2832045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D8B98077-7493-4CBE-8FEC-4C6844699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841" y="2772559"/>
            <a:ext cx="4248432" cy="2834205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470FA125-503C-4923-B34E-26FCBDFBC9AB}"/>
              </a:ext>
            </a:extLst>
          </p:cNvPr>
          <p:cNvSpPr txBox="1"/>
          <p:nvPr/>
        </p:nvSpPr>
        <p:spPr>
          <a:xfrm>
            <a:off x="10964618" y="5741701"/>
            <a:ext cx="7783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1" dirty="0"/>
              <a:t>© </a:t>
            </a:r>
            <a:r>
              <a:rPr lang="hu-HU" sz="800" dirty="0"/>
              <a:t>Google Inc.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</p:spTree>
    <p:extLst>
      <p:ext uri="{BB962C8B-B14F-4D97-AF65-F5344CB8AC3E}">
        <p14:creationId xmlns:p14="http://schemas.microsoft.com/office/powerpoint/2010/main" val="2142963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06A87FE-A0D5-4E63-A27F-92D5EC455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Alkalmazások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57F95B0-DD7C-4D8F-8E51-F51E179AF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Kereskedelem</a:t>
            </a:r>
            <a:endParaRPr lang="en-US" dirty="0"/>
          </a:p>
        </p:txBody>
      </p:sp>
      <p:pic>
        <p:nvPicPr>
          <p:cNvPr id="6" name="Kép 5" descr="A képen beltéri, asztal, személy, ülő látható&#10;&#10;Automatikusan generált leírás">
            <a:extLst>
              <a:ext uri="{FF2B5EF4-FFF2-40B4-BE49-F238E27FC236}">
                <a16:creationId xmlns:a16="http://schemas.microsoft.com/office/drawing/2014/main" id="{98A3A31C-B27C-4197-AFDC-EE2812513D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1" r="27836"/>
          <a:stretch/>
        </p:blipFill>
        <p:spPr>
          <a:xfrm>
            <a:off x="4758608" y="1546930"/>
            <a:ext cx="3564295" cy="413617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BD213083-DB41-4EB2-A9D6-D74C950AA6F6}"/>
              </a:ext>
            </a:extLst>
          </p:cNvPr>
          <p:cNvSpPr txBox="1"/>
          <p:nvPr/>
        </p:nvSpPr>
        <p:spPr>
          <a:xfrm>
            <a:off x="7892172" y="5752846"/>
            <a:ext cx="519810" cy="217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1" dirty="0"/>
              <a:t>© </a:t>
            </a:r>
            <a:r>
              <a:rPr lang="hu-HU" sz="800" dirty="0"/>
              <a:t>IKEA</a:t>
            </a:r>
          </a:p>
        </p:txBody>
      </p:sp>
      <p:pic>
        <p:nvPicPr>
          <p:cNvPr id="9" name="Kép 8" descr="A képen férfi, szemüveg, viselés, modellt állás látható&#10;&#10;Automatikusan generált leírás">
            <a:extLst>
              <a:ext uri="{FF2B5EF4-FFF2-40B4-BE49-F238E27FC236}">
                <a16:creationId xmlns:a16="http://schemas.microsoft.com/office/drawing/2014/main" id="{6D7F54A3-7683-4599-881D-28D794B0D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82" y="3289231"/>
            <a:ext cx="3288968" cy="2393869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6BA6E206-B508-43F9-8A38-6CE2CAB0D3E2}"/>
              </a:ext>
            </a:extLst>
          </p:cNvPr>
          <p:cNvSpPr txBox="1"/>
          <p:nvPr/>
        </p:nvSpPr>
        <p:spPr>
          <a:xfrm>
            <a:off x="3615877" y="5752846"/>
            <a:ext cx="1082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1" dirty="0"/>
              <a:t>© </a:t>
            </a:r>
            <a:r>
              <a:rPr lang="en-US" sz="800" dirty="0"/>
              <a:t>Mister </a:t>
            </a:r>
            <a:r>
              <a:rPr lang="en-US" sz="800" dirty="0" err="1"/>
              <a:t>Spex</a:t>
            </a:r>
            <a:r>
              <a:rPr lang="en-US" sz="800" dirty="0"/>
              <a:t> GmbH</a:t>
            </a:r>
            <a:endParaRPr lang="hu-HU" sz="800" dirty="0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3524ACA3-D8D1-44EE-8DB9-34C0BB9C3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2661" y="989543"/>
            <a:ext cx="2689795" cy="4693557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66988DBD-1C63-46E1-ADF5-47671FB9FF44}"/>
              </a:ext>
            </a:extLst>
          </p:cNvPr>
          <p:cNvSpPr txBox="1"/>
          <p:nvPr/>
        </p:nvSpPr>
        <p:spPr>
          <a:xfrm>
            <a:off x="10423846" y="5752846"/>
            <a:ext cx="7786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© </a:t>
            </a:r>
            <a:r>
              <a:rPr lang="hu-HU" sz="800" dirty="0" err="1"/>
              <a:t>Maybelline</a:t>
            </a:r>
            <a:endParaRPr lang="hu-HU" sz="80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</p:spTree>
    <p:extLst>
      <p:ext uri="{BB962C8B-B14F-4D97-AF65-F5344CB8AC3E}">
        <p14:creationId xmlns:p14="http://schemas.microsoft.com/office/powerpoint/2010/main" val="2012266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45CA043-C56E-4618-9799-805D6FAFD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Merre tovább?</a:t>
            </a:r>
            <a:endParaRPr lang="en-US" dirty="0"/>
          </a:p>
        </p:txBody>
      </p:sp>
      <p:pic>
        <p:nvPicPr>
          <p:cNvPr id="6" name="Kép 5" descr="A képen képernyőkép, monitor, képernyő, fekete látható&#10;&#10;Automatikusan generált leírás">
            <a:extLst>
              <a:ext uri="{FF2B5EF4-FFF2-40B4-BE49-F238E27FC236}">
                <a16:creationId xmlns:a16="http://schemas.microsoft.com/office/drawing/2014/main" id="{0DD14784-8721-4C6F-ABC0-72F0E5884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662" y="284720"/>
            <a:ext cx="4674659" cy="6020394"/>
          </a:xfrm>
          <a:prstGeom prst="rect">
            <a:avLst/>
          </a:prstGeom>
        </p:spPr>
      </p:pic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  <p:sp>
        <p:nvSpPr>
          <p:cNvPr id="7" name="Tartalom helye 2">
            <a:extLst>
              <a:ext uri="{FF2B5EF4-FFF2-40B4-BE49-F238E27FC236}">
                <a16:creationId xmlns:a16="http://schemas.microsoft.com/office/drawing/2014/main" id="{D57F95B0-DD7C-4D8F-8E51-F51E179AF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 err="1"/>
              <a:t>Az</a:t>
            </a:r>
            <a:r>
              <a:rPr lang="en-US" dirty="0"/>
              <a:t> AR k</a:t>
            </a:r>
            <a:r>
              <a:rPr lang="hu-HU" dirty="0" err="1"/>
              <a:t>épes</a:t>
            </a:r>
            <a:r>
              <a:rPr lang="hu-HU" dirty="0"/>
              <a:t> eszközök száma növekszik.</a:t>
            </a:r>
          </a:p>
          <a:p>
            <a:r>
              <a:rPr lang="hu-HU" dirty="0"/>
              <a:t>A számítási kapacitás nő.</a:t>
            </a:r>
          </a:p>
          <a:p>
            <a:r>
              <a:rPr lang="hu-HU" dirty="0"/>
              <a:t>Egyre egyszerűbbé válik a használat.</a:t>
            </a:r>
          </a:p>
          <a:p>
            <a:r>
              <a:rPr lang="hu-HU" dirty="0"/>
              <a:t>Fejlett tartalom előállító rendszerek.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395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D2F13F24-9340-465B-92FD-BADC00FDA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6701"/>
            <a:ext cx="10515600" cy="1124597"/>
          </a:xfrm>
        </p:spPr>
        <p:txBody>
          <a:bodyPr/>
          <a:lstStyle/>
          <a:p>
            <a:pPr algn="ctr"/>
            <a:r>
              <a:rPr lang="hu-HU" dirty="0"/>
              <a:t>Köszönöm a figyelmet!</a:t>
            </a:r>
            <a:endParaRPr lang="en-US" dirty="0"/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</p:spTree>
    <p:extLst>
      <p:ext uri="{BB962C8B-B14F-4D97-AF65-F5344CB8AC3E}">
        <p14:creationId xmlns:p14="http://schemas.microsoft.com/office/powerpoint/2010/main" val="1291481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2142DEB-BDF8-4602-9AD2-6DE2F273B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Kiterjesztett valóság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B3F9220-AA85-49F6-B8F9-834DBDD85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valós világ és a számítógép által generált virtuális valóság kombinációja.</a:t>
            </a:r>
          </a:p>
          <a:p>
            <a:r>
              <a:rPr lang="hu-HU" dirty="0"/>
              <a:t>A számítógépes grafika objektumai valós időben kerülnek bele a felvételbe, vagy vetítés segítségével közvetlenül a valóságba.</a:t>
            </a:r>
            <a:endParaRPr lang="en-US" dirty="0"/>
          </a:p>
        </p:txBody>
      </p:sp>
      <p:pic>
        <p:nvPicPr>
          <p:cNvPr id="5" name="ConventionalObeseIcefis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3676590"/>
            <a:ext cx="6096000" cy="257175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498520" y="6241859"/>
            <a:ext cx="17819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1" dirty="0"/>
              <a:t>© </a:t>
            </a:r>
            <a:r>
              <a:rPr lang="hu-HU" sz="800" dirty="0" err="1"/>
              <a:t>Terminator</a:t>
            </a:r>
            <a:r>
              <a:rPr lang="hu-HU" sz="800" dirty="0"/>
              <a:t> 2: </a:t>
            </a:r>
            <a:r>
              <a:rPr lang="hu-HU" sz="800" dirty="0" err="1"/>
              <a:t>Judgment</a:t>
            </a:r>
            <a:r>
              <a:rPr lang="hu-HU" sz="800" dirty="0"/>
              <a:t> Day (1991)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</p:spTree>
    <p:extLst>
      <p:ext uri="{BB962C8B-B14F-4D97-AF65-F5344CB8AC3E}">
        <p14:creationId xmlns:p14="http://schemas.microsoft.com/office/powerpoint/2010/main" val="172982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Korai AR rendszerek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Damoklész kardja (1968)</a:t>
            </a:r>
          </a:p>
          <a:p>
            <a:pPr lvl="1"/>
            <a:r>
              <a:rPr lang="hu-HU" dirty="0"/>
              <a:t>Ivan </a:t>
            </a:r>
            <a:r>
              <a:rPr lang="hu-HU" dirty="0" err="1"/>
              <a:t>Sutherland</a:t>
            </a:r>
            <a:r>
              <a:rPr lang="hu-HU" dirty="0"/>
              <a:t>, Harvard University</a:t>
            </a:r>
          </a:p>
          <a:p>
            <a:pPr lvl="1"/>
            <a:r>
              <a:rPr lang="hu-HU" dirty="0"/>
              <a:t>Sztereó megjelenítés</a:t>
            </a:r>
          </a:p>
          <a:p>
            <a:pPr lvl="1"/>
            <a:r>
              <a:rPr lang="hu-HU" dirty="0"/>
              <a:t>Fej követés</a:t>
            </a:r>
          </a:p>
          <a:p>
            <a:pPr lvl="1"/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965" y="2663835"/>
            <a:ext cx="3645633" cy="364563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837" y="2663835"/>
            <a:ext cx="2754455" cy="3692515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9800493" y="6356350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1" dirty="0"/>
              <a:t>© </a:t>
            </a:r>
            <a:r>
              <a:rPr lang="hu-HU" sz="800" dirty="0"/>
              <a:t>Ivan </a:t>
            </a:r>
            <a:r>
              <a:rPr lang="hu-HU" sz="800" dirty="0" err="1"/>
              <a:t>Sutherland</a:t>
            </a:r>
            <a:r>
              <a:rPr lang="hu-HU" sz="800" dirty="0"/>
              <a:t> / Harvard University</a:t>
            </a: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</p:spTree>
    <p:extLst>
      <p:ext uri="{BB962C8B-B14F-4D97-AF65-F5344CB8AC3E}">
        <p14:creationId xmlns:p14="http://schemas.microsoft.com/office/powerpoint/2010/main" val="4168459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Korai AR rendszerek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Videoplace</a:t>
            </a:r>
            <a:r>
              <a:rPr lang="hu-HU" dirty="0"/>
              <a:t> (1985)</a:t>
            </a:r>
          </a:p>
          <a:p>
            <a:pPr lvl="1"/>
            <a:r>
              <a:rPr lang="hu-HU" dirty="0" err="1"/>
              <a:t>Myron</a:t>
            </a:r>
            <a:r>
              <a:rPr lang="hu-HU" dirty="0"/>
              <a:t> W. </a:t>
            </a:r>
            <a:r>
              <a:rPr lang="hu-HU" dirty="0" err="1"/>
              <a:t>Krueger</a:t>
            </a:r>
            <a:r>
              <a:rPr lang="hu-HU" dirty="0"/>
              <a:t>, University of Connecticut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926800"/>
            <a:ext cx="3810000" cy="278130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632570" y="5779765"/>
            <a:ext cx="13110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" b="1" dirty="0"/>
              <a:t>© </a:t>
            </a:r>
            <a:r>
              <a:rPr lang="hu-HU" sz="800" dirty="0"/>
              <a:t>Ars </a:t>
            </a:r>
            <a:r>
              <a:rPr lang="hu-HU" sz="800" dirty="0" err="1"/>
              <a:t>Electronica</a:t>
            </a:r>
            <a:r>
              <a:rPr lang="hu-HU" sz="800" dirty="0"/>
              <a:t> </a:t>
            </a:r>
            <a:r>
              <a:rPr lang="hu-HU" sz="800" dirty="0" err="1"/>
              <a:t>Archive</a:t>
            </a:r>
            <a:endParaRPr lang="hu-HU" sz="8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24" y="2926800"/>
            <a:ext cx="3890324" cy="2752404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9267093" y="5779765"/>
            <a:ext cx="8833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" b="1" dirty="0"/>
              <a:t>© </a:t>
            </a:r>
            <a:r>
              <a:rPr lang="hu-HU" sz="800" dirty="0" err="1"/>
              <a:t>Krueger</a:t>
            </a:r>
            <a:r>
              <a:rPr lang="hu-HU" sz="800" dirty="0"/>
              <a:t> 1991</a:t>
            </a:r>
          </a:p>
        </p:txBody>
      </p:sp>
      <p:sp>
        <p:nvSpPr>
          <p:cNvPr id="9" name="Élőláb hely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</p:spTree>
    <p:extLst>
      <p:ext uri="{BB962C8B-B14F-4D97-AF65-F5344CB8AC3E}">
        <p14:creationId xmlns:p14="http://schemas.microsoft.com/office/powerpoint/2010/main" val="489292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Korai AR rendszerek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Virtual</a:t>
            </a:r>
            <a:r>
              <a:rPr lang="hu-HU" dirty="0"/>
              <a:t> </a:t>
            </a:r>
            <a:r>
              <a:rPr lang="hu-HU" dirty="0" err="1"/>
              <a:t>fixture</a:t>
            </a:r>
            <a:r>
              <a:rPr lang="hu-HU" dirty="0"/>
              <a:t> (1992)</a:t>
            </a:r>
          </a:p>
          <a:p>
            <a:pPr lvl="1"/>
            <a:r>
              <a:rPr lang="hu-HU" dirty="0"/>
              <a:t>Louis Rosenberg, USAF AFRL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574" y="2782092"/>
            <a:ext cx="4131692" cy="314197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470400" y="5995727"/>
            <a:ext cx="11879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1" dirty="0"/>
              <a:t>© </a:t>
            </a:r>
            <a:r>
              <a:rPr lang="hu-HU" sz="800" dirty="0" err="1"/>
              <a:t>Wikimedia</a:t>
            </a:r>
            <a:r>
              <a:rPr lang="hu-HU" sz="800" dirty="0"/>
              <a:t> </a:t>
            </a:r>
            <a:r>
              <a:rPr lang="hu-HU" sz="800" dirty="0" err="1"/>
              <a:t>Commons</a:t>
            </a:r>
            <a:endParaRPr lang="hu-HU" sz="800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90" y="1253481"/>
            <a:ext cx="5558010" cy="4670582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0269415" y="5995727"/>
            <a:ext cx="11996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1" dirty="0"/>
              <a:t>© </a:t>
            </a:r>
            <a:r>
              <a:rPr lang="hu-HU" sz="800" dirty="0" err="1"/>
              <a:t>Wikimedia</a:t>
            </a:r>
            <a:r>
              <a:rPr lang="hu-HU" sz="800" dirty="0"/>
              <a:t> </a:t>
            </a:r>
            <a:r>
              <a:rPr lang="hu-HU" sz="800" dirty="0" err="1"/>
              <a:t>Commons</a:t>
            </a:r>
            <a:endParaRPr lang="hu-HU" sz="80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</p:spTree>
    <p:extLst>
      <p:ext uri="{BB962C8B-B14F-4D97-AF65-F5344CB8AC3E}">
        <p14:creationId xmlns:p14="http://schemas.microsoft.com/office/powerpoint/2010/main" val="2203462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Korai AR rendszerek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Sportsvision</a:t>
            </a:r>
            <a:r>
              <a:rPr lang="hu-HU" dirty="0"/>
              <a:t> 1st&amp;Ten (1998)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42" y="2607774"/>
            <a:ext cx="3771900" cy="292417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421" y="2607775"/>
            <a:ext cx="5204287" cy="292741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4798647" y="5531949"/>
            <a:ext cx="5885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1" dirty="0"/>
              <a:t>© </a:t>
            </a:r>
            <a:r>
              <a:rPr lang="hu-HU" sz="800" dirty="0"/>
              <a:t>ESPN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10191263" y="5531949"/>
            <a:ext cx="5314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1" dirty="0"/>
              <a:t>© </a:t>
            </a:r>
            <a:r>
              <a:rPr lang="hu-HU" sz="800" dirty="0"/>
              <a:t>ESPN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</p:spTree>
    <p:extLst>
      <p:ext uri="{BB962C8B-B14F-4D97-AF65-F5344CB8AC3E}">
        <p14:creationId xmlns:p14="http://schemas.microsoft.com/office/powerpoint/2010/main" val="1682179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Hozzáférhető AR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ARToolKit</a:t>
            </a:r>
            <a:r>
              <a:rPr lang="hu-HU" dirty="0"/>
              <a:t> (1999)</a:t>
            </a:r>
          </a:p>
          <a:p>
            <a:pPr lvl="1"/>
            <a:r>
              <a:rPr lang="hu-HU" dirty="0" err="1"/>
              <a:t>Hirokazu</a:t>
            </a:r>
            <a:r>
              <a:rPr lang="hu-HU" dirty="0"/>
              <a:t> </a:t>
            </a:r>
            <a:r>
              <a:rPr lang="hu-HU" dirty="0" err="1"/>
              <a:t>Kato</a:t>
            </a:r>
            <a:r>
              <a:rPr lang="hu-HU" dirty="0"/>
              <a:t>, </a:t>
            </a:r>
            <a:r>
              <a:rPr lang="en-US" dirty="0"/>
              <a:t>Nara Institute of Science and Technology</a:t>
            </a:r>
            <a:endParaRPr lang="hu-HU" dirty="0"/>
          </a:p>
          <a:p>
            <a:pPr lvl="1"/>
            <a:r>
              <a:rPr lang="hu-HU" dirty="0"/>
              <a:t>Nyílt forráskódú marker követő könyvtár</a:t>
            </a:r>
          </a:p>
          <a:p>
            <a:pPr lvl="1"/>
            <a:r>
              <a:rPr lang="hu-HU" dirty="0"/>
              <a:t>Pozíció és orientáció követés</a:t>
            </a:r>
          </a:p>
          <a:p>
            <a:pPr lvl="1"/>
            <a:r>
              <a:rPr lang="hu-HU" dirty="0"/>
              <a:t>Egyszerű kamera kalibráció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465" y="2366963"/>
            <a:ext cx="2705100" cy="381000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0011508" y="6140906"/>
            <a:ext cx="17120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1" dirty="0"/>
              <a:t>© </a:t>
            </a:r>
            <a:r>
              <a:rPr lang="hu-HU" sz="800" dirty="0"/>
              <a:t>HIT </a:t>
            </a:r>
            <a:r>
              <a:rPr lang="hu-HU" sz="800" dirty="0" err="1"/>
              <a:t>Lab</a:t>
            </a:r>
            <a:r>
              <a:rPr lang="hu-HU" sz="800" dirty="0"/>
              <a:t>, University of Washington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1390"/>
            <a:ext cx="2875573" cy="287557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7830526" y="6176963"/>
            <a:ext cx="11879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1" dirty="0"/>
              <a:t>© </a:t>
            </a:r>
            <a:r>
              <a:rPr lang="hu-HU" sz="800" dirty="0" err="1"/>
              <a:t>Wikimedia</a:t>
            </a:r>
            <a:r>
              <a:rPr lang="hu-HU" sz="800" dirty="0"/>
              <a:t> </a:t>
            </a:r>
            <a:r>
              <a:rPr lang="hu-HU" sz="800" dirty="0" err="1"/>
              <a:t>Commons</a:t>
            </a:r>
            <a:endParaRPr lang="hu-HU" sz="800" dirty="0"/>
          </a:p>
        </p:txBody>
      </p:sp>
      <p:sp>
        <p:nvSpPr>
          <p:cNvPr id="9" name="Élőláb hely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</p:spTree>
    <p:extLst>
      <p:ext uri="{BB962C8B-B14F-4D97-AF65-F5344CB8AC3E}">
        <p14:creationId xmlns:p14="http://schemas.microsoft.com/office/powerpoint/2010/main" val="1342904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Hozzáférhető AR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Vuforia</a:t>
            </a:r>
            <a:r>
              <a:rPr lang="hu-HU" dirty="0"/>
              <a:t> </a:t>
            </a:r>
            <a:r>
              <a:rPr lang="hu-HU" dirty="0" err="1"/>
              <a:t>Augmented</a:t>
            </a:r>
            <a:r>
              <a:rPr lang="hu-HU" dirty="0"/>
              <a:t> </a:t>
            </a:r>
            <a:r>
              <a:rPr lang="hu-HU" dirty="0" err="1"/>
              <a:t>Reality</a:t>
            </a:r>
            <a:r>
              <a:rPr lang="hu-HU" dirty="0"/>
              <a:t> SDK – </a:t>
            </a:r>
            <a:r>
              <a:rPr lang="hu-HU" dirty="0" err="1"/>
              <a:t>Qualcomm</a:t>
            </a:r>
            <a:r>
              <a:rPr lang="hu-HU" dirty="0"/>
              <a:t> Inc.</a:t>
            </a:r>
          </a:p>
          <a:p>
            <a:r>
              <a:rPr lang="hu-HU" dirty="0" err="1"/>
              <a:t>ARKit</a:t>
            </a:r>
            <a:r>
              <a:rPr lang="hu-HU" dirty="0"/>
              <a:t> – Apple Inc.</a:t>
            </a:r>
          </a:p>
          <a:p>
            <a:r>
              <a:rPr lang="hu-HU" dirty="0" err="1"/>
              <a:t>ARCore</a:t>
            </a:r>
            <a:r>
              <a:rPr lang="hu-HU" dirty="0"/>
              <a:t> – Google Inc.</a:t>
            </a:r>
          </a:p>
          <a:p>
            <a:r>
              <a:rPr lang="hu-HU" dirty="0" err="1"/>
              <a:t>OpenXR</a:t>
            </a:r>
            <a:r>
              <a:rPr lang="hu-HU" dirty="0"/>
              <a:t> – </a:t>
            </a:r>
            <a:r>
              <a:rPr lang="hu-HU" dirty="0" err="1"/>
              <a:t>Khronos</a:t>
            </a:r>
            <a:r>
              <a:rPr lang="hu-HU" dirty="0"/>
              <a:t> Group</a:t>
            </a:r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976" y="557132"/>
            <a:ext cx="2857500" cy="204787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676" y="4044332"/>
            <a:ext cx="3733800" cy="196215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2" t="32194" r="19478" b="30179"/>
          <a:stretch/>
        </p:blipFill>
        <p:spPr>
          <a:xfrm>
            <a:off x="8408668" y="2889737"/>
            <a:ext cx="3133970" cy="107852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869" y="4383662"/>
            <a:ext cx="3641969" cy="1301245"/>
          </a:xfrm>
          <a:prstGeom prst="rect">
            <a:avLst/>
          </a:prstGeom>
        </p:spPr>
      </p:pic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</p:spTree>
    <p:extLst>
      <p:ext uri="{BB962C8B-B14F-4D97-AF65-F5344CB8AC3E}">
        <p14:creationId xmlns:p14="http://schemas.microsoft.com/office/powerpoint/2010/main" val="174150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Hozzáférhető AR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ApertusVR</a:t>
            </a:r>
            <a:r>
              <a:rPr lang="hu-HU" dirty="0"/>
              <a:t> - MTA SZTAKI</a:t>
            </a:r>
          </a:p>
          <a:p>
            <a:pPr lvl="1"/>
            <a:r>
              <a:rPr lang="hu-HU" dirty="0"/>
              <a:t>Nyílt forráskódú keretrendszer</a:t>
            </a:r>
          </a:p>
          <a:p>
            <a:pPr lvl="1"/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1F1F1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099" y="1690688"/>
            <a:ext cx="2190476" cy="952381"/>
          </a:xfrm>
          <a:prstGeom prst="rect">
            <a:avLst/>
          </a:prstGeom>
          <a:noFill/>
          <a:effectLst/>
        </p:spPr>
      </p:pic>
      <p:pic>
        <p:nvPicPr>
          <p:cNvPr id="6" name="Kép 5" descr="A képen beltéri, asztal, konyha, hűtőgép látható&#10;&#10;Automatikusan generált leírás">
            <a:extLst>
              <a:ext uri="{FF2B5EF4-FFF2-40B4-BE49-F238E27FC236}">
                <a16:creationId xmlns:a16="http://schemas.microsoft.com/office/drawing/2014/main" id="{0B24B612-9E59-4405-9345-168D23BABD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07" y="3098247"/>
            <a:ext cx="4892527" cy="2752046"/>
          </a:xfrm>
          <a:prstGeom prst="rect">
            <a:avLst/>
          </a:prstGeom>
        </p:spPr>
      </p:pic>
      <p:pic>
        <p:nvPicPr>
          <p:cNvPr id="9" name="Kép 8" descr="A képen levegő, asztal, víz, csónak látható&#10;&#10;Automatikusan generált leírás">
            <a:extLst>
              <a:ext uri="{FF2B5EF4-FFF2-40B4-BE49-F238E27FC236}">
                <a16:creationId xmlns:a16="http://schemas.microsoft.com/office/drawing/2014/main" id="{EA796D6C-BCF9-4060-B414-4B663A9A3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98" y="3098247"/>
            <a:ext cx="5413117" cy="2752047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C8EA8C1E-1340-48A2-A701-8555EFDB1DE4}"/>
              </a:ext>
            </a:extLst>
          </p:cNvPr>
          <p:cNvSpPr txBox="1"/>
          <p:nvPr/>
        </p:nvSpPr>
        <p:spPr>
          <a:xfrm>
            <a:off x="5131837" y="5952931"/>
            <a:ext cx="7693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1" dirty="0"/>
              <a:t>© </a:t>
            </a:r>
            <a:r>
              <a:rPr lang="hu-HU" sz="800" dirty="0" err="1"/>
              <a:t>ApertusVR</a:t>
            </a:r>
            <a:endParaRPr lang="hu-HU" sz="800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BC1C876E-CFEF-47E1-9CDF-2DF39F1B55DE}"/>
              </a:ext>
            </a:extLst>
          </p:cNvPr>
          <p:cNvSpPr txBox="1"/>
          <p:nvPr/>
        </p:nvSpPr>
        <p:spPr>
          <a:xfrm>
            <a:off x="10732118" y="5952931"/>
            <a:ext cx="7693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b="1" dirty="0"/>
              <a:t>© </a:t>
            </a:r>
            <a:r>
              <a:rPr lang="hu-HU" sz="800" dirty="0" err="1"/>
              <a:t>ApertusVR</a:t>
            </a:r>
            <a:endParaRPr lang="hu-HU" sz="80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6. Magyar Jövő Internet Konferencia - 2019. november. 27.</a:t>
            </a:r>
          </a:p>
        </p:txBody>
      </p:sp>
    </p:spTree>
    <p:extLst>
      <p:ext uri="{BB962C8B-B14F-4D97-AF65-F5344CB8AC3E}">
        <p14:creationId xmlns:p14="http://schemas.microsoft.com/office/powerpoint/2010/main" val="735924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524</Words>
  <Application>Microsoft Office PowerPoint</Application>
  <PresentationFormat>Szélesvásznú</PresentationFormat>
  <Paragraphs>99</Paragraphs>
  <Slides>17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Office-téma</vt:lpstr>
      <vt:lpstr>Kiterjesztett valóság a hétköznapokban</vt:lpstr>
      <vt:lpstr>Kiterjesztett valóság</vt:lpstr>
      <vt:lpstr>Korai AR rendszerek</vt:lpstr>
      <vt:lpstr>Korai AR rendszerek</vt:lpstr>
      <vt:lpstr>Korai AR rendszerek</vt:lpstr>
      <vt:lpstr>Korai AR rendszerek</vt:lpstr>
      <vt:lpstr>Hozzáférhető AR</vt:lpstr>
      <vt:lpstr>Hozzáférhető AR</vt:lpstr>
      <vt:lpstr>Hozzáférhető AR</vt:lpstr>
      <vt:lpstr>Eszközök</vt:lpstr>
      <vt:lpstr>Eszközök</vt:lpstr>
      <vt:lpstr>Alkalmazások</vt:lpstr>
      <vt:lpstr>Alkalmazások</vt:lpstr>
      <vt:lpstr>Alkalmazások</vt:lpstr>
      <vt:lpstr>Alkalmazások</vt:lpstr>
      <vt:lpstr>Merre tovább?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Balázs Tóth</dc:creator>
  <cp:lastModifiedBy>Mária Tézsla</cp:lastModifiedBy>
  <cp:revision>40</cp:revision>
  <dcterms:created xsi:type="dcterms:W3CDTF">2019-11-24T15:50:02Z</dcterms:created>
  <dcterms:modified xsi:type="dcterms:W3CDTF">2019-12-04T08:21:52Z</dcterms:modified>
</cp:coreProperties>
</file>