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7"/>
    <p:sldMasterId id="2147484573" r:id="rId8"/>
    <p:sldMasterId id="2147484598" r:id="rId9"/>
    <p:sldMasterId id="2147484614" r:id="rId10"/>
  </p:sldMasterIdLst>
  <p:notesMasterIdLst>
    <p:notesMasterId r:id="rId26"/>
  </p:notesMasterIdLst>
  <p:sldIdLst>
    <p:sldId id="673" r:id="rId11"/>
    <p:sldId id="2023" r:id="rId12"/>
    <p:sldId id="2036" r:id="rId13"/>
    <p:sldId id="2033" r:id="rId14"/>
    <p:sldId id="2034" r:id="rId15"/>
    <p:sldId id="2044" r:id="rId16"/>
    <p:sldId id="2037" r:id="rId17"/>
    <p:sldId id="2042" r:id="rId18"/>
    <p:sldId id="2045" r:id="rId19"/>
    <p:sldId id="2038" r:id="rId20"/>
    <p:sldId id="2047" r:id="rId21"/>
    <p:sldId id="2046" r:id="rId22"/>
    <p:sldId id="2039" r:id="rId23"/>
    <p:sldId id="2041" r:id="rId24"/>
    <p:sldId id="672" r:id="rId25"/>
  </p:sldIdLst>
  <p:sldSz cx="9144000" cy="5143500" type="screen16x9"/>
  <p:notesSz cx="6858000" cy="9144000"/>
  <p:custDataLst>
    <p:tags r:id="rId2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211B2A-91EC-4A56-810F-220A53CF7599}">
          <p14:sldIdLst>
            <p14:sldId id="673"/>
          </p14:sldIdLst>
        </p14:section>
        <p14:section name="Untitled Section" id="{D5AD8958-A1F5-4D47-96FF-79E3789C9E05}">
          <p14:sldIdLst>
            <p14:sldId id="2023"/>
            <p14:sldId id="2036"/>
            <p14:sldId id="2033"/>
            <p14:sldId id="2034"/>
            <p14:sldId id="2044"/>
            <p14:sldId id="2037"/>
            <p14:sldId id="2042"/>
            <p14:sldId id="2045"/>
            <p14:sldId id="2038"/>
            <p14:sldId id="2047"/>
            <p14:sldId id="2046"/>
            <p14:sldId id="2039"/>
            <p14:sldId id="2041"/>
            <p14:sldId id="6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66CC"/>
    <a:srgbClr val="339966"/>
    <a:srgbClr val="F95B41"/>
    <a:srgbClr val="F8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5" autoAdjust="0"/>
    <p:restoredTop sz="80914" autoAdjust="0"/>
  </p:normalViewPr>
  <p:slideViewPr>
    <p:cSldViewPr>
      <p:cViewPr>
        <p:scale>
          <a:sx n="70" d="100"/>
          <a:sy n="70" d="100"/>
        </p:scale>
        <p:origin x="-1404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D40-837D-4ED8-AD9C-ED5A9F0750C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76AC4-4855-4C84-A61F-82E0DAC8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76AC4-4855-4C84-A61F-82E0DAC8DD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DUC: </a:t>
            </a:r>
            <a:r>
              <a:rPr lang="hu-HU" dirty="0" err="1"/>
              <a:t>digital</a:t>
            </a:r>
            <a:r>
              <a:rPr lang="hu-HU" dirty="0"/>
              <a:t> UP </a:t>
            </a:r>
            <a:r>
              <a:rPr lang="hu-HU" dirty="0" err="1"/>
              <a:t>converter</a:t>
            </a:r>
            <a:r>
              <a:rPr lang="hu-HU" dirty="0"/>
              <a:t>, alapsávi –&gt; rádió jel</a:t>
            </a:r>
          </a:p>
          <a:p>
            <a:r>
              <a:rPr lang="hu-HU" dirty="0"/>
              <a:t>DDC: </a:t>
            </a:r>
            <a:r>
              <a:rPr lang="hu-HU" dirty="0" err="1"/>
              <a:t>digital</a:t>
            </a:r>
            <a:r>
              <a:rPr lang="hu-HU" dirty="0"/>
              <a:t> down </a:t>
            </a:r>
            <a:r>
              <a:rPr lang="hu-HU" dirty="0" err="1"/>
              <a:t>converter</a:t>
            </a:r>
            <a:endParaRPr lang="hu-HU" dirty="0"/>
          </a:p>
          <a:p>
            <a:r>
              <a:rPr lang="hu-HU" dirty="0"/>
              <a:t>MS: </a:t>
            </a:r>
            <a:r>
              <a:rPr lang="hu-HU" dirty="0" err="1"/>
              <a:t>rectifier</a:t>
            </a:r>
            <a:r>
              <a:rPr lang="hu-HU" dirty="0"/>
              <a:t>, DC: regulator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76AC4-4855-4C84-A61F-82E0DAC8DD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stands for Application Specific Integrated Circuit. As the name implies,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application specific. ... The difference in case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that the resultant circuit is permanently drawn into silicon whereas in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FPGAs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circuit is made by connecting a number of configurable blocks</a:t>
            </a: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Public Radio Interface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CPRI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76AC4-4855-4C84-A61F-82E0DAC8D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stands for Application Specific Integrated Circuit. As the name implies,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application specific. ... The difference in case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that the resultant circuit is permanently drawn into silicon whereas in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FPGAs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circuit is made by connecting a number of configurable blocks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76AC4-4855-4C84-A61F-82E0DAC8DD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tle_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0" y="2969419"/>
            <a:ext cx="91440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609" y="2969419"/>
            <a:ext cx="8114554" cy="707231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609" y="3733800"/>
            <a:ext cx="8114554" cy="31670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/>
              <a:t>Date</a:t>
            </a:r>
            <a:r>
              <a:rPr lang="hu-HU" dirty="0"/>
              <a:t>	</a:t>
            </a:r>
          </a:p>
        </p:txBody>
      </p:sp>
      <p:pic>
        <p:nvPicPr>
          <p:cNvPr id="10" name="Picture 9" descr="TEL_h_pos_3D_4cp_25m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FC81-0189-4562-95FE-8895F17704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004A-7F98-4BA0-8654-7739D97B7C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21581"/>
            <a:ext cx="3700462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221581"/>
            <a:ext cx="370205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017D-34C7-4123-AD7D-D273BB4903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1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8D109-8533-4AE4-AA40-BF2FF0A1E2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6D9DA-7313-4DA8-AB64-BA2DE1912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7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05AE4-F952-4F40-8FDA-BEB0D8979A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A1AB8-E90F-48F3-8197-E448E81D53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F87C-0A30-4E71-B9E5-FC8677675C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49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552A-FF1B-412E-BBDA-A91B43121F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54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313" y="244080"/>
            <a:ext cx="1905000" cy="41207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44080"/>
            <a:ext cx="5562600" cy="41207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7BF46-4D23-4E56-99C2-EF809A76C7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L_h_pos_3D_4cp_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25525" y="1309687"/>
            <a:ext cx="7651750" cy="2776538"/>
          </a:xfrm>
        </p:spPr>
        <p:txBody>
          <a:bodyPr/>
          <a:lstStyle>
            <a:lvl1pPr>
              <a:spcBef>
                <a:spcPts val="0"/>
              </a:spcBef>
              <a:defRPr lang="hu-HU" sz="1300" b="0" kern="120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insight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1 …………………………………… …………………………………………………………………………………………………………………………………………</a:t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insight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 …………………………………… …………………………………………………………………………………………………………………………………………</a:t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insight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3 …………………………………… …………………………………………………………………………………………………………………………………………</a:t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insight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4 …………………………………… …………………………………………………………………………………………………………………………………………</a:t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insight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5 …………………………………… 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159354" y="103722"/>
            <a:ext cx="8835790" cy="837000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Summary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4913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620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733800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0"/>
            <a:ext cx="3733800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5750" y="4686300"/>
            <a:ext cx="1676400" cy="114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27550" y="4572000"/>
            <a:ext cx="2514600" cy="114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6350" y="4800600"/>
            <a:ext cx="685800" cy="114300"/>
          </a:xfrm>
        </p:spPr>
        <p:txBody>
          <a:bodyPr/>
          <a:lstStyle>
            <a:lvl1pPr>
              <a:defRPr/>
            </a:lvl1pPr>
          </a:lstStyle>
          <a:p>
            <a:fld id="{D7E598E1-672D-4A44-A158-54FE395631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27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4857750"/>
            <a:ext cx="1905000" cy="17145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" y="4686300"/>
            <a:ext cx="2895600" cy="17145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4514850"/>
            <a:ext cx="1905000" cy="171450"/>
          </a:xfrm>
        </p:spPr>
        <p:txBody>
          <a:bodyPr/>
          <a:lstStyle>
            <a:lvl1pPr algn="l">
              <a:defRPr/>
            </a:lvl1pPr>
          </a:lstStyle>
          <a:p>
            <a:fld id="{30969694-F511-4276-87D2-F9E778FEC5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55" name="Picture 2" descr="beige_front_final_telen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461"/>
            <a:ext cx="9144000" cy="22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01966" y="2875360"/>
            <a:ext cx="5646737" cy="285750"/>
          </a:xfrm>
        </p:spPr>
        <p:txBody>
          <a:bodyPr/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01963" y="3161110"/>
            <a:ext cx="5638800" cy="285750"/>
          </a:xfrm>
        </p:spPr>
        <p:txBody>
          <a:bodyPr/>
          <a:lstStyle>
            <a:lvl1pPr marL="0" indent="0">
              <a:buFontTx/>
              <a:buNone/>
              <a:defRPr sz="11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698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7F421-D60F-43BD-95CD-E8C33202C6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3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D3027-A53D-43E8-A55D-54CEF238B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38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733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0"/>
            <a:ext cx="3733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798F-8F66-4C3C-8D85-77E9894DE8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68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D9CA-A27E-460C-BA9D-1695FBBBB7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29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F9B66-65F2-4418-831D-32308F823C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1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77CD-9935-4F71-AFE9-654F30CE48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2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6FF6D-807A-4F5A-8645-3904422A83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5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F3E7-C05C-4C90-8993-F5A5643EF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L_h_pos_3D_4cp_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25525" y="1309687"/>
            <a:ext cx="7651750" cy="2776538"/>
          </a:xfrm>
        </p:spPr>
        <p:txBody>
          <a:bodyPr/>
          <a:lstStyle>
            <a:lvl1pPr>
              <a:spcBef>
                <a:spcPts val="0"/>
              </a:spcBef>
              <a:defRPr lang="hu-HU" sz="1300" b="0" kern="1200" baseline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Reco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1 …………………………………… …………………………………………………………………………………………………………………………………………</a:t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Reco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 …………………………………… …………………………………………………………………………………………………………………………………………</a:t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300" b="0" kern="1200" dirty="0" err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Reco</a:t>
            </a:r>
            <a: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3 …………………………………… …………………………………………………………………………………………………………………………………………</a:t>
            </a:r>
            <a:br>
              <a:rPr lang="hu-HU" sz="1300" b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sz="1300" b="0" kern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159354" y="103722"/>
            <a:ext cx="8835790" cy="837000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Recommendation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6337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75837-CE09-4D76-9641-3BF073C42B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70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42900"/>
            <a:ext cx="190500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56260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F4D9B-13FD-4664-AF04-53B153B865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4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620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00150"/>
            <a:ext cx="7620000" cy="31432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4686300"/>
            <a:ext cx="1676400" cy="114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7550" y="4572000"/>
            <a:ext cx="2514600" cy="114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6350" y="4800600"/>
            <a:ext cx="685800" cy="114300"/>
          </a:xfrm>
        </p:spPr>
        <p:txBody>
          <a:bodyPr/>
          <a:lstStyle>
            <a:lvl1pPr>
              <a:defRPr/>
            </a:lvl1pPr>
          </a:lstStyle>
          <a:p>
            <a:fld id="{272FB0E7-D9B1-4EE2-A365-C70D58011F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71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620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733800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0"/>
            <a:ext cx="3733800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5750" y="4686300"/>
            <a:ext cx="1676400" cy="114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27550" y="4572000"/>
            <a:ext cx="2514600" cy="114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6350" y="4800600"/>
            <a:ext cx="685800" cy="114300"/>
          </a:xfrm>
        </p:spPr>
        <p:txBody>
          <a:bodyPr/>
          <a:lstStyle>
            <a:lvl1pPr>
              <a:defRPr/>
            </a:lvl1pPr>
          </a:lstStyle>
          <a:p>
            <a:fld id="{D7E598E1-672D-4A44-A158-54FE39563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28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620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00150"/>
            <a:ext cx="7620000" cy="31432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4686300"/>
            <a:ext cx="1676400" cy="114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7550" y="4572000"/>
            <a:ext cx="2514600" cy="114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6350" y="4800600"/>
            <a:ext cx="685800" cy="114300"/>
          </a:xfrm>
        </p:spPr>
        <p:txBody>
          <a:bodyPr/>
          <a:lstStyle>
            <a:lvl1pPr>
              <a:defRPr/>
            </a:lvl1pPr>
          </a:lstStyle>
          <a:p>
            <a:fld id="{5A18FE1A-CC4A-4568-BC36-CA398FE87A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6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126417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20" y="1257878"/>
            <a:ext cx="8224981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4763743"/>
            <a:ext cx="701219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4617738"/>
            <a:ext cx="8712200" cy="1190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2F5F4E1F-FB61-432D-8C05-079244BC28D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636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15900" y="161926"/>
            <a:ext cx="8712200" cy="4454040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0" y="2491530"/>
            <a:ext cx="9144000" cy="1409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1" y="2564884"/>
            <a:ext cx="6194425" cy="1222511"/>
          </a:xfrm>
        </p:spPr>
        <p:txBody>
          <a:bodyPr anchor="t" anchorCtr="0"/>
          <a:lstStyle>
            <a:lvl1pPr>
              <a:defRPr sz="3000"/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title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9467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4413" y="3224664"/>
            <a:ext cx="6183537" cy="327814"/>
          </a:xfrm>
        </p:spPr>
        <p:txBody>
          <a:bodyPr/>
          <a:lstStyle>
            <a:lvl1pPr>
              <a:defRPr sz="2600" b="0"/>
            </a:lvl1pPr>
          </a:lstStyle>
          <a:p>
            <a:r>
              <a:rPr lang="en-GB" dirty="0"/>
              <a:t>Click to edit Master title text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24412" y="3574577"/>
            <a:ext cx="6183537" cy="30258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GB" dirty="0"/>
              <a:t>Click to edit Master sub-title text</a:t>
            </a:r>
          </a:p>
        </p:txBody>
      </p:sp>
    </p:spTree>
    <p:extLst>
      <p:ext uri="{BB962C8B-B14F-4D97-AF65-F5344CB8AC3E}">
        <p14:creationId xmlns:p14="http://schemas.microsoft.com/office/powerpoint/2010/main" val="2995923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1819" y="263707"/>
            <a:ext cx="8224982" cy="46660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83" y="730314"/>
            <a:ext cx="8114554" cy="316706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Divider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4763743"/>
            <a:ext cx="701219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457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15617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20" y="1257878"/>
            <a:ext cx="8224981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4763743"/>
            <a:ext cx="701219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4617738"/>
            <a:ext cx="8712200" cy="1190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22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gk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_h_pos_3D_4cp_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49760" y="1132764"/>
            <a:ext cx="7452000" cy="810000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00"/>
            </a:lvl1pPr>
          </a:lstStyle>
          <a:p>
            <a:pPr lvl="0"/>
            <a:r>
              <a:rPr lang="hu-HU" dirty="0" err="1"/>
              <a:t>Goal</a:t>
            </a:r>
            <a:r>
              <a:rPr lang="hu-HU" dirty="0"/>
              <a:t>…..</a:t>
            </a:r>
            <a:br>
              <a:rPr lang="hu-HU" dirty="0"/>
            </a:br>
            <a:r>
              <a:rPr lang="hu-HU" dirty="0"/>
              <a:t>…………</a:t>
            </a:r>
            <a:br>
              <a:rPr lang="hu-HU" dirty="0"/>
            </a:br>
            <a:r>
              <a:rPr lang="hu-HU" dirty="0" err="1"/>
              <a:t>Scope</a:t>
            </a:r>
            <a:r>
              <a:rPr lang="hu-HU" dirty="0"/>
              <a:t>….</a:t>
            </a:r>
            <a:br>
              <a:rPr lang="hu-HU" dirty="0"/>
            </a:br>
            <a:r>
              <a:rPr lang="hu-HU" dirty="0"/>
              <a:t>…………</a:t>
            </a:r>
            <a:br>
              <a:rPr lang="hu-HU" dirty="0"/>
            </a:br>
            <a:r>
              <a:rPr lang="hu-HU" dirty="0"/>
              <a:t>…………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49760" y="2115744"/>
            <a:ext cx="7452000" cy="810000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00"/>
            </a:lvl1pPr>
          </a:lstStyle>
          <a:p>
            <a:pPr lvl="0"/>
            <a:r>
              <a:rPr lang="hu-HU" dirty="0" err="1"/>
              <a:t>Base</a:t>
            </a:r>
            <a:r>
              <a:rPr lang="hu-HU" dirty="0"/>
              <a:t> …..</a:t>
            </a:r>
            <a:br>
              <a:rPr lang="hu-HU" dirty="0"/>
            </a:br>
            <a:r>
              <a:rPr lang="hu-HU" dirty="0"/>
              <a:t>…………</a:t>
            </a:r>
            <a:br>
              <a:rPr lang="hu-HU" dirty="0"/>
            </a:br>
            <a:r>
              <a:rPr lang="hu-HU" dirty="0" err="1"/>
              <a:t>Period</a:t>
            </a:r>
            <a:r>
              <a:rPr lang="hu-HU" dirty="0"/>
              <a:t>….</a:t>
            </a:r>
            <a:br>
              <a:rPr lang="hu-HU" dirty="0"/>
            </a:br>
            <a:r>
              <a:rPr lang="hu-HU" dirty="0"/>
              <a:t>…………</a:t>
            </a:r>
            <a:br>
              <a:rPr lang="hu-HU" dirty="0"/>
            </a:br>
            <a:r>
              <a:rPr lang="hu-HU" dirty="0"/>
              <a:t>…………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49760" y="3091104"/>
            <a:ext cx="7452000" cy="1404000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00"/>
            </a:lvl1pPr>
          </a:lstStyle>
          <a:p>
            <a:pPr lvl="0"/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…..</a:t>
            </a:r>
            <a:br>
              <a:rPr lang="hu-HU" dirty="0"/>
            </a:br>
            <a:r>
              <a:rPr lang="hu-HU" dirty="0"/>
              <a:t>…………</a:t>
            </a:r>
            <a:br>
              <a:rPr lang="hu-HU" dirty="0"/>
            </a:br>
            <a:r>
              <a:rPr lang="hu-HU" dirty="0" err="1"/>
              <a:t>KPIs</a:t>
            </a:r>
            <a:r>
              <a:rPr lang="hu-HU" dirty="0"/>
              <a:t>….</a:t>
            </a:r>
            <a:br>
              <a:rPr lang="hu-HU" dirty="0"/>
            </a:br>
            <a:r>
              <a:rPr lang="hu-HU" dirty="0"/>
              <a:t>…………</a:t>
            </a:r>
            <a:br>
              <a:rPr lang="hu-HU" dirty="0"/>
            </a:br>
            <a:r>
              <a:rPr lang="hu-HU" dirty="0"/>
              <a:t>…………</a:t>
            </a:r>
            <a:br>
              <a:rPr lang="hu-HU" dirty="0"/>
            </a:br>
            <a:r>
              <a:rPr lang="hu-HU" dirty="0" err="1"/>
              <a:t>Target</a:t>
            </a:r>
            <a:r>
              <a:rPr lang="hu-HU" dirty="0"/>
              <a:t>/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 ..</a:t>
            </a:r>
            <a:br>
              <a:rPr lang="hu-HU" dirty="0"/>
            </a:br>
            <a:r>
              <a:rPr lang="hu-HU" dirty="0"/>
              <a:t>…………………………</a:t>
            </a:r>
            <a:br>
              <a:rPr lang="hu-HU" dirty="0"/>
            </a:b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relevant</a:t>
            </a:r>
            <a:r>
              <a:rPr lang="hu-HU" dirty="0"/>
              <a:t> </a:t>
            </a:r>
            <a:r>
              <a:rPr lang="hu-HU" dirty="0" err="1"/>
              <a:t>info</a:t>
            </a:r>
            <a:r>
              <a:rPr lang="hu-HU" dirty="0"/>
              <a:t>…..</a:t>
            </a:r>
            <a:br>
              <a:rPr lang="hu-HU" dirty="0"/>
            </a:br>
            <a:r>
              <a:rPr lang="hu-HU" dirty="0"/>
              <a:t>………………………...</a:t>
            </a:r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159354" y="103722"/>
            <a:ext cx="8835790" cy="837000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7829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20" y="1257878"/>
            <a:ext cx="8224981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096" y="4623109"/>
            <a:ext cx="397416" cy="478574"/>
          </a:xfrm>
        </p:spPr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7"/>
          <p:cNvCxnSpPr/>
          <p:nvPr userDrawn="1"/>
        </p:nvCxnSpPr>
        <p:spPr>
          <a:xfrm>
            <a:off x="215900" y="4617738"/>
            <a:ext cx="8712200" cy="1190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4763743"/>
            <a:ext cx="701219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850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A8F01-7D29-4868-9B02-202CE1126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4763743"/>
            <a:ext cx="701219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215900" y="4617738"/>
            <a:ext cx="8712200" cy="1190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18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023F5-5F04-4B0D-A6F7-CEC83EA2BC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4763743"/>
            <a:ext cx="701219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4617738"/>
            <a:ext cx="8712200" cy="1190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5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15900" y="161925"/>
            <a:ext cx="8712200" cy="4427935"/>
          </a:xfrm>
          <a:prstGeom prst="rect">
            <a:avLst/>
          </a:prstGeom>
          <a:gradFill>
            <a:gsLst>
              <a:gs pos="0">
                <a:srgbClr val="1E9DE6"/>
              </a:gs>
              <a:gs pos="100000">
                <a:srgbClr val="294D9A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TEL_h_pos_3D_4cp_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69913" y="3025378"/>
            <a:ext cx="4927600" cy="500063"/>
          </a:xfrm>
        </p:spPr>
        <p:txBody>
          <a:bodyPr anchor="ctr" anchorCtr="0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Detailed</a:t>
            </a:r>
            <a:r>
              <a:rPr lang="hu-HU" dirty="0"/>
              <a:t> </a:t>
            </a:r>
            <a:r>
              <a:rPr lang="hu-HU" dirty="0" err="1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ul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4114" y="105145"/>
            <a:ext cx="6941030" cy="837000"/>
          </a:xfrm>
          <a:prstGeom prst="round1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72000" rIns="72000"/>
          <a:lstStyle>
            <a:lvl1pPr>
              <a:defRPr sz="1600" b="0" baseline="0"/>
            </a:lvl1pPr>
          </a:lstStyle>
          <a:p>
            <a:r>
              <a:rPr lang="hu-HU" dirty="0" err="1"/>
              <a:t>Conclusion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slide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59355" y="105145"/>
            <a:ext cx="1830213" cy="837000"/>
          </a:xfrm>
          <a:prstGeom prst="round1Rect">
            <a:avLst/>
          </a:prstGeom>
          <a:solidFill>
            <a:schemeClr val="accent1"/>
          </a:solidFill>
        </p:spPr>
        <p:txBody>
          <a:bodyPr lIns="36000" rIns="36000" anchor="ctr" anchorCtr="0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/>
              <a:t>Slide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6519" y="1257878"/>
            <a:ext cx="8477026" cy="1075679"/>
          </a:xfrm>
        </p:spPr>
        <p:txBody>
          <a:bodyPr>
            <a:spAutoFit/>
          </a:bodyPr>
          <a:lstStyle>
            <a:lvl1pPr marL="265113" indent="-179388">
              <a:buSzPct val="100000"/>
              <a:buFont typeface="Wingdings" panose="05000000000000000000" pitchFamily="2" charset="2"/>
              <a:buChar char="§"/>
              <a:defRPr sz="1200" baseline="0">
                <a:solidFill>
                  <a:srgbClr val="000000"/>
                </a:solidFill>
              </a:defRPr>
            </a:lvl1pPr>
            <a:lvl2pPr marL="455613" indent="-179388" defTabSz="434975">
              <a:buSzPct val="100000"/>
              <a:buFont typeface="Arial"/>
              <a:buChar char="•"/>
              <a:defRPr sz="1200">
                <a:solidFill>
                  <a:srgbClr val="000000"/>
                </a:solidFill>
              </a:defRPr>
            </a:lvl2pPr>
            <a:lvl3pPr marL="625475" indent="-179388" defTabSz="434975">
              <a:spcBef>
                <a:spcPts val="600"/>
              </a:spcBef>
              <a:buSzPct val="100000"/>
              <a:buFont typeface="Lucida Grande"/>
              <a:buChar char="–"/>
              <a:defRPr sz="1100">
                <a:solidFill>
                  <a:srgbClr val="000000"/>
                </a:solidFill>
              </a:defRPr>
            </a:lvl3pPr>
            <a:lvl4pPr marL="804863" indent="-179388" defTabSz="434975">
              <a:buFont typeface="+mj-lt"/>
              <a:buAutoNum type="arabicPeriod"/>
              <a:defRPr sz="1050">
                <a:solidFill>
                  <a:srgbClr val="000000"/>
                </a:solidFill>
              </a:defRPr>
            </a:lvl4pPr>
            <a:lvl5pPr marL="993775" indent="-179388" defTabSz="434975">
              <a:buFont typeface="+mj-lt"/>
              <a:buAutoNum type="alphaLcPeriod"/>
              <a:defRPr sz="1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TEL_h_pos_3D_4cp_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sult_execu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354" y="105145"/>
            <a:ext cx="8835790" cy="837000"/>
          </a:xfrm>
          <a:prstGeom prst="round2Same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72000" rIns="72000"/>
          <a:lstStyle>
            <a:lvl1pPr>
              <a:defRPr sz="1600" b="0" baseline="0"/>
            </a:lvl1pPr>
          </a:lstStyle>
          <a:p>
            <a:r>
              <a:rPr lang="hu-HU" dirty="0" err="1"/>
              <a:t>Conclusion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slide</a:t>
            </a:r>
            <a:endParaRPr lang="hu-H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6519" y="1257878"/>
            <a:ext cx="8477026" cy="1075679"/>
          </a:xfrm>
        </p:spPr>
        <p:txBody>
          <a:bodyPr>
            <a:spAutoFit/>
          </a:bodyPr>
          <a:lstStyle>
            <a:lvl1pPr marL="265113" indent="-179388">
              <a:buSzPct val="100000"/>
              <a:buFont typeface="Wingdings" panose="05000000000000000000" pitchFamily="2" charset="2"/>
              <a:buChar char="§"/>
              <a:defRPr sz="1200" baseline="0">
                <a:solidFill>
                  <a:srgbClr val="000000"/>
                </a:solidFill>
              </a:defRPr>
            </a:lvl1pPr>
            <a:lvl2pPr marL="455613" indent="-179388" defTabSz="434975">
              <a:buSzPct val="100000"/>
              <a:buFont typeface="Arial"/>
              <a:buChar char="•"/>
              <a:defRPr sz="1200">
                <a:solidFill>
                  <a:srgbClr val="000000"/>
                </a:solidFill>
              </a:defRPr>
            </a:lvl2pPr>
            <a:lvl3pPr marL="625475" indent="-179388" defTabSz="434975">
              <a:spcBef>
                <a:spcPts val="600"/>
              </a:spcBef>
              <a:buSzPct val="100000"/>
              <a:buFont typeface="Lucida Grande"/>
              <a:buChar char="–"/>
              <a:defRPr sz="1100">
                <a:solidFill>
                  <a:srgbClr val="000000"/>
                </a:solidFill>
              </a:defRPr>
            </a:lvl3pPr>
            <a:lvl4pPr marL="804863" indent="-179388" defTabSz="434975">
              <a:buFont typeface="+mj-lt"/>
              <a:buAutoNum type="arabicPeriod"/>
              <a:defRPr sz="1050">
                <a:solidFill>
                  <a:srgbClr val="000000"/>
                </a:solidFill>
              </a:defRPr>
            </a:lvl4pPr>
            <a:lvl5pPr marL="993775" indent="-179388" defTabSz="434975">
              <a:buFont typeface="+mj-lt"/>
              <a:buAutoNum type="alphaLcPeriod"/>
              <a:defRPr sz="1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TEL_h_pos_3D_4cp_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5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834" y="205979"/>
            <a:ext cx="6626711" cy="918000"/>
          </a:xfrm>
          <a:prstGeom prst="round1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72000" rIns="72000"/>
          <a:lstStyle>
            <a:lvl1pPr>
              <a:defRPr sz="1600" b="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55001" y="205979"/>
            <a:ext cx="1807286" cy="918000"/>
          </a:xfrm>
          <a:prstGeom prst="round1Rect">
            <a:avLst/>
          </a:prstGeom>
          <a:solidFill>
            <a:schemeClr val="accent1"/>
          </a:solidFill>
        </p:spPr>
        <p:txBody>
          <a:bodyPr lIns="36000" rIns="36000" anchor="ctr" anchorCtr="0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6519" y="1257878"/>
            <a:ext cx="8477026" cy="1075679"/>
          </a:xfrm>
        </p:spPr>
        <p:txBody>
          <a:bodyPr>
            <a:spAutoFit/>
          </a:bodyPr>
          <a:lstStyle>
            <a:lvl1pPr marL="265113" indent="-179388">
              <a:buSzPct val="100000"/>
              <a:buFont typeface="Wingdings" panose="05000000000000000000" pitchFamily="2" charset="2"/>
              <a:buChar char="§"/>
              <a:defRPr sz="1200" baseline="0">
                <a:solidFill>
                  <a:srgbClr val="000000"/>
                </a:solidFill>
              </a:defRPr>
            </a:lvl1pPr>
            <a:lvl2pPr marL="455613" indent="-179388" defTabSz="434975">
              <a:buSzPct val="100000"/>
              <a:buFont typeface="Arial"/>
              <a:buChar char="•"/>
              <a:defRPr sz="1200">
                <a:solidFill>
                  <a:srgbClr val="000000"/>
                </a:solidFill>
              </a:defRPr>
            </a:lvl2pPr>
            <a:lvl3pPr marL="625475" indent="-179388" defTabSz="434975">
              <a:spcBef>
                <a:spcPts val="600"/>
              </a:spcBef>
              <a:buSzPct val="100000"/>
              <a:buFont typeface="Lucida Grande"/>
              <a:buChar char="–"/>
              <a:defRPr sz="1100">
                <a:solidFill>
                  <a:srgbClr val="000000"/>
                </a:solidFill>
              </a:defRPr>
            </a:lvl3pPr>
            <a:lvl4pPr marL="804863" indent="-179388" defTabSz="434975">
              <a:buFont typeface="+mj-lt"/>
              <a:buAutoNum type="arabicPeriod"/>
              <a:defRPr sz="1050">
                <a:solidFill>
                  <a:srgbClr val="000000"/>
                </a:solidFill>
              </a:defRPr>
            </a:lvl4pPr>
            <a:lvl5pPr marL="993775" indent="-179388" defTabSz="434975">
              <a:buFont typeface="+mj-lt"/>
              <a:buAutoNum type="alphaLcPeriod"/>
              <a:defRPr sz="1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TEL_h_pos_3D_4cp_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4662610"/>
            <a:ext cx="1104900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8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eige_front_final_telen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80"/>
            <a:ext cx="9144000" cy="22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41" y="2857500"/>
            <a:ext cx="5646737" cy="285750"/>
          </a:xfrm>
        </p:spPr>
        <p:txBody>
          <a:bodyPr lIns="91440" tIns="45720" rIns="91440" bIns="45720" anchor="ctr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3143250"/>
            <a:ext cx="5638800" cy="285750"/>
          </a:xfrm>
          <a:ln/>
        </p:spPr>
        <p:txBody>
          <a:bodyPr lIns="91440" tIns="45720" rIns="91440" bIns="45720"/>
          <a:lstStyle>
            <a:lvl1pPr>
              <a:defRPr sz="1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10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41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4" y="205979"/>
            <a:ext cx="78882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514" y="1200151"/>
            <a:ext cx="788828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Here is the Master content when you would go into the first line of text and the sentence is long enough to spill into the second line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MSIPCMContentMarking" descr="{&quot;HashCode&quot;:-213962797,&quot;Placement&quot;:&quot;Header&quot;,&quot;Top&quot;:0.0,&quot;Left&quot;:624.696167,&quot;SlideWidth&quot;:720,&quot;SlideHeight&quot;:405}">
            <a:extLst>
              <a:ext uri="{FF2B5EF4-FFF2-40B4-BE49-F238E27FC236}">
                <a16:creationId xmlns:a16="http://schemas.microsoft.com/office/drawing/2014/main" xmlns="" id="{E68105EF-3690-43AC-91C4-10250DA0D55E}"/>
              </a:ext>
            </a:extLst>
          </p:cNvPr>
          <p:cNvSpPr txBox="1"/>
          <p:nvPr userDrawn="1"/>
        </p:nvSpPr>
        <p:spPr>
          <a:xfrm>
            <a:off x="7933641" y="0"/>
            <a:ext cx="121035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u-HU" sz="1000">
                <a:solidFill>
                  <a:srgbClr val="000000"/>
                </a:solidFill>
                <a:latin typeface="Calibri" panose="020F0502020204030204" pitchFamily="34" charset="0"/>
              </a:rPr>
              <a:t>Company Internal</a:t>
            </a:r>
          </a:p>
        </p:txBody>
      </p:sp>
    </p:spTree>
    <p:extLst>
      <p:ext uri="{BB962C8B-B14F-4D97-AF65-F5344CB8AC3E}">
        <p14:creationId xmlns:p14="http://schemas.microsoft.com/office/powerpoint/2010/main" val="378235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0" indent="0" algn="l" defTabSz="457200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40000"/>
        <a:buFont typeface="Arial" pitchFamily="34" charset="0"/>
        <a:buChar char="•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2pPr>
      <a:lvl3pPr marL="539750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84" charset="0"/>
        <a:buChar char="–"/>
        <a:defRPr sz="1200" kern="1200">
          <a:solidFill>
            <a:srgbClr val="000000"/>
          </a:solidFill>
          <a:latin typeface="Arial"/>
          <a:ea typeface="ＭＳ Ｐゴシック" charset="-128"/>
          <a:cs typeface="Arial"/>
        </a:defRPr>
      </a:lvl3pPr>
      <a:lvl4pPr marL="719138" indent="-179388" algn="l" defTabSz="457200" rtl="0" eaLnBrk="1" fontAlgn="base" hangingPunct="1">
        <a:spcBef>
          <a:spcPts val="600"/>
        </a:spcBef>
        <a:spcAft>
          <a:spcPct val="0"/>
        </a:spcAft>
        <a:buFont typeface="Calibri" pitchFamily="34" charset="0"/>
        <a:buAutoNum type="arabicPeriod"/>
        <a:defRPr sz="1100" kern="1200">
          <a:solidFill>
            <a:srgbClr val="000000"/>
          </a:solidFill>
          <a:latin typeface="Arial"/>
          <a:ea typeface="ＭＳ Ｐゴシック" charset="-128"/>
          <a:cs typeface="Arial"/>
        </a:defRPr>
      </a:lvl4pPr>
      <a:lvl5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AutoNum type="alphaLcPeriod"/>
        <a:defRPr sz="105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44079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1581"/>
            <a:ext cx="7554912" cy="314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8356" name="Rectangle 36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83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488" y="4942285"/>
            <a:ext cx="5000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D566C-BE5C-4B47-A817-CE764F1DB32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8358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4941095"/>
            <a:ext cx="2133600" cy="115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31" name="Picture 42" descr="Blue&amp;Bl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91063"/>
            <a:ext cx="1104900" cy="4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SIPCMContentMarking" descr="{&quot;HashCode&quot;:-213962797,&quot;Placement&quot;:&quot;Header&quot;,&quot;Top&quot;:0.0,&quot;Left&quot;:624.696167,&quot;SlideWidth&quot;:720,&quot;SlideHeight&quot;:405}">
            <a:extLst>
              <a:ext uri="{FF2B5EF4-FFF2-40B4-BE49-F238E27FC236}">
                <a16:creationId xmlns:a16="http://schemas.microsoft.com/office/drawing/2014/main" xmlns="" id="{14F673A7-C9B8-4973-9A10-53CBBF3E056D}"/>
              </a:ext>
            </a:extLst>
          </p:cNvPr>
          <p:cNvSpPr txBox="1"/>
          <p:nvPr userDrawn="1"/>
        </p:nvSpPr>
        <p:spPr>
          <a:xfrm>
            <a:off x="7933641" y="0"/>
            <a:ext cx="121035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u-HU" sz="1000">
                <a:solidFill>
                  <a:srgbClr val="000000"/>
                </a:solidFill>
                <a:latin typeface="Calibri" panose="020F0502020204030204" pitchFamily="34" charset="0"/>
              </a:rPr>
              <a:t>Company Internal</a:t>
            </a:r>
          </a:p>
        </p:txBody>
      </p:sp>
    </p:spTree>
    <p:extLst>
      <p:ext uri="{BB962C8B-B14F-4D97-AF65-F5344CB8AC3E}">
        <p14:creationId xmlns:p14="http://schemas.microsoft.com/office/powerpoint/2010/main" val="30756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4388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085850" indent="-269875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5430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0002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4574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2914650" indent="-269875" algn="l" rtl="0" fontAlgn="base">
        <a:spcBef>
          <a:spcPct val="20000"/>
        </a:spcBef>
        <a:spcAft>
          <a:spcPct val="3000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620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5750" y="4686300"/>
            <a:ext cx="1676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7550" y="4572000"/>
            <a:ext cx="2514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56350" y="4800600"/>
            <a:ext cx="685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5670B2-FF5F-4825-A53E-5254864B3BEC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51" name="Picture 2" descr="pos_logo_teleno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8" y="4527949"/>
            <a:ext cx="19081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SIPCMContentMarking" descr="{&quot;HashCode&quot;:-213962797,&quot;Placement&quot;:&quot;Header&quot;,&quot;Top&quot;:0.0,&quot;Left&quot;:624.696167,&quot;SlideWidth&quot;:720,&quot;SlideHeight&quot;:405}">
            <a:extLst>
              <a:ext uri="{FF2B5EF4-FFF2-40B4-BE49-F238E27FC236}">
                <a16:creationId xmlns:a16="http://schemas.microsoft.com/office/drawing/2014/main" xmlns="" id="{118ACFCC-D013-4FB9-8330-A1735DF2B8C0}"/>
              </a:ext>
            </a:extLst>
          </p:cNvPr>
          <p:cNvSpPr txBox="1"/>
          <p:nvPr userDrawn="1"/>
        </p:nvSpPr>
        <p:spPr>
          <a:xfrm>
            <a:off x="7933641" y="0"/>
            <a:ext cx="121035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u-HU" sz="1000">
                <a:solidFill>
                  <a:srgbClr val="000000"/>
                </a:solidFill>
                <a:latin typeface="Calibri" panose="020F0502020204030204" pitchFamily="34" charset="0"/>
              </a:rPr>
              <a:t>Company Internal</a:t>
            </a:r>
          </a:p>
        </p:txBody>
      </p:sp>
    </p:spTree>
    <p:extLst>
      <p:ext uri="{BB962C8B-B14F-4D97-AF65-F5344CB8AC3E}">
        <p14:creationId xmlns:p14="http://schemas.microsoft.com/office/powerpoint/2010/main" val="147001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  <p:sldLayoutId id="2147484611" r:id="rId13"/>
    <p:sldLayoutId id="2147484612" r:id="rId14"/>
    <p:sldLayoutId id="2147484613" r:id="rId15"/>
    <p:sldLayoutId id="2147484631" r:id="rId1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lr>
          <a:srgbClr val="27AAD9"/>
        </a:buClr>
        <a:buChar char="–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1151248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4" y="205979"/>
            <a:ext cx="78882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514" y="1200151"/>
            <a:ext cx="788828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Here is the Master content when you would go into the first line of text and the sentence is long enough to spill into the second line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096" y="4623109"/>
            <a:ext cx="397416" cy="47857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51209C0-16A0-4EF5-9D95-2BE545C9FF0B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pic>
        <p:nvPicPr>
          <p:cNvPr id="2" name="Picture 1" descr="TELGR_h_pos_3D_4cp_100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78" y="4723665"/>
            <a:ext cx="970170" cy="270000"/>
          </a:xfrm>
          <a:prstGeom prst="rect">
            <a:avLst/>
          </a:prstGeom>
        </p:spPr>
      </p:pic>
      <p:sp>
        <p:nvSpPr>
          <p:cNvPr id="4" name="MSIPCMContentMarking" descr="{&quot;HashCode&quot;:-213962797,&quot;Placement&quot;:&quot;Header&quot;,&quot;Top&quot;:0.0,&quot;Left&quot;:624.696167,&quot;SlideWidth&quot;:720,&quot;SlideHeight&quot;:405}">
            <a:extLst>
              <a:ext uri="{FF2B5EF4-FFF2-40B4-BE49-F238E27FC236}">
                <a16:creationId xmlns:a16="http://schemas.microsoft.com/office/drawing/2014/main" xmlns="" id="{EAA529E4-EB41-449E-876A-2814A7196F27}"/>
              </a:ext>
            </a:extLst>
          </p:cNvPr>
          <p:cNvSpPr txBox="1"/>
          <p:nvPr userDrawn="1"/>
        </p:nvSpPr>
        <p:spPr>
          <a:xfrm>
            <a:off x="7933641" y="0"/>
            <a:ext cx="121035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u-HU" sz="1000">
                <a:solidFill>
                  <a:srgbClr val="000000"/>
                </a:solidFill>
                <a:latin typeface="Calibri" panose="020F0502020204030204" pitchFamily="34" charset="0"/>
              </a:rPr>
              <a:t>Company Internal</a:t>
            </a:r>
          </a:p>
        </p:txBody>
      </p:sp>
    </p:spTree>
    <p:extLst>
      <p:ext uri="{BB962C8B-B14F-4D97-AF65-F5344CB8AC3E}">
        <p14:creationId xmlns:p14="http://schemas.microsoft.com/office/powerpoint/2010/main" val="356637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73025" indent="-73025" algn="l" defTabSz="457200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40000"/>
        <a:buFont typeface="Arial" pitchFamily="34" charset="0"/>
        <a:buChar char="•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2pPr>
      <a:lvl3pPr marL="539750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84" charset="0"/>
        <a:buChar char="–"/>
        <a:defRPr sz="1600" kern="1200">
          <a:solidFill>
            <a:srgbClr val="000000"/>
          </a:solidFill>
          <a:latin typeface="Arial"/>
          <a:ea typeface="ＭＳ Ｐゴシック" charset="-128"/>
          <a:cs typeface="Arial"/>
        </a:defRPr>
      </a:lvl3pPr>
      <a:lvl4pPr marL="719138" indent="-179388" algn="l" defTabSz="457200" rtl="0" eaLnBrk="1" fontAlgn="base" hangingPunct="1">
        <a:spcBef>
          <a:spcPts val="600"/>
        </a:spcBef>
        <a:spcAft>
          <a:spcPct val="0"/>
        </a:spcAft>
        <a:buFont typeface="Calibri" pitchFamily="34" charset="0"/>
        <a:buAutoNum type="arabicPeriod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4pPr>
      <a:lvl5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AutoNum type="alphaLcPeriod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Green Energy Tips That You Can Try Out Today! | Armenian American ...">
            <a:extLst>
              <a:ext uri="{FF2B5EF4-FFF2-40B4-BE49-F238E27FC236}">
                <a16:creationId xmlns:a16="http://schemas.microsoft.com/office/drawing/2014/main" xmlns="" id="{45C611B6-2A5B-4358-9C1A-3527F21A5C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8" descr="Green Energy Tips That You Can Try Out Today! | Armenian American ...">
            <a:extLst>
              <a:ext uri="{FF2B5EF4-FFF2-40B4-BE49-F238E27FC236}">
                <a16:creationId xmlns:a16="http://schemas.microsoft.com/office/drawing/2014/main" xmlns="" id="{581C769E-F753-4029-ABCE-01C44641EB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0" descr="Green Energy Tips That You Can Try Out Today!">
            <a:extLst>
              <a:ext uri="{FF2B5EF4-FFF2-40B4-BE49-F238E27FC236}">
                <a16:creationId xmlns:a16="http://schemas.microsoft.com/office/drawing/2014/main" xmlns="" id="{C03F3E28-1C7A-439A-9AE3-88981723A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2" descr="Green Energy Tips That You Can Try Out Today!">
            <a:extLst>
              <a:ext uri="{FF2B5EF4-FFF2-40B4-BE49-F238E27FC236}">
                <a16:creationId xmlns:a16="http://schemas.microsoft.com/office/drawing/2014/main" xmlns="" id="{62B492BE-5F66-409F-801B-364DD103C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0071" y="20676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4" descr="Green Energy Tips That You Can Try Out Today!">
            <a:extLst>
              <a:ext uri="{FF2B5EF4-FFF2-40B4-BE49-F238E27FC236}">
                <a16:creationId xmlns:a16="http://schemas.microsoft.com/office/drawing/2014/main" xmlns="" id="{BBD7B8C3-AD00-4C15-8635-FA74B9A9D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7472" name="Picture 16" descr="Tech – Green Energy Archives - phenomenalseries.com">
            <a:extLst>
              <a:ext uri="{FF2B5EF4-FFF2-40B4-BE49-F238E27FC236}">
                <a16:creationId xmlns:a16="http://schemas.microsoft.com/office/drawing/2014/main" xmlns="" id="{5C8430B6-9583-4899-B7D7-D6638804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1" y="146542"/>
            <a:ext cx="8793917" cy="451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2459066"/>
            <a:ext cx="7128792" cy="2186236"/>
          </a:xfrm>
          <a:solidFill>
            <a:srgbClr val="F2F2F2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latin typeface="Telenor" panose="02000000000000000000" pitchFamily="2" charset="-18"/>
              </a:rPr>
              <a:t>Mennyire „zöldülnek” a mobil hálózatok?</a:t>
            </a:r>
          </a:p>
          <a:p>
            <a:pPr marL="0" indent="0">
              <a:buNone/>
            </a:pPr>
            <a:r>
              <a:rPr lang="hu-HU" sz="1600" b="1" dirty="0">
                <a:latin typeface="Telenor Light" panose="02000000000000000000" pitchFamily="2" charset="-18"/>
              </a:rPr>
              <a:t>Az energiafelhasználás és hatékonyság fejlődése a mobil hálózatokban</a:t>
            </a:r>
          </a:p>
          <a:p>
            <a:pPr marL="0" indent="0">
              <a:buNone/>
            </a:pPr>
            <a:r>
              <a:rPr lang="hu-HU" sz="1400" dirty="0"/>
              <a:t>HTE Rádiótávközlési Szakosztály online </a:t>
            </a:r>
            <a:r>
              <a:rPr lang="hu-HU" sz="1400" dirty="0" smtClean="0"/>
              <a:t>rendezvény</a:t>
            </a:r>
            <a:endParaRPr lang="hu-HU" sz="1400" dirty="0">
              <a:latin typeface="Telenor Light" panose="02000000000000000000" pitchFamily="2" charset="-18"/>
            </a:endParaRPr>
          </a:p>
          <a:p>
            <a:pPr marL="0" indent="0">
              <a:buNone/>
            </a:pPr>
            <a:r>
              <a:rPr lang="hu-HU" sz="1400" dirty="0">
                <a:latin typeface="Telenor" panose="02000000000000000000" pitchFamily="2" charset="-18"/>
              </a:rPr>
              <a:t>Csaba Tamás</a:t>
            </a:r>
          </a:p>
          <a:p>
            <a:pPr marL="0" indent="0">
              <a:buNone/>
            </a:pPr>
            <a:r>
              <a:rPr lang="hu-HU" sz="1400" dirty="0">
                <a:latin typeface="Telenor" panose="02000000000000000000" pitchFamily="2" charset="-18"/>
              </a:rPr>
              <a:t>Telenor</a:t>
            </a:r>
          </a:p>
          <a:p>
            <a:pPr marL="0" indent="0">
              <a:buNone/>
            </a:pPr>
            <a:r>
              <a:rPr lang="hu-HU" sz="1400" dirty="0">
                <a:latin typeface="Telenor" panose="02000000000000000000" pitchFamily="2" charset="-18"/>
              </a:rPr>
              <a:t>2020.07.13</a:t>
            </a:r>
          </a:p>
        </p:txBody>
      </p:sp>
    </p:spTree>
    <p:extLst>
      <p:ext uri="{BB962C8B-B14F-4D97-AF65-F5344CB8AC3E}">
        <p14:creationId xmlns:p14="http://schemas.microsoft.com/office/powerpoint/2010/main" val="36304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Energiahatékonyság Javítása: </a:t>
            </a:r>
            <a:r>
              <a:rPr lang="hu-HU" sz="2000" dirty="0">
                <a:solidFill>
                  <a:srgbClr val="00B0F0"/>
                </a:solidFill>
                <a:latin typeface="Telenor Light" panose="02000000000000000000" pitchFamily="2" charset="-18"/>
              </a:rPr>
              <a:t>Intelligens megoldások (Főleg 5G) 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98637B-3BC6-489C-AB7D-2F501D5815ED}"/>
              </a:ext>
            </a:extLst>
          </p:cNvPr>
          <p:cNvSpPr txBox="1">
            <a:spLocks/>
          </p:cNvSpPr>
          <p:nvPr/>
        </p:nvSpPr>
        <p:spPr bwMode="auto">
          <a:xfrm>
            <a:off x="323528" y="517839"/>
            <a:ext cx="5005762" cy="2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400" b="1" kern="0" dirty="0">
                <a:solidFill>
                  <a:schemeClr val="tx1"/>
                </a:solidFill>
                <a:latin typeface="Telenor Light" panose="02000000000000000000" pitchFamily="2" charset="-18"/>
              </a:rPr>
              <a:t>Hálózatok működése, meglévő hálózat  (néhány példa)</a:t>
            </a:r>
            <a:endParaRPr lang="hu-HU" sz="1200" b="1" kern="12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8F40A3E-1924-4694-A602-1F3A0E758A08}"/>
              </a:ext>
            </a:extLst>
          </p:cNvPr>
          <p:cNvSpPr/>
          <p:nvPr/>
        </p:nvSpPr>
        <p:spPr bwMode="auto">
          <a:xfrm>
            <a:off x="323528" y="791620"/>
            <a:ext cx="5112568" cy="2162819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Sleeping</a:t>
            </a: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</a:t>
            </a:r>
            <a:r>
              <a:rPr kumimoji="0" lang="hu-HU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mode</a:t>
            </a: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(5-15% megtakarítás)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50" dirty="0">
                <a:latin typeface="Telenor Light" panose="02000000000000000000" pitchFamily="2" charset="-18"/>
              </a:rPr>
              <a:t>2G-3G-4G re is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50" dirty="0">
                <a:latin typeface="Telenor Light" panose="02000000000000000000" pitchFamily="2" charset="-18"/>
              </a:rPr>
              <a:t>Bázis állomások részek ki-be kapcsolása a forgalom függvényében (pl. vivők, magas frekvenciák, alapsávi kártya kapacitás csökkentés, sávszélesség csökkentés, ); 5G: MMIMO degradáció (32x32 -&gt; 16x 16), szimbólum szintű kikapcsolás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1100" b="1" dirty="0">
                <a:latin typeface="Telenor Light" panose="02000000000000000000" pitchFamily="2" charset="-18"/>
              </a:rPr>
              <a:t>5G: </a:t>
            </a:r>
            <a:r>
              <a:rPr lang="hu-HU" sz="1100" b="1" dirty="0" err="1">
                <a:latin typeface="Telenor Light" panose="02000000000000000000" pitchFamily="2" charset="-18"/>
              </a:rPr>
              <a:t>HetNet</a:t>
            </a:r>
            <a:r>
              <a:rPr lang="hu-HU" sz="1100" b="1" dirty="0">
                <a:latin typeface="Telenor Light" panose="02000000000000000000" pitchFamily="2" charset="-18"/>
              </a:rPr>
              <a:t>, sűrű hálózat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50" dirty="0">
                <a:latin typeface="Telenor Light" panose="02000000000000000000" pitchFamily="2" charset="-18"/>
              </a:rPr>
              <a:t>Pl. </a:t>
            </a:r>
            <a:r>
              <a:rPr lang="hu-HU" sz="1050" dirty="0" err="1">
                <a:latin typeface="Telenor Light" panose="02000000000000000000" pitchFamily="2" charset="-18"/>
              </a:rPr>
              <a:t>Small</a:t>
            </a:r>
            <a:r>
              <a:rPr lang="hu-HU" sz="1050" dirty="0">
                <a:latin typeface="Telenor Light" panose="02000000000000000000" pitchFamily="2" charset="-18"/>
              </a:rPr>
              <a:t> cellák és </a:t>
            </a:r>
            <a:r>
              <a:rPr lang="hu-HU" sz="1050" dirty="0" err="1">
                <a:latin typeface="Telenor Light" panose="02000000000000000000" pitchFamily="2" charset="-18"/>
              </a:rPr>
              <a:t>layerek</a:t>
            </a:r>
            <a:r>
              <a:rPr lang="hu-HU" sz="1050" dirty="0">
                <a:latin typeface="Telenor Light" panose="02000000000000000000" pitchFamily="2" charset="-18"/>
              </a:rPr>
              <a:t>, kikapcsolása az interferencia függvényében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1100" b="1" dirty="0">
                <a:latin typeface="Telenor Light" panose="02000000000000000000" pitchFamily="2" charset="-18"/>
              </a:rPr>
              <a:t>5G:  cashing (BTS, EDGE adatközpont), </a:t>
            </a:r>
            <a:r>
              <a:rPr lang="hu-HU" sz="1050" dirty="0">
                <a:latin typeface="Telenor Light" panose="02000000000000000000" pitchFamily="2" charset="-18"/>
              </a:rPr>
              <a:t>rövidebb úton, kevesebb energiával jut el a tartalom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1100" b="1" dirty="0">
                <a:latin typeface="Telenor Light" panose="02000000000000000000" pitchFamily="2" charset="-18"/>
              </a:rPr>
              <a:t>5G: C-RAN: </a:t>
            </a:r>
            <a:r>
              <a:rPr lang="hu-HU" sz="1050" dirty="0">
                <a:latin typeface="Telenor Light" panose="02000000000000000000" pitchFamily="2" charset="-18"/>
              </a:rPr>
              <a:t>BB kapacitás hatékonyság növelése, koncentrált feldolgozás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1100" b="1" dirty="0">
                <a:latin typeface="Telenor Light" panose="02000000000000000000" pitchFamily="2" charset="-18"/>
              </a:rPr>
              <a:t>5G: Erőforrás allokáció EE optimumra (</a:t>
            </a:r>
            <a:r>
              <a:rPr lang="hu-HU" sz="1100" dirty="0">
                <a:latin typeface="Telenor Light" panose="02000000000000000000" pitchFamily="2" charset="-18"/>
              </a:rPr>
              <a:t>nem a </a:t>
            </a:r>
            <a:r>
              <a:rPr lang="hu-HU" sz="1100" dirty="0" err="1">
                <a:latin typeface="Telenor Light" panose="02000000000000000000" pitchFamily="2" charset="-18"/>
              </a:rPr>
              <a:t>Tput</a:t>
            </a:r>
            <a:r>
              <a:rPr lang="hu-HU" sz="1100" dirty="0">
                <a:latin typeface="Telenor Light" panose="02000000000000000000" pitchFamily="2" charset="-18"/>
              </a:rPr>
              <a:t> a cél)</a:t>
            </a:r>
            <a:r>
              <a:rPr lang="hu-HU" sz="1100" b="1" dirty="0">
                <a:latin typeface="Telenor Light" panose="02000000000000000000" pitchFamily="2" charset="-18"/>
              </a:rPr>
              <a:t>, </a:t>
            </a:r>
            <a:r>
              <a:rPr lang="hu-HU" sz="1100" b="1" dirty="0" err="1">
                <a:latin typeface="Telenor Light" panose="02000000000000000000" pitchFamily="2" charset="-18"/>
              </a:rPr>
              <a:t>User</a:t>
            </a:r>
            <a:r>
              <a:rPr lang="hu-HU" sz="1100" b="1" dirty="0">
                <a:latin typeface="Telenor Light" panose="02000000000000000000" pitchFamily="2" charset="-18"/>
              </a:rPr>
              <a:t> </a:t>
            </a:r>
            <a:r>
              <a:rPr lang="hu-HU" sz="1100" b="1" dirty="0" err="1">
                <a:latin typeface="Telenor Light" panose="02000000000000000000" pitchFamily="2" charset="-18"/>
              </a:rPr>
              <a:t>centric</a:t>
            </a:r>
            <a:r>
              <a:rPr lang="hu-HU" sz="1100" b="1" dirty="0">
                <a:latin typeface="Telenor Light" panose="02000000000000000000" pitchFamily="2" charset="-18"/>
              </a:rPr>
              <a:t> </a:t>
            </a:r>
            <a:r>
              <a:rPr lang="hu-HU" sz="1100" b="1" dirty="0" err="1">
                <a:latin typeface="Telenor Light" panose="02000000000000000000" pitchFamily="2" charset="-18"/>
              </a:rPr>
              <a:t>network</a:t>
            </a:r>
            <a:endParaRPr lang="hu-HU" sz="1100" b="1" dirty="0">
              <a:latin typeface="Telenor Light" panose="02000000000000000000" pitchFamily="2" charset="-1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43C6D-2780-4DF2-8C2D-2017944B20C1}"/>
              </a:ext>
            </a:extLst>
          </p:cNvPr>
          <p:cNvGrpSpPr/>
          <p:nvPr/>
        </p:nvGrpSpPr>
        <p:grpSpPr>
          <a:xfrm>
            <a:off x="323528" y="3224986"/>
            <a:ext cx="2771800" cy="1071981"/>
            <a:chOff x="5425221" y="3114774"/>
            <a:chExt cx="2771800" cy="11400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638F1B7-536E-4387-A787-25F2CAAF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5221" y="3114774"/>
              <a:ext cx="2771800" cy="114009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9AF08BB-9C3D-419F-B594-270587BED021}"/>
                </a:ext>
              </a:extLst>
            </p:cNvPr>
            <p:cNvSpPr txBox="1"/>
            <p:nvPr/>
          </p:nvSpPr>
          <p:spPr>
            <a:xfrm>
              <a:off x="6677980" y="3205895"/>
              <a:ext cx="13316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50" dirty="0" err="1">
                  <a:latin typeface="Telenor Light" panose="02000000000000000000" pitchFamily="2" charset="-18"/>
                </a:rPr>
                <a:t>HetNet</a:t>
              </a:r>
              <a:endParaRPr lang="hu-HU" sz="1050" dirty="0">
                <a:latin typeface="Telenor Light" panose="02000000000000000000" pitchFamily="2" charset="-18"/>
              </a:endParaRPr>
            </a:p>
            <a:p>
              <a:r>
                <a:rPr lang="hu-HU" sz="1050" dirty="0" err="1">
                  <a:latin typeface="Telenor Light" panose="02000000000000000000" pitchFamily="2" charset="-18"/>
                </a:rPr>
                <a:t>Small</a:t>
              </a:r>
              <a:r>
                <a:rPr lang="hu-HU" sz="1050" dirty="0">
                  <a:latin typeface="Telenor Light" panose="02000000000000000000" pitchFamily="2" charset="-18"/>
                </a:rPr>
                <a:t> </a:t>
              </a:r>
              <a:r>
                <a:rPr lang="hu-HU" sz="1050" dirty="0" err="1">
                  <a:latin typeface="Telenor Light" panose="02000000000000000000" pitchFamily="2" charset="-18"/>
                </a:rPr>
                <a:t>cells</a:t>
              </a:r>
              <a:endParaRPr lang="hu-HU" sz="1050" dirty="0">
                <a:latin typeface="Telenor Light" panose="02000000000000000000" pitchFamily="2" charset="-18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E7DA0A7-19BB-4299-9E15-63B7BD26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388" y="3420032"/>
            <a:ext cx="1466650" cy="87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F50B97-B177-41DF-8184-6B1AE39F5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61" y="791619"/>
            <a:ext cx="2884594" cy="2135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278E95-8DC3-4E18-9651-C832A3874886}"/>
              </a:ext>
            </a:extLst>
          </p:cNvPr>
          <p:cNvSpPr txBox="1"/>
          <p:nvPr/>
        </p:nvSpPr>
        <p:spPr>
          <a:xfrm>
            <a:off x="4733359" y="4190042"/>
            <a:ext cx="1018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>
                <a:latin typeface="Telenor Light" panose="02000000000000000000" pitchFamily="2" charset="-18"/>
              </a:rPr>
              <a:t>Cashing</a:t>
            </a:r>
            <a:endParaRPr lang="hu-HU" sz="1050" dirty="0">
              <a:latin typeface="Telenor Light" panose="02000000000000000000" pitchFamily="2" charset="-18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8F1886FE-DD5C-4F45-87C4-993972B3D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t="31736" r="28342" b="31410"/>
          <a:stretch/>
        </p:blipFill>
        <p:spPr bwMode="auto">
          <a:xfrm>
            <a:off x="3314519" y="3276673"/>
            <a:ext cx="2337505" cy="5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76612E0-51E4-4D0D-977F-8F6C6B06D4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58" t="14377" r="21939" b="41826"/>
          <a:stretch/>
        </p:blipFill>
        <p:spPr>
          <a:xfrm>
            <a:off x="5242436" y="3625902"/>
            <a:ext cx="806238" cy="5860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77E453F-6BD0-4AE0-BEA9-AEDB59A0B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7FE1180-D03B-47C9-B658-83A285AA9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Energiahatékonyság Javítása: </a:t>
            </a:r>
            <a:r>
              <a:rPr lang="hu-HU" sz="2000" dirty="0">
                <a:solidFill>
                  <a:srgbClr val="00B0F0"/>
                </a:solidFill>
                <a:latin typeface="Telenor Light" panose="02000000000000000000" pitchFamily="2" charset="-18"/>
              </a:rPr>
              <a:t>Intelligens megoldások (Főleg 5G) II.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B00F38A4-73DD-4D12-9B40-165EE83DEA50}"/>
              </a:ext>
            </a:extLst>
          </p:cNvPr>
          <p:cNvSpPr txBox="1">
            <a:spLocks/>
          </p:cNvSpPr>
          <p:nvPr/>
        </p:nvSpPr>
        <p:spPr bwMode="auto">
          <a:xfrm>
            <a:off x="933110" y="563517"/>
            <a:ext cx="4430978" cy="60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400" b="1" kern="0" dirty="0">
                <a:latin typeface="Telenor Light" panose="02000000000000000000" pitchFamily="2" charset="-18"/>
              </a:rPr>
              <a:t>Hálózattervezés, milyen hálózatot építsünk a növekvő forgalom lekezelésére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CBB56C1-FAF9-47FB-9D14-F18C0BC3026C}"/>
              </a:ext>
            </a:extLst>
          </p:cNvPr>
          <p:cNvSpPr/>
          <p:nvPr/>
        </p:nvSpPr>
        <p:spPr bwMode="auto">
          <a:xfrm>
            <a:off x="748325" y="1164690"/>
            <a:ext cx="4860409" cy="2927634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100" b="1" dirty="0">
                <a:latin typeface="Telenor Light" panose="02000000000000000000" pitchFamily="2" charset="-18"/>
              </a:rPr>
              <a:t>Topológia (mikor sűrítünk és hogyan /</a:t>
            </a:r>
            <a:r>
              <a:rPr lang="hu-HU" sz="1100" b="1" dirty="0" err="1">
                <a:latin typeface="Telenor Light" panose="02000000000000000000" pitchFamily="2" charset="-18"/>
              </a:rPr>
              <a:t>macro</a:t>
            </a:r>
            <a:r>
              <a:rPr lang="hu-HU" sz="1100" b="1" dirty="0">
                <a:latin typeface="Telenor Light" panose="02000000000000000000" pitchFamily="2" charset="-18"/>
              </a:rPr>
              <a:t>, </a:t>
            </a:r>
            <a:r>
              <a:rPr lang="hu-HU" sz="1100" b="1" dirty="0" err="1">
                <a:latin typeface="Telenor Light" panose="02000000000000000000" pitchFamily="2" charset="-18"/>
              </a:rPr>
              <a:t>micro</a:t>
            </a:r>
            <a:r>
              <a:rPr lang="hu-HU" sz="1100" b="1" dirty="0">
                <a:latin typeface="Telenor Light" panose="02000000000000000000" pitchFamily="2" charset="-18"/>
              </a:rPr>
              <a:t>, </a:t>
            </a:r>
            <a:r>
              <a:rPr lang="hu-HU" sz="1100" b="1" dirty="0" err="1">
                <a:latin typeface="Telenor Light" panose="02000000000000000000" pitchFamily="2" charset="-18"/>
              </a:rPr>
              <a:t>indoor</a:t>
            </a:r>
            <a:r>
              <a:rPr lang="hu-HU" sz="1100" b="1" dirty="0">
                <a:latin typeface="Telenor Light" panose="02000000000000000000" pitchFamily="2" charset="-18"/>
              </a:rPr>
              <a:t>/)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i="1" u="sng" dirty="0">
                <a:latin typeface="Telenor Light" panose="02000000000000000000" pitchFamily="2" charset="-18"/>
              </a:rPr>
              <a:t>Elv:</a:t>
            </a:r>
            <a:r>
              <a:rPr lang="hu-HU" sz="1100" dirty="0">
                <a:latin typeface="Telenor Light" panose="02000000000000000000" pitchFamily="2" charset="-18"/>
              </a:rPr>
              <a:t> BTS-Mobile távolság csökkentés növeli az EE-t (nagyobb adatsebesség, kisebb energia szükséglet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i="1" u="sng" dirty="0">
                <a:latin typeface="Telenor Light" panose="02000000000000000000" pitchFamily="2" charset="-18"/>
              </a:rPr>
              <a:t>De</a:t>
            </a:r>
            <a:r>
              <a:rPr lang="hu-HU" sz="1100" dirty="0">
                <a:latin typeface="Telenor Light" panose="02000000000000000000" pitchFamily="2" charset="-18"/>
              </a:rPr>
              <a:t> az interferencia szint korlátoz (technológia függő) + az állomások energiafelvétele nem lineáris (0% terheltség nem 0 közeli W)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–&gt; a sűrítésnek van egy optimuma és frekvencia függő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 err="1">
                <a:latin typeface="Telenor Light" panose="02000000000000000000" pitchFamily="2" charset="-18"/>
              </a:rPr>
              <a:t>HetNet</a:t>
            </a:r>
            <a:r>
              <a:rPr lang="hu-HU" sz="1050" dirty="0">
                <a:latin typeface="Telenor Light" panose="02000000000000000000" pitchFamily="2" charset="-18"/>
              </a:rPr>
              <a:t> (több szintű hálózat) </a:t>
            </a:r>
            <a:r>
              <a:rPr lang="hu-HU" sz="1050" dirty="0" err="1">
                <a:latin typeface="Telenor Light" panose="02000000000000000000" pitchFamily="2" charset="-18"/>
              </a:rPr>
              <a:t>Small</a:t>
            </a:r>
            <a:r>
              <a:rPr lang="hu-HU" sz="1050" dirty="0">
                <a:latin typeface="Telenor Light" panose="02000000000000000000" pitchFamily="2" charset="-18"/>
              </a:rPr>
              <a:t> </a:t>
            </a:r>
            <a:r>
              <a:rPr lang="hu-HU" sz="1050" dirty="0" err="1">
                <a:latin typeface="Telenor Light" panose="02000000000000000000" pitchFamily="2" charset="-18"/>
              </a:rPr>
              <a:t>cells</a:t>
            </a:r>
            <a:r>
              <a:rPr lang="hu-HU" sz="1050" dirty="0">
                <a:latin typeface="Telenor Light" panose="02000000000000000000" pitchFamily="2" charset="-18"/>
              </a:rPr>
              <a:t> (</a:t>
            </a:r>
            <a:r>
              <a:rPr lang="hu-HU" sz="1050" dirty="0" err="1">
                <a:latin typeface="Telenor Light" panose="02000000000000000000" pitchFamily="2" charset="-18"/>
              </a:rPr>
              <a:t>mmWave</a:t>
            </a:r>
            <a:r>
              <a:rPr lang="hu-HU" sz="1050" dirty="0">
                <a:latin typeface="Telenor Light" panose="02000000000000000000" pitchFamily="2" charset="-18"/>
              </a:rPr>
              <a:t>),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Interferencia limitált hálózatok is egyben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Gyakorlati megfontolások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Állomásszám vezérli a költségeket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Mikor, hol, Meglévő hálózat adottságai meghatározók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b="1" dirty="0" err="1">
                <a:latin typeface="Telenor Light" panose="02000000000000000000" pitchFamily="2" charset="-18"/>
              </a:rPr>
              <a:t>Off-loading</a:t>
            </a:r>
            <a:r>
              <a:rPr lang="hu-HU" sz="1100" b="1" dirty="0">
                <a:latin typeface="Telenor Light" panose="02000000000000000000" pitchFamily="2" charset="-18"/>
              </a:rPr>
              <a:t> technikák , közeli erőforrás felhasználás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D2D (</a:t>
            </a:r>
            <a:r>
              <a:rPr lang="hu-HU" sz="1050" dirty="0" err="1">
                <a:latin typeface="Telenor Light" panose="02000000000000000000" pitchFamily="2" charset="-18"/>
              </a:rPr>
              <a:t>device</a:t>
            </a:r>
            <a:r>
              <a:rPr lang="hu-HU" sz="1050" dirty="0">
                <a:latin typeface="Telenor Light" panose="02000000000000000000" pitchFamily="2" charset="-18"/>
              </a:rPr>
              <a:t> </a:t>
            </a:r>
            <a:r>
              <a:rPr lang="hu-HU" sz="1050" dirty="0" err="1">
                <a:latin typeface="Telenor Light" panose="02000000000000000000" pitchFamily="2" charset="-18"/>
              </a:rPr>
              <a:t>to</a:t>
            </a:r>
            <a:r>
              <a:rPr lang="hu-HU" sz="1050" dirty="0">
                <a:latin typeface="Telenor Light" panose="02000000000000000000" pitchFamily="2" charset="-18"/>
              </a:rPr>
              <a:t> </a:t>
            </a:r>
            <a:r>
              <a:rPr lang="hu-HU" sz="1050" dirty="0" err="1">
                <a:latin typeface="Telenor Light" panose="02000000000000000000" pitchFamily="2" charset="-18"/>
              </a:rPr>
              <a:t>device</a:t>
            </a:r>
            <a:r>
              <a:rPr lang="hu-HU" sz="1050" dirty="0">
                <a:latin typeface="Telenor Light" panose="02000000000000000000" pitchFamily="2" charset="-18"/>
              </a:rPr>
              <a:t>); WiFi, VLC (</a:t>
            </a:r>
            <a:r>
              <a:rPr lang="hu-HU" sz="1050" dirty="0" err="1">
                <a:latin typeface="Telenor Light" panose="02000000000000000000" pitchFamily="2" charset="-18"/>
              </a:rPr>
              <a:t>Visible</a:t>
            </a:r>
            <a:r>
              <a:rPr lang="hu-HU" sz="1050" dirty="0">
                <a:latin typeface="Telenor Light" panose="02000000000000000000" pitchFamily="2" charset="-18"/>
              </a:rPr>
              <a:t> </a:t>
            </a:r>
            <a:r>
              <a:rPr lang="hu-HU" sz="1050" dirty="0" err="1">
                <a:latin typeface="Telenor Light" panose="02000000000000000000" pitchFamily="2" charset="-18"/>
              </a:rPr>
              <a:t>light</a:t>
            </a:r>
            <a:r>
              <a:rPr lang="hu-HU" sz="1050" dirty="0">
                <a:latin typeface="Telenor Light" panose="02000000000000000000" pitchFamily="2" charset="-18"/>
              </a:rPr>
              <a:t> </a:t>
            </a:r>
            <a:r>
              <a:rPr lang="hu-HU" sz="1050" dirty="0" err="1">
                <a:latin typeface="Telenor Light" panose="02000000000000000000" pitchFamily="2" charset="-18"/>
              </a:rPr>
              <a:t>communication</a:t>
            </a:r>
            <a:r>
              <a:rPr lang="hu-HU" sz="1050" dirty="0">
                <a:latin typeface="Telenor Light" panose="02000000000000000000" pitchFamily="2" charset="-18"/>
              </a:rPr>
              <a:t>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hu-HU" sz="1100" dirty="0"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100" b="1" dirty="0">
                <a:latin typeface="Telenor Light" panose="02000000000000000000" pitchFamily="2" charset="-18"/>
              </a:rPr>
              <a:t>Hálózat megosztás: 20-25%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43C6D-2780-4DF2-8C2D-2017944B20C1}"/>
              </a:ext>
            </a:extLst>
          </p:cNvPr>
          <p:cNvGrpSpPr/>
          <p:nvPr/>
        </p:nvGrpSpPr>
        <p:grpSpPr>
          <a:xfrm>
            <a:off x="5796136" y="1272109"/>
            <a:ext cx="2771800" cy="1071981"/>
            <a:chOff x="5425221" y="3114774"/>
            <a:chExt cx="2771800" cy="11400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638F1B7-536E-4387-A787-25F2CAAF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5221" y="3114774"/>
              <a:ext cx="2771800" cy="114009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9AF08BB-9C3D-419F-B594-270587BED021}"/>
                </a:ext>
              </a:extLst>
            </p:cNvPr>
            <p:cNvSpPr txBox="1"/>
            <p:nvPr/>
          </p:nvSpPr>
          <p:spPr>
            <a:xfrm>
              <a:off x="6677980" y="3205895"/>
              <a:ext cx="13316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50" dirty="0" err="1">
                  <a:latin typeface="Telenor Light" panose="02000000000000000000" pitchFamily="2" charset="-18"/>
                </a:rPr>
                <a:t>HetNet</a:t>
              </a:r>
              <a:endParaRPr lang="hu-HU" sz="1050" dirty="0">
                <a:latin typeface="Telenor Light" panose="02000000000000000000" pitchFamily="2" charset="-18"/>
              </a:endParaRPr>
            </a:p>
            <a:p>
              <a:r>
                <a:rPr lang="hu-HU" sz="1050" dirty="0" err="1">
                  <a:latin typeface="Telenor Light" panose="02000000000000000000" pitchFamily="2" charset="-18"/>
                </a:rPr>
                <a:t>Small</a:t>
              </a:r>
              <a:r>
                <a:rPr lang="hu-HU" sz="1050" dirty="0">
                  <a:latin typeface="Telenor Light" panose="02000000000000000000" pitchFamily="2" charset="-18"/>
                </a:rPr>
                <a:t> </a:t>
              </a:r>
              <a:r>
                <a:rPr lang="hu-HU" sz="1050" dirty="0" err="1">
                  <a:latin typeface="Telenor Light" panose="02000000000000000000" pitchFamily="2" charset="-18"/>
                </a:rPr>
                <a:t>cells</a:t>
              </a:r>
              <a:endParaRPr lang="hu-HU" sz="1050" dirty="0">
                <a:latin typeface="Telenor Light" panose="02000000000000000000" pitchFamily="2" charset="-18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E7DA0A7-19BB-4299-9E15-63B7BD26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083187"/>
            <a:ext cx="1331640" cy="79621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E762994-79AD-42F1-9CF8-AD429A0D8BDE}"/>
              </a:ext>
            </a:extLst>
          </p:cNvPr>
          <p:cNvSpPr/>
          <p:nvPr/>
        </p:nvSpPr>
        <p:spPr bwMode="auto">
          <a:xfrm>
            <a:off x="450380" y="4343156"/>
            <a:ext cx="8609222" cy="327862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solidFill>
                  <a:srgbClr val="00B0F0"/>
                </a:solidFill>
                <a:latin typeface="Telenor Light" panose="02000000000000000000" pitchFamily="2" charset="-18"/>
              </a:rPr>
              <a:t>A hatékonyságnövelés mértéke (20-70% (?) ) függ: </a:t>
            </a:r>
            <a:r>
              <a:rPr lang="hu-HU" sz="1200" i="1" dirty="0">
                <a:solidFill>
                  <a:srgbClr val="00B0F0"/>
                </a:solidFill>
                <a:latin typeface="Telenor Light" panose="02000000000000000000" pitchFamily="2" charset="-18"/>
              </a:rPr>
              <a:t>A forgalom sűrűségtől,  a spektrum készlettől, optikai hálózat sűrűségétől, ….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5F61BF1-668D-435B-B57C-2CE2AFF86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4A993E-1A5B-457F-A476-A6E96BA51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Energiahatékonyság Javítása: </a:t>
            </a:r>
            <a:r>
              <a:rPr lang="hu-HU" sz="2000" dirty="0">
                <a:solidFill>
                  <a:srgbClr val="00B0F0"/>
                </a:solidFill>
                <a:latin typeface="Telenor Light" panose="02000000000000000000" pitchFamily="2" charset="-18"/>
              </a:rPr>
              <a:t>Hol tartunk most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15941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80F64AD-E9A3-40DC-92EE-C3A5237E7D46}"/>
              </a:ext>
            </a:extLst>
          </p:cNvPr>
          <p:cNvSpPr/>
          <p:nvPr/>
        </p:nvSpPr>
        <p:spPr bwMode="auto">
          <a:xfrm>
            <a:off x="352543" y="627537"/>
            <a:ext cx="8309083" cy="3888426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latin typeface="Telenor Light" panose="02000000000000000000" pitchFamily="2" charset="-18"/>
              </a:rPr>
              <a:t>Átlagos konfiguráció fogyasztása: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68244E3-4AC7-4A15-9E23-D3CE8EB11EC7}"/>
              </a:ext>
            </a:extLst>
          </p:cNvPr>
          <p:cNvSpPr txBox="1"/>
          <p:nvPr/>
        </p:nvSpPr>
        <p:spPr>
          <a:xfrm>
            <a:off x="682324" y="3574377"/>
            <a:ext cx="475252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Telenor Light" panose="02000000000000000000" pitchFamily="2" charset="-18"/>
              </a:rPr>
              <a:t>SW megoldások a hatékonyság növelésére (</a:t>
            </a:r>
            <a:r>
              <a:rPr lang="hu-HU" sz="1100" dirty="0" err="1">
                <a:latin typeface="Telenor Light" panose="02000000000000000000" pitchFamily="2" charset="-18"/>
              </a:rPr>
              <a:t>Power</a:t>
            </a:r>
            <a:r>
              <a:rPr lang="hu-HU" sz="1100" dirty="0">
                <a:latin typeface="Telenor Light" panose="02000000000000000000" pitchFamily="2" charset="-18"/>
              </a:rPr>
              <a:t> </a:t>
            </a:r>
            <a:r>
              <a:rPr lang="hu-HU" sz="1100" dirty="0" err="1">
                <a:latin typeface="Telenor Light" panose="02000000000000000000" pitchFamily="2" charset="-18"/>
              </a:rPr>
              <a:t>savings</a:t>
            </a:r>
            <a:r>
              <a:rPr lang="hu-HU" sz="1100" dirty="0">
                <a:latin typeface="Telenor Light" panose="02000000000000000000" pitchFamily="2" charset="-18"/>
              </a:rPr>
              <a:t> </a:t>
            </a:r>
            <a:r>
              <a:rPr lang="hu-HU" sz="1100" dirty="0" err="1">
                <a:latin typeface="Telenor Light" panose="02000000000000000000" pitchFamily="2" charset="-18"/>
              </a:rPr>
              <a:t>features</a:t>
            </a:r>
            <a:r>
              <a:rPr lang="hu-HU" sz="1100" dirty="0">
                <a:latin typeface="Telenor Light" panose="02000000000000000000" pitchFamily="2" charset="-18"/>
              </a:rPr>
              <a:t>): </a:t>
            </a:r>
          </a:p>
          <a:p>
            <a:pPr algn="ctr"/>
            <a:r>
              <a:rPr lang="hu-HU" sz="1100" b="1" dirty="0">
                <a:solidFill>
                  <a:srgbClr val="00B0F0"/>
                </a:solidFill>
                <a:latin typeface="Telenor Light" panose="02000000000000000000" pitchFamily="2" charset="-18"/>
              </a:rPr>
              <a:t>-5-15%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8AEBC0B-3057-48F7-8234-E38BCCCF65D9}"/>
              </a:ext>
            </a:extLst>
          </p:cNvPr>
          <p:cNvSpPr txBox="1"/>
          <p:nvPr/>
        </p:nvSpPr>
        <p:spPr>
          <a:xfrm>
            <a:off x="6084753" y="1139510"/>
            <a:ext cx="1510602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i="1" dirty="0" err="1">
                <a:latin typeface="Telenor Light" panose="02000000000000000000" pitchFamily="2" charset="-18"/>
              </a:rPr>
              <a:t>η</a:t>
            </a:r>
            <a:r>
              <a:rPr lang="hu-HU" sz="800" i="1" dirty="0" err="1">
                <a:latin typeface="Telenor Light" panose="02000000000000000000" pitchFamily="2" charset="-18"/>
              </a:rPr>
              <a:t>PA</a:t>
            </a:r>
            <a:r>
              <a:rPr lang="hu-HU" sz="800" i="1" dirty="0">
                <a:latin typeface="Telenor Light" panose="02000000000000000000" pitchFamily="2" charset="-18"/>
              </a:rPr>
              <a:t>= </a:t>
            </a:r>
            <a:r>
              <a:rPr lang="hu-HU" sz="1000" dirty="0">
                <a:latin typeface="Telenor Light" panose="02000000000000000000" pitchFamily="2" charset="-18"/>
              </a:rPr>
              <a:t>Max output /  Max </a:t>
            </a:r>
            <a:r>
              <a:rPr lang="hu-HU" sz="1000" dirty="0" err="1">
                <a:latin typeface="Telenor Light" panose="02000000000000000000" pitchFamily="2" charset="-18"/>
              </a:rPr>
              <a:t>consumed</a:t>
            </a:r>
            <a:r>
              <a:rPr lang="hu-HU" sz="1000" dirty="0">
                <a:latin typeface="Telenor Light" panose="02000000000000000000" pitchFamily="2" charset="-18"/>
              </a:rPr>
              <a:t>=42%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9E838B2-5FD9-41AE-88C9-49A2F8309E43}"/>
              </a:ext>
            </a:extLst>
          </p:cNvPr>
          <p:cNvSpPr txBox="1"/>
          <p:nvPr/>
        </p:nvSpPr>
        <p:spPr>
          <a:xfrm>
            <a:off x="6084753" y="1742024"/>
            <a:ext cx="151060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Telenor Light" panose="02000000000000000000" pitchFamily="2" charset="-18"/>
              </a:rPr>
              <a:t> </a:t>
            </a:r>
            <a:r>
              <a:rPr lang="hu-HU" sz="1600" i="1" dirty="0" err="1">
                <a:latin typeface="Telenor Light" panose="02000000000000000000" pitchFamily="2" charset="-18"/>
              </a:rPr>
              <a:t>η</a:t>
            </a:r>
            <a:r>
              <a:rPr lang="hu-HU" sz="800" i="1" dirty="0" err="1">
                <a:latin typeface="Telenor Light" panose="02000000000000000000" pitchFamily="2" charset="-18"/>
              </a:rPr>
              <a:t>PA</a:t>
            </a:r>
            <a:r>
              <a:rPr lang="hu-HU" sz="800" i="1" dirty="0">
                <a:latin typeface="Telenor Light" panose="02000000000000000000" pitchFamily="2" charset="-18"/>
              </a:rPr>
              <a:t>; </a:t>
            </a:r>
            <a:r>
              <a:rPr lang="hu-HU" sz="1000" dirty="0">
                <a:latin typeface="Telenor Light" panose="02000000000000000000" pitchFamily="2" charset="-18"/>
              </a:rPr>
              <a:t>22% ,</a:t>
            </a:r>
          </a:p>
          <a:p>
            <a:r>
              <a:rPr lang="hu-HU" sz="1000" dirty="0">
                <a:latin typeface="Telenor Light" panose="02000000000000000000" pitchFamily="2" charset="-18"/>
              </a:rPr>
              <a:t> de &gt; 4x DL kapacitás -&gt; </a:t>
            </a:r>
            <a:r>
              <a:rPr lang="hu-HU" sz="1000" b="1" dirty="0">
                <a:latin typeface="Telenor Light" panose="02000000000000000000" pitchFamily="2" charset="-18"/>
              </a:rPr>
              <a:t>4x SE  </a:t>
            </a:r>
            <a:endParaRPr lang="hu-HU" sz="1000" dirty="0">
              <a:latin typeface="Telenor Light" panose="02000000000000000000" pitchFamily="2" charset="-18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D6CC207F-A866-4A50-9E96-C12F9BC8DB89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7240" y="1696127"/>
            <a:ext cx="371258" cy="9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987C9F62-86D0-4A50-A2C3-B7F2CB27AFA8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7338" y="1850618"/>
            <a:ext cx="237881" cy="117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827E05E-2587-4901-A1FF-0E43695E9E87}"/>
              </a:ext>
            </a:extLst>
          </p:cNvPr>
          <p:cNvSpPr txBox="1"/>
          <p:nvPr/>
        </p:nvSpPr>
        <p:spPr>
          <a:xfrm>
            <a:off x="7832734" y="152605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00B0F0"/>
                </a:solidFill>
                <a:latin typeface="Telenor Light" panose="02000000000000000000" pitchFamily="2" charset="-18"/>
              </a:rPr>
              <a:t>2x EE növekedés</a:t>
            </a:r>
          </a:p>
          <a:p>
            <a:r>
              <a:rPr lang="hu-HU" sz="1200" b="1" dirty="0">
                <a:solidFill>
                  <a:srgbClr val="00B0F0"/>
                </a:solidFill>
                <a:latin typeface="Telenor Light" panose="02000000000000000000" pitchFamily="2" charset="-18"/>
              </a:rPr>
              <a:t>EE=ES*</a:t>
            </a:r>
          </a:p>
          <a:p>
            <a:r>
              <a:rPr lang="hu-HU" sz="1200" b="1" dirty="0">
                <a:solidFill>
                  <a:srgbClr val="00B0F0"/>
                </a:solidFill>
                <a:latin typeface="Telenor Light" panose="02000000000000000000" pitchFamily="2" charset="-18"/>
              </a:rPr>
              <a:t>(~22/42 *4=2)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304F3B-559F-4454-A7C8-ABBD66FD8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4" y="2401143"/>
            <a:ext cx="4843075" cy="941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1AE98F-A783-4DEE-AE9F-95112100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30" y="1005756"/>
            <a:ext cx="5256584" cy="1163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DE37DE7-5501-4A7A-81AC-6A09AF432255}"/>
              </a:ext>
            </a:extLst>
          </p:cNvPr>
          <p:cNvCxnSpPr>
            <a:cxnSpLocks/>
          </p:cNvCxnSpPr>
          <p:nvPr/>
        </p:nvCxnSpPr>
        <p:spPr bwMode="auto">
          <a:xfrm flipH="1">
            <a:off x="3103335" y="2204492"/>
            <a:ext cx="1125394" cy="221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1FAD26B-2D5C-4D60-978D-FB4AC68E559F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7941" y="2236320"/>
            <a:ext cx="14271" cy="157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C1F1A53-7732-4488-B5B3-DDC25FF2D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357" y="2693419"/>
            <a:ext cx="2939787" cy="14881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BF6813F-BA82-42BF-93D1-786D4B620C6E}"/>
              </a:ext>
            </a:extLst>
          </p:cNvPr>
          <p:cNvSpPr txBox="1"/>
          <p:nvPr/>
        </p:nvSpPr>
        <p:spPr>
          <a:xfrm>
            <a:off x="2973785" y="4228372"/>
            <a:ext cx="52565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Telenor Light" panose="02000000000000000000" pitchFamily="2" charset="-18"/>
              </a:rPr>
              <a:t>5G AAU kisebb dinamika, alacsony </a:t>
            </a:r>
            <a:r>
              <a:rPr lang="hu-HU" sz="1100" dirty="0" err="1">
                <a:latin typeface="Telenor Light" panose="02000000000000000000" pitchFamily="2" charset="-18"/>
              </a:rPr>
              <a:t>load</a:t>
            </a:r>
            <a:r>
              <a:rPr lang="hu-HU" sz="1100" dirty="0">
                <a:latin typeface="Telenor Light" panose="02000000000000000000" pitchFamily="2" charset="-18"/>
              </a:rPr>
              <a:t> esetén rosszabb a hatékonysága </a:t>
            </a:r>
            <a:endParaRPr lang="hu-HU" sz="1100" b="1" dirty="0">
              <a:solidFill>
                <a:srgbClr val="00B0F0"/>
              </a:solidFill>
              <a:latin typeface="Telenor Light" panose="02000000000000000000" pitchFamily="2" charset="-1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2A7386-ABD1-4DC5-A213-47311078E5B8}"/>
              </a:ext>
            </a:extLst>
          </p:cNvPr>
          <p:cNvSpPr txBox="1"/>
          <p:nvPr/>
        </p:nvSpPr>
        <p:spPr>
          <a:xfrm>
            <a:off x="523704" y="2141708"/>
            <a:ext cx="675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latin typeface="Telenor Light" panose="02000000000000000000" pitchFamily="2" charset="-18"/>
              </a:rPr>
              <a:t>32x32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xmlns="" id="{54C434C5-0031-44FC-B7A6-5E13625BA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A201774-D996-4E04-BEB6-9E7C0D014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3" grpId="0" animBg="1"/>
      <p:bldP spid="68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Alternatív megoldások és azok jelentősége 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80F64AD-E9A3-40DC-92EE-C3A5237E7D46}"/>
              </a:ext>
            </a:extLst>
          </p:cNvPr>
          <p:cNvSpPr/>
          <p:nvPr/>
        </p:nvSpPr>
        <p:spPr bwMode="auto">
          <a:xfrm>
            <a:off x="3059832" y="592101"/>
            <a:ext cx="5426684" cy="1436807"/>
          </a:xfrm>
          <a:prstGeom prst="roundRect">
            <a:avLst>
              <a:gd name="adj" fmla="val 5157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b="1" dirty="0">
                <a:latin typeface="Telenor Light" panose="02000000000000000000" pitchFamily="2" charset="-18"/>
              </a:rPr>
              <a:t>Rendszer felépítése (Napenergia)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napcella: 1kW-hoz 5m2 felület szükséges, élettartama akár 25 év, rendszeres tisztítást igényel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Megbízható működéshez (időjárás függetlenül lehessen a BTS maximális kapacitását biztosítani)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Elektromos hálózati bekötés mint tartalék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Akkumulátor bank: 24-48h (normál működés: 0,1,2,4,8h),  4-6 év élettartam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100" dirty="0">
                <a:latin typeface="Telenor Light" panose="02000000000000000000" pitchFamily="2" charset="-18"/>
              </a:rPr>
              <a:t>10-15MFt beruházás (akku: 75%, napcella: 23%, ..)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C104C3-09EA-4762-BD8E-F3A3DD79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61935"/>
            <a:ext cx="1315304" cy="2623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E51D81-6C0B-4586-B58A-94D4C902B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/>
          <a:stretch/>
        </p:blipFill>
        <p:spPr>
          <a:xfrm>
            <a:off x="1713750" y="1635646"/>
            <a:ext cx="720080" cy="128233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38A2988-F824-4EFF-90F7-5F23D6F88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123" y="701832"/>
            <a:ext cx="528712" cy="6344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6BC7529-E3EC-4745-B7EA-ADD2E8575246}"/>
              </a:ext>
            </a:extLst>
          </p:cNvPr>
          <p:cNvCxnSpPr/>
          <p:nvPr/>
        </p:nvCxnSpPr>
        <p:spPr bwMode="auto">
          <a:xfrm>
            <a:off x="895577" y="1203598"/>
            <a:ext cx="292047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8419C63-A2BD-4B4E-8A43-44EDA335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43" y="663194"/>
            <a:ext cx="814119" cy="61058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0B82DA-EDD4-4CAB-A610-AEE751A8DB08}"/>
              </a:ext>
            </a:extLst>
          </p:cNvPr>
          <p:cNvSpPr txBox="1"/>
          <p:nvPr/>
        </p:nvSpPr>
        <p:spPr>
          <a:xfrm rot="16200000">
            <a:off x="-539290" y="803615"/>
            <a:ext cx="146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rgbClr val="00B0F0"/>
                </a:solidFill>
                <a:latin typeface="Telenor Light" panose="02000000000000000000" pitchFamily="2" charset="-18"/>
              </a:rPr>
              <a:t>Szél vagy Nap energia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2CD733D-AE9E-43F4-98DF-972D207C3B5A}"/>
              </a:ext>
            </a:extLst>
          </p:cNvPr>
          <p:cNvCxnSpPr/>
          <p:nvPr/>
        </p:nvCxnSpPr>
        <p:spPr bwMode="auto">
          <a:xfrm>
            <a:off x="2843808" y="597988"/>
            <a:ext cx="0" cy="3885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DB5F012-5BBC-4F54-A615-A5776DAC003A}"/>
              </a:ext>
            </a:extLst>
          </p:cNvPr>
          <p:cNvSpPr/>
          <p:nvPr/>
        </p:nvSpPr>
        <p:spPr bwMode="auto">
          <a:xfrm>
            <a:off x="3059832" y="2139704"/>
            <a:ext cx="5426684" cy="2343368"/>
          </a:xfrm>
          <a:prstGeom prst="roundRect">
            <a:avLst>
              <a:gd name="adj" fmla="val 5157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b="1" dirty="0">
                <a:solidFill>
                  <a:srgbClr val="00B0F0"/>
                </a:solidFill>
                <a:latin typeface="Telenor Light" panose="02000000000000000000" pitchFamily="2" charset="-18"/>
              </a:rPr>
              <a:t>Gyakorlati megfontolások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3-8kW-hoz 15-40m2 felület -&gt; nem a városi környezet alkalmas rá, korlátos használat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Néhány állomás nem megoldás, 15-20%-</a:t>
            </a:r>
            <a:r>
              <a:rPr lang="hu-HU" sz="1050" dirty="0" err="1">
                <a:latin typeface="Telenor Light" panose="02000000000000000000" pitchFamily="2" charset="-18"/>
              </a:rPr>
              <a:t>nak</a:t>
            </a:r>
            <a:r>
              <a:rPr lang="hu-HU" sz="1050" dirty="0">
                <a:latin typeface="Telenor Light" panose="02000000000000000000" pitchFamily="2" charset="-18"/>
              </a:rPr>
              <a:t> már lehet hatása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Magyarországon fejlett az elektromos hálózat -&gt; NEM KÖLTSÉGHATÉKONYSÁGI kérdés hanem környezeti (állami támogatás?), ~ 10éves megtérülés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A legjobb megoldás az lenne, h Elektromos hálózatban nő a megújuló energia aránya vagy pl. Napelem farm, 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Értékes alapanyagokból áll –&gt; biztonsági kockázat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050" dirty="0">
                <a:latin typeface="Telenor Light" panose="02000000000000000000" pitchFamily="2" charset="-18"/>
              </a:rPr>
              <a:t>Párhuzamos kiépítés (Hálózati + Megújuló </a:t>
            </a:r>
            <a:r>
              <a:rPr lang="hu-HU" sz="1050" dirty="0" err="1">
                <a:latin typeface="Telenor Light" panose="02000000000000000000" pitchFamily="2" charset="-18"/>
              </a:rPr>
              <a:t>betáp</a:t>
            </a:r>
            <a:r>
              <a:rPr lang="hu-HU" sz="1050" dirty="0">
                <a:latin typeface="Telenor Light" panose="02000000000000000000" pitchFamily="2" charset="-18"/>
              </a:rPr>
              <a:t>.)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hu-HU" sz="1200" dirty="0"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20F266-F17D-45EA-899F-C9F2F82DA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4" y="3694318"/>
            <a:ext cx="1820658" cy="8957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D637929-1DBC-4E45-A88B-13DFCE374D49}"/>
              </a:ext>
            </a:extLst>
          </p:cNvPr>
          <p:cNvCxnSpPr>
            <a:cxnSpLocks/>
          </p:cNvCxnSpPr>
          <p:nvPr/>
        </p:nvCxnSpPr>
        <p:spPr bwMode="auto">
          <a:xfrm>
            <a:off x="192186" y="3651870"/>
            <a:ext cx="25294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9816A9-C1BA-470B-ADA3-761653D57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3F89B17-FA3F-472C-8E9D-A96A22C2A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2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Összefoglalás</a:t>
            </a:r>
            <a:endParaRPr lang="hu-HU" sz="2000" dirty="0">
              <a:solidFill>
                <a:srgbClr val="00B0F0"/>
              </a:solidFill>
              <a:latin typeface="Telenor Light" panose="02000000000000000000" pitchFamily="2" charset="-1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80F64AD-E9A3-40DC-92EE-C3A5237E7D46}"/>
              </a:ext>
            </a:extLst>
          </p:cNvPr>
          <p:cNvSpPr/>
          <p:nvPr/>
        </p:nvSpPr>
        <p:spPr bwMode="auto">
          <a:xfrm>
            <a:off x="370574" y="555526"/>
            <a:ext cx="8340866" cy="3888428"/>
          </a:xfrm>
          <a:prstGeom prst="roundRect">
            <a:avLst>
              <a:gd name="adj" fmla="val 4373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A Megújuló Energiaforrások kiépítése nem éri meg bázis állomás szinten, az arányuk növelése az elektromos hálózatban lenne a legmegfelelőbb megoldás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90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Az 5G (C-sáv), folyamatosan fejlődik, de még sok a gyakorlati kihívás, a jelenlegi  fogyasztás további  csökkenését várja az iparág   Az 5G EE javulása jelenleg a </a:t>
            </a:r>
            <a:r>
              <a:rPr lang="hu-HU" sz="1200" dirty="0" err="1">
                <a:latin typeface="Telenor Light" panose="02000000000000000000" pitchFamily="2" charset="-18"/>
              </a:rPr>
              <a:t>Massive</a:t>
            </a:r>
            <a:r>
              <a:rPr lang="hu-HU" sz="1200" dirty="0">
                <a:latin typeface="Telenor Light" panose="02000000000000000000" pitchFamily="2" charset="-18"/>
              </a:rPr>
              <a:t> MIMO technológia SE növekedéséből adódik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A hálózati intelligencia/energiahatékonyságot javító automatizmusok és a hálózat további sűrűsödése összességében további 20-70% (?) javulást hozhat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Azonban valószínűleg mindezek együttese sem képes kompenzálni az 5 év alatt több mint3 szorosára nővő mobil adatforgalom hatását mert: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C-sáv MM még van hatékonysági tartalék (SW)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a C-sáv + MMIMO használata területben a várasokra az összes adatforgalom &lt; 70% -</a:t>
            </a:r>
            <a:r>
              <a:rPr lang="hu-HU" sz="1200" dirty="0" err="1">
                <a:latin typeface="Telenor Light" panose="02000000000000000000" pitchFamily="2" charset="-18"/>
              </a:rPr>
              <a:t>ra</a:t>
            </a:r>
            <a:r>
              <a:rPr lang="hu-HU" sz="1200" dirty="0">
                <a:latin typeface="Telenor Light" panose="02000000000000000000" pitchFamily="2" charset="-18"/>
              </a:rPr>
              <a:t> korlátozódik,  teljes kiépülése is legalább 5 évet vesz majd igénybe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A frekvenciasávok fokozatosan kerülnek át 5G használatra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Új frekvenciákat vonnak be mobil használatra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20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Bár folyamatosan javul a mobil hálózatok energiahatékonysága (2G-4G, 5G) az új HW, SW valamint majd az 5G használatával, </a:t>
            </a:r>
            <a:r>
              <a:rPr lang="hu-HU" sz="1200" i="1" dirty="0">
                <a:latin typeface="Telenor Light" panose="02000000000000000000" pitchFamily="2" charset="-18"/>
              </a:rPr>
              <a:t>de az összes fogyasztás növekedik az új frekvencia sávok és forgalom növekedés miatt.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elenor Light" panose="02000000000000000000" pitchFamily="2" charset="-18"/>
              </a:rPr>
              <a:t>Energiafogyasztás várhatóan egy fokozatosan csökkenő növekedési trendet követ, a CO2 kibocsátást nem a csökkenő fogyasztás hanem az energiaforrás jellege fogja meghatározni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CB8F5E-7AC6-4929-A072-F0CA82B50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018EB8-E82C-490F-B58B-C57F2E23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36" y="2067694"/>
            <a:ext cx="8224982" cy="85725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400" dirty="0">
                <a:latin typeface="Telenor" panose="02000000000000000000" pitchFamily="2" charset="-18"/>
              </a:rPr>
              <a:t>Miről lesz szó?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D89373-F25E-41C7-8EB0-984DDB63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600" dirty="0">
                <a:latin typeface="Telenor Light" panose="02000000000000000000" pitchFamily="2" charset="-18"/>
              </a:rPr>
              <a:t>Mi várható: fogyasztói igények növekedése, mobil technológia fejlődése </a:t>
            </a:r>
          </a:p>
          <a:p>
            <a:r>
              <a:rPr lang="hu-HU" sz="1600" dirty="0">
                <a:latin typeface="Telenor Light" panose="02000000000000000000" pitchFamily="2" charset="-18"/>
              </a:rPr>
              <a:t>A szolgáltatásnyújtási lánc áttekintése</a:t>
            </a:r>
          </a:p>
          <a:p>
            <a:r>
              <a:rPr lang="hu-HU" sz="1600" dirty="0">
                <a:latin typeface="Telenor Light" panose="02000000000000000000" pitchFamily="2" charset="-18"/>
              </a:rPr>
              <a:t>Energiahatékonyság javulása</a:t>
            </a:r>
          </a:p>
          <a:p>
            <a:r>
              <a:rPr lang="hu-HU" sz="1600" dirty="0">
                <a:latin typeface="Telenor Light" panose="02000000000000000000" pitchFamily="2" charset="-18"/>
              </a:rPr>
              <a:t>Alternatív megoldások és azok jelentősége</a:t>
            </a:r>
          </a:p>
          <a:p>
            <a:r>
              <a:rPr lang="hu-HU" sz="1600" dirty="0" err="1">
                <a:latin typeface="Telenor Light" panose="02000000000000000000" pitchFamily="2" charset="-18"/>
              </a:rPr>
              <a:t>Ósszefoglalás</a:t>
            </a:r>
            <a:endParaRPr lang="hu-HU" sz="1600" dirty="0">
              <a:latin typeface="Telenor Light" panose="02000000000000000000" pitchFamily="2" charset="-1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64B739-CCFD-4D2D-9D99-B7F8CA1859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5FB598-C822-4D34-B0CE-EFFDA6FB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12" y="16310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Mi várható: fogyasztói igények növekedése, mobil technológia fejlődése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AutoShape 2" descr="Figure 19: Mobile data traffic per smartphone (GB per month)">
            <a:extLst>
              <a:ext uri="{FF2B5EF4-FFF2-40B4-BE49-F238E27FC236}">
                <a16:creationId xmlns:a16="http://schemas.microsoft.com/office/drawing/2014/main" xmlns="" id="{E0B50046-24FE-4D49-812C-12C326E272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9804" y="16652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Figure 19: Mobile data traffic per smartphone (GB per month)">
            <a:extLst>
              <a:ext uri="{FF2B5EF4-FFF2-40B4-BE49-F238E27FC236}">
                <a16:creationId xmlns:a16="http://schemas.microsoft.com/office/drawing/2014/main" xmlns="" id="{37BB4781-601B-4689-830C-77DB036ED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2204" y="18176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F27095-73A4-4F1C-8D35-ED0B57297D68}"/>
              </a:ext>
            </a:extLst>
          </p:cNvPr>
          <p:cNvGrpSpPr/>
          <p:nvPr/>
        </p:nvGrpSpPr>
        <p:grpSpPr>
          <a:xfrm>
            <a:off x="415188" y="915567"/>
            <a:ext cx="3292716" cy="1780117"/>
            <a:chOff x="415189" y="1075886"/>
            <a:chExt cx="2530668" cy="11791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AD7CDB-EB4D-4BD7-ADEF-EC2D5D435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189" y="1075886"/>
              <a:ext cx="2454468" cy="117911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82BB4F9-3157-492A-B8E5-3F20031364AE}"/>
                </a:ext>
              </a:extLst>
            </p:cNvPr>
            <p:cNvSpPr/>
            <p:nvPr/>
          </p:nvSpPr>
          <p:spPr bwMode="auto">
            <a:xfrm>
              <a:off x="2081761" y="1782152"/>
              <a:ext cx="864096" cy="1030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DC7A08-4996-4F82-A60F-CCEAB86A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5" y="2812380"/>
            <a:ext cx="3186733" cy="13928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067E61C-184C-4431-89E4-096E124B6850}"/>
              </a:ext>
            </a:extLst>
          </p:cNvPr>
          <p:cNvSpPr/>
          <p:nvPr/>
        </p:nvSpPr>
        <p:spPr bwMode="auto">
          <a:xfrm>
            <a:off x="422024" y="590585"/>
            <a:ext cx="4510015" cy="295152"/>
          </a:xfrm>
          <a:prstGeom prst="roundRect">
            <a:avLst>
              <a:gd name="adj" fmla="val 7461"/>
            </a:avLst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latin typeface="Telenor Light" panose="02000000000000000000" pitchFamily="2" charset="-18"/>
              </a:rPr>
              <a:t>Adatforgalom és Technológia </a:t>
            </a:r>
            <a:r>
              <a:rPr lang="hu-HU" sz="1000" dirty="0">
                <a:latin typeface="Telenor Light" panose="02000000000000000000" pitchFamily="2" charset="-18"/>
              </a:rPr>
              <a:t>(Ericsson </a:t>
            </a:r>
            <a:r>
              <a:rPr lang="hu-HU" sz="1000" dirty="0" err="1">
                <a:latin typeface="Telenor Light" panose="02000000000000000000" pitchFamily="2" charset="-18"/>
              </a:rPr>
              <a:t>Mobility</a:t>
            </a:r>
            <a:r>
              <a:rPr lang="hu-HU" sz="1000" dirty="0">
                <a:latin typeface="Telenor Light" panose="02000000000000000000" pitchFamily="2" charset="-18"/>
              </a:rPr>
              <a:t> </a:t>
            </a:r>
            <a:r>
              <a:rPr lang="hu-HU" sz="1000" dirty="0" err="1">
                <a:latin typeface="Telenor Light" panose="02000000000000000000" pitchFamily="2" charset="-18"/>
              </a:rPr>
              <a:t>Report</a:t>
            </a:r>
            <a:r>
              <a:rPr lang="hu-HU" sz="1000" dirty="0">
                <a:latin typeface="Telenor Light" panose="02000000000000000000" pitchFamily="2" charset="-18"/>
              </a:rPr>
              <a:t> </a:t>
            </a:r>
            <a:r>
              <a:rPr lang="hu-HU" sz="1000" dirty="0" err="1">
                <a:latin typeface="Telenor Light" panose="02000000000000000000" pitchFamily="2" charset="-18"/>
              </a:rPr>
              <a:t>June</a:t>
            </a:r>
            <a:r>
              <a:rPr lang="hu-HU" sz="1000" dirty="0">
                <a:latin typeface="Telenor Light" panose="02000000000000000000" pitchFamily="2" charset="-18"/>
              </a:rPr>
              <a:t> 2020)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DF1CA14-0C7A-4224-8F7D-DE453ADB3F89}"/>
              </a:ext>
            </a:extLst>
          </p:cNvPr>
          <p:cNvSpPr/>
          <p:nvPr/>
        </p:nvSpPr>
        <p:spPr bwMode="auto">
          <a:xfrm>
            <a:off x="3743320" y="915567"/>
            <a:ext cx="2304256" cy="1780117"/>
          </a:xfrm>
          <a:prstGeom prst="roundRect">
            <a:avLst>
              <a:gd name="adj" fmla="val 660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Forgalom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27% </a:t>
            </a:r>
            <a:r>
              <a:rPr kumimoji="0" lang="hu-H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os</a:t>
            </a:r>
            <a:r>
              <a:rPr kumimoji="0" lang="hu-H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éves növekedés a régióban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5 év alatt 3,3 x adatforgalom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5G aránya 2025-re 45% - optimista –&gt; 15-20%, a készülék elterjedtség korlátozza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Video forgalom 75%+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CE18C66-7644-4B9E-BBB0-431226197A8A}"/>
              </a:ext>
            </a:extLst>
          </p:cNvPr>
          <p:cNvSpPr/>
          <p:nvPr/>
        </p:nvSpPr>
        <p:spPr bwMode="auto">
          <a:xfrm>
            <a:off x="6274357" y="580570"/>
            <a:ext cx="2454468" cy="241290"/>
          </a:xfrm>
          <a:prstGeom prst="roundRect">
            <a:avLst>
              <a:gd name="adj" fmla="val 7461"/>
            </a:avLst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latin typeface="Telenor Light" panose="02000000000000000000" pitchFamily="2" charset="-18"/>
              </a:rPr>
              <a:t>Eszközök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D0065E-967F-4D0B-BC62-CE1477E6D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85" y="2812380"/>
            <a:ext cx="2849109" cy="13773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F41444-2D23-4540-9ECD-ADA2A9B9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598" y="915566"/>
            <a:ext cx="2849109" cy="1780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0421958-47F6-4B67-8A6D-F9BB635C0991}"/>
              </a:ext>
            </a:extLst>
          </p:cNvPr>
          <p:cNvSpPr/>
          <p:nvPr/>
        </p:nvSpPr>
        <p:spPr bwMode="auto">
          <a:xfrm>
            <a:off x="3743320" y="2778829"/>
            <a:ext cx="2304256" cy="1426422"/>
          </a:xfrm>
          <a:prstGeom prst="roundRect">
            <a:avLst>
              <a:gd name="adj" fmla="val 660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Eszközök száma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Mobil szélessáv</a:t>
            </a:r>
            <a:r>
              <a:rPr lang="hu-HU" sz="1050" dirty="0">
                <a:latin typeface="Telenor Light" panose="02000000000000000000" pitchFamily="2" charset="-18"/>
              </a:rPr>
              <a:t>ú előfizetések száma ~30%-kal nő 5 év alatt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 err="1">
                <a:latin typeface="Telenor Light" panose="02000000000000000000" pitchFamily="2" charset="-18"/>
              </a:rPr>
              <a:t>Massive</a:t>
            </a:r>
            <a:r>
              <a:rPr lang="hu-HU" sz="1050" dirty="0">
                <a:latin typeface="Telenor Light" panose="02000000000000000000" pitchFamily="2" charset="-18"/>
              </a:rPr>
              <a:t> </a:t>
            </a:r>
            <a:r>
              <a:rPr lang="hu-HU" sz="1050" dirty="0" err="1">
                <a:latin typeface="Telenor Light" panose="02000000000000000000" pitchFamily="2" charset="-18"/>
              </a:rPr>
              <a:t>IoT</a:t>
            </a:r>
            <a:r>
              <a:rPr lang="hu-HU" sz="1050" dirty="0">
                <a:latin typeface="Telenor Light" panose="02000000000000000000" pitchFamily="2" charset="-18"/>
              </a:rPr>
              <a:t> (NB-</a:t>
            </a:r>
            <a:r>
              <a:rPr lang="hu-HU" sz="1050" dirty="0" err="1">
                <a:latin typeface="Telenor Light" panose="02000000000000000000" pitchFamily="2" charset="-18"/>
              </a:rPr>
              <a:t>IoT</a:t>
            </a:r>
            <a:r>
              <a:rPr lang="hu-HU" sz="1050" dirty="0">
                <a:latin typeface="Telenor Light" panose="02000000000000000000" pitchFamily="2" charset="-18"/>
              </a:rPr>
              <a:t>, CAT-M) eszközök száma 3x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xmlns="" id="{E1126D06-8E34-49E4-9C88-C04B4A658689}"/>
              </a:ext>
            </a:extLst>
          </p:cNvPr>
          <p:cNvSpPr/>
          <p:nvPr/>
        </p:nvSpPr>
        <p:spPr bwMode="auto">
          <a:xfrm>
            <a:off x="3621358" y="2294362"/>
            <a:ext cx="144016" cy="29515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C7F9E137-2A28-4B9D-B76C-ADE5FE2EE7E6}"/>
              </a:ext>
            </a:extLst>
          </p:cNvPr>
          <p:cNvSpPr/>
          <p:nvPr/>
        </p:nvSpPr>
        <p:spPr bwMode="auto">
          <a:xfrm rot="10800000">
            <a:off x="6054174" y="3069997"/>
            <a:ext cx="144016" cy="29515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80F64AD-E9A3-40DC-92EE-C3A5237E7D46}"/>
              </a:ext>
            </a:extLst>
          </p:cNvPr>
          <p:cNvSpPr/>
          <p:nvPr/>
        </p:nvSpPr>
        <p:spPr bwMode="auto">
          <a:xfrm>
            <a:off x="415188" y="3127729"/>
            <a:ext cx="8609222" cy="1445635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B0F0"/>
                </a:solidFill>
                <a:latin typeface="Telenor Light" panose="02000000000000000000" pitchFamily="2" charset="-18"/>
              </a:rPr>
              <a:t>Mobil Operátorok érdeke, hogy a növekvő forgalommal a lehető legkevésbé nőjenek a hálózatműködési költségek (OPEX).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B0F0"/>
                </a:solidFill>
                <a:latin typeface="Telenor Light" panose="02000000000000000000" pitchFamily="2" charset="-18"/>
              </a:rPr>
              <a:t>Az emberiség érdeke, hogy az energiafelhasználás csökkentésén kívül annak előállítása is környezetbarát módon történjen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i="1" dirty="0">
                <a:solidFill>
                  <a:srgbClr val="00B0F0"/>
                </a:solidFill>
                <a:latin typeface="Telenor Light" panose="02000000000000000000" pitchFamily="2" charset="-18"/>
              </a:rPr>
              <a:t>Érdek konfliktus: Költségoptimum - Zöldenergia)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200" b="1" i="1" dirty="0">
                <a:solidFill>
                  <a:srgbClr val="00B0F0"/>
                </a:solidFill>
                <a:latin typeface="Telenor Light" panose="02000000000000000000" pitchFamily="2" charset="-18"/>
              </a:rPr>
              <a:t>ÚJ TECHNOLÓGIÁVAL ÚJ FREKVENCIASÁVOK IS BEVEZETÉSRE KEÜLTEK/KERÜLNEK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0DF999-8AC2-4E37-8036-930B38175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C946F44-7758-418B-A57F-F6EF873A1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400" dirty="0">
                <a:latin typeface="Telenor Light" panose="02000000000000000000" pitchFamily="2" charset="-18"/>
              </a:rPr>
              <a:t>A szolgáltatásnyújtási lánc áttekintése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E5E277-0D83-4224-A042-4CAD6CBA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82" y="1518284"/>
            <a:ext cx="2016224" cy="255074"/>
          </a:xfrm>
        </p:spPr>
        <p:txBody>
          <a:bodyPr/>
          <a:lstStyle/>
          <a:p>
            <a:pPr marL="0" indent="0" algn="ctr">
              <a:buNone/>
            </a:pPr>
            <a:r>
              <a:rPr lang="hu-HU" sz="1400" b="1" dirty="0">
                <a:latin typeface="Telenor Light" panose="02000000000000000000" pitchFamily="2" charset="-18"/>
              </a:rPr>
              <a:t>MOBIL </a:t>
            </a:r>
            <a:r>
              <a:rPr lang="hu-HU" sz="1200" b="1" kern="1200" dirty="0">
                <a:solidFill>
                  <a:schemeClr val="tx1"/>
                </a:solidFill>
                <a:latin typeface="Telenor Light" panose="02000000000000000000" pitchFamily="2" charset="-18"/>
              </a:rPr>
              <a:t>ESZKÖZÖK</a:t>
            </a:r>
          </a:p>
        </p:txBody>
      </p:sp>
      <p:pic>
        <p:nvPicPr>
          <p:cNvPr id="11" name="Picture 2" descr="Okostelefon · kézzel · rajzolt · skicc · firka · ikon ...">
            <a:extLst>
              <a:ext uri="{FF2B5EF4-FFF2-40B4-BE49-F238E27FC236}">
                <a16:creationId xmlns:a16="http://schemas.microsoft.com/office/drawing/2014/main" xmlns="" id="{A81D42C9-D81E-43AA-9489-2E22A2BBF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8765" r="23453" b="19378"/>
          <a:stretch/>
        </p:blipFill>
        <p:spPr bwMode="auto">
          <a:xfrm>
            <a:off x="604530" y="2087219"/>
            <a:ext cx="323522" cy="4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kostelefon · kézzel · rajzolt · skicc · firka · ikon ...">
            <a:extLst>
              <a:ext uri="{FF2B5EF4-FFF2-40B4-BE49-F238E27FC236}">
                <a16:creationId xmlns:a16="http://schemas.microsoft.com/office/drawing/2014/main" xmlns="" id="{0D101718-D7D2-4505-9CBE-940A76493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8765" r="23453" b="19378"/>
          <a:stretch/>
        </p:blipFill>
        <p:spPr bwMode="auto">
          <a:xfrm>
            <a:off x="1153442" y="2169887"/>
            <a:ext cx="292776" cy="3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kostelefon · kézzel · rajzolt · skicc · firka · ikon ...">
            <a:extLst>
              <a:ext uri="{FF2B5EF4-FFF2-40B4-BE49-F238E27FC236}">
                <a16:creationId xmlns:a16="http://schemas.microsoft.com/office/drawing/2014/main" xmlns="" id="{BD2126B0-B022-4B0A-87B5-AE4E21BD9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t="24326" r="23453" b="19378"/>
          <a:stretch/>
        </p:blipFill>
        <p:spPr bwMode="auto">
          <a:xfrm>
            <a:off x="929251" y="2443261"/>
            <a:ext cx="311476" cy="3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8" name="Picture 4" descr="Wifi Router Line Icon, Electronic And Network Stock Vector ...">
            <a:extLst>
              <a:ext uri="{FF2B5EF4-FFF2-40B4-BE49-F238E27FC236}">
                <a16:creationId xmlns:a16="http://schemas.microsoft.com/office/drawing/2014/main" xmlns="" id="{7811AC0E-C514-4732-AFBE-6F324B41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70" y="1951526"/>
            <a:ext cx="292776" cy="3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Wifi Router Line Icon, Electronic And Network Stock Vector ...">
            <a:extLst>
              <a:ext uri="{FF2B5EF4-FFF2-40B4-BE49-F238E27FC236}">
                <a16:creationId xmlns:a16="http://schemas.microsoft.com/office/drawing/2014/main" xmlns="" id="{2A11B502-C43D-4CB7-B348-6783D993A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57" y="1878303"/>
            <a:ext cx="292776" cy="3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kostelefon · kézzel · rajzolt · skicc · firka · ikon ...">
            <a:extLst>
              <a:ext uri="{FF2B5EF4-FFF2-40B4-BE49-F238E27FC236}">
                <a16:creationId xmlns:a16="http://schemas.microsoft.com/office/drawing/2014/main" xmlns="" id="{EAFD1ADB-91A1-4725-98E3-0E7193F65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8765" r="23453" b="19378"/>
          <a:stretch/>
        </p:blipFill>
        <p:spPr bwMode="auto">
          <a:xfrm>
            <a:off x="934990" y="1922378"/>
            <a:ext cx="292775" cy="3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2" name="Picture 8" descr="Wearable Technology Icons - Download Free Vector Icons | Noun Project">
            <a:extLst>
              <a:ext uri="{FF2B5EF4-FFF2-40B4-BE49-F238E27FC236}">
                <a16:creationId xmlns:a16="http://schemas.microsoft.com/office/drawing/2014/main" xmlns="" id="{E1E001CB-A47F-4325-8844-7A10115A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79" y="2625383"/>
            <a:ext cx="241181" cy="2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evices And Gateways - Iot Device Icon Png, Transparent Png ...">
            <a:extLst>
              <a:ext uri="{FF2B5EF4-FFF2-40B4-BE49-F238E27FC236}">
                <a16:creationId xmlns:a16="http://schemas.microsoft.com/office/drawing/2014/main" xmlns="" id="{35CB72B3-17BF-45BC-B7A5-EC0C537F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90" y="2371786"/>
            <a:ext cx="179116" cy="1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4" name="Picture 10" descr="Wearable Icon #207394 - Free Icons Library">
            <a:extLst>
              <a:ext uri="{FF2B5EF4-FFF2-40B4-BE49-F238E27FC236}">
                <a16:creationId xmlns:a16="http://schemas.microsoft.com/office/drawing/2014/main" xmlns="" id="{00FF7CB7-60A6-4E66-9406-0ADCC656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48" y="2487293"/>
            <a:ext cx="207466" cy="2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8F03C8-6720-4C22-90CD-6064F3558036}"/>
              </a:ext>
            </a:extLst>
          </p:cNvPr>
          <p:cNvSpPr txBox="1"/>
          <p:nvPr/>
        </p:nvSpPr>
        <p:spPr>
          <a:xfrm>
            <a:off x="1921476" y="2420541"/>
            <a:ext cx="377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>
                <a:latin typeface="Telenor Light" panose="02000000000000000000" pitchFamily="2" charset="-18"/>
              </a:rPr>
              <a:t>IoT</a:t>
            </a:r>
            <a:endParaRPr lang="hu-HU" sz="900" dirty="0">
              <a:latin typeface="Telenor Light" panose="02000000000000000000" pitchFamily="2" charset="-18"/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xmlns="" id="{DA6E6008-45B4-4A4D-BF7B-51786252373A}"/>
              </a:ext>
            </a:extLst>
          </p:cNvPr>
          <p:cNvSpPr txBox="1">
            <a:spLocks/>
          </p:cNvSpPr>
          <p:nvPr/>
        </p:nvSpPr>
        <p:spPr bwMode="auto">
          <a:xfrm>
            <a:off x="3589481" y="1536911"/>
            <a:ext cx="1944216" cy="2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400" b="1" kern="0" dirty="0">
                <a:latin typeface="Telenor Light" panose="02000000000000000000" pitchFamily="2" charset="-18"/>
              </a:rPr>
              <a:t>RÁDIÓHÁLÓZAT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xmlns="" id="{24174A64-F49B-4BD1-A448-D2699A648FC8}"/>
              </a:ext>
            </a:extLst>
          </p:cNvPr>
          <p:cNvSpPr txBox="1">
            <a:spLocks/>
          </p:cNvSpPr>
          <p:nvPr/>
        </p:nvSpPr>
        <p:spPr bwMode="auto">
          <a:xfrm>
            <a:off x="6180669" y="1518284"/>
            <a:ext cx="2513453" cy="2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400" b="1" kern="0" dirty="0">
                <a:latin typeface="Telenor Light" panose="02000000000000000000" pitchFamily="2" charset="-18"/>
              </a:rPr>
              <a:t>MAGHÁLÓZAT + Data </a:t>
            </a:r>
            <a:r>
              <a:rPr lang="hu-HU" sz="1400" b="1" kern="0" dirty="0" err="1">
                <a:latin typeface="Telenor Light" panose="02000000000000000000" pitchFamily="2" charset="-18"/>
              </a:rPr>
              <a:t>centers</a:t>
            </a:r>
            <a:endParaRPr lang="hu-HU" sz="1400" b="1" kern="0" dirty="0">
              <a:latin typeface="Telenor Light" panose="02000000000000000000" pitchFamily="2" charset="-1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7BF6769-4DFA-4084-9406-0B15BC4D999A}"/>
              </a:ext>
            </a:extLst>
          </p:cNvPr>
          <p:cNvSpPr/>
          <p:nvPr/>
        </p:nvSpPr>
        <p:spPr bwMode="auto">
          <a:xfrm>
            <a:off x="409657" y="1817583"/>
            <a:ext cx="2279380" cy="1180378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F19BF184-6D0F-4F40-A36F-873D356B679C}"/>
              </a:ext>
            </a:extLst>
          </p:cNvPr>
          <p:cNvSpPr/>
          <p:nvPr/>
        </p:nvSpPr>
        <p:spPr bwMode="auto">
          <a:xfrm>
            <a:off x="3224795" y="1817583"/>
            <a:ext cx="2513454" cy="1180378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9516" name="Picture 12" descr="Antenna, broadcast, gsm, radio, radio base station, rbs icon">
            <a:extLst>
              <a:ext uri="{FF2B5EF4-FFF2-40B4-BE49-F238E27FC236}">
                <a16:creationId xmlns:a16="http://schemas.microsoft.com/office/drawing/2014/main" xmlns="" id="{42B6D295-2EE4-4854-9442-3CB63FCF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16" y="2074458"/>
            <a:ext cx="489649" cy="4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Antenna, broadcast, gsm, radio, radio base station, rbs icon">
            <a:extLst>
              <a:ext uri="{FF2B5EF4-FFF2-40B4-BE49-F238E27FC236}">
                <a16:creationId xmlns:a16="http://schemas.microsoft.com/office/drawing/2014/main" xmlns="" id="{9FBDAEAD-C29F-41C9-95BE-43047B2B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42" y="1911234"/>
            <a:ext cx="489649" cy="4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Antenna, broadcast, gsm, radio, radio base station, rbs icon">
            <a:extLst>
              <a:ext uri="{FF2B5EF4-FFF2-40B4-BE49-F238E27FC236}">
                <a16:creationId xmlns:a16="http://schemas.microsoft.com/office/drawing/2014/main" xmlns="" id="{68819445-7D98-49CB-90ED-3380FA62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00" y="2109229"/>
            <a:ext cx="489649" cy="4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53F6D1-22EF-49A4-AAAB-4DAECC29C5C0}"/>
              </a:ext>
            </a:extLst>
          </p:cNvPr>
          <p:cNvSpPr txBox="1"/>
          <p:nvPr/>
        </p:nvSpPr>
        <p:spPr>
          <a:xfrm>
            <a:off x="3880859" y="2646911"/>
            <a:ext cx="1262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latin typeface="Telenor Light" panose="02000000000000000000" pitchFamily="2" charset="-18"/>
              </a:rPr>
              <a:t>2G, 3G, 4G, </a:t>
            </a:r>
            <a:r>
              <a:rPr lang="hu-HU" sz="1100" b="1" i="1" dirty="0">
                <a:latin typeface="Telenor Light" panose="02000000000000000000" pitchFamily="2" charset="-18"/>
              </a:rPr>
              <a:t>5G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EDB7DB0E-6240-4EB6-9F68-B3498167CE8C}"/>
              </a:ext>
            </a:extLst>
          </p:cNvPr>
          <p:cNvSpPr/>
          <p:nvPr/>
        </p:nvSpPr>
        <p:spPr bwMode="auto">
          <a:xfrm>
            <a:off x="6266798" y="1820550"/>
            <a:ext cx="2513454" cy="1180378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DA97D771-B73F-4875-9274-6F0DADCA4D53}"/>
              </a:ext>
            </a:extLst>
          </p:cNvPr>
          <p:cNvSpPr/>
          <p:nvPr/>
        </p:nvSpPr>
        <p:spPr bwMode="auto">
          <a:xfrm>
            <a:off x="2835743" y="2440333"/>
            <a:ext cx="184024" cy="19572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xmlns="" id="{F7060744-7E41-4016-8AC2-C1E435F54C55}"/>
              </a:ext>
            </a:extLst>
          </p:cNvPr>
          <p:cNvSpPr/>
          <p:nvPr/>
        </p:nvSpPr>
        <p:spPr bwMode="auto">
          <a:xfrm rot="10800000">
            <a:off x="2802283" y="2212051"/>
            <a:ext cx="184024" cy="19572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xmlns="" id="{861593CC-65C3-4D52-9990-3814B37F7C33}"/>
              </a:ext>
            </a:extLst>
          </p:cNvPr>
          <p:cNvSpPr/>
          <p:nvPr/>
        </p:nvSpPr>
        <p:spPr bwMode="auto">
          <a:xfrm>
            <a:off x="6058044" y="2451190"/>
            <a:ext cx="184024" cy="19572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xmlns="" id="{5CD75D50-2370-4913-A4EE-1FF7E8D0DDEC}"/>
              </a:ext>
            </a:extLst>
          </p:cNvPr>
          <p:cNvSpPr/>
          <p:nvPr/>
        </p:nvSpPr>
        <p:spPr bwMode="auto">
          <a:xfrm rot="10800000">
            <a:off x="6021632" y="2224819"/>
            <a:ext cx="184024" cy="19572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B4E54A1-2C8B-4D15-95FB-C19E15D9C89F}"/>
              </a:ext>
            </a:extLst>
          </p:cNvPr>
          <p:cNvSpPr/>
          <p:nvPr/>
        </p:nvSpPr>
        <p:spPr bwMode="auto">
          <a:xfrm>
            <a:off x="414440" y="3132988"/>
            <a:ext cx="2279380" cy="1359518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Növekvő eszköz mennyiség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50" dirty="0">
                <a:latin typeface="Telenor Light" panose="02000000000000000000" pitchFamily="2" charset="-18"/>
              </a:rPr>
              <a:t>Nagyobb aktív kijelzők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50" dirty="0">
                <a:latin typeface="Telenor Light" panose="02000000000000000000" pitchFamily="2" charset="-18"/>
              </a:rPr>
              <a:t>Nagyobb felbontású video tartalom fogyasztás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50" dirty="0">
                <a:solidFill>
                  <a:srgbClr val="00B0F0"/>
                </a:solidFill>
                <a:latin typeface="Telenor Light" panose="02000000000000000000" pitchFamily="2" charset="-18"/>
              </a:rPr>
              <a:t>Chipset-ek fejlődése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50" dirty="0">
                <a:solidFill>
                  <a:srgbClr val="00B0F0"/>
                </a:solidFill>
                <a:latin typeface="Telenor Light" panose="02000000000000000000" pitchFamily="2" charset="-18"/>
              </a:rPr>
              <a:t>Milyen módon töltjük az eszközöket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6058FE0-7908-4C6D-83BA-BA6F50468615}"/>
              </a:ext>
            </a:extLst>
          </p:cNvPr>
          <p:cNvSpPr/>
          <p:nvPr/>
        </p:nvSpPr>
        <p:spPr bwMode="auto">
          <a:xfrm>
            <a:off x="2172269" y="4266280"/>
            <a:ext cx="646315" cy="39370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elenor Light" panose="02000000000000000000" pitchFamily="2" charset="-18"/>
              </a:rPr>
              <a:t>~10%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DB799CD-16E0-44A0-B939-0E65B5AF44AE}"/>
              </a:ext>
            </a:extLst>
          </p:cNvPr>
          <p:cNvSpPr/>
          <p:nvPr/>
        </p:nvSpPr>
        <p:spPr bwMode="auto">
          <a:xfrm>
            <a:off x="3224795" y="3128568"/>
            <a:ext cx="2513454" cy="1376627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Növekvő forgalom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Új Generáció is (+5G)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Új frekvenciasávok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B0F0"/>
                </a:solidFill>
                <a:latin typeface="Telenor Light" panose="02000000000000000000" pitchFamily="2" charset="-18"/>
              </a:rPr>
              <a:t>Chipset-ek fejlődése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B0F0"/>
                </a:solidFill>
                <a:latin typeface="Telenor Light" panose="02000000000000000000" pitchFamily="2" charset="-18"/>
              </a:rPr>
              <a:t>Új algoritmusok, topológia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B0F0"/>
                </a:solidFill>
                <a:latin typeface="Telenor Light" panose="02000000000000000000" pitchFamily="2" charset="-18"/>
              </a:rPr>
              <a:t>Alternatív energia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315C3D53-0E27-441C-9E6B-0919C12583C8}"/>
              </a:ext>
            </a:extLst>
          </p:cNvPr>
          <p:cNvSpPr/>
          <p:nvPr/>
        </p:nvSpPr>
        <p:spPr bwMode="auto">
          <a:xfrm>
            <a:off x="5052721" y="4256250"/>
            <a:ext cx="894250" cy="39370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elenor Light" panose="02000000000000000000" pitchFamily="2" charset="-18"/>
              </a:rPr>
              <a:t>~60-80%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3E2F1726-4A09-47EC-A558-A20BDF63702F}"/>
              </a:ext>
            </a:extLst>
          </p:cNvPr>
          <p:cNvSpPr/>
          <p:nvPr/>
        </p:nvSpPr>
        <p:spPr bwMode="auto">
          <a:xfrm>
            <a:off x="6266798" y="3128569"/>
            <a:ext cx="2513454" cy="1419624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latin typeface="Telenor Light" panose="02000000000000000000" pitchFamily="2" charset="-18"/>
              </a:rPr>
              <a:t>Növekvő adat forgalom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latin typeface="Telenor Light" panose="02000000000000000000" pitchFamily="2" charset="-18"/>
              </a:rPr>
              <a:t>5G bevezetése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100" dirty="0"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10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 err="1">
                <a:solidFill>
                  <a:srgbClr val="00B0F0"/>
                </a:solidFill>
                <a:latin typeface="Telenor Light" panose="02000000000000000000" pitchFamily="2" charset="-18"/>
              </a:rPr>
              <a:t>Virtualizáció</a:t>
            </a:r>
            <a:endParaRPr lang="hu-HU" sz="1100" dirty="0">
              <a:solidFill>
                <a:srgbClr val="00B0F0"/>
              </a:solidFill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B0F0"/>
                </a:solidFill>
                <a:latin typeface="Telenor Light" panose="02000000000000000000" pitchFamily="2" charset="-18"/>
              </a:rPr>
              <a:t>Több adatcenter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1100" dirty="0">
              <a:latin typeface="Telenor Light" panose="02000000000000000000" pitchFamily="2" charset="-1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CA02618E-80D5-404B-A0AE-0790E880FE63}"/>
              </a:ext>
            </a:extLst>
          </p:cNvPr>
          <p:cNvSpPr/>
          <p:nvPr/>
        </p:nvSpPr>
        <p:spPr bwMode="auto">
          <a:xfrm>
            <a:off x="8162815" y="4273172"/>
            <a:ext cx="751004" cy="37991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elenor Light" panose="02000000000000000000" pitchFamily="2" charset="-18"/>
              </a:rPr>
              <a:t>~10-20%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80F64AD-E9A3-40DC-92EE-C3A5237E7D46}"/>
              </a:ext>
            </a:extLst>
          </p:cNvPr>
          <p:cNvSpPr/>
          <p:nvPr/>
        </p:nvSpPr>
        <p:spPr bwMode="auto">
          <a:xfrm>
            <a:off x="430016" y="548404"/>
            <a:ext cx="8340866" cy="803169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ICT szektor adja a teljes</a:t>
            </a:r>
            <a:r>
              <a:rPr kumimoji="0" lang="hu-H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energiafogyasztásnak  a</a:t>
            </a:r>
            <a:r>
              <a:rPr lang="hu-HU" sz="1100" dirty="0">
                <a:latin typeface="Telenor Light" panose="02000000000000000000" pitchFamily="2" charset="-18"/>
              </a:rPr>
              <a:t>10%-át; </a:t>
            </a: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0,5%* a mobil hálózatok</a:t>
            </a:r>
            <a:r>
              <a:rPr kumimoji="0" lang="hu-HU" sz="11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fogyasztása</a:t>
            </a: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, jelentős részesedés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latin typeface="Telenor Light" panose="02000000000000000000" pitchFamily="2" charset="-18"/>
              </a:rPr>
              <a:t>ICT: 2% CO2 emisszió, Mobil hálózatok részesedése 0,2%*-0,4%** CO2 emisszió</a:t>
            </a:r>
            <a:endParaRPr kumimoji="0" lang="hu-H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Direkt: Iparági ambíciók, hogy </a:t>
            </a:r>
            <a:r>
              <a:rPr lang="hu-HU" sz="1100" dirty="0">
                <a:latin typeface="Telenor Light" panose="02000000000000000000" pitchFamily="2" charset="-18"/>
              </a:rPr>
              <a:t>a </a:t>
            </a:r>
            <a:r>
              <a:rPr kumimoji="0" lang="hu-H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hálózatok fogyasztása)</a:t>
            </a:r>
            <a:r>
              <a:rPr kumimoji="0" lang="hu-HU" sz="11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</a:t>
            </a:r>
            <a:r>
              <a:rPr kumimoji="0" lang="hu-HU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az aktuális mérték a forgalom növekedés ellenére se nőjön  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100" dirty="0">
                <a:solidFill>
                  <a:schemeClr val="bg1">
                    <a:lumMod val="50000"/>
                  </a:schemeClr>
                </a:solidFill>
                <a:latin typeface="Telenor Light" panose="02000000000000000000" pitchFamily="2" charset="-18"/>
              </a:rPr>
              <a:t>Indirekt: Mobil hálózatok lehetővé teszik azt, hogy más iparágakban/ágazatokban csökkenjen az energiafogyasztás</a:t>
            </a:r>
            <a:endParaRPr kumimoji="0" lang="hu-HU" sz="11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1B6E279C-D6EB-47ED-AC23-26C23E41FD00}"/>
              </a:ext>
            </a:extLst>
          </p:cNvPr>
          <p:cNvSpPr/>
          <p:nvPr/>
        </p:nvSpPr>
        <p:spPr bwMode="auto">
          <a:xfrm>
            <a:off x="3097891" y="1557640"/>
            <a:ext cx="2833249" cy="3044280"/>
          </a:xfrm>
          <a:prstGeom prst="roundRect">
            <a:avLst>
              <a:gd name="adj" fmla="val 7787"/>
            </a:avLst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9518" name="Picture 14" descr="Server - Free technology icons">
            <a:extLst>
              <a:ext uri="{FF2B5EF4-FFF2-40B4-BE49-F238E27FC236}">
                <a16:creationId xmlns:a16="http://schemas.microsoft.com/office/drawing/2014/main" xmlns="" id="{469CE9E6-574E-4658-99C7-17B9B8D8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79" y="1988929"/>
            <a:ext cx="618175" cy="6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Server - Free technology icons">
            <a:extLst>
              <a:ext uri="{FF2B5EF4-FFF2-40B4-BE49-F238E27FC236}">
                <a16:creationId xmlns:a16="http://schemas.microsoft.com/office/drawing/2014/main" xmlns="" id="{AF92EAC7-C1A8-45F6-8A3A-E4A9D808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28" y="2151186"/>
            <a:ext cx="618175" cy="6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09AC7EE-35B9-4A63-AE4A-A59A4A8B8EC2}"/>
              </a:ext>
            </a:extLst>
          </p:cNvPr>
          <p:cNvSpPr txBox="1"/>
          <p:nvPr/>
        </p:nvSpPr>
        <p:spPr>
          <a:xfrm>
            <a:off x="6459689" y="2664995"/>
            <a:ext cx="1262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latin typeface="Telenor Light" panose="02000000000000000000" pitchFamily="2" charset="-18"/>
              </a:rPr>
              <a:t>4G, </a:t>
            </a:r>
            <a:r>
              <a:rPr lang="hu-HU" sz="1100" b="1" i="1" dirty="0">
                <a:latin typeface="Telenor Light" panose="02000000000000000000" pitchFamily="2" charset="-18"/>
              </a:rPr>
              <a:t>5G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335894-31E4-475B-BDCE-CE2CD7E76AEB}"/>
              </a:ext>
            </a:extLst>
          </p:cNvPr>
          <p:cNvSpPr txBox="1"/>
          <p:nvPr/>
        </p:nvSpPr>
        <p:spPr>
          <a:xfrm>
            <a:off x="322229" y="470156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Telenor Light" panose="02000000000000000000" pitchFamily="2" charset="-18"/>
              </a:rPr>
              <a:t>*</a:t>
            </a:r>
            <a:r>
              <a:rPr lang="en-US" sz="1000" dirty="0">
                <a:latin typeface="Telenor Light" panose="02000000000000000000" pitchFamily="2" charset="-18"/>
              </a:rPr>
              <a:t>Energy Consumption Assessment of Mobile Cellular Networks</a:t>
            </a:r>
            <a:r>
              <a:rPr lang="hu-HU" sz="1000" dirty="0">
                <a:latin typeface="Telenor Light" panose="02000000000000000000" pitchFamily="2" charset="-18"/>
              </a:rPr>
              <a:t>, </a:t>
            </a:r>
            <a:r>
              <a:rPr lang="en-US" sz="1000" i="1" dirty="0">
                <a:solidFill>
                  <a:srgbClr val="000000"/>
                </a:solidFill>
                <a:latin typeface="Telenor Light" panose="02000000000000000000" pitchFamily="2" charset="-18"/>
              </a:rPr>
              <a:t>American Journal of Engineering Research (AJER)</a:t>
            </a:r>
            <a:endParaRPr lang="hu-HU" sz="1000" i="1" dirty="0">
              <a:solidFill>
                <a:srgbClr val="000000"/>
              </a:solidFill>
              <a:latin typeface="Telenor Light" panose="02000000000000000000" pitchFamily="2" charset="-18"/>
            </a:endParaRPr>
          </a:p>
          <a:p>
            <a:r>
              <a:rPr lang="hu-HU" sz="1000" i="1" dirty="0">
                <a:solidFill>
                  <a:srgbClr val="000000"/>
                </a:solidFill>
                <a:latin typeface="Telenor Light" panose="02000000000000000000" pitchFamily="2" charset="-18"/>
              </a:rPr>
              <a:t>** GSMA</a:t>
            </a:r>
            <a:r>
              <a:rPr lang="en-US" sz="1000" i="1" dirty="0">
                <a:solidFill>
                  <a:srgbClr val="000000"/>
                </a:solidFill>
                <a:latin typeface="Telenor Light" panose="02000000000000000000" pitchFamily="2" charset="-18"/>
              </a:rPr>
              <a:t> </a:t>
            </a:r>
            <a:endParaRPr lang="hu-HU" sz="1000" i="1" dirty="0">
              <a:latin typeface="Telenor Light" panose="020000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73D91E-BF94-4DAF-8AB7-98F00B6C5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16F46FC-59A4-4CE2-ACF2-0DCF1EB2B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22" grpId="0"/>
      <p:bldP spid="23" grpId="0"/>
      <p:bldP spid="15" grpId="0" animBg="1"/>
      <p:bldP spid="37" grpId="0" animBg="1"/>
      <p:bldP spid="17" grpId="0"/>
      <p:bldP spid="42" grpId="0" animBg="1"/>
      <p:bldP spid="20" grpId="0" animBg="1"/>
      <p:bldP spid="45" grpId="0" animBg="1"/>
      <p:bldP spid="46" grpId="0" animBg="1"/>
      <p:bldP spid="47" grpId="0" animBg="1"/>
      <p:bldP spid="48" grpId="0" animBg="1"/>
      <p:bldP spid="25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C81A77B-3D65-4128-B8DE-AC2B438F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A szolgáltatásnyújtási lánc: </a:t>
            </a:r>
            <a:r>
              <a:rPr lang="hu-HU" sz="1600" dirty="0">
                <a:solidFill>
                  <a:schemeClr val="tx1"/>
                </a:solidFill>
                <a:latin typeface="Telenor Light" panose="02000000000000000000" pitchFamily="2" charset="-18"/>
              </a:rPr>
              <a:t>Rádióhálózat Hatékonyságot befolyásoló paraméterek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80F64AD-E9A3-40DC-92EE-C3A5237E7D46}"/>
              </a:ext>
            </a:extLst>
          </p:cNvPr>
          <p:cNvSpPr/>
          <p:nvPr/>
        </p:nvSpPr>
        <p:spPr bwMode="auto">
          <a:xfrm>
            <a:off x="5100058" y="700534"/>
            <a:ext cx="3882694" cy="3311371"/>
          </a:xfrm>
          <a:prstGeom prst="roundRect">
            <a:avLst>
              <a:gd name="adj" fmla="val 6713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latin typeface="Telenor Light" panose="02000000000000000000" pitchFamily="2" charset="-18"/>
              </a:rPr>
              <a:t>Bázisállomás energiafogyasztása: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200" dirty="0"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20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hu-HU" sz="1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Sect: sector;</a:t>
            </a:r>
            <a:r>
              <a:rPr kumimoji="0" lang="hu-HU" sz="10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</a:t>
            </a:r>
            <a:r>
              <a:rPr kumimoji="0" lang="hu-HU" sz="1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TX</a:t>
            </a:r>
            <a:r>
              <a:rPr kumimoji="0" lang="hu-HU" sz="10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: antenna, rádió egység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100" b="1" i="1" baseline="0" dirty="0">
                <a:solidFill>
                  <a:srgbClr val="00B0F0"/>
                </a:solidFill>
                <a:latin typeface="Telenor Light" panose="02000000000000000000" pitchFamily="2" charset="-18"/>
              </a:rPr>
              <a:t>P</a:t>
            </a:r>
            <a:r>
              <a:rPr lang="hu-HU" sz="700" b="1" i="1" baseline="0" dirty="0">
                <a:solidFill>
                  <a:srgbClr val="00B0F0"/>
                </a:solidFill>
                <a:latin typeface="Telenor Light" panose="02000000000000000000" pitchFamily="2" charset="-18"/>
              </a:rPr>
              <a:t>PA</a:t>
            </a:r>
            <a:r>
              <a:rPr lang="hu-HU" sz="1100" i="1" dirty="0">
                <a:latin typeface="Telenor Light" panose="02000000000000000000" pitchFamily="2" charset="-18"/>
              </a:rPr>
              <a:t>=P</a:t>
            </a:r>
            <a:r>
              <a:rPr lang="hu-HU" sz="800" i="1" dirty="0">
                <a:latin typeface="Telenor Light" panose="02000000000000000000" pitchFamily="2" charset="-18"/>
              </a:rPr>
              <a:t>TX </a:t>
            </a:r>
            <a:r>
              <a:rPr lang="hu-HU" sz="1100" i="1" dirty="0">
                <a:latin typeface="Telenor Light" panose="02000000000000000000" pitchFamily="2" charset="-18"/>
              </a:rPr>
              <a:t>/ </a:t>
            </a:r>
            <a:r>
              <a:rPr lang="hu-HU" sz="1200" i="1" dirty="0" err="1">
                <a:latin typeface="Telenor Light" panose="02000000000000000000" pitchFamily="2" charset="-18"/>
              </a:rPr>
              <a:t>η</a:t>
            </a:r>
            <a:r>
              <a:rPr lang="hu-HU" sz="700" i="1" dirty="0" err="1">
                <a:latin typeface="Telenor Light" panose="02000000000000000000" pitchFamily="2" charset="-18"/>
              </a:rPr>
              <a:t>PA</a:t>
            </a:r>
            <a:r>
              <a:rPr lang="hu-HU" sz="700" i="1" dirty="0">
                <a:latin typeface="Telenor Light" panose="02000000000000000000" pitchFamily="2" charset="-18"/>
              </a:rPr>
              <a:t>;   </a:t>
            </a:r>
            <a:r>
              <a:rPr lang="hu-HU" sz="1200" i="1" dirty="0" err="1">
                <a:latin typeface="Telenor Light" panose="02000000000000000000" pitchFamily="2" charset="-18"/>
              </a:rPr>
              <a:t>η</a:t>
            </a:r>
            <a:r>
              <a:rPr lang="hu-HU" sz="700" i="1" dirty="0" err="1">
                <a:latin typeface="Telenor Light" panose="02000000000000000000" pitchFamily="2" charset="-18"/>
              </a:rPr>
              <a:t>PA</a:t>
            </a:r>
            <a:r>
              <a:rPr lang="hu-HU" sz="700" i="1" dirty="0">
                <a:latin typeface="Telenor Light" panose="02000000000000000000" pitchFamily="2" charset="-18"/>
              </a:rPr>
              <a:t>: </a:t>
            </a:r>
            <a:r>
              <a:rPr lang="hu-HU" sz="1050" i="1" dirty="0">
                <a:latin typeface="Telenor Light" panose="02000000000000000000" pitchFamily="2" charset="-18"/>
              </a:rPr>
              <a:t>erősítő hatékonysága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1200" i="1" dirty="0">
                <a:solidFill>
                  <a:schemeClr val="bg1">
                    <a:lumMod val="50000"/>
                  </a:schemeClr>
                </a:solidFill>
                <a:latin typeface="Telenor Light" panose="02000000000000000000" pitchFamily="2" charset="-18"/>
              </a:rPr>
              <a:t>σ </a:t>
            </a:r>
            <a:r>
              <a:rPr lang="hu-HU" sz="600" i="1" dirty="0">
                <a:solidFill>
                  <a:schemeClr val="bg1">
                    <a:lumMod val="50000"/>
                  </a:schemeClr>
                </a:solidFill>
                <a:latin typeface="Telenor Light" panose="02000000000000000000" pitchFamily="2" charset="-18"/>
              </a:rPr>
              <a:t>xx </a:t>
            </a:r>
            <a:r>
              <a:rPr lang="hu-HU" sz="1200" i="1" dirty="0">
                <a:solidFill>
                  <a:schemeClr val="bg1">
                    <a:lumMod val="50000"/>
                  </a:schemeClr>
                </a:solidFill>
                <a:latin typeface="Telenor Light" panose="02000000000000000000" pitchFamily="2" charset="-18"/>
              </a:rPr>
              <a:t>:  </a:t>
            </a:r>
            <a:r>
              <a:rPr lang="hu-HU" sz="1050" i="1" dirty="0">
                <a:solidFill>
                  <a:schemeClr val="bg1">
                    <a:lumMod val="50000"/>
                  </a:schemeClr>
                </a:solidFill>
                <a:latin typeface="Telenor Light" panose="02000000000000000000" pitchFamily="2" charset="-18"/>
              </a:rPr>
              <a:t>veszteségek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hu-HU" sz="1050" i="1" dirty="0">
              <a:solidFill>
                <a:schemeClr val="bg1">
                  <a:lumMod val="50000"/>
                </a:schemeClr>
              </a:solidFill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hu-HU" sz="1050" i="1" dirty="0">
              <a:solidFill>
                <a:schemeClr val="bg1">
                  <a:lumMod val="50000"/>
                </a:schemeClr>
              </a:solidFill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050" i="1" dirty="0">
              <a:solidFill>
                <a:schemeClr val="bg1">
                  <a:lumMod val="50000"/>
                </a:schemeClr>
              </a:solidFill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Telenor Light" panose="02000000000000000000" pitchFamily="2" charset="-18"/>
              </a:rPr>
              <a:t>Tipikus fogyasztás (2G/3G/4G): 2-3kW: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Telenor Light" panose="02000000000000000000" pitchFamily="2" charset="-1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FA2389-A7CB-4741-B42D-2BF7105E6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59" y="738457"/>
            <a:ext cx="1446222" cy="123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4BACFD-ADE2-4C54-8ECC-79D750113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653" y="700540"/>
            <a:ext cx="1579259" cy="2752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5A9460-49AF-4359-9657-6443A6472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29" y="824686"/>
            <a:ext cx="1634820" cy="105865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E3B53F52-2619-4567-92A5-D72676DAEAE8}"/>
              </a:ext>
            </a:extLst>
          </p:cNvPr>
          <p:cNvSpPr/>
          <p:nvPr/>
        </p:nvSpPr>
        <p:spPr bwMode="auto">
          <a:xfrm>
            <a:off x="3230855" y="1636567"/>
            <a:ext cx="107093" cy="7032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6A27DFF-506A-456C-989B-635486E0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333" b="-11767"/>
          <a:stretch/>
        </p:blipFill>
        <p:spPr>
          <a:xfrm>
            <a:off x="3361329" y="2019277"/>
            <a:ext cx="1518097" cy="3217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A1805BE-DF51-447F-BDD4-3454EEC99A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013" r="1928" b="-11767"/>
          <a:stretch/>
        </p:blipFill>
        <p:spPr>
          <a:xfrm>
            <a:off x="3950794" y="2604427"/>
            <a:ext cx="674710" cy="3217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FA0FD7B-EC45-4647-9E25-F9E298F03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064" y="1155365"/>
            <a:ext cx="3689995" cy="43833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462B5D6-F07B-4A39-A19D-720D4F10DD4B}"/>
              </a:ext>
            </a:extLst>
          </p:cNvPr>
          <p:cNvSpPr/>
          <p:nvPr/>
        </p:nvSpPr>
        <p:spPr bwMode="auto">
          <a:xfrm>
            <a:off x="214659" y="700538"/>
            <a:ext cx="4712491" cy="3311371"/>
          </a:xfrm>
          <a:prstGeom prst="roundRect">
            <a:avLst>
              <a:gd name="adj" fmla="val 6458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6755351-7239-49B7-BE2C-CF5DAD983019}"/>
              </a:ext>
            </a:extLst>
          </p:cNvPr>
          <p:cNvSpPr/>
          <p:nvPr/>
        </p:nvSpPr>
        <p:spPr bwMode="auto">
          <a:xfrm>
            <a:off x="6875579" y="1222776"/>
            <a:ext cx="288032" cy="175390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3B4C7B2-A191-4ABC-8E23-F635D56F95A4}"/>
              </a:ext>
            </a:extLst>
          </p:cNvPr>
          <p:cNvSpPr/>
          <p:nvPr/>
        </p:nvSpPr>
        <p:spPr bwMode="auto">
          <a:xfrm>
            <a:off x="1690686" y="3453243"/>
            <a:ext cx="1235022" cy="4379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105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Power</a:t>
            </a: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 </a:t>
            </a:r>
            <a:r>
              <a:rPr kumimoji="0" lang="hu-HU" sz="105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supply</a:t>
            </a: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:</a:t>
            </a: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 </a:t>
            </a:r>
            <a:r>
              <a:rPr kumimoji="0" lang="hu-HU" sz="1050" b="0" i="1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grid</a:t>
            </a:r>
            <a:r>
              <a:rPr kumimoji="0" lang="hu-HU" sz="105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, Sun, </a:t>
            </a:r>
            <a:r>
              <a:rPr kumimoji="0" lang="hu-HU" sz="1050" b="0" i="1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wind</a:t>
            </a:r>
            <a:r>
              <a:rPr kumimoji="0" lang="hu-HU" sz="105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, 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BFF51162-299F-49E5-B5E0-1C477F331779}"/>
                  </a:ext>
                </a:extLst>
              </p:cNvPr>
              <p:cNvSpPr/>
              <p:nvPr/>
            </p:nvSpPr>
            <p:spPr bwMode="auto">
              <a:xfrm>
                <a:off x="214659" y="4222361"/>
                <a:ext cx="4694356" cy="685053"/>
              </a:xfrm>
              <a:prstGeom prst="roundRect">
                <a:avLst>
                  <a:gd name="adj" fmla="val 18272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200" b="1" dirty="0">
                    <a:latin typeface="Telenor Light" panose="02000000000000000000" pitchFamily="2" charset="-18"/>
                  </a:rPr>
                  <a:t>Energiahatékonyság (EE):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200" b="1" dirty="0">
                  <a:latin typeface="Telenor Light" panose="02000000000000000000" pitchFamily="2" charset="-1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100" b="1" i="1" dirty="0">
                    <a:latin typeface="Telenor Light" panose="02000000000000000000" pitchFamily="2" charset="-18"/>
                  </a:rPr>
                  <a:t>EE</a:t>
                </a:r>
                <a:r>
                  <a:rPr lang="hu-HU" sz="1100" b="1" dirty="0">
                    <a:latin typeface="Telenor Light" panose="02000000000000000000" pitchFamily="2" charset="-18"/>
                  </a:rPr>
                  <a:t>= </a:t>
                </a:r>
                <a:r>
                  <a:rPr lang="hu-HU" sz="1100" i="1" dirty="0" err="1">
                    <a:latin typeface="Telenor Light" panose="02000000000000000000" pitchFamily="2" charset="-18"/>
                  </a:rPr>
                  <a:t>Overall_datarate</a:t>
                </a:r>
                <a:r>
                  <a:rPr lang="hu-HU" sz="1100" i="1" dirty="0">
                    <a:latin typeface="Telenor Light" panose="02000000000000000000" pitchFamily="2" charset="-18"/>
                  </a:rPr>
                  <a:t> / </a:t>
                </a:r>
                <a:r>
                  <a:rPr lang="hu-HU" sz="1100" i="1" dirty="0" err="1">
                    <a:latin typeface="Telenor Light" panose="02000000000000000000" pitchFamily="2" charset="-18"/>
                  </a:rPr>
                  <a:t>Total_Power_Consumed</a:t>
                </a:r>
                <a14:m>
                  <m:oMath xmlns:m="http://schemas.openxmlformats.org/officeDocument/2006/math">
                    <m:r>
                      <a:rPr lang="hu-HU" sz="1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1100" dirty="0">
                    <a:latin typeface="Telenor Light" panose="02000000000000000000" pitchFamily="2" charset="-18"/>
                  </a:rPr>
                  <a:t>[</a:t>
                </a:r>
                <a:r>
                  <a:rPr lang="hu-HU" sz="1100" dirty="0" err="1">
                    <a:latin typeface="Telenor Light" panose="02000000000000000000" pitchFamily="2" charset="-18"/>
                  </a:rPr>
                  <a:t>bits</a:t>
                </a:r>
                <a:r>
                  <a:rPr lang="hu-HU" sz="1100" dirty="0">
                    <a:latin typeface="Telenor Light" panose="02000000000000000000" pitchFamily="2" charset="-18"/>
                  </a:rPr>
                  <a:t> per joule]</a:t>
                </a:r>
              </a:p>
            </p:txBody>
          </p:sp>
        </mc:Choice>
        <mc:Fallback xmlns="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BFF51162-299F-49E5-B5E0-1C477F331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659" y="4222361"/>
                <a:ext cx="4694356" cy="685053"/>
              </a:xfrm>
              <a:prstGeom prst="roundRect">
                <a:avLst>
                  <a:gd name="adj" fmla="val 18272"/>
                </a:avLst>
              </a:prstGeom>
              <a:blipFill>
                <a:blip r:embed="rId9"/>
                <a:stretch>
                  <a:fillRect b="-2655"/>
                </a:stretch>
              </a:blip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4C88F215-1AA3-43E1-AF62-A0BFB40E9695}"/>
              </a:ext>
            </a:extLst>
          </p:cNvPr>
          <p:cNvSpPr/>
          <p:nvPr/>
        </p:nvSpPr>
        <p:spPr bwMode="auto">
          <a:xfrm>
            <a:off x="5090120" y="4255091"/>
            <a:ext cx="3882694" cy="687171"/>
          </a:xfrm>
          <a:prstGeom prst="roundRect">
            <a:avLst>
              <a:gd name="adj" fmla="val 175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i="1" dirty="0" err="1">
                <a:latin typeface="Telenor Light" panose="02000000000000000000" pitchFamily="2" charset="-18"/>
              </a:rPr>
              <a:t>Overall_datarate</a:t>
            </a:r>
            <a:r>
              <a:rPr lang="hu-HU" sz="1200" i="1" dirty="0">
                <a:latin typeface="Telenor Light" panose="02000000000000000000" pitchFamily="2" charset="-18"/>
              </a:rPr>
              <a:t>= </a:t>
            </a:r>
            <a:r>
              <a:rPr lang="hu-HU" sz="1200" b="1" i="1" dirty="0">
                <a:latin typeface="Telenor Light" panose="02000000000000000000" pitchFamily="2" charset="-18"/>
              </a:rPr>
              <a:t>SE</a:t>
            </a:r>
            <a:r>
              <a:rPr lang="hu-HU" sz="1200" i="1" dirty="0">
                <a:latin typeface="Telenor Light" panose="02000000000000000000" pitchFamily="2" charset="-18"/>
              </a:rPr>
              <a:t> (</a:t>
            </a:r>
            <a:r>
              <a:rPr lang="hu-HU" sz="1200" i="1" dirty="0" err="1">
                <a:latin typeface="Telenor Light" panose="02000000000000000000" pitchFamily="2" charset="-18"/>
              </a:rPr>
              <a:t>η</a:t>
            </a:r>
            <a:r>
              <a:rPr lang="hu-HU" sz="800" i="1" dirty="0" err="1">
                <a:latin typeface="Telenor Light" panose="02000000000000000000" pitchFamily="2" charset="-18"/>
              </a:rPr>
              <a:t>s</a:t>
            </a:r>
            <a:r>
              <a:rPr lang="hu-HU" sz="800" i="1" dirty="0">
                <a:latin typeface="Telenor Light" panose="02000000000000000000" pitchFamily="2" charset="-18"/>
              </a:rPr>
              <a:t> ) * </a:t>
            </a:r>
            <a:r>
              <a:rPr lang="hu-HU" sz="1200" b="1" i="1" dirty="0">
                <a:latin typeface="Telenor Light" panose="02000000000000000000" pitchFamily="2" charset="-18"/>
              </a:rPr>
              <a:t>B</a:t>
            </a:r>
            <a:r>
              <a:rPr lang="hu-HU" sz="1200" i="1" dirty="0">
                <a:latin typeface="Telenor Light" panose="02000000000000000000" pitchFamily="2" charset="-18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050" i="1" dirty="0">
                <a:latin typeface="Telenor Light" panose="02000000000000000000" pitchFamily="2" charset="-18"/>
              </a:rPr>
              <a:t>(spektrumhatékonyság * sávszélesség)</a:t>
            </a:r>
            <a:endParaRPr lang="hu-HU" sz="1050" dirty="0"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050" b="1" i="1" dirty="0">
                <a:latin typeface="Telenor Light" panose="02000000000000000000" pitchFamily="2" charset="-18"/>
              </a:rPr>
              <a:t>SE:</a:t>
            </a:r>
            <a:r>
              <a:rPr lang="hu-HU" sz="1050" i="1" dirty="0">
                <a:latin typeface="Telenor Light" panose="02000000000000000000" pitchFamily="2" charset="-18"/>
              </a:rPr>
              <a:t> </a:t>
            </a:r>
            <a:r>
              <a:rPr lang="hu-HU" sz="1050" dirty="0">
                <a:latin typeface="Telenor Light" panose="02000000000000000000" pitchFamily="2" charset="-18"/>
              </a:rPr>
              <a:t>Hálózat, rendszerszintű jellemző, (Shannon korlát)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hu-HU" sz="11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xmlns="" id="{F64BE92D-CE57-4A44-A035-485346AD4226}"/>
              </a:ext>
            </a:extLst>
          </p:cNvPr>
          <p:cNvSpPr/>
          <p:nvPr/>
        </p:nvSpPr>
        <p:spPr bwMode="auto">
          <a:xfrm>
            <a:off x="4979386" y="4208659"/>
            <a:ext cx="45719" cy="7032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FD6B6F-0154-4F7D-9B9B-AA988A05B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8" grpId="0" animBg="1"/>
      <p:bldP spid="56" grpId="0" animBg="1"/>
      <p:bldP spid="57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Energiahatékonyság javítása és környezeti hatások csökkentése</a:t>
            </a:r>
            <a:endParaRPr lang="hu-HU" sz="2000" dirty="0">
              <a:solidFill>
                <a:srgbClr val="00B0F0"/>
              </a:solidFill>
              <a:latin typeface="Telenor Light" panose="02000000000000000000" pitchFamily="2" charset="-1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2D43A91-63CD-4CDD-BEC8-24194D875D9B}"/>
              </a:ext>
            </a:extLst>
          </p:cNvPr>
          <p:cNvSpPr/>
          <p:nvPr/>
        </p:nvSpPr>
        <p:spPr bwMode="auto">
          <a:xfrm>
            <a:off x="422916" y="775837"/>
            <a:ext cx="2348884" cy="355739"/>
          </a:xfrm>
          <a:prstGeom prst="roundRect">
            <a:avLst>
              <a:gd name="adj" fmla="val 746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HW megoldások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B5D82EE-2DF2-41EE-8D77-C7D393BB9F72}"/>
              </a:ext>
            </a:extLst>
          </p:cNvPr>
          <p:cNvSpPr/>
          <p:nvPr/>
        </p:nvSpPr>
        <p:spPr bwMode="auto">
          <a:xfrm>
            <a:off x="6038307" y="1568904"/>
            <a:ext cx="2348884" cy="711179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Energiahatékonyabb, </a:t>
            </a: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intelligens hálózat működtetés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1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Applikáció szintű </a:t>
            </a:r>
            <a:r>
              <a:rPr kumimoji="0" lang="hu-H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optimalizálás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CD67DE9-6D90-4C15-BE29-D905A3DEB4C7}"/>
              </a:ext>
            </a:extLst>
          </p:cNvPr>
          <p:cNvSpPr/>
          <p:nvPr/>
        </p:nvSpPr>
        <p:spPr bwMode="auto">
          <a:xfrm>
            <a:off x="388310" y="2945448"/>
            <a:ext cx="2368778" cy="570789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Elektromos energia </a:t>
            </a: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megújuló energiaforrásból</a:t>
            </a:r>
            <a:r>
              <a:rPr kumimoji="0" 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(nap, szél, elektromágneses tér)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1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70FF848-D657-4E62-AB4A-B0C9D7CEBED5}"/>
              </a:ext>
            </a:extLst>
          </p:cNvPr>
          <p:cNvSpPr/>
          <p:nvPr/>
        </p:nvSpPr>
        <p:spPr bwMode="auto">
          <a:xfrm>
            <a:off x="3203848" y="1491639"/>
            <a:ext cx="2420892" cy="162852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100" b="0" i="0" u="none" strike="noStrike" cap="none" normalizeH="0" baseline="0" dirty="0">
              <a:ln>
                <a:noFill/>
              </a:ln>
              <a:effectLst/>
              <a:latin typeface="Telenor" panose="02000000000000000000" pitchFamily="2" charset="-18"/>
            </a:endParaRP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sz="12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" panose="02000000000000000000" pitchFamily="2" charset="-18"/>
              </a:rPr>
              <a:t>Energiahatékonyság (EE) növelése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200" dirty="0">
                <a:solidFill>
                  <a:srgbClr val="00B0F0"/>
                </a:solidFill>
                <a:latin typeface="Telenor" panose="02000000000000000000" pitchFamily="2" charset="-18"/>
              </a:rPr>
              <a:t>Környezeti hatások csökkentése </a:t>
            </a:r>
            <a:r>
              <a:rPr lang="hu-HU" sz="1100" dirty="0">
                <a:solidFill>
                  <a:srgbClr val="00B0F0"/>
                </a:solidFill>
                <a:latin typeface="Telenor" panose="02000000000000000000" pitchFamily="2" charset="-18"/>
              </a:rPr>
              <a:t>(CO</a:t>
            </a:r>
            <a:r>
              <a:rPr lang="hu-HU" sz="700" dirty="0">
                <a:solidFill>
                  <a:srgbClr val="00B0F0"/>
                </a:solidFill>
                <a:latin typeface="Telenor" panose="02000000000000000000" pitchFamily="2" charset="-18"/>
              </a:rPr>
              <a:t>2</a:t>
            </a:r>
            <a:r>
              <a:rPr lang="hu-HU" sz="1100" dirty="0">
                <a:solidFill>
                  <a:srgbClr val="00B0F0"/>
                </a:solidFill>
                <a:latin typeface="Telenor" panose="02000000000000000000" pitchFamily="2" charset="-18"/>
              </a:rPr>
              <a:t> kibocsátás csökkentése)</a:t>
            </a:r>
            <a:endParaRPr kumimoji="0" lang="hu-HU" sz="7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elenor" panose="02000000000000000000" pitchFamily="2" charset="-1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dirty="0">
              <a:ln>
                <a:noFill/>
              </a:ln>
              <a:effectLst/>
              <a:latin typeface="Telenor" panose="02000000000000000000" pitchFamily="2" charset="-1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0F3C7C-FF14-4045-96F8-11FC2825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833" y="3219822"/>
            <a:ext cx="1456285" cy="91274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2859445-2981-49C1-AFFC-2521AB68786C}"/>
              </a:ext>
            </a:extLst>
          </p:cNvPr>
          <p:cNvSpPr/>
          <p:nvPr/>
        </p:nvSpPr>
        <p:spPr bwMode="auto">
          <a:xfrm>
            <a:off x="6038307" y="773774"/>
            <a:ext cx="2348884" cy="355739"/>
          </a:xfrm>
          <a:prstGeom prst="roundRect">
            <a:avLst>
              <a:gd name="adj" fmla="val 746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Hálózati intelligencia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SW megoldások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A5F97674-FC66-47C2-88C1-6A9F2BCE07A7}"/>
              </a:ext>
            </a:extLst>
          </p:cNvPr>
          <p:cNvSpPr/>
          <p:nvPr/>
        </p:nvSpPr>
        <p:spPr bwMode="auto">
          <a:xfrm>
            <a:off x="422916" y="1568905"/>
            <a:ext cx="2348884" cy="939215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Bázis állomások működése </a:t>
            </a: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kevesebb energiával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5G (</a:t>
            </a: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spektrumhatékonyság</a:t>
            </a: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növelése)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1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37D8D48-B3C7-4A2E-83A0-AA1FB7AB1499}"/>
              </a:ext>
            </a:extLst>
          </p:cNvPr>
          <p:cNvSpPr/>
          <p:nvPr/>
        </p:nvSpPr>
        <p:spPr bwMode="auto">
          <a:xfrm>
            <a:off x="6038307" y="2926078"/>
            <a:ext cx="2348884" cy="570798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Hálózattervez</a:t>
            </a: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és a forgalom eloszlás figyelembevételével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1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4FF2CBB-FF0F-4819-B096-CD8EEF0B1E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B4F6AF-C275-4555-9B29-C153D5BF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Energiahatékonyság Javítása: </a:t>
            </a:r>
            <a:r>
              <a:rPr lang="hu-HU" sz="2000" dirty="0">
                <a:solidFill>
                  <a:srgbClr val="00B0F0"/>
                </a:solidFill>
                <a:latin typeface="Telenor Light" panose="02000000000000000000" pitchFamily="2" charset="-18"/>
              </a:rPr>
              <a:t>HW-ek hatékonyságának fejlődése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15941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80F64AD-E9A3-40DC-92EE-C3A5237E7D46}"/>
              </a:ext>
            </a:extLst>
          </p:cNvPr>
          <p:cNvSpPr/>
          <p:nvPr/>
        </p:nvSpPr>
        <p:spPr bwMode="auto">
          <a:xfrm>
            <a:off x="461820" y="4000849"/>
            <a:ext cx="6300990" cy="485137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100" dirty="0">
                <a:latin typeface="Telenor Light" panose="02000000000000000000" pitchFamily="2" charset="-18"/>
              </a:rPr>
              <a:t>Gyártók között akár 15-20%-os különbség is lehet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200" dirty="0">
              <a:latin typeface="Telenor Light" panose="02000000000000000000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3728DAB-B661-466A-B2DD-ADB5758A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62" y="1254750"/>
            <a:ext cx="1887253" cy="1198521"/>
          </a:xfrm>
          <a:prstGeom prst="rect">
            <a:avLst/>
          </a:prstGeom>
        </p:spPr>
      </p:pic>
      <p:sp>
        <p:nvSpPr>
          <p:cNvPr id="40" name="Content Placeholder 5">
            <a:extLst>
              <a:ext uri="{FF2B5EF4-FFF2-40B4-BE49-F238E27FC236}">
                <a16:creationId xmlns:a16="http://schemas.microsoft.com/office/drawing/2014/main" xmlns="" id="{7A389383-EDDE-42E7-A678-389251A6A20F}"/>
              </a:ext>
            </a:extLst>
          </p:cNvPr>
          <p:cNvSpPr txBox="1">
            <a:spLocks/>
          </p:cNvSpPr>
          <p:nvPr/>
        </p:nvSpPr>
        <p:spPr bwMode="auto">
          <a:xfrm>
            <a:off x="472163" y="944037"/>
            <a:ext cx="2016224" cy="2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200" b="1" kern="0" dirty="0">
                <a:latin typeface="Telenor Light" panose="02000000000000000000" pitchFamily="2" charset="-18"/>
              </a:rPr>
              <a:t>PA - HATÉKONYSÁGA</a:t>
            </a:r>
            <a:endParaRPr lang="hu-HU" sz="1200" b="1" kern="12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A711D686-007E-49A3-A11C-5F029F0F7DD0}"/>
              </a:ext>
            </a:extLst>
          </p:cNvPr>
          <p:cNvSpPr/>
          <p:nvPr/>
        </p:nvSpPr>
        <p:spPr bwMode="auto">
          <a:xfrm>
            <a:off x="461821" y="1218729"/>
            <a:ext cx="2309980" cy="1986857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4EBBFED-ADF0-4401-9E24-8D0D5CFA6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47" y="1393260"/>
            <a:ext cx="776034" cy="860109"/>
          </a:xfrm>
          <a:prstGeom prst="rect">
            <a:avLst/>
          </a:prstGeom>
        </p:spPr>
      </p:pic>
      <p:sp>
        <p:nvSpPr>
          <p:cNvPr id="45" name="Content Placeholder 5">
            <a:extLst>
              <a:ext uri="{FF2B5EF4-FFF2-40B4-BE49-F238E27FC236}">
                <a16:creationId xmlns:a16="http://schemas.microsoft.com/office/drawing/2014/main" xmlns="" id="{7E92AC22-3598-4501-9557-726C327650D3}"/>
              </a:ext>
            </a:extLst>
          </p:cNvPr>
          <p:cNvSpPr txBox="1">
            <a:spLocks/>
          </p:cNvSpPr>
          <p:nvPr/>
        </p:nvSpPr>
        <p:spPr bwMode="auto">
          <a:xfrm>
            <a:off x="3006811" y="1009515"/>
            <a:ext cx="2016224" cy="2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200" b="1" kern="0" dirty="0">
                <a:latin typeface="Telenor Light" panose="02000000000000000000" pitchFamily="2" charset="-18"/>
              </a:rPr>
              <a:t>CHIPSET</a:t>
            </a:r>
            <a:endParaRPr lang="hu-HU" sz="1200" b="1" kern="12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2B1C336-C71C-4126-AD20-00ABC98AF39C}"/>
              </a:ext>
            </a:extLst>
          </p:cNvPr>
          <p:cNvSpPr/>
          <p:nvPr/>
        </p:nvSpPr>
        <p:spPr bwMode="auto">
          <a:xfrm>
            <a:off x="2957855" y="1247972"/>
            <a:ext cx="1828526" cy="1968196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1D5A1FE-A42F-4DB0-9CAE-AFDECFBEB693}"/>
              </a:ext>
            </a:extLst>
          </p:cNvPr>
          <p:cNvSpPr txBox="1"/>
          <p:nvPr/>
        </p:nvSpPr>
        <p:spPr>
          <a:xfrm>
            <a:off x="2940640" y="2342449"/>
            <a:ext cx="16107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RF </a:t>
            </a:r>
            <a:r>
              <a:rPr lang="hu-HU" sz="1050" dirty="0" err="1">
                <a:latin typeface="Telenor Light" panose="02000000000000000000" pitchFamily="2" charset="-18"/>
              </a:rPr>
              <a:t>Radio</a:t>
            </a:r>
            <a:r>
              <a:rPr lang="hu-HU" sz="1050" dirty="0">
                <a:latin typeface="Telenor Light" panose="02000000000000000000" pitchFamily="2" charset="-18"/>
              </a:rPr>
              <a:t> </a:t>
            </a:r>
            <a:r>
              <a:rPr lang="hu-HU" sz="1050" dirty="0" err="1">
                <a:latin typeface="Telenor Light" panose="02000000000000000000" pitchFamily="2" charset="-18"/>
              </a:rPr>
              <a:t>on</a:t>
            </a:r>
            <a:r>
              <a:rPr lang="hu-HU" sz="1050" dirty="0">
                <a:latin typeface="Telenor Light" panose="02000000000000000000" pitchFamily="2" charset="-18"/>
              </a:rPr>
              <a:t> Chip: 28 -&gt;16nm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DIF:  10 -&gt; 7nm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30-50%-os javulás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ASIC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C7EE7BBD-E181-48C8-80A5-F62B040B653A}"/>
              </a:ext>
            </a:extLst>
          </p:cNvPr>
          <p:cNvSpPr/>
          <p:nvPr/>
        </p:nvSpPr>
        <p:spPr bwMode="auto">
          <a:xfrm>
            <a:off x="2224978" y="2944540"/>
            <a:ext cx="493924" cy="24369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63%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D98ED2BF-0184-4C26-AFAB-E9BBDDD35131}"/>
              </a:ext>
            </a:extLst>
          </p:cNvPr>
          <p:cNvSpPr/>
          <p:nvPr/>
        </p:nvSpPr>
        <p:spPr bwMode="auto">
          <a:xfrm>
            <a:off x="4342760" y="2882896"/>
            <a:ext cx="415319" cy="31485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6%</a:t>
            </a:r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xmlns="" id="{B7E2F7AF-71DB-4AF5-9F18-180E6CBB03FC}"/>
              </a:ext>
            </a:extLst>
          </p:cNvPr>
          <p:cNvSpPr txBox="1">
            <a:spLocks/>
          </p:cNvSpPr>
          <p:nvPr/>
        </p:nvSpPr>
        <p:spPr bwMode="auto">
          <a:xfrm>
            <a:off x="4902798" y="1009515"/>
            <a:ext cx="2016224" cy="2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200" b="1" kern="0" dirty="0">
                <a:latin typeface="Telenor Light" panose="02000000000000000000" pitchFamily="2" charset="-18"/>
              </a:rPr>
              <a:t>HŰTÉS (COOLING)</a:t>
            </a:r>
            <a:endParaRPr lang="hu-HU" sz="1200" b="1" kern="12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DDD583E6-A8DD-4577-AFFF-761B92E4CE02}"/>
              </a:ext>
            </a:extLst>
          </p:cNvPr>
          <p:cNvSpPr/>
          <p:nvPr/>
        </p:nvSpPr>
        <p:spPr bwMode="auto">
          <a:xfrm>
            <a:off x="4964089" y="1258186"/>
            <a:ext cx="1798721" cy="1968195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8360D7D-98AE-49C2-BFCE-8809C5C242E2}"/>
              </a:ext>
            </a:extLst>
          </p:cNvPr>
          <p:cNvSpPr txBox="1"/>
          <p:nvPr/>
        </p:nvSpPr>
        <p:spPr>
          <a:xfrm>
            <a:off x="4937508" y="2772735"/>
            <a:ext cx="1559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Új elvek és anyagok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30-50% -os javulás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1A11A23-8E0F-4302-B287-FBD62B3716F0}"/>
              </a:ext>
            </a:extLst>
          </p:cNvPr>
          <p:cNvSpPr txBox="1"/>
          <p:nvPr/>
        </p:nvSpPr>
        <p:spPr>
          <a:xfrm>
            <a:off x="527675" y="2449569"/>
            <a:ext cx="2379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 err="1">
                <a:latin typeface="Telenor Light" panose="02000000000000000000" pitchFamily="2" charset="-18"/>
              </a:rPr>
              <a:t>GaN</a:t>
            </a:r>
            <a:endParaRPr lang="hu-HU" sz="1050" dirty="0"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(43%-&gt;) </a:t>
            </a:r>
            <a:r>
              <a:rPr lang="hu-HU" sz="1050" b="1" dirty="0">
                <a:latin typeface="Telenor Light" panose="02000000000000000000" pitchFamily="2" charset="-18"/>
              </a:rPr>
              <a:t>50+% </a:t>
            </a:r>
            <a:r>
              <a:rPr lang="hu-HU" sz="1050" dirty="0">
                <a:latin typeface="Telenor Light" panose="02000000000000000000" pitchFamily="2" charset="-18"/>
              </a:rPr>
              <a:t>2020-ban,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3-5 % 2 évente, 2018 óta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ASIC (</a:t>
            </a:r>
            <a:r>
              <a:rPr lang="hu-HU" sz="1050" dirty="0" err="1">
                <a:latin typeface="Telenor Light" panose="02000000000000000000" pitchFamily="2" charset="-18"/>
              </a:rPr>
              <a:t>vs</a:t>
            </a:r>
            <a:r>
              <a:rPr lang="hu-HU" sz="1050" dirty="0">
                <a:latin typeface="Telenor Light" panose="02000000000000000000" pitchFamily="2" charset="-18"/>
              </a:rPr>
              <a:t> FPGA)</a:t>
            </a:r>
            <a:endParaRPr lang="hu-HU" sz="105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0E131261-F590-49A0-B5E2-F954987FC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63" y="1414034"/>
            <a:ext cx="1425974" cy="1097556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81D30A3-6DAB-42C0-B7F1-B638E23585CC}"/>
              </a:ext>
            </a:extLst>
          </p:cNvPr>
          <p:cNvSpPr/>
          <p:nvPr/>
        </p:nvSpPr>
        <p:spPr bwMode="auto">
          <a:xfrm>
            <a:off x="6308950" y="2882896"/>
            <a:ext cx="470466" cy="3332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50" b="1" dirty="0">
                <a:solidFill>
                  <a:srgbClr val="00B0F0"/>
                </a:solidFill>
                <a:latin typeface="Telenor Light" panose="02000000000000000000" pitchFamily="2" charset="-18"/>
              </a:rPr>
              <a:t>9</a:t>
            </a:r>
            <a:r>
              <a:rPr kumimoji="0" lang="hu-HU" sz="10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elenor Light" panose="02000000000000000000" pitchFamily="2" charset="-18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E96376-AD61-41B6-82D7-96A668E6FB0C}"/>
              </a:ext>
            </a:extLst>
          </p:cNvPr>
          <p:cNvSpPr txBox="1"/>
          <p:nvPr/>
        </p:nvSpPr>
        <p:spPr>
          <a:xfrm>
            <a:off x="527675" y="3272598"/>
            <a:ext cx="24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latin typeface="Telenor Light" panose="02000000000000000000" pitchFamily="2" charset="-18"/>
              </a:rPr>
              <a:t>ASIC: </a:t>
            </a:r>
            <a:r>
              <a:rPr lang="hu-HU" sz="900" i="1" dirty="0" err="1">
                <a:latin typeface="Telenor Light" panose="02000000000000000000" pitchFamily="2" charset="-18"/>
              </a:rPr>
              <a:t>Application</a:t>
            </a:r>
            <a:r>
              <a:rPr lang="hu-HU" sz="900" i="1" dirty="0">
                <a:latin typeface="Telenor Light" panose="02000000000000000000" pitchFamily="2" charset="-18"/>
              </a:rPr>
              <a:t> </a:t>
            </a:r>
            <a:r>
              <a:rPr lang="hu-HU" sz="900" i="1" dirty="0" err="1">
                <a:latin typeface="Telenor Light" panose="02000000000000000000" pitchFamily="2" charset="-18"/>
              </a:rPr>
              <a:t>Specific</a:t>
            </a:r>
            <a:r>
              <a:rPr lang="hu-HU" sz="900" i="1" dirty="0">
                <a:latin typeface="Telenor Light" panose="02000000000000000000" pitchFamily="2" charset="-18"/>
              </a:rPr>
              <a:t> IC</a:t>
            </a:r>
          </a:p>
          <a:p>
            <a:r>
              <a:rPr lang="hu-HU" sz="900" i="1" dirty="0">
                <a:latin typeface="Telenor Light" panose="02000000000000000000" pitchFamily="2" charset="-18"/>
              </a:rPr>
              <a:t>FPGA: </a:t>
            </a:r>
            <a:r>
              <a:rPr lang="hu-HU" sz="900" i="1" dirty="0" err="1">
                <a:latin typeface="Telenor Light" panose="02000000000000000000" pitchFamily="2" charset="-18"/>
              </a:rPr>
              <a:t>Feld-Programmable</a:t>
            </a:r>
            <a:r>
              <a:rPr lang="hu-HU" sz="900" i="1" dirty="0">
                <a:latin typeface="Telenor Light" panose="02000000000000000000" pitchFamily="2" charset="-18"/>
              </a:rPr>
              <a:t> Gate </a:t>
            </a:r>
            <a:r>
              <a:rPr lang="hu-HU" sz="900" i="1" dirty="0" err="1">
                <a:latin typeface="Telenor Light" panose="02000000000000000000" pitchFamily="2" charset="-18"/>
              </a:rPr>
              <a:t>Array</a:t>
            </a:r>
            <a:endParaRPr lang="hu-HU" sz="900" i="1" dirty="0">
              <a:latin typeface="Telenor Light" panose="02000000000000000000" pitchFamily="2" charset="-1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F6C6546-31DB-422C-84BA-C78EBE369014}"/>
              </a:ext>
            </a:extLst>
          </p:cNvPr>
          <p:cNvSpPr/>
          <p:nvPr/>
        </p:nvSpPr>
        <p:spPr bwMode="auto">
          <a:xfrm>
            <a:off x="1979712" y="1723213"/>
            <a:ext cx="390656" cy="15298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elenor Light" panose="02000000000000000000" pitchFamily="2" charset="-18"/>
              </a:rPr>
              <a:t>50+%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A37E9C-B81C-47B5-9C03-B1C84342D6E3}"/>
              </a:ext>
            </a:extLst>
          </p:cNvPr>
          <p:cNvSpPr txBox="1"/>
          <p:nvPr/>
        </p:nvSpPr>
        <p:spPr>
          <a:xfrm>
            <a:off x="2326137" y="3116917"/>
            <a:ext cx="106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rgbClr val="00B0F0"/>
                </a:solidFill>
                <a:latin typeface="Telenor Light" panose="02000000000000000000" pitchFamily="2" charset="-18"/>
              </a:rPr>
              <a:t>BTS fogyasztásának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3D150C-43AD-4BDC-B620-C606BE587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073" y="1698761"/>
            <a:ext cx="2192927" cy="228380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20A256B-C7B1-46EF-9647-355D2DF11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BBF5630-6557-4AC7-A6BB-FBBA080F6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5" grpId="0"/>
      <p:bldP spid="46" grpId="0" animBg="1"/>
      <p:bldP spid="42" grpId="0"/>
      <p:bldP spid="49" grpId="0" animBg="1"/>
      <p:bldP spid="52" grpId="0"/>
      <p:bldP spid="53" grpId="0" animBg="1"/>
      <p:bldP spid="54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Energiahatékonyság Javítása: </a:t>
            </a:r>
            <a:r>
              <a:rPr lang="hu-HU" sz="2000" dirty="0">
                <a:solidFill>
                  <a:srgbClr val="00B0F0"/>
                </a:solidFill>
                <a:latin typeface="Telenor Light" panose="02000000000000000000" pitchFamily="2" charset="-18"/>
              </a:rPr>
              <a:t>5G 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1BA58041-4164-4AD6-A38E-3024AD031578}"/>
              </a:ext>
            </a:extLst>
          </p:cNvPr>
          <p:cNvSpPr/>
          <p:nvPr/>
        </p:nvSpPr>
        <p:spPr bwMode="auto">
          <a:xfrm>
            <a:off x="395536" y="891633"/>
            <a:ext cx="7488832" cy="1896128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E4BA17F4-0035-4E78-9AAE-AE733342D9BF}"/>
              </a:ext>
            </a:extLst>
          </p:cNvPr>
          <p:cNvSpPr/>
          <p:nvPr/>
        </p:nvSpPr>
        <p:spPr bwMode="auto">
          <a:xfrm>
            <a:off x="4163808" y="2838633"/>
            <a:ext cx="3720560" cy="1749342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3G lekapcsolása ~ 2022-ben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Hatékony erőforrás felhasználás 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Dinamikus </a:t>
            </a:r>
            <a:r>
              <a:rPr kumimoji="0" lang="hu-HU" sz="105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Spektrum és teljesítmény megosztás: </a:t>
            </a:r>
            <a:r>
              <a:rPr lang="hu-HU" sz="1050" dirty="0">
                <a:latin typeface="Telenor Light" panose="02000000000000000000" pitchFamily="2" charset="-18"/>
              </a:rPr>
              <a:t> 2G/4G és 4G</a:t>
            </a:r>
            <a:r>
              <a:rPr kumimoji="0" lang="hu-HU" sz="105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/5G; -&gt; nem kell külön rádió egység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050" dirty="0">
                <a:latin typeface="Telenor Light" panose="02000000000000000000" pitchFamily="2" charset="-18"/>
              </a:rPr>
              <a:t>Többsávos rádiók: 7/8/900MHz; 18/2100MHz</a:t>
            </a:r>
            <a:endParaRPr kumimoji="0" lang="hu-HU" sz="105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latin typeface="Telenor Light" panose="02000000000000000000" pitchFamily="2" charset="-18"/>
              </a:rPr>
              <a:t>1800-2600MHz: -&gt;4T4R -&gt; MM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100" dirty="0">
                <a:latin typeface="Telenor Light" panose="02000000000000000000" pitchFamily="2" charset="-18"/>
              </a:rPr>
              <a:t>Integrált antenna: </a:t>
            </a:r>
            <a:r>
              <a:rPr lang="hu-HU" sz="1100" dirty="0" err="1">
                <a:latin typeface="Telenor Light" panose="02000000000000000000" pitchFamily="2" charset="-18"/>
              </a:rPr>
              <a:t>passziv</a:t>
            </a:r>
            <a:r>
              <a:rPr lang="hu-HU" sz="1100" dirty="0">
                <a:latin typeface="Telenor Light" panose="02000000000000000000" pitchFamily="2" charset="-18"/>
              </a:rPr>
              <a:t>  + aktív antenna 1 dobozban (0,5-1dB nyereség)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hu-HU" sz="11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F9F253-1DB3-460E-B7B4-F15268E7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46" y="1048589"/>
            <a:ext cx="3312762" cy="1578068"/>
          </a:xfrm>
          <a:prstGeom prst="rect">
            <a:avLst/>
          </a:prstGeom>
        </p:spPr>
      </p:pic>
      <p:sp>
        <p:nvSpPr>
          <p:cNvPr id="23" name="Content Placeholder 5">
            <a:extLst>
              <a:ext uri="{FF2B5EF4-FFF2-40B4-BE49-F238E27FC236}">
                <a16:creationId xmlns:a16="http://schemas.microsoft.com/office/drawing/2014/main" xmlns="" id="{850AD8A6-3A49-4F96-9896-33D28576D6D3}"/>
              </a:ext>
            </a:extLst>
          </p:cNvPr>
          <p:cNvSpPr txBox="1">
            <a:spLocks/>
          </p:cNvSpPr>
          <p:nvPr/>
        </p:nvSpPr>
        <p:spPr bwMode="auto">
          <a:xfrm>
            <a:off x="1043608" y="593640"/>
            <a:ext cx="4248472" cy="24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400" b="1" kern="0" dirty="0">
                <a:latin typeface="Telenor Light" panose="02000000000000000000" pitchFamily="2" charset="-18"/>
              </a:rPr>
              <a:t>Fokozatos és egyben hatékony generáció váltás</a:t>
            </a:r>
            <a:endParaRPr lang="hu-HU" sz="1200" b="1" kern="12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941BD8-5A43-4BD9-A30C-368405DE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71" y="1362271"/>
            <a:ext cx="1288237" cy="1065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B80D1C-C720-4A0C-A4D3-5595A1E43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34472"/>
            <a:ext cx="1313775" cy="8693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DF6E0D-A431-49B7-9DF1-070AFA1536E8}"/>
              </a:ext>
            </a:extLst>
          </p:cNvPr>
          <p:cNvSpPr txBox="1"/>
          <p:nvPr/>
        </p:nvSpPr>
        <p:spPr>
          <a:xfrm>
            <a:off x="4641462" y="1269412"/>
            <a:ext cx="1370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/>
              <a:t>Dinamikus Spektrum Megosztás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7C72C34-61AC-422C-AF17-5F4E8AD5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975553"/>
            <a:ext cx="2061870" cy="14119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380609C-B43B-4421-90B6-858A6684C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3134385"/>
            <a:ext cx="792088" cy="960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149F62-EEE9-4310-968A-2510B4DBBEF1}"/>
              </a:ext>
            </a:extLst>
          </p:cNvPr>
          <p:cNvSpPr txBox="1"/>
          <p:nvPr/>
        </p:nvSpPr>
        <p:spPr>
          <a:xfrm>
            <a:off x="6226471" y="1334075"/>
            <a:ext cx="13137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600" b="1" dirty="0"/>
              <a:t>Dinamikus Teljesítmény Megosztás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A8FAE9-B8A7-475C-9BBB-3002744B9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2D0B06-97D0-4178-B7DA-5CD218373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9016-9AB4-4EA4-8284-07718D3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5101"/>
            <a:ext cx="8224982" cy="478417"/>
          </a:xfrm>
        </p:spPr>
        <p:txBody>
          <a:bodyPr/>
          <a:lstStyle/>
          <a:p>
            <a:r>
              <a:rPr lang="hu-HU" sz="2000" dirty="0">
                <a:latin typeface="Telenor Light" panose="02000000000000000000" pitchFamily="2" charset="-18"/>
              </a:rPr>
              <a:t>Energiahatékonyság Javítása: </a:t>
            </a:r>
            <a:r>
              <a:rPr lang="hu-HU" sz="2000" dirty="0">
                <a:solidFill>
                  <a:srgbClr val="00B0F0"/>
                </a:solidFill>
                <a:latin typeface="Telenor Light" panose="02000000000000000000" pitchFamily="2" charset="-18"/>
              </a:rPr>
              <a:t>5G II.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CE5033-7AC1-4F13-8B56-3013B0178DA5}"/>
              </a:ext>
            </a:extLst>
          </p:cNvPr>
          <p:cNvCxnSpPr>
            <a:cxnSpLocks/>
          </p:cNvCxnSpPr>
          <p:nvPr/>
        </p:nvCxnSpPr>
        <p:spPr bwMode="auto">
          <a:xfrm>
            <a:off x="0" y="48351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A4774B39-86C4-4A2F-9536-76B676627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480617"/>
              </p:ext>
            </p:extLst>
          </p:nvPr>
        </p:nvGraphicFramePr>
        <p:xfrm>
          <a:off x="559524" y="1520466"/>
          <a:ext cx="3067433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766">
                  <a:extLst>
                    <a:ext uri="{9D8B030D-6E8A-4147-A177-3AD203B41FA5}">
                      <a16:colId xmlns:a16="http://schemas.microsoft.com/office/drawing/2014/main" xmlns="" val="378822775"/>
                    </a:ext>
                  </a:extLst>
                </a:gridCol>
                <a:gridCol w="961955">
                  <a:extLst>
                    <a:ext uri="{9D8B030D-6E8A-4147-A177-3AD203B41FA5}">
                      <a16:colId xmlns:a16="http://schemas.microsoft.com/office/drawing/2014/main" xmlns="" val="544981500"/>
                    </a:ext>
                  </a:extLst>
                </a:gridCol>
                <a:gridCol w="906712">
                  <a:extLst>
                    <a:ext uri="{9D8B030D-6E8A-4147-A177-3AD203B41FA5}">
                      <a16:colId xmlns:a16="http://schemas.microsoft.com/office/drawing/2014/main" xmlns="" val="2161119666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>
                          <a:latin typeface="Telenor Light" panose="02000000000000000000" pitchFamily="2" charset="-18"/>
                        </a:rPr>
                        <a:t>Generation</a:t>
                      </a:r>
                      <a:endParaRPr lang="hu-HU" sz="1000" dirty="0">
                        <a:latin typeface="Telenor Light" panose="02000000000000000000" pitchFamily="2" charset="-1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>
                          <a:latin typeface="Telenor Light" panose="02000000000000000000" pitchFamily="2" charset="-18"/>
                        </a:rPr>
                        <a:t>Bit/Hz (átlagos)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latin typeface="Telenor Light" panose="02000000000000000000" pitchFamily="2" charset="-18"/>
                        </a:rPr>
                        <a:t>MCS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152896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latin typeface="Telenor Light" panose="02000000000000000000" pitchFamily="2" charset="-18"/>
                        </a:rPr>
                        <a:t>GSM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latin typeface="Telenor Light" panose="02000000000000000000" pitchFamily="2" charset="-18"/>
                        </a:rPr>
                        <a:t>0,4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Telenor Light" panose="02000000000000000000" pitchFamily="2" charset="-18"/>
                        </a:rPr>
                        <a:t>GMSK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7195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latin typeface="Telenor Light" panose="02000000000000000000" pitchFamily="2" charset="-18"/>
                        </a:rPr>
                        <a:t>UMTS/HSPA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latin typeface="Telenor Light" panose="02000000000000000000" pitchFamily="2" charset="-18"/>
                        </a:rPr>
                        <a:t>1,2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Telenor Light" panose="02000000000000000000" pitchFamily="2" charset="-18"/>
                        </a:rPr>
                        <a:t>64QAM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41372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latin typeface="Telenor Light" panose="02000000000000000000" pitchFamily="2" charset="-18"/>
                        </a:rPr>
                        <a:t>LTE (2x2)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latin typeface="Telenor Light" panose="02000000000000000000" pitchFamily="2" charset="-18"/>
                        </a:rPr>
                        <a:t>2,5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latin typeface="Telenor Light" panose="02000000000000000000" pitchFamily="2" charset="-18"/>
                        </a:rPr>
                        <a:t>256QAM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414865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>
                          <a:latin typeface="Telenor Light" panose="02000000000000000000" pitchFamily="2" charset="-18"/>
                        </a:rPr>
                        <a:t>5G: 3D M MIMO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>
                          <a:latin typeface="Telenor Light" panose="02000000000000000000" pitchFamily="2" charset="-18"/>
                        </a:rPr>
                        <a:t>8-12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b="1" dirty="0">
                          <a:latin typeface="Telenor Light" panose="02000000000000000000" pitchFamily="2" charset="-18"/>
                        </a:rPr>
                        <a:t>256QAM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120800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FC1520-AEE6-4669-B3C3-6C6B0A9A9278}"/>
              </a:ext>
            </a:extLst>
          </p:cNvPr>
          <p:cNvSpPr txBox="1">
            <a:spLocks/>
          </p:cNvSpPr>
          <p:nvPr/>
        </p:nvSpPr>
        <p:spPr bwMode="auto">
          <a:xfrm>
            <a:off x="650550" y="876361"/>
            <a:ext cx="2898005" cy="2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SzPct val="140000"/>
              <a:buFont typeface="Arial"/>
              <a:buChar char="•"/>
              <a:defRPr sz="19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540000" indent="-180000" algn="l" rtl="0" fontAlgn="base">
              <a:spcBef>
                <a:spcPts val="600"/>
              </a:spcBef>
              <a:spcAft>
                <a:spcPct val="30000"/>
              </a:spcAft>
              <a:buClr>
                <a:srgbClr val="27AAD9"/>
              </a:buClr>
              <a:buSzPct val="90000"/>
              <a:buFont typeface="Lucida Grande"/>
              <a:buChar char="–"/>
              <a:defRPr sz="1400">
                <a:solidFill>
                  <a:srgbClr val="000000"/>
                </a:solidFill>
                <a:latin typeface="+mn-lt"/>
              </a:defRPr>
            </a:lvl3pPr>
            <a:lvl4pPr marL="72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4pPr>
            <a:lvl5pPr marL="900000" indent="-1800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Font typeface="+mj-lt"/>
              <a:buAutoNum type="alphaLcPeriod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30000"/>
              </a:spcAft>
              <a:buClr>
                <a:srgbClr val="27AAD9"/>
              </a:buClr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u-HU" sz="1400" b="1" kern="0" dirty="0">
                <a:latin typeface="Telenor Light" panose="02000000000000000000" pitchFamily="2" charset="-18"/>
              </a:rPr>
              <a:t>Spektrum hatékonyság fejlődése</a:t>
            </a:r>
            <a:endParaRPr lang="hu-HU" sz="1200" b="1" kern="1200" dirty="0">
              <a:solidFill>
                <a:schemeClr val="tx1"/>
              </a:solidFill>
              <a:latin typeface="Telenor Light" panose="02000000000000000000" pitchFamily="2" charset="-1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C5B0CBD-1622-4B5C-B283-30A74C13FCC8}"/>
              </a:ext>
            </a:extLst>
          </p:cNvPr>
          <p:cNvSpPr/>
          <p:nvPr/>
        </p:nvSpPr>
        <p:spPr bwMode="auto">
          <a:xfrm>
            <a:off x="479404" y="1175823"/>
            <a:ext cx="3948580" cy="2043999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BF2C81-C1C6-4B5E-9CA4-11C3A8B611C3}"/>
              </a:ext>
            </a:extLst>
          </p:cNvPr>
          <p:cNvSpPr/>
          <p:nvPr/>
        </p:nvSpPr>
        <p:spPr bwMode="auto">
          <a:xfrm>
            <a:off x="4583860" y="1167062"/>
            <a:ext cx="3948580" cy="2052747"/>
          </a:xfrm>
          <a:prstGeom prst="roundRect">
            <a:avLst>
              <a:gd name="adj" fmla="val 7461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5G: </a:t>
            </a: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3-5</a:t>
            </a:r>
            <a:r>
              <a:rPr kumimoji="0" 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x spektrumhatékonyság</a:t>
            </a:r>
            <a:r>
              <a:rPr kumimoji="0" lang="hu-H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növekedés a </a:t>
            </a:r>
            <a:r>
              <a:rPr kumimoji="0" lang="hu-HU" sz="1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Massive</a:t>
            </a:r>
            <a:r>
              <a:rPr kumimoji="0" lang="hu-H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elenor Light" panose="02000000000000000000" pitchFamily="2" charset="-18"/>
              </a:rPr>
              <a:t> MIMO miatt (SNR javulás + kevesebb teljesítmény felhasználónkként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000" dirty="0">
                <a:latin typeface="Telenor Light" panose="02000000000000000000" pitchFamily="2" charset="-18"/>
              </a:rPr>
              <a:t>Log2(n (nyaláb) )</a:t>
            </a:r>
            <a:endParaRPr lang="hu-HU" sz="1000" dirty="0">
              <a:solidFill>
                <a:srgbClr val="00B0F0"/>
              </a:solidFill>
              <a:latin typeface="Telenor Light" panose="02000000000000000000" pitchFamily="2" charset="-18"/>
            </a:endParaRP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lenor Light" panose="02000000000000000000" pitchFamily="2" charset="-1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AD024-294A-4144-A864-E585670AF570}"/>
              </a:ext>
            </a:extLst>
          </p:cNvPr>
          <p:cNvCxnSpPr/>
          <p:nvPr/>
        </p:nvCxnSpPr>
        <p:spPr bwMode="auto">
          <a:xfrm>
            <a:off x="3722237" y="2418447"/>
            <a:ext cx="0" cy="510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386343-0A91-4728-BEF1-B32347C8228F}"/>
              </a:ext>
            </a:extLst>
          </p:cNvPr>
          <p:cNvSpPr txBox="1"/>
          <p:nvPr/>
        </p:nvSpPr>
        <p:spPr>
          <a:xfrm>
            <a:off x="3700167" y="2478626"/>
            <a:ext cx="432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>
                <a:latin typeface="Telenor Light" panose="02000000000000000000" pitchFamily="2" charset="-18"/>
              </a:rPr>
              <a:t>Ant</a:t>
            </a:r>
            <a:r>
              <a:rPr lang="hu-HU" sz="1000" dirty="0">
                <a:latin typeface="Telenor Light" panose="02000000000000000000" pitchFamily="2" charset="-18"/>
              </a:rPr>
              <a:t>. </a:t>
            </a:r>
            <a:r>
              <a:rPr lang="hu-HU" sz="1000" dirty="0" err="1">
                <a:latin typeface="Telenor Light" panose="02000000000000000000" pitchFamily="2" charset="-18"/>
              </a:rPr>
              <a:t>tech</a:t>
            </a:r>
            <a:r>
              <a:rPr lang="hu-HU" sz="1000" dirty="0">
                <a:latin typeface="Telenor Light" panose="02000000000000000000" pitchFamily="2" charset="-18"/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9B52C46-BDB2-44F6-B94C-15FE8ADDD68C}"/>
              </a:ext>
            </a:extLst>
          </p:cNvPr>
          <p:cNvCxnSpPr/>
          <p:nvPr/>
        </p:nvCxnSpPr>
        <p:spPr bwMode="auto">
          <a:xfrm>
            <a:off x="4132209" y="1981660"/>
            <a:ext cx="0" cy="510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E5B860-D6E0-47BE-9E81-A7E1A84C3606}"/>
              </a:ext>
            </a:extLst>
          </p:cNvPr>
          <p:cNvSpPr txBox="1"/>
          <p:nvPr/>
        </p:nvSpPr>
        <p:spPr>
          <a:xfrm>
            <a:off x="3687303" y="2083156"/>
            <a:ext cx="505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Telenor Light" panose="02000000000000000000" pitchFamily="2" charset="-18"/>
              </a:rPr>
              <a:t>PAPR.</a:t>
            </a:r>
          </a:p>
        </p:txBody>
      </p:sp>
      <p:pic>
        <p:nvPicPr>
          <p:cNvPr id="26" name="Picture 7" descr="Képtalálat a következőre: „Massive Mimo 5G TDD”">
            <a:extLst>
              <a:ext uri="{FF2B5EF4-FFF2-40B4-BE49-F238E27FC236}">
                <a16:creationId xmlns:a16="http://schemas.microsoft.com/office/drawing/2014/main" xmlns="" id="{B0031D1B-B020-44C6-AE8A-1C9DB695E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015" r="4088" b="6848"/>
          <a:stretch/>
        </p:blipFill>
        <p:spPr bwMode="auto">
          <a:xfrm>
            <a:off x="6698836" y="1806961"/>
            <a:ext cx="1716247" cy="12695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Képtalálat a következőre: „Massive Mimo 5G TDD”">
            <a:extLst>
              <a:ext uri="{FF2B5EF4-FFF2-40B4-BE49-F238E27FC236}">
                <a16:creationId xmlns:a16="http://schemas.microsoft.com/office/drawing/2014/main" xmlns="" id="{861BD904-934D-40D1-A61C-30C91DCE6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0481" r="50000" b="6084"/>
          <a:stretch/>
        </p:blipFill>
        <p:spPr bwMode="auto">
          <a:xfrm>
            <a:off x="4861221" y="1806961"/>
            <a:ext cx="1670983" cy="12695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6AA6B2E-A4CA-46EF-B771-BDCCBBFD37A8}"/>
              </a:ext>
            </a:extLst>
          </p:cNvPr>
          <p:cNvSpPr/>
          <p:nvPr/>
        </p:nvSpPr>
        <p:spPr bwMode="auto">
          <a:xfrm>
            <a:off x="2423209" y="2542067"/>
            <a:ext cx="432048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3-5x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C1DE8-31ED-4935-987B-0130AA989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25B4C4-4030-47FF-A1D0-242163FD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4673225"/>
            <a:ext cx="1296144" cy="4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PTEMPLATE">
  <a:themeElements>
    <a:clrScheme name="Template_scale">
      <a:dk1>
        <a:srgbClr val="000000"/>
      </a:dk1>
      <a:lt1>
        <a:srgbClr val="FFFFFF"/>
      </a:lt1>
      <a:dk2>
        <a:srgbClr val="365FAA"/>
      </a:dk2>
      <a:lt2>
        <a:srgbClr val="E0D6B5"/>
      </a:lt2>
      <a:accent1>
        <a:srgbClr val="00ACE7"/>
      </a:accent1>
      <a:accent2>
        <a:srgbClr val="8FE2FF"/>
      </a:accent2>
      <a:accent3>
        <a:srgbClr val="0080AD"/>
      </a:accent3>
      <a:accent4>
        <a:srgbClr val="57D4FF"/>
      </a:accent4>
      <a:accent5>
        <a:srgbClr val="C7F0FF"/>
      </a:accent5>
      <a:accent6>
        <a:srgbClr val="005673"/>
      </a:accent6>
      <a:hlink>
        <a:srgbClr val="BA9E66"/>
      </a:hlink>
      <a:folHlink>
        <a:srgbClr val="8C8F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130926 - BoD - decision - Consumer Postpaid Portfolio Response to Competitor Launch - Version 2" id="{A3FE4B89-4C33-4778-B21E-E5920D8B2A6D}" vid="{DBD489E6-ACCC-43D0-9CB0-8E52F6839A04}"/>
    </a:ext>
  </a:extLst>
</a:theme>
</file>

<file path=ppt/theme/theme2.xml><?xml version="1.0" encoding="utf-8"?>
<a:theme xmlns:a="http://schemas.openxmlformats.org/drawingml/2006/main" name="Telenor_BW_version">
  <a:themeElements>
    <a:clrScheme name="Telenor_BW_version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Telenor_BW_vers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nor_BW_vers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nor_BW_vers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nor_BW_version 12">
        <a:dk1>
          <a:srgbClr val="000000"/>
        </a:dk1>
        <a:lt1>
          <a:srgbClr val="FFFFFF"/>
        </a:lt1>
        <a:dk2>
          <a:srgbClr val="FFFFFF"/>
        </a:dk2>
        <a:lt2>
          <a:srgbClr val="0099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 utforming">
  <a:themeElements>
    <a:clrScheme name="Standard utforming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A2AD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929C00"/>
      </a:accent6>
      <a:hlink>
        <a:srgbClr val="DDD3AF"/>
      </a:hlink>
      <a:folHlink>
        <a:srgbClr val="825C26"/>
      </a:folHlink>
    </a:clrScheme>
    <a:fontScheme name="Standard utform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D4BB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DE6D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929C00"/>
        </a:accent6>
        <a:hlink>
          <a:srgbClr val="DDD3AF"/>
        </a:hlink>
        <a:folHlink>
          <a:srgbClr val="825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PT_TG_White_Lite">
  <a:themeElements>
    <a:clrScheme name="Custom 1">
      <a:dk1>
        <a:srgbClr val="000000"/>
      </a:dk1>
      <a:lt1>
        <a:srgbClr val="FFFFFF"/>
      </a:lt1>
      <a:dk2>
        <a:srgbClr val="365FAA"/>
      </a:dk2>
      <a:lt2>
        <a:srgbClr val="E0D6B5"/>
      </a:lt2>
      <a:accent1>
        <a:srgbClr val="00ACE7"/>
      </a:accent1>
      <a:accent2>
        <a:srgbClr val="D95900"/>
      </a:accent2>
      <a:accent3>
        <a:srgbClr val="A10082"/>
      </a:accent3>
      <a:accent4>
        <a:srgbClr val="C9DB03"/>
      </a:accent4>
      <a:accent5>
        <a:srgbClr val="7D8F29"/>
      </a:accent5>
      <a:accent6>
        <a:srgbClr val="F7DB17"/>
      </a:accent6>
      <a:hlink>
        <a:srgbClr val="BA9E66"/>
      </a:hlink>
      <a:folHlink>
        <a:srgbClr val="8C8F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:Policy xmlns:p="office.server.policy" id="" local="true">
  <p:Name>Telenor Document</p:Name>
  <p:Description/>
  <p:Statement/>
  <p:PolicyItems>
    <p:PolicyItem featureId="Microsoft.Office.RecordsManagement.PolicyFeatures.Expiration" staticId="0x01010088FE03462F1047DF80A53CC6047A122F|1358853645" UniqueId="2a0456e5-c06d-44d4-8efd-5372ff6b355d">
      <p:Name>Retention</p:Name>
      <p:Description>Automatic scheduling of content for processing, and performing a retention action on content that has reached its due date.</p:Description>
      <p:CustomData>
        <Schedules nextStageId="2" default="false">
          <Schedule type="Default">
            <stages/>
          </Schedule>
          <Schedule type="Record">
            <stages>
              <data stageId="1">
                <formula id="Microsoft.Office.RecordsManagement.PolicyFeatures.Expiration.Formula.BuiltIn">
                  <number>0</number>
                  <property>_vti_ItemDeclaredRecord</property>
                  <period>days</period>
                </formula>
                <!-- destnName: Provide here respective 'Send to Connection' name -->
                <action type="action" id="Microsoft.Office.RecordsManagement.PolicyFeatures.Expiration.Action.SubmitFileCopy" destnExplanation="Transferred due to organizational policy" destnId="4a5dba60-a265-47ff-ae50-76b76bba39fa" destnName="Collab_Portal_SendTo" destnUrl="https://team-sec.wow2.telenor.com/sites/recordcenterhub/_vti_bin/officialfile.asmx"/>
              </data>
            </stages>
          </Schedule>
        </Schedules>
      </p:CustomData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lEntityTaxHTField0 xmlns="c5cb72cc-b808-417a-b0c6-3605718dc0a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Telenor Magyarország Zrt (un.MG)</TermName>
          <TermId xmlns="http://schemas.microsoft.com/office/infopath/2007/PartnerControls">fea41d54-846e-49ef-b299-c5e50931c970</TermId>
        </TermInfo>
      </Terms>
    </LegalEntityTaxHTField0>
    <InformationContentTypeTaxHTField0 xmlns="c5cb72cc-b808-417a-b0c6-3605718dc0a5">
      <Terms xmlns="http://schemas.microsoft.com/office/infopath/2007/PartnerControls"/>
    </InformationContentTypeTaxHTField0>
    <TaxCatchAll xmlns="c5cb72cc-b808-417a-b0c6-3605718dc0a5">
      <Value>2</Value>
      <Value>3</Value>
    </TaxCatchAll>
    <InformationOwner xmlns="c5cb72cc-b808-417a-b0c6-3605718dc0a5">
      <UserInfo>
        <DisplayName>Csombok, Péter</DisplayName>
        <AccountId>6</AccountId>
        <AccountType/>
      </UserInfo>
    </InformationOwner>
    <EndOfEfficiency xmlns="c5cb72cc-b808-417a-b0c6-3605718dc0a5" xsi:nil="true"/>
    <InformationContextCategoryTaxHTField0 xmlns="c5cb72cc-b808-417a-b0c6-3605718dc0a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 and Compliance</TermName>
          <TermId xmlns="http://schemas.microsoft.com/office/infopath/2007/PartnerControls">f937ab04-37c6-4a8e-baca-3c551695b0e2</TermId>
        </TermInfo>
      </Terms>
    </InformationContextCategoryTaxHTField0>
    <InformationValue xmlns="c5cb72cc-b808-417a-b0c6-3605718dc0a5">Non-Essential</InformationValue>
    <SecurityClassification xmlns="c5cb72cc-b808-417a-b0c6-3605718dc0a5">Internal</SecurityClassification>
  </documentManagement>
</p:properti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66cf8104-515e-4382-ad05-fa2ecae50d31" ContentTypeId="0x01010088FE03462F1047DF80A53CC6047A122F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Telenor Document" ma:contentTypeID="0x01010088FE03462F1047DF80A53CC6047A122F003C3A8277E8A5334983159B1B2749FA26" ma:contentTypeVersion="6" ma:contentTypeDescription="Telenor Document Content Type" ma:contentTypeScope="" ma:versionID="95df575c4befdea13c632a3edc3dc668">
  <xsd:schema xmlns:xsd="http://www.w3.org/2001/XMLSchema" xmlns:xs="http://www.w3.org/2001/XMLSchema" xmlns:p="http://schemas.microsoft.com/office/2006/metadata/properties" xmlns:ns1="http://schemas.microsoft.com/sharepoint/v3" xmlns:ns2="c5cb72cc-b808-417a-b0c6-3605718dc0a5" targetNamespace="http://schemas.microsoft.com/office/2006/metadata/properties" ma:root="true" ma:fieldsID="f6710526777a3da56097d63b9f9e55be" ns1:_="" ns2:_="">
    <xsd:import namespace="http://schemas.microsoft.com/sharepoint/v3"/>
    <xsd:import namespace="c5cb72cc-b808-417a-b0c6-3605718dc0a5"/>
    <xsd:element name="properties">
      <xsd:complexType>
        <xsd:sequence>
          <xsd:element name="documentManagement">
            <xsd:complexType>
              <xsd:all>
                <xsd:element ref="ns2:SecurityClassification"/>
                <xsd:element ref="ns2:InformationContentTypeTaxHTField0" minOccurs="0"/>
                <xsd:element ref="ns2:InformationContextCategoryTaxHTField0" minOccurs="0"/>
                <xsd:element ref="ns2:LegalEntityTaxHTField0" minOccurs="0"/>
                <xsd:element ref="ns2:InformationOwner" minOccurs="0"/>
                <xsd:element ref="ns2:InformationValue" minOccurs="0"/>
                <xsd:element ref="ns2:EndOfEfficiency" minOccurs="0"/>
                <xsd:element ref="ns1:_dlc_Exempt" minOccurs="0"/>
                <xsd:element ref="ns1:_dlc_ExpireDateSaved" minOccurs="0"/>
                <xsd:element ref="ns1:_dlc_ExpireDate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b72cc-b808-417a-b0c6-3605718dc0a5" elementFormDefault="qualified">
    <xsd:import namespace="http://schemas.microsoft.com/office/2006/documentManagement/types"/>
    <xsd:import namespace="http://schemas.microsoft.com/office/infopath/2007/PartnerControls"/>
    <xsd:element name="SecurityClassification" ma:index="8" ma:displayName="Security Classification" ma:default="Internal" ma:format="RadioButtons" ma:internalName="SecurityClassification">
      <xsd:simpleType>
        <xsd:restriction base="dms:Choice">
          <xsd:enumeration value="Open"/>
          <xsd:enumeration value="Internal"/>
          <xsd:enumeration value="Confidential"/>
        </xsd:restriction>
      </xsd:simpleType>
    </xsd:element>
    <xsd:element name="InformationContentTypeTaxHTField0" ma:index="9" nillable="true" ma:taxonomy="true" ma:internalName="InformationContentTypeTaxHTField0" ma:taxonomyFieldName="InformationContentType" ma:displayName="Information Content Category" ma:readOnly="false" ma:default="" ma:fieldId="{efc0a53f-896b-4de4-9b19-c3e1d2f4c833}" ma:sspId="66cf8104-515e-4382-ad05-fa2ecae50d31" ma:termSetId="5c664073-56bf-4d6c-a41f-69b19194e2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formationContextCategoryTaxHTField0" ma:index="11" ma:taxonomy="true" ma:internalName="InformationContextCategoryTaxHTField0" ma:taxonomyFieldName="InformationContextCategory" ma:displayName="Information Context" ma:fieldId="{5dcca247-dc4a-455f-89de-272cb30d2a76}" ma:sspId="66cf8104-515e-4382-ad05-fa2ecae50d31" ma:termSetId="b59403ee-627a-4059-851f-afbf7a5357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galEntityTaxHTField0" ma:index="13" ma:taxonomy="true" ma:internalName="LegalEntityTaxHTField0" ma:taxonomyFieldName="LegalEntity" ma:displayName="Legal Entity" ma:fieldId="{53c67792-546d-45cb-9914-07e65d651306}" ma:sspId="66cf8104-515e-4382-ad05-fa2ecae50d31" ma:termSetId="391db1ee-d256-476d-ad73-7a514bac5e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formationOwner" ma:index="15" nillable="true" ma:displayName="Information Owner" ma:description="" ma:list="UserInfo" ma:internalName="Information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formationValue" ma:index="16" nillable="true" ma:displayName="Information Value" ma:default="Non-Essential" ma:format="RadioButtons" ma:internalName="InformationValue">
      <xsd:simpleType>
        <xsd:restriction base="dms:Choice">
          <xsd:enumeration value="Non-Essential"/>
          <xsd:enumeration value="Business"/>
          <xsd:enumeration value="Legal"/>
          <xsd:enumeration value="Historical"/>
        </xsd:restriction>
      </xsd:simpleType>
    </xsd:element>
    <xsd:element name="EndOfEfficiency" ma:index="17" nillable="true" ma:displayName="End Of Efficiency" ma:description="End Of Efficiency" ma:format="DateOnly" ma:internalName="EndOfEfficiency">
      <xsd:simpleType>
        <xsd:restriction base="dms:DateTime"/>
      </xsd:simpleType>
    </xsd:element>
    <xsd:element name="TaxCatchAll" ma:index="21" nillable="true" ma:displayName="Taxonomy Catch All Column" ma:hidden="true" ma:list="{7d61bd22-b164-40c7-a476-ce3db33cef7b}" ma:internalName="TaxCatchAll" ma:showField="CatchAllData" ma:web="ebbcbff6-915b-4ba1-ba52-6cda7164a2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77849-C24E-4F66-99CE-BFFBAC052928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BC14B252-A742-4B33-AB9C-CAE9C5CAC1E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5cb72cc-b808-417a-b0c6-3605718dc0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2E6318-5C73-4E94-B78F-F715217743E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3E20A6-DF19-4793-A40E-CCE1EE8EC30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0295C25-704F-4674-A99F-D13B2B59E520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35585528-74D9-4DC4-9A98-53B4B6233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cb72cc-b808-417a-b0c6-3605718dc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60609</TotalTime>
  <Words>1466</Words>
  <Application>Microsoft Office PowerPoint</Application>
  <PresentationFormat>Diavetítés a képernyőre (16:9 oldalarány)</PresentationFormat>
  <Paragraphs>253</Paragraphs>
  <Slides>15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4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6_PTEMPLATE</vt:lpstr>
      <vt:lpstr>Telenor_BW_version</vt:lpstr>
      <vt:lpstr>Standard utforming</vt:lpstr>
      <vt:lpstr>PPT_TG_White_Lite</vt:lpstr>
      <vt:lpstr>think-cell Slide</vt:lpstr>
      <vt:lpstr>PowerPoint bemutató</vt:lpstr>
      <vt:lpstr>Miről lesz szó?</vt:lpstr>
      <vt:lpstr>Mi várható: fogyasztói igények növekedése, mobil technológia fejlődése </vt:lpstr>
      <vt:lpstr>A szolgáltatásnyújtási lánc áttekintése</vt:lpstr>
      <vt:lpstr>A szolgáltatásnyújtási lánc: Rádióhálózat Hatékonyságot befolyásoló paraméterek</vt:lpstr>
      <vt:lpstr>Energiahatékonyság javítása és környezeti hatások csökkentése</vt:lpstr>
      <vt:lpstr>Energiahatékonyság Javítása: HW-ek hatékonyságának fejlődése</vt:lpstr>
      <vt:lpstr>Energiahatékonyság Javítása: 5G I.</vt:lpstr>
      <vt:lpstr>Energiahatékonyság Javítása: 5G II.</vt:lpstr>
      <vt:lpstr>Energiahatékonyság Javítása: Intelligens megoldások (Főleg 5G) I.</vt:lpstr>
      <vt:lpstr>Energiahatékonyság Javítása: Intelligens megoldások (Főleg 5G) II.</vt:lpstr>
      <vt:lpstr>Energiahatékonyság Javítása: Hol tartunk most</vt:lpstr>
      <vt:lpstr>Alternatív megoldások és azok jelentősége I.</vt:lpstr>
      <vt:lpstr>Összefoglalás</vt:lpstr>
      <vt:lpstr>Köszönöm a figyelmet!</vt:lpstr>
    </vt:vector>
  </TitlesOfParts>
  <Company>Telenor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Bodnár Lajos</dc:creator>
  <cp:lastModifiedBy>Fialak</cp:lastModifiedBy>
  <cp:revision>890</cp:revision>
  <dcterms:created xsi:type="dcterms:W3CDTF">2017-09-28T08:42:51Z</dcterms:created>
  <dcterms:modified xsi:type="dcterms:W3CDTF">2020-07-13T14:07:26Z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0x01010088FE03462F1047DF80A53CC6047A122F003C3A8277E8A5334983159B1B2749FA26</vt:lpwstr>
  </property>
  <property fmtid="{D5CDD505-2E9C-101B-9397-08002B2CF9AE}" pid="3" name="_dlc_policyId">
    <vt:lpwstr>0x01010088FE03462F1047DF80A53CC6047A122F|1358853645</vt:lpwstr>
  </property>
  <property fmtid="{D5CDD505-2E9C-101B-9397-08002B2CF9AE}" pid="4" name="ItemRetentionFormula">
    <vt:lpwstr/>
  </property>
  <property fmtid="{D5CDD505-2E9C-101B-9397-08002B2CF9AE}" pid="5" name="InformationContextCategory">
    <vt:lpwstr>3;#Governance and Compliance|f937ab04-37c6-4a8e-baca-3c551695b0e2</vt:lpwstr>
  </property>
  <property fmtid="{D5CDD505-2E9C-101B-9397-08002B2CF9AE}" pid="6" name="LegalEntity">
    <vt:lpwstr>2;#Telenor Magyarország Zrt (un.MG)|fea41d54-846e-49ef-b299-c5e50931c970</vt:lpwstr>
  </property>
  <property fmtid="{D5CDD505-2E9C-101B-9397-08002B2CF9AE}" pid="7" name="InformationContentType">
    <vt:lpwstr/>
  </property>
  <property fmtid="{D5CDD505-2E9C-101B-9397-08002B2CF9AE}" pid="8" name="MSIP_Label_8189e4d0-9994-4017-a22b-6bd72fe052a7_Enabled">
    <vt:lpwstr>true</vt:lpwstr>
  </property>
  <property fmtid="{D5CDD505-2E9C-101B-9397-08002B2CF9AE}" pid="9" name="MSIP_Label_8189e4d0-9994-4017-a22b-6bd72fe052a7_SetDate">
    <vt:lpwstr>2019-10-03T11:05:18Z</vt:lpwstr>
  </property>
  <property fmtid="{D5CDD505-2E9C-101B-9397-08002B2CF9AE}" pid="10" name="MSIP_Label_8189e4d0-9994-4017-a22b-6bd72fe052a7_Method">
    <vt:lpwstr>Privileged</vt:lpwstr>
  </property>
  <property fmtid="{D5CDD505-2E9C-101B-9397-08002B2CF9AE}" pid="11" name="MSIP_Label_8189e4d0-9994-4017-a22b-6bd72fe052a7_Name">
    <vt:lpwstr>Company Internal</vt:lpwstr>
  </property>
  <property fmtid="{D5CDD505-2E9C-101B-9397-08002B2CF9AE}" pid="12" name="MSIP_Label_8189e4d0-9994-4017-a22b-6bd72fe052a7_SiteId">
    <vt:lpwstr>169bbd4f-4054-49cd-a5c7-0244ab23e3a8</vt:lpwstr>
  </property>
  <property fmtid="{D5CDD505-2E9C-101B-9397-08002B2CF9AE}" pid="13" name="MSIP_Label_8189e4d0-9994-4017-a22b-6bd72fe052a7_ActionId">
    <vt:lpwstr>40baf578-c47c-47c4-9631-00001369a0d8</vt:lpwstr>
  </property>
  <property fmtid="{D5CDD505-2E9C-101B-9397-08002B2CF9AE}" pid="14" name="MSIP_Label_8189e4d0-9994-4017-a22b-6bd72fe052a7_ContentBits">
    <vt:lpwstr>1</vt:lpwstr>
  </property>
</Properties>
</file>