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306" r:id="rId3"/>
    <p:sldId id="307" r:id="rId4"/>
    <p:sldId id="290" r:id="rId5"/>
    <p:sldId id="291" r:id="rId6"/>
    <p:sldId id="297" r:id="rId7"/>
    <p:sldId id="301" r:id="rId8"/>
    <p:sldId id="302" r:id="rId9"/>
    <p:sldId id="305" r:id="rId10"/>
    <p:sldId id="303" r:id="rId11"/>
    <p:sldId id="304" r:id="rId12"/>
    <p:sldId id="289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1829"/>
    <a:srgbClr val="B41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80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8251B8-D80C-6140-B4EF-BE6BAE28609D}" type="datetimeFigureOut">
              <a:rPr lang="en-US"/>
              <a:pPr>
                <a:defRPr/>
              </a:pPr>
              <a:t>20. 02. 26.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2A1875-369C-CE41-888B-CB6DF0040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951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E7665B-E0C9-F849-B4D6-A964C406523E}" type="datetimeFigureOut">
              <a:rPr lang="en-US"/>
              <a:pPr>
                <a:defRPr/>
              </a:pPr>
              <a:t>20. 02. 26.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777826-B044-0948-AC2D-168CF3D2B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87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77826-B044-0948-AC2D-168CF3D2B52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2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8748713" y="574675"/>
            <a:ext cx="407987" cy="1674813"/>
          </a:xfrm>
          <a:prstGeom prst="rect">
            <a:avLst/>
          </a:prstGeom>
          <a:solidFill>
            <a:srgbClr val="8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776288" y="2913063"/>
            <a:ext cx="7972425" cy="317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Kép 34" descr="muegyete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872163"/>
            <a:ext cx="14001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76288" y="3082925"/>
            <a:ext cx="6553200" cy="9311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baseline="0">
                <a:solidFill>
                  <a:srgbClr val="B4102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dirty="0" smtClean="0"/>
              <a:t>THE TITLE OF THE PRESENTATION EVEN IN TWO LINES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329488" y="3082925"/>
            <a:ext cx="1560703" cy="9318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hu-HU" dirty="0" smtClean="0"/>
              <a:t>Budapest,</a:t>
            </a:r>
            <a:br>
              <a:rPr lang="hu-HU" dirty="0" smtClean="0"/>
            </a:br>
            <a:r>
              <a:rPr lang="hu-HU" dirty="0" smtClean="0"/>
              <a:t>26. 02. 2017.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776288" y="4203088"/>
            <a:ext cx="6553200" cy="971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262626"/>
                </a:solidFill>
              </a:defRPr>
            </a:lvl1pPr>
          </a:lstStyle>
          <a:p>
            <a:pPr lvl="0"/>
            <a:r>
              <a:rPr lang="hu-HU" dirty="0" smtClean="0"/>
              <a:t>The subtitle and brief description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776288" y="5316023"/>
            <a:ext cx="6553200" cy="3683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871829"/>
                </a:solidFill>
              </a:defRPr>
            </a:lvl1pPr>
          </a:lstStyle>
          <a:p>
            <a:pPr lvl="0"/>
            <a:r>
              <a:rPr lang="hu-HU" dirty="0" smtClean="0"/>
              <a:t>Author Name Surname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776288" y="5778936"/>
            <a:ext cx="6553200" cy="79094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 b="0">
                <a:solidFill>
                  <a:srgbClr val="262626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Department of Networked Systems and Services </a:t>
            </a:r>
            <a:r>
              <a:rPr lang="hu-HU" dirty="0" smtClean="0"/>
              <a:t>mailaddress@hit.bme.hu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6288" y="574674"/>
            <a:ext cx="5587286" cy="16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109383" y="1334317"/>
            <a:ext cx="3034617" cy="50082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2064" y="1312160"/>
            <a:ext cx="5785200" cy="518743"/>
          </a:xfrm>
          <a:prstGeom prst="rect">
            <a:avLst/>
          </a:prstGeom>
        </p:spPr>
        <p:txBody>
          <a:bodyPr/>
          <a:lstStyle>
            <a:lvl1pPr algn="l">
              <a:defRPr sz="2600" b="1" cap="all" baseline="0">
                <a:solidFill>
                  <a:srgbClr val="871829"/>
                </a:solidFill>
              </a:defRPr>
            </a:lvl1pPr>
          </a:lstStyle>
          <a:p>
            <a:r>
              <a:rPr lang="hu-HU" dirty="0" smtClean="0"/>
              <a:t>BIG TITLE 01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52413" y="1900237"/>
            <a:ext cx="5784851" cy="444228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262626"/>
                </a:solidFill>
              </a:defRPr>
            </a:lvl1pPr>
          </a:lstStyle>
          <a:p>
            <a:pPr lvl="0"/>
            <a:r>
              <a:rPr lang="es-ES_tradnl" dirty="0" smtClean="0"/>
              <a:t>Li </a:t>
            </a:r>
            <a:r>
              <a:rPr lang="es-ES_tradnl" dirty="0" err="1" smtClean="0"/>
              <a:t>Europan</a:t>
            </a:r>
            <a:r>
              <a:rPr lang="es-ES_tradnl" dirty="0" smtClean="0"/>
              <a:t> lingues es </a:t>
            </a:r>
            <a:r>
              <a:rPr lang="es-ES_tradnl" dirty="0" err="1" smtClean="0"/>
              <a:t>membres</a:t>
            </a:r>
            <a:r>
              <a:rPr lang="es-ES_tradnl" dirty="0" smtClean="0"/>
              <a:t> del </a:t>
            </a:r>
            <a:r>
              <a:rPr lang="es-ES_tradnl" dirty="0" err="1" smtClean="0"/>
              <a:t>sam</a:t>
            </a:r>
            <a:r>
              <a:rPr lang="es-ES_tradnl" dirty="0" smtClean="0"/>
              <a:t> </a:t>
            </a:r>
            <a:r>
              <a:rPr lang="es-ES_tradnl" dirty="0" err="1" smtClean="0"/>
              <a:t>familie</a:t>
            </a:r>
            <a:r>
              <a:rPr lang="es-ES_tradnl" dirty="0" smtClean="0"/>
              <a:t>. </a:t>
            </a:r>
            <a:r>
              <a:rPr lang="es-ES_tradnl" dirty="0" err="1" smtClean="0"/>
              <a:t>Lor</a:t>
            </a:r>
            <a:r>
              <a:rPr lang="es-ES_tradnl" dirty="0" smtClean="0"/>
              <a:t> </a:t>
            </a:r>
            <a:r>
              <a:rPr lang="es-ES_tradnl" dirty="0" err="1" smtClean="0"/>
              <a:t>separat</a:t>
            </a:r>
            <a:r>
              <a:rPr lang="es-ES_tradnl" dirty="0" smtClean="0"/>
              <a:t> </a:t>
            </a:r>
            <a:r>
              <a:rPr lang="es-ES_tradnl" dirty="0" err="1" smtClean="0"/>
              <a:t>existentie</a:t>
            </a:r>
            <a:r>
              <a:rPr lang="es-ES_tradnl" dirty="0" smtClean="0"/>
              <a:t> es un </a:t>
            </a:r>
            <a:r>
              <a:rPr lang="es-ES_tradnl" dirty="0" err="1" smtClean="0"/>
              <a:t>myth</a:t>
            </a:r>
            <a:r>
              <a:rPr lang="es-ES_trad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51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2063" y="1312160"/>
            <a:ext cx="6505735" cy="518743"/>
          </a:xfrm>
          <a:prstGeom prst="rect">
            <a:avLst/>
          </a:prstGeom>
        </p:spPr>
        <p:txBody>
          <a:bodyPr/>
          <a:lstStyle>
            <a:lvl1pPr algn="l">
              <a:defRPr sz="2600" b="1" cap="all" baseline="0">
                <a:solidFill>
                  <a:srgbClr val="871829"/>
                </a:solidFill>
              </a:defRPr>
            </a:lvl1pPr>
          </a:lstStyle>
          <a:p>
            <a:r>
              <a:rPr lang="hu-HU" dirty="0" smtClean="0"/>
              <a:t>BIG TITLE 01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6992989" y="3898200"/>
            <a:ext cx="2151011" cy="22575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6992990" y="1312160"/>
            <a:ext cx="2151011" cy="2268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60001" y="3898200"/>
            <a:ext cx="6497797" cy="5099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87182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smtClean="0"/>
              <a:t>Smaller title 02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52413" y="1900238"/>
            <a:ext cx="6505575" cy="16795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262626"/>
                </a:solidFill>
              </a:defRPr>
            </a:lvl1pPr>
          </a:lstStyle>
          <a:p>
            <a:pPr lvl="0"/>
            <a:r>
              <a:rPr lang="es-ES_tradnl" dirty="0" smtClean="0"/>
              <a:t>Li </a:t>
            </a:r>
            <a:r>
              <a:rPr lang="es-ES_tradnl" dirty="0" err="1" smtClean="0"/>
              <a:t>Europan</a:t>
            </a:r>
            <a:r>
              <a:rPr lang="es-ES_tradnl" dirty="0" smtClean="0"/>
              <a:t> lingues es </a:t>
            </a:r>
            <a:r>
              <a:rPr lang="es-ES_tradnl" dirty="0" err="1" smtClean="0"/>
              <a:t>membres</a:t>
            </a:r>
            <a:r>
              <a:rPr lang="es-ES_tradnl" dirty="0" smtClean="0"/>
              <a:t> del </a:t>
            </a:r>
            <a:r>
              <a:rPr lang="es-ES_tradnl" dirty="0" err="1" smtClean="0"/>
              <a:t>sam</a:t>
            </a:r>
            <a:r>
              <a:rPr lang="es-ES_tradnl" dirty="0" smtClean="0"/>
              <a:t> </a:t>
            </a:r>
            <a:r>
              <a:rPr lang="es-ES_tradnl" dirty="0" err="1" smtClean="0"/>
              <a:t>familie</a:t>
            </a:r>
            <a:r>
              <a:rPr lang="es-ES_tradnl" dirty="0" smtClean="0"/>
              <a:t>. </a:t>
            </a:r>
            <a:r>
              <a:rPr lang="es-ES_tradnl" dirty="0" err="1" smtClean="0"/>
              <a:t>Lor</a:t>
            </a:r>
            <a:r>
              <a:rPr lang="es-ES_tradnl" dirty="0" smtClean="0"/>
              <a:t> </a:t>
            </a:r>
            <a:r>
              <a:rPr lang="es-ES_tradnl" dirty="0" err="1" smtClean="0"/>
              <a:t>separat</a:t>
            </a:r>
            <a:r>
              <a:rPr lang="es-ES_tradnl" dirty="0" smtClean="0"/>
              <a:t> </a:t>
            </a:r>
            <a:r>
              <a:rPr lang="es-ES_tradnl" dirty="0" err="1" smtClean="0"/>
              <a:t>existentie</a:t>
            </a:r>
            <a:r>
              <a:rPr lang="es-ES_tradnl" dirty="0" smtClean="0"/>
              <a:t> es un </a:t>
            </a:r>
            <a:r>
              <a:rPr lang="es-ES_tradnl" dirty="0" err="1" smtClean="0"/>
              <a:t>myth</a:t>
            </a:r>
            <a:r>
              <a:rPr lang="es-ES_tradnl" dirty="0" smtClean="0"/>
              <a:t>.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2063" y="4468747"/>
            <a:ext cx="6505575" cy="16795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262626"/>
                </a:solidFill>
              </a:defRPr>
            </a:lvl1pPr>
          </a:lstStyle>
          <a:p>
            <a:pPr lvl="0"/>
            <a:r>
              <a:rPr lang="es-ES_tradnl" dirty="0" smtClean="0"/>
              <a:t>Li </a:t>
            </a:r>
            <a:r>
              <a:rPr lang="es-ES_tradnl" dirty="0" err="1" smtClean="0"/>
              <a:t>Europan</a:t>
            </a:r>
            <a:r>
              <a:rPr lang="es-ES_tradnl" dirty="0" smtClean="0"/>
              <a:t> lingues es </a:t>
            </a:r>
            <a:r>
              <a:rPr lang="es-ES_tradnl" dirty="0" err="1" smtClean="0"/>
              <a:t>membres</a:t>
            </a:r>
            <a:r>
              <a:rPr lang="es-ES_tradnl" dirty="0" smtClean="0"/>
              <a:t> del </a:t>
            </a:r>
            <a:r>
              <a:rPr lang="es-ES_tradnl" dirty="0" err="1" smtClean="0"/>
              <a:t>sam</a:t>
            </a:r>
            <a:r>
              <a:rPr lang="es-ES_tradnl" dirty="0" smtClean="0"/>
              <a:t> </a:t>
            </a:r>
            <a:r>
              <a:rPr lang="es-ES_tradnl" dirty="0" err="1" smtClean="0"/>
              <a:t>familie</a:t>
            </a:r>
            <a:r>
              <a:rPr lang="es-ES_tradnl" dirty="0" smtClean="0"/>
              <a:t>. </a:t>
            </a:r>
            <a:r>
              <a:rPr lang="es-ES_tradnl" dirty="0" err="1" smtClean="0"/>
              <a:t>Lor</a:t>
            </a:r>
            <a:r>
              <a:rPr lang="es-ES_tradnl" dirty="0" smtClean="0"/>
              <a:t> </a:t>
            </a:r>
            <a:r>
              <a:rPr lang="es-ES_tradnl" dirty="0" err="1" smtClean="0"/>
              <a:t>separat</a:t>
            </a:r>
            <a:r>
              <a:rPr lang="es-ES_tradnl" dirty="0" smtClean="0"/>
              <a:t> </a:t>
            </a:r>
            <a:r>
              <a:rPr lang="es-ES_tradnl" dirty="0" err="1" smtClean="0"/>
              <a:t>existentie</a:t>
            </a:r>
            <a:r>
              <a:rPr lang="es-ES_tradnl" dirty="0" smtClean="0"/>
              <a:t> es un </a:t>
            </a:r>
            <a:r>
              <a:rPr lang="es-ES_tradnl" dirty="0" err="1" smtClean="0"/>
              <a:t>myth</a:t>
            </a:r>
            <a:r>
              <a:rPr lang="es-ES_trad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05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emphasi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52063" y="1312160"/>
            <a:ext cx="6505735" cy="518743"/>
          </a:xfrm>
          <a:prstGeom prst="rect">
            <a:avLst/>
          </a:prstGeom>
        </p:spPr>
        <p:txBody>
          <a:bodyPr/>
          <a:lstStyle>
            <a:lvl1pPr algn="l">
              <a:defRPr sz="2600" b="1" cap="all" baseline="0">
                <a:solidFill>
                  <a:srgbClr val="871829"/>
                </a:solidFill>
              </a:defRPr>
            </a:lvl1pPr>
          </a:lstStyle>
          <a:p>
            <a:r>
              <a:rPr lang="hu-HU" dirty="0" smtClean="0"/>
              <a:t>BIG TITLE 01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2"/>
          </p:nvPr>
        </p:nvSpPr>
        <p:spPr>
          <a:xfrm>
            <a:off x="6992989" y="3898200"/>
            <a:ext cx="2151011" cy="22575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3"/>
          </p:nvPr>
        </p:nvSpPr>
        <p:spPr>
          <a:xfrm>
            <a:off x="6992990" y="1312160"/>
            <a:ext cx="2151011" cy="2268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60001" y="3898200"/>
            <a:ext cx="6497797" cy="5099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87182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smtClean="0"/>
              <a:t>Smaller title 02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52413" y="1900238"/>
            <a:ext cx="6505575" cy="16795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262626"/>
                </a:solidFill>
              </a:defRPr>
            </a:lvl1pPr>
          </a:lstStyle>
          <a:p>
            <a:pPr lvl="0"/>
            <a:r>
              <a:rPr lang="es-ES_tradnl" dirty="0" smtClean="0"/>
              <a:t>Li </a:t>
            </a:r>
            <a:r>
              <a:rPr lang="es-ES_tradnl" dirty="0" err="1" smtClean="0"/>
              <a:t>Europan</a:t>
            </a:r>
            <a:r>
              <a:rPr lang="es-ES_tradnl" dirty="0" smtClean="0"/>
              <a:t> lingues es </a:t>
            </a:r>
            <a:r>
              <a:rPr lang="es-ES_tradnl" dirty="0" err="1" smtClean="0"/>
              <a:t>membres</a:t>
            </a:r>
            <a:r>
              <a:rPr lang="es-ES_tradnl" dirty="0" smtClean="0"/>
              <a:t> del </a:t>
            </a:r>
            <a:r>
              <a:rPr lang="es-ES_tradnl" dirty="0" err="1" smtClean="0"/>
              <a:t>sam</a:t>
            </a:r>
            <a:r>
              <a:rPr lang="es-ES_tradnl" dirty="0" smtClean="0"/>
              <a:t> </a:t>
            </a:r>
            <a:r>
              <a:rPr lang="es-ES_tradnl" dirty="0" err="1" smtClean="0"/>
              <a:t>familie</a:t>
            </a:r>
            <a:r>
              <a:rPr lang="es-ES_tradnl" dirty="0" smtClean="0"/>
              <a:t>. </a:t>
            </a:r>
            <a:r>
              <a:rPr lang="es-ES_tradnl" dirty="0" err="1" smtClean="0"/>
              <a:t>Lor</a:t>
            </a:r>
            <a:r>
              <a:rPr lang="es-ES_tradnl" dirty="0" smtClean="0"/>
              <a:t> </a:t>
            </a:r>
            <a:r>
              <a:rPr lang="es-ES_tradnl" dirty="0" err="1" smtClean="0"/>
              <a:t>separat</a:t>
            </a:r>
            <a:r>
              <a:rPr lang="es-ES_tradnl" dirty="0" smtClean="0"/>
              <a:t> </a:t>
            </a:r>
            <a:r>
              <a:rPr lang="es-ES_tradnl" dirty="0" err="1" smtClean="0"/>
              <a:t>existentie</a:t>
            </a:r>
            <a:r>
              <a:rPr lang="es-ES_tradnl" dirty="0" smtClean="0"/>
              <a:t> es un </a:t>
            </a:r>
            <a:r>
              <a:rPr lang="es-ES_tradnl" dirty="0" err="1" smtClean="0"/>
              <a:t>myth</a:t>
            </a:r>
            <a:r>
              <a:rPr lang="es-ES_tradnl" dirty="0" smtClean="0"/>
              <a:t>.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2063" y="4468747"/>
            <a:ext cx="6505575" cy="16795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262626"/>
                </a:solidFill>
              </a:defRPr>
            </a:lvl1pPr>
          </a:lstStyle>
          <a:p>
            <a:pPr lvl="0"/>
            <a:r>
              <a:rPr lang="es-ES_tradnl" dirty="0" smtClean="0"/>
              <a:t>Li </a:t>
            </a:r>
            <a:r>
              <a:rPr lang="es-ES_tradnl" dirty="0" err="1" smtClean="0"/>
              <a:t>Europan</a:t>
            </a:r>
            <a:r>
              <a:rPr lang="es-ES_tradnl" dirty="0" smtClean="0"/>
              <a:t> lingues es </a:t>
            </a:r>
            <a:r>
              <a:rPr lang="es-ES_tradnl" dirty="0" err="1" smtClean="0"/>
              <a:t>membres</a:t>
            </a:r>
            <a:r>
              <a:rPr lang="es-ES_tradnl" dirty="0" smtClean="0"/>
              <a:t> del </a:t>
            </a:r>
            <a:r>
              <a:rPr lang="es-ES_tradnl" dirty="0" err="1" smtClean="0"/>
              <a:t>sam</a:t>
            </a:r>
            <a:r>
              <a:rPr lang="es-ES_tradnl" dirty="0" smtClean="0"/>
              <a:t> </a:t>
            </a:r>
            <a:r>
              <a:rPr lang="es-ES_tradnl" dirty="0" err="1" smtClean="0"/>
              <a:t>familie</a:t>
            </a:r>
            <a:r>
              <a:rPr lang="es-ES_tradnl" dirty="0" smtClean="0"/>
              <a:t>. </a:t>
            </a:r>
            <a:r>
              <a:rPr lang="es-ES_tradnl" dirty="0" err="1" smtClean="0"/>
              <a:t>Lor</a:t>
            </a:r>
            <a:r>
              <a:rPr lang="es-ES_tradnl" dirty="0" smtClean="0"/>
              <a:t> </a:t>
            </a:r>
            <a:r>
              <a:rPr lang="es-ES_tradnl" dirty="0" err="1" smtClean="0"/>
              <a:t>separat</a:t>
            </a:r>
            <a:r>
              <a:rPr lang="es-ES_tradnl" dirty="0" smtClean="0"/>
              <a:t> </a:t>
            </a:r>
            <a:r>
              <a:rPr lang="es-ES_tradnl" dirty="0" err="1" smtClean="0"/>
              <a:t>existentie</a:t>
            </a:r>
            <a:r>
              <a:rPr lang="es-ES_tradnl" dirty="0" smtClean="0"/>
              <a:t> es un </a:t>
            </a:r>
            <a:r>
              <a:rPr lang="es-ES_tradnl" dirty="0" err="1" smtClean="0"/>
              <a:t>myth</a:t>
            </a:r>
            <a:r>
              <a:rPr lang="es-ES_trad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2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2063" y="1312160"/>
            <a:ext cx="8575271" cy="518743"/>
          </a:xfrm>
          <a:prstGeom prst="rect">
            <a:avLst/>
          </a:prstGeom>
        </p:spPr>
        <p:txBody>
          <a:bodyPr/>
          <a:lstStyle>
            <a:lvl1pPr algn="l">
              <a:defRPr sz="2600" b="1" cap="all" baseline="0">
                <a:solidFill>
                  <a:srgbClr val="871829"/>
                </a:solidFill>
              </a:defRPr>
            </a:lvl1pPr>
          </a:lstStyle>
          <a:p>
            <a:r>
              <a:rPr lang="hu-HU" dirty="0" smtClean="0"/>
              <a:t>BIG TITLE 01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60001" y="3898200"/>
            <a:ext cx="8564808" cy="5099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>
                <a:solidFill>
                  <a:srgbClr val="87182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 smtClean="0"/>
              <a:t>Smaller title 02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52413" y="1900238"/>
            <a:ext cx="8575060" cy="16795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chemeClr val="accent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Li </a:t>
            </a:r>
            <a:r>
              <a:rPr lang="es-ES_tradnl" dirty="0" err="1" smtClean="0"/>
              <a:t>Europan</a:t>
            </a:r>
            <a:r>
              <a:rPr lang="es-ES_tradnl" dirty="0" smtClean="0"/>
              <a:t> lingues es </a:t>
            </a:r>
            <a:r>
              <a:rPr lang="es-ES_tradnl" dirty="0" err="1" smtClean="0"/>
              <a:t>membres</a:t>
            </a:r>
            <a:r>
              <a:rPr lang="es-ES_tradnl" dirty="0" smtClean="0"/>
              <a:t> del </a:t>
            </a:r>
            <a:r>
              <a:rPr lang="es-ES_tradnl" dirty="0" err="1" smtClean="0"/>
              <a:t>sam</a:t>
            </a:r>
            <a:r>
              <a:rPr lang="es-ES_tradnl" dirty="0" smtClean="0"/>
              <a:t> </a:t>
            </a:r>
            <a:r>
              <a:rPr lang="es-ES_tradnl" dirty="0" err="1" smtClean="0"/>
              <a:t>familie</a:t>
            </a:r>
            <a:r>
              <a:rPr lang="es-ES_tradnl" dirty="0" smtClean="0"/>
              <a:t>. </a:t>
            </a:r>
            <a:r>
              <a:rPr lang="es-ES_tradnl" dirty="0" err="1" smtClean="0"/>
              <a:t>Lor</a:t>
            </a:r>
            <a:r>
              <a:rPr lang="es-ES_tradnl" dirty="0" smtClean="0"/>
              <a:t> </a:t>
            </a:r>
            <a:r>
              <a:rPr lang="es-ES_tradnl" dirty="0" err="1" smtClean="0"/>
              <a:t>separat</a:t>
            </a:r>
            <a:r>
              <a:rPr lang="es-ES_tradnl" dirty="0" smtClean="0"/>
              <a:t> </a:t>
            </a:r>
            <a:r>
              <a:rPr lang="es-ES_tradnl" dirty="0" err="1" smtClean="0"/>
              <a:t>existentie</a:t>
            </a:r>
            <a:r>
              <a:rPr lang="es-ES_tradnl" dirty="0" smtClean="0"/>
              <a:t> es un </a:t>
            </a:r>
            <a:r>
              <a:rPr lang="es-ES_tradnl" dirty="0" err="1" smtClean="0"/>
              <a:t>myth</a:t>
            </a:r>
            <a:r>
              <a:rPr lang="es-ES_tradnl" dirty="0" smtClean="0"/>
              <a:t>.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2063" y="4468747"/>
            <a:ext cx="8575060" cy="16795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262626"/>
                </a:solidFill>
              </a:defRPr>
            </a:lvl1pPr>
          </a:lstStyle>
          <a:p>
            <a:pPr lvl="0"/>
            <a:r>
              <a:rPr lang="es-ES_tradnl" dirty="0" smtClean="0"/>
              <a:t>Li </a:t>
            </a:r>
            <a:r>
              <a:rPr lang="es-ES_tradnl" dirty="0" err="1" smtClean="0"/>
              <a:t>Europan</a:t>
            </a:r>
            <a:r>
              <a:rPr lang="es-ES_tradnl" dirty="0" smtClean="0"/>
              <a:t> lingues es </a:t>
            </a:r>
            <a:r>
              <a:rPr lang="es-ES_tradnl" dirty="0" err="1" smtClean="0"/>
              <a:t>membres</a:t>
            </a:r>
            <a:r>
              <a:rPr lang="es-ES_tradnl" dirty="0" smtClean="0"/>
              <a:t> del </a:t>
            </a:r>
            <a:r>
              <a:rPr lang="es-ES_tradnl" dirty="0" err="1" smtClean="0"/>
              <a:t>sam</a:t>
            </a:r>
            <a:r>
              <a:rPr lang="es-ES_tradnl" dirty="0" smtClean="0"/>
              <a:t> </a:t>
            </a:r>
            <a:r>
              <a:rPr lang="es-ES_tradnl" dirty="0" err="1" smtClean="0"/>
              <a:t>familie</a:t>
            </a:r>
            <a:r>
              <a:rPr lang="es-ES_tradnl" dirty="0" smtClean="0"/>
              <a:t>. </a:t>
            </a:r>
            <a:r>
              <a:rPr lang="es-ES_tradnl" dirty="0" err="1" smtClean="0"/>
              <a:t>Lor</a:t>
            </a:r>
            <a:r>
              <a:rPr lang="es-ES_tradnl" dirty="0" smtClean="0"/>
              <a:t> </a:t>
            </a:r>
            <a:r>
              <a:rPr lang="es-ES_tradnl" dirty="0" err="1" smtClean="0"/>
              <a:t>separat</a:t>
            </a:r>
            <a:r>
              <a:rPr lang="es-ES_tradnl" dirty="0" smtClean="0"/>
              <a:t> </a:t>
            </a:r>
            <a:r>
              <a:rPr lang="es-ES_tradnl" dirty="0" err="1" smtClean="0"/>
              <a:t>existentie</a:t>
            </a:r>
            <a:r>
              <a:rPr lang="es-ES_tradnl" dirty="0" smtClean="0"/>
              <a:t> es un </a:t>
            </a:r>
            <a:r>
              <a:rPr lang="es-ES_tradnl" dirty="0" err="1" smtClean="0"/>
              <a:t>myth</a:t>
            </a:r>
            <a:r>
              <a:rPr lang="es-ES_trad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79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2063" y="1312160"/>
            <a:ext cx="8606631" cy="518743"/>
          </a:xfrm>
          <a:prstGeom prst="rect">
            <a:avLst/>
          </a:prstGeom>
        </p:spPr>
        <p:txBody>
          <a:bodyPr/>
          <a:lstStyle>
            <a:lvl1pPr algn="l">
              <a:defRPr sz="2600" b="1" cap="all" baseline="0">
                <a:solidFill>
                  <a:srgbClr val="871829"/>
                </a:solidFill>
              </a:defRPr>
            </a:lvl1pPr>
          </a:lstStyle>
          <a:p>
            <a:r>
              <a:rPr lang="hu-HU" dirty="0" smtClean="0"/>
              <a:t>BIG TITLE 01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52413" y="1900238"/>
            <a:ext cx="8606419" cy="4457965"/>
          </a:xfrm>
          <a:prstGeom prst="rect">
            <a:avLst/>
          </a:prstGeom>
        </p:spPr>
        <p:txBody>
          <a:bodyPr vert="horz"/>
          <a:lstStyle>
            <a:lvl1pPr marL="17463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2000">
                <a:solidFill>
                  <a:srgbClr val="404040"/>
                </a:solidFill>
              </a:defRPr>
            </a:lvl1pPr>
          </a:lstStyle>
          <a:p>
            <a:pPr eaLnBrk="1" hangingPunct="1">
              <a:defRPr/>
            </a:pP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Lorem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ipsum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dolor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sit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amet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nibh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morbi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turpis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diam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et,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ac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metus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non molestie,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sed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volutpat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dapibus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eleifend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massa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montes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. At ut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scelerisque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sollicitudin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nunc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ut,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mollis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ridiculus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voluptatibus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. Ornare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mattis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magna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tempus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ut,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penatibus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egestas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massa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ipsum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nec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commodo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viverra, urna et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luctus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ac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odio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mauris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non,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commodo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risus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nulla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nam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duis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eleifend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aliquet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donec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eleifend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metus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.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Euismod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integer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turpis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donec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enim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facilisis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in.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Natoque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vero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augue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iaculis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diam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habitasse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donec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mus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. </a:t>
            </a:r>
          </a:p>
          <a:p>
            <a:pPr eaLnBrk="1" hangingPunct="1">
              <a:defRPr/>
            </a:pPr>
            <a:endParaRPr lang="it-IT" dirty="0" smtClean="0">
              <a:solidFill>
                <a:schemeClr val="accent1">
                  <a:lumMod val="85000"/>
                  <a:lumOff val="15000"/>
                </a:schemeClr>
              </a:solidFill>
            </a:endParaRPr>
          </a:p>
          <a:p>
            <a:pPr marL="303213" indent="-285750" eaLnBrk="1" hangingPunct="1">
              <a:buFont typeface="Arial"/>
              <a:buChar char="•"/>
              <a:defRPr/>
            </a:pP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Euismod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integer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turpis</a:t>
            </a:r>
            <a:endParaRPr lang="it-IT" dirty="0" smtClean="0">
              <a:solidFill>
                <a:schemeClr val="accent1">
                  <a:lumMod val="85000"/>
                  <a:lumOff val="15000"/>
                </a:schemeClr>
              </a:solidFill>
            </a:endParaRPr>
          </a:p>
          <a:p>
            <a:pPr marL="303213" indent="-285750" eaLnBrk="1" hangingPunct="1">
              <a:buFont typeface="Arial"/>
              <a:buChar char="•"/>
              <a:defRPr/>
            </a:pP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Euismod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integer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turpis</a:t>
            </a:r>
            <a:endParaRPr lang="it-IT" dirty="0" smtClean="0">
              <a:solidFill>
                <a:schemeClr val="accent1">
                  <a:lumMod val="85000"/>
                  <a:lumOff val="15000"/>
                </a:schemeClr>
              </a:solidFill>
            </a:endParaRPr>
          </a:p>
          <a:p>
            <a:pPr marL="303213" indent="-285750" eaLnBrk="1" hangingPunct="1">
              <a:buFont typeface="Arial"/>
              <a:buChar char="•"/>
              <a:defRPr/>
            </a:pP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Euismod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integer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turpis</a:t>
            </a:r>
            <a:endParaRPr lang="it-IT" dirty="0" smtClean="0">
              <a:solidFill>
                <a:schemeClr val="accent1">
                  <a:lumMod val="85000"/>
                  <a:lumOff val="15000"/>
                </a:schemeClr>
              </a:solidFill>
            </a:endParaRPr>
          </a:p>
          <a:p>
            <a:pPr marL="303213" indent="-285750" eaLnBrk="1" hangingPunct="1">
              <a:buFont typeface="Arial"/>
              <a:buChar char="•"/>
              <a:defRPr/>
            </a:pP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Euismod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integer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turpis</a:t>
            </a:r>
            <a:endParaRPr lang="it-IT" dirty="0" smtClean="0">
              <a:solidFill>
                <a:schemeClr val="accent1">
                  <a:lumMod val="85000"/>
                  <a:lumOff val="15000"/>
                </a:schemeClr>
              </a:solidFill>
            </a:endParaRPr>
          </a:p>
          <a:p>
            <a:pPr marL="303213" indent="-285750" eaLnBrk="1" hangingPunct="1">
              <a:buFont typeface="Arial"/>
              <a:buChar char="•"/>
              <a:defRPr/>
            </a:pP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Euismod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integer</a:t>
            </a:r>
            <a:r>
              <a:rPr lang="it-IT" dirty="0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85000"/>
                    <a:lumOff val="15000"/>
                  </a:schemeClr>
                </a:solidFill>
              </a:rPr>
              <a:t>turpis</a:t>
            </a:r>
            <a:endParaRPr lang="it-IT" dirty="0" smtClean="0">
              <a:solidFill>
                <a:schemeClr val="accent1">
                  <a:lumMod val="85000"/>
                  <a:lumOff val="15000"/>
                </a:schemeClr>
              </a:solidFill>
            </a:endParaRPr>
          </a:p>
          <a:p>
            <a:pPr eaLnBrk="1" hangingPunct="1">
              <a:defRPr/>
            </a:pPr>
            <a:endParaRPr lang="it-IT" dirty="0">
              <a:solidFill>
                <a:schemeClr val="accent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7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4" descr="mu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872163"/>
            <a:ext cx="14001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767138"/>
            <a:ext cx="9155113" cy="2733675"/>
          </a:xfrm>
          <a:prstGeom prst="rect">
            <a:avLst/>
          </a:prstGeom>
          <a:solidFill>
            <a:srgbClr val="8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pic>
        <p:nvPicPr>
          <p:cNvPr id="6" name="Kép 34" descr="mu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3109913"/>
            <a:ext cx="14001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7575" y="1952625"/>
            <a:ext cx="51689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6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450" y="76200"/>
            <a:ext cx="7956550" cy="792163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792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71688" y="6597650"/>
            <a:ext cx="5376862" cy="2746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Overview of Activities </a:t>
            </a:r>
            <a:r>
              <a:rPr lang="hu-HU" altLang="en-US"/>
              <a:t>of</a:t>
            </a:r>
            <a:r>
              <a:rPr lang="en-US" altLang="en-US"/>
              <a:t> the Department of Networked Systems and Services</a:t>
            </a:r>
            <a:endParaRPr lang="hu-H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75475" y="6597650"/>
            <a:ext cx="2133600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3BB90-850D-4B03-BAE6-7221B753A3E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94657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03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90CF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7132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E7178"/>
                </a:solidFill>
              </a:defRPr>
            </a:lvl1pPr>
            <a:lvl2pPr>
              <a:defRPr sz="2000">
                <a:solidFill>
                  <a:srgbClr val="6E7178"/>
                </a:solidFill>
              </a:defRPr>
            </a:lvl2pPr>
            <a:lvl3pPr>
              <a:defRPr sz="1800">
                <a:solidFill>
                  <a:srgbClr val="6E7178"/>
                </a:solidFill>
              </a:defRPr>
            </a:lvl3pPr>
            <a:lvl4pPr>
              <a:defRPr sz="1600">
                <a:solidFill>
                  <a:srgbClr val="6E7178"/>
                </a:solidFill>
              </a:defRPr>
            </a:lvl4pPr>
            <a:lvl5pPr>
              <a:defRPr sz="1400">
                <a:solidFill>
                  <a:srgbClr val="6E7178"/>
                </a:solidFill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1"/>
          </p:nvPr>
        </p:nvSpPr>
        <p:spPr>
          <a:xfrm>
            <a:off x="304800" y="838200"/>
            <a:ext cx="8534400" cy="43204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rgbClr val="4B90CF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2714362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H="1">
            <a:off x="8980488" y="149225"/>
            <a:ext cx="174625" cy="704850"/>
          </a:xfrm>
          <a:prstGeom prst="rect">
            <a:avLst/>
          </a:prstGeom>
          <a:solidFill>
            <a:srgbClr val="8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6573838"/>
            <a:ext cx="9155113" cy="290512"/>
          </a:xfrm>
          <a:prstGeom prst="rect">
            <a:avLst/>
          </a:prstGeom>
          <a:solidFill>
            <a:srgbClr val="871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dirty="0" smtClean="0"/>
              <a:t>     © </a:t>
            </a:r>
            <a:r>
              <a:rPr lang="en-US" sz="1000" dirty="0" smtClean="0"/>
              <a:t>Department of Networked Systems and Services </a:t>
            </a:r>
          </a:p>
        </p:txBody>
      </p:sp>
      <p:pic>
        <p:nvPicPr>
          <p:cNvPr id="1029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96938"/>
            <a:ext cx="12573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1363663" y="1014413"/>
            <a:ext cx="7791450" cy="3175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8572500" y="6573838"/>
            <a:ext cx="341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5ED0D89-4142-A84B-A38A-D908094048C3}" type="slidenum">
              <a:rPr lang="en-US" sz="10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sz="1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0664" y="149225"/>
            <a:ext cx="2376032" cy="7122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6" r:id="rId7"/>
    <p:sldLayoutId id="2147483758" r:id="rId8"/>
    <p:sldLayoutId id="214748376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76287" y="4524815"/>
            <a:ext cx="6860645" cy="971550"/>
          </a:xfrm>
        </p:spPr>
        <p:txBody>
          <a:bodyPr/>
          <a:lstStyle/>
          <a:p>
            <a:r>
              <a:rPr lang="en-US" dirty="0" smtClean="0"/>
              <a:t>Dr. Simon Vilmos, BME HIT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12804" y="3234266"/>
            <a:ext cx="660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Intelligens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közlekedési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rendszerek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hozzák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megváltást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városlakóknak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5" y="-33860"/>
            <a:ext cx="10193867" cy="603250"/>
          </a:xfrm>
        </p:spPr>
        <p:txBody>
          <a:bodyPr/>
          <a:lstStyle/>
          <a:p>
            <a:r>
              <a:rPr lang="en-US" sz="3200" dirty="0" err="1" smtClean="0"/>
              <a:t>Mesterséges</a:t>
            </a:r>
            <a:r>
              <a:rPr lang="en-US" sz="3200" dirty="0" smtClean="0"/>
              <a:t> </a:t>
            </a:r>
            <a:r>
              <a:rPr lang="en-US" sz="3200" dirty="0" err="1" smtClean="0"/>
              <a:t>inteligencia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a </a:t>
            </a:r>
            <a:r>
              <a:rPr lang="en-US" sz="3200" dirty="0" err="1" smtClean="0"/>
              <a:t>közlekedésben</a:t>
            </a:r>
            <a:r>
              <a:rPr lang="en-US" sz="3200" dirty="0" smtClean="0"/>
              <a:t> 1.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4B90CF"/>
                </a:solidFill>
                <a:latin typeface="+mj-lt"/>
              </a:rPr>
              <a:t>Gépi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tanulással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B90CF"/>
                </a:solidFill>
                <a:latin typeface="+mj-lt"/>
              </a:rPr>
              <a:t>közlekedési</a:t>
            </a:r>
            <a:r>
              <a:rPr lang="en-US" sz="28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minták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megtanulása</a:t>
            </a:r>
            <a:endParaRPr lang="en-US" sz="2800" dirty="0">
              <a:solidFill>
                <a:srgbClr val="4B90CF"/>
              </a:solidFill>
              <a:latin typeface="+mj-lt"/>
            </a:endParaRPr>
          </a:p>
          <a:p>
            <a:pPr marL="742950" lvl="2" indent="-342900"/>
            <a:r>
              <a:rPr lang="en-US" sz="2600" dirty="0">
                <a:solidFill>
                  <a:srgbClr val="4B90CF"/>
                </a:solidFill>
                <a:latin typeface="+mj-lt"/>
                <a:cs typeface="ＭＳ Ｐゴシック" charset="0"/>
              </a:rPr>
              <a:t>De ha </a:t>
            </a:r>
            <a:r>
              <a:rPr lang="en-US" sz="26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anomáliák</a:t>
            </a:r>
            <a:r>
              <a:rPr lang="en-US" sz="26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6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jelennek</a:t>
            </a:r>
            <a:r>
              <a:rPr lang="en-US" sz="2600" dirty="0">
                <a:solidFill>
                  <a:srgbClr val="4B90CF"/>
                </a:solidFill>
                <a:latin typeface="+mj-lt"/>
                <a:cs typeface="ＭＳ Ｐゴシック" charset="0"/>
              </a:rPr>
              <a:t> meg?</a:t>
            </a:r>
          </a:p>
          <a:p>
            <a:pPr marL="742950" lvl="2" indent="-342900"/>
            <a:r>
              <a:rPr lang="en-US" sz="26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Újratanulás</a:t>
            </a:r>
            <a:r>
              <a:rPr lang="en-US" sz="26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6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valós</a:t>
            </a:r>
            <a:r>
              <a:rPr lang="en-US" sz="26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6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időben</a:t>
            </a:r>
            <a:r>
              <a:rPr lang="en-US" sz="2600" dirty="0">
                <a:solidFill>
                  <a:srgbClr val="4B90CF"/>
                </a:solidFill>
                <a:latin typeface="+mj-lt"/>
                <a:cs typeface="ＭＳ Ｐゴシック" charset="0"/>
              </a:rPr>
              <a:t>?</a:t>
            </a:r>
          </a:p>
          <a:p>
            <a:pPr marL="342900" lvl="1" indent="-342900">
              <a:buFont typeface="Arial" charset="0"/>
              <a:buChar char="•"/>
            </a:pPr>
            <a:endParaRPr lang="en-US" sz="2800" dirty="0">
              <a:solidFill>
                <a:srgbClr val="4B90CF"/>
              </a:solidFill>
              <a:latin typeface="+mj-lt"/>
              <a:cs typeface="ＭＳ Ｐゴシック" charset="0"/>
            </a:endParaRPr>
          </a:p>
          <a:p>
            <a:r>
              <a:rPr lang="en-US" sz="2800" dirty="0" err="1">
                <a:solidFill>
                  <a:srgbClr val="4B90CF"/>
                </a:solidFill>
                <a:latin typeface="+mj-lt"/>
              </a:rPr>
              <a:t>Segítség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városközlekedési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tervezéshez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illetve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lámpák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valós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idejű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vezérléséhez</a:t>
            </a:r>
            <a:endParaRPr lang="en-US" sz="2800" dirty="0">
              <a:solidFill>
                <a:srgbClr val="4B90CF"/>
              </a:solidFill>
              <a:latin typeface="+mj-lt"/>
            </a:endParaRPr>
          </a:p>
          <a:p>
            <a:endParaRPr lang="en-US" sz="2800" dirty="0" smtClean="0">
              <a:solidFill>
                <a:srgbClr val="4B90CF"/>
              </a:solidFill>
              <a:latin typeface="+mj-lt"/>
            </a:endParaRPr>
          </a:p>
          <a:p>
            <a:r>
              <a:rPr lang="en-US" sz="2800" b="1" dirty="0" err="1" smtClean="0">
                <a:solidFill>
                  <a:srgbClr val="4B90CF"/>
                </a:solidFill>
                <a:latin typeface="+mj-lt"/>
              </a:rPr>
              <a:t>Saját</a:t>
            </a:r>
            <a:r>
              <a:rPr lang="en-US" sz="2800" b="1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4B90CF"/>
                </a:solidFill>
                <a:latin typeface="+mj-lt"/>
              </a:rPr>
              <a:t>megoldás</a:t>
            </a:r>
            <a:r>
              <a:rPr lang="en-US" sz="2800" b="1" dirty="0">
                <a:solidFill>
                  <a:srgbClr val="4B90CF"/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ugyanazon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predikciós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modell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használata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B90CF"/>
                </a:solidFill>
                <a:latin typeface="+mj-lt"/>
              </a:rPr>
              <a:t>különböző</a:t>
            </a:r>
            <a:r>
              <a:rPr lang="en-US" sz="28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B90CF"/>
                </a:solidFill>
                <a:latin typeface="+mj-lt"/>
              </a:rPr>
              <a:t>mérőpontokhoz</a:t>
            </a:r>
            <a:endParaRPr lang="en-US" sz="2800" dirty="0" smtClean="0">
              <a:solidFill>
                <a:srgbClr val="4B90CF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11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21" y="-33860"/>
            <a:ext cx="8534400" cy="603250"/>
          </a:xfrm>
        </p:spPr>
        <p:txBody>
          <a:bodyPr/>
          <a:lstStyle/>
          <a:p>
            <a:r>
              <a:rPr lang="en-US" sz="3200" dirty="0" err="1"/>
              <a:t>Mesterséges</a:t>
            </a:r>
            <a:r>
              <a:rPr lang="en-US" sz="3200" dirty="0"/>
              <a:t> </a:t>
            </a:r>
            <a:r>
              <a:rPr lang="en-US" sz="3200" dirty="0" err="1"/>
              <a:t>inteligencia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a </a:t>
            </a:r>
            <a:r>
              <a:rPr lang="en-US" sz="3200" dirty="0" err="1"/>
              <a:t>közlekedésben</a:t>
            </a:r>
            <a:r>
              <a:rPr lang="en-US" sz="3200" dirty="0"/>
              <a:t> </a:t>
            </a:r>
            <a:r>
              <a:rPr lang="en-US" sz="3200" dirty="0" smtClean="0"/>
              <a:t>2.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4B90CF"/>
                </a:solidFill>
                <a:latin typeface="+mj-lt"/>
              </a:rPr>
              <a:t>Közlekedési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anomáliák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B90CF"/>
                </a:solidFill>
                <a:latin typeface="+mj-lt"/>
              </a:rPr>
              <a:t>detekciója</a:t>
            </a:r>
            <a:endParaRPr lang="en-US" dirty="0" smtClean="0"/>
          </a:p>
          <a:p>
            <a:r>
              <a:rPr lang="en-US" sz="2800" b="1" dirty="0" err="1">
                <a:solidFill>
                  <a:srgbClr val="4B90CF"/>
                </a:solidFill>
                <a:latin typeface="+mj-lt"/>
              </a:rPr>
              <a:t>Saját</a:t>
            </a:r>
            <a:r>
              <a:rPr lang="en-US" sz="2800" b="1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4B90CF"/>
                </a:solidFill>
                <a:latin typeface="+mj-lt"/>
              </a:rPr>
              <a:t>megoldás</a:t>
            </a:r>
            <a:r>
              <a:rPr lang="en-US" sz="2800" b="1" dirty="0">
                <a:solidFill>
                  <a:srgbClr val="4B90CF"/>
                </a:solidFill>
                <a:latin typeface="+mj-lt"/>
              </a:rPr>
              <a:t>:</a:t>
            </a:r>
          </a:p>
          <a:p>
            <a:pPr lvl="1"/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Közlekedési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dugó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definiciója</a:t>
            </a:r>
            <a:endParaRPr lang="en-US" sz="2400" dirty="0">
              <a:solidFill>
                <a:srgbClr val="4B90CF"/>
              </a:solidFill>
              <a:latin typeface="+mj-lt"/>
              <a:cs typeface="ＭＳ Ｐゴシック" charset="0"/>
            </a:endParaRPr>
          </a:p>
          <a:p>
            <a:pPr lvl="1"/>
            <a:r>
              <a:rPr lang="en-US" sz="2400" dirty="0" err="1" smtClean="0">
                <a:solidFill>
                  <a:srgbClr val="4B90CF"/>
                </a:solidFill>
                <a:latin typeface="+mj-lt"/>
                <a:cs typeface="ＭＳ Ｐゴシック" charset="0"/>
              </a:rPr>
              <a:t>Dugók</a:t>
            </a:r>
            <a:r>
              <a:rPr lang="en-US" sz="2400" dirty="0" smtClean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terjedésének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modellezése</a:t>
            </a:r>
            <a:endParaRPr lang="en-US" sz="2400" dirty="0">
              <a:solidFill>
                <a:srgbClr val="4B90CF"/>
              </a:solidFill>
              <a:latin typeface="+mj-lt"/>
              <a:cs typeface="ＭＳ Ｐゴシック" charset="0"/>
            </a:endParaRPr>
          </a:p>
          <a:p>
            <a:pPr lvl="1"/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Ez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alapján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terjedési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részfák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előállítása</a:t>
            </a:r>
            <a:endParaRPr lang="en-US" sz="2400" dirty="0">
              <a:solidFill>
                <a:srgbClr val="4B90CF"/>
              </a:solidFill>
              <a:latin typeface="+mj-lt"/>
              <a:cs typeface="ＭＳ Ｐゴシック" charset="0"/>
            </a:endParaRPr>
          </a:p>
          <a:p>
            <a:pPr lvl="1"/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Időbeli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terjedés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becslése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is</a:t>
            </a:r>
          </a:p>
          <a:p>
            <a:pPr lvl="1"/>
            <a:endParaRPr lang="en-US" dirty="0"/>
          </a:p>
          <a:p>
            <a:pPr lvl="1"/>
            <a:r>
              <a:rPr lang="en-US" sz="2400" dirty="0" err="1" smtClean="0">
                <a:solidFill>
                  <a:srgbClr val="4B90CF"/>
                </a:solidFill>
                <a:latin typeface="+mj-lt"/>
                <a:cs typeface="ＭＳ Ｐゴシック" charset="0"/>
              </a:rPr>
              <a:t>Fel</a:t>
            </a:r>
            <a:r>
              <a:rPr lang="en-US" sz="2400" dirty="0" smtClean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lehet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készülni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az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intelligens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közlekedési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rendszerben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  <a:cs typeface="ＭＳ Ｐゴシック" charset="0"/>
              </a:rPr>
              <a:t>az</a:t>
            </a:r>
            <a:r>
              <a:rPr lang="en-US" sz="2400" dirty="0" smtClean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  <a:cs typeface="ＭＳ Ｐゴシック" charset="0"/>
              </a:rPr>
              <a:t>anomáliák</a:t>
            </a:r>
            <a:r>
              <a:rPr lang="en-US" sz="2400" dirty="0" smtClean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  <a:cs typeface="ＭＳ Ｐゴシック" charset="0"/>
              </a:rPr>
              <a:t>okozta</a:t>
            </a:r>
            <a:r>
              <a:rPr lang="en-US" sz="2400" dirty="0" smtClean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  <a:cs typeface="ＭＳ Ｐゴシック" charset="0"/>
              </a:rPr>
              <a:t>változásokra</a:t>
            </a:r>
            <a:endParaRPr lang="en-US" sz="2400" dirty="0">
              <a:solidFill>
                <a:srgbClr val="4B90CF"/>
              </a:solidFill>
              <a:latin typeface="+mj-lt"/>
              <a:cs typeface="ＭＳ Ｐゴシック" charset="0"/>
            </a:endParaRPr>
          </a:p>
          <a:p>
            <a:pPr lvl="2"/>
            <a:r>
              <a:rPr lang="en-US" sz="20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Lámpák</a:t>
            </a:r>
            <a:r>
              <a:rPr lang="en-US" sz="20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0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vezérlése</a:t>
            </a:r>
            <a:endParaRPr lang="en-US" sz="2000" dirty="0">
              <a:solidFill>
                <a:srgbClr val="4B90CF"/>
              </a:solidFill>
              <a:latin typeface="+mj-lt"/>
              <a:cs typeface="ＭＳ Ｐゴシック" charset="0"/>
            </a:endParaRPr>
          </a:p>
          <a:p>
            <a:pPr lvl="2"/>
            <a:r>
              <a:rPr lang="en-US" sz="2000" dirty="0">
                <a:solidFill>
                  <a:srgbClr val="4B90CF"/>
                </a:solidFill>
                <a:latin typeface="+mj-lt"/>
                <a:cs typeface="ＭＳ Ｐゴシック" charset="0"/>
              </a:rPr>
              <a:t>VX2 </a:t>
            </a:r>
            <a:r>
              <a:rPr lang="en-US" sz="2000" dirty="0" err="1" smtClean="0">
                <a:solidFill>
                  <a:srgbClr val="4B90CF"/>
                </a:solidFill>
                <a:latin typeface="+mj-lt"/>
                <a:cs typeface="ＭＳ Ｐゴシック" charset="0"/>
              </a:rPr>
              <a:t>figyelmeztetések</a:t>
            </a:r>
            <a:endParaRPr lang="en-US" sz="2000" dirty="0" smtClean="0">
              <a:solidFill>
                <a:srgbClr val="4B90CF"/>
              </a:solidFill>
              <a:latin typeface="+mj-lt"/>
              <a:cs typeface="ＭＳ Ｐゴシック" charset="0"/>
            </a:endParaRPr>
          </a:p>
          <a:p>
            <a:pPr lvl="2"/>
            <a:r>
              <a:rPr lang="en-US" sz="2000" dirty="0" err="1" smtClean="0">
                <a:solidFill>
                  <a:srgbClr val="4B90CF"/>
                </a:solidFill>
                <a:latin typeface="+mj-lt"/>
                <a:cs typeface="ＭＳ Ｐゴシック" charset="0"/>
              </a:rPr>
              <a:t>Városi</a:t>
            </a:r>
            <a:r>
              <a:rPr lang="en-US" sz="2000" dirty="0" smtClean="0">
                <a:solidFill>
                  <a:srgbClr val="4B90CF"/>
                </a:solidFill>
                <a:latin typeface="+mj-lt"/>
                <a:cs typeface="ＭＳ Ｐゴシック" charset="0"/>
              </a:rPr>
              <a:t> app</a:t>
            </a:r>
            <a:endParaRPr lang="en-US" sz="2000" dirty="0">
              <a:solidFill>
                <a:srgbClr val="4B90CF"/>
              </a:solidFill>
              <a:latin typeface="+mj-lt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74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688" y="1068388"/>
            <a:ext cx="7127875" cy="53673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79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378" y="304800"/>
            <a:ext cx="8534400" cy="603250"/>
          </a:xfrm>
        </p:spPr>
        <p:txBody>
          <a:bodyPr/>
          <a:lstStyle/>
          <a:p>
            <a:r>
              <a:rPr lang="en-US" sz="2800" dirty="0" err="1" smtClean="0"/>
              <a:t>Tárgyak</a:t>
            </a:r>
            <a:r>
              <a:rPr lang="en-US" sz="2800" dirty="0" smtClean="0"/>
              <a:t> </a:t>
            </a:r>
            <a:r>
              <a:rPr lang="en-US" sz="2800" dirty="0" err="1" smtClean="0"/>
              <a:t>Internete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Internet of Things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404" b="-40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6891867" y="6237288"/>
            <a:ext cx="19473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1500" i="0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Forrás</a:t>
            </a:r>
            <a:r>
              <a:rPr lang="en-US" sz="1500" i="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: SKYWORKS</a:t>
            </a:r>
          </a:p>
        </p:txBody>
      </p:sp>
    </p:spTree>
    <p:extLst>
      <p:ext uri="{BB962C8B-B14F-4D97-AF65-F5344CB8AC3E}">
        <p14:creationId xmlns:p14="http://schemas.microsoft.com/office/powerpoint/2010/main" val="289648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3" y="304800"/>
            <a:ext cx="8534400" cy="603250"/>
          </a:xfrm>
        </p:spPr>
        <p:txBody>
          <a:bodyPr/>
          <a:lstStyle/>
          <a:p>
            <a:r>
              <a:rPr lang="en-US" sz="3600" dirty="0" err="1" smtClean="0"/>
              <a:t>Őrületes</a:t>
            </a:r>
            <a:r>
              <a:rPr lang="en-US" sz="3600" dirty="0" smtClean="0"/>
              <a:t> </a:t>
            </a:r>
            <a:r>
              <a:rPr lang="en-US" sz="3600" dirty="0" err="1" smtClean="0"/>
              <a:t>növekedés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6883" r="-16883"/>
          <a:stretch>
            <a:fillRect/>
          </a:stretch>
        </p:blipFill>
        <p:spPr>
          <a:xfrm>
            <a:off x="220135" y="1439335"/>
            <a:ext cx="8534400" cy="471328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5842000" y="6180662"/>
            <a:ext cx="299720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1500" i="0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Forr</a:t>
            </a:r>
            <a:r>
              <a:rPr lang="en-US" sz="1500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ás</a:t>
            </a:r>
            <a:r>
              <a:rPr lang="en-US" sz="15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: World Economic Forum </a:t>
            </a:r>
            <a:endParaRPr lang="en-US" sz="1500" i="0" dirty="0" smtClean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51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2" y="304800"/>
            <a:ext cx="8178794" cy="603250"/>
          </a:xfrm>
        </p:spPr>
        <p:txBody>
          <a:bodyPr/>
          <a:lstStyle/>
          <a:p>
            <a:r>
              <a:rPr lang="en-US" sz="4000" dirty="0" err="1"/>
              <a:t>Okos</a:t>
            </a:r>
            <a:r>
              <a:rPr lang="en-US" sz="4000" dirty="0"/>
              <a:t> </a:t>
            </a:r>
            <a:r>
              <a:rPr lang="en-US" sz="4000" dirty="0" err="1"/>
              <a:t>városok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178800" cy="47132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solidFill>
                  <a:srgbClr val="4B90CF"/>
                </a:solidFill>
                <a:latin typeface="+mj-lt"/>
              </a:rPr>
              <a:t>Okos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városok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: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elavult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buzzword,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ki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hisz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még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benne?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rgbClr val="4B90CF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dirty="0" err="1">
                <a:solidFill>
                  <a:srgbClr val="4B90CF"/>
                </a:solidFill>
                <a:latin typeface="+mj-lt"/>
              </a:rPr>
              <a:t>Mi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a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mai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megapoliszok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legnagyobb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problémája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?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rgbClr val="4B90CF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dirty="0" err="1">
                <a:solidFill>
                  <a:srgbClr val="4B90CF"/>
                </a:solidFill>
                <a:latin typeface="+mj-lt"/>
              </a:rPr>
              <a:t>Túl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komplex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közlekedési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rendszerek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: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nehéz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koordinálni</a:t>
            </a:r>
            <a:endParaRPr lang="en-US" dirty="0">
              <a:solidFill>
                <a:srgbClr val="4B90C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510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19" y="160865"/>
            <a:ext cx="7956550" cy="792163"/>
          </a:xfrm>
        </p:spPr>
        <p:txBody>
          <a:bodyPr/>
          <a:lstStyle/>
          <a:p>
            <a:r>
              <a:rPr lang="en-US" sz="4000" dirty="0" err="1">
                <a:solidFill>
                  <a:srgbClr val="4B90CF"/>
                </a:solidFill>
              </a:rPr>
              <a:t>Automatizált</a:t>
            </a:r>
            <a:r>
              <a:rPr lang="en-US" sz="4000" dirty="0">
                <a:solidFill>
                  <a:srgbClr val="4B90CF"/>
                </a:solidFill>
              </a:rPr>
              <a:t> </a:t>
            </a:r>
            <a:r>
              <a:rPr lang="en-US" sz="4000" dirty="0" err="1">
                <a:solidFill>
                  <a:srgbClr val="4B90CF"/>
                </a:solidFill>
              </a:rPr>
              <a:t>város</a:t>
            </a:r>
            <a:endParaRPr lang="en-US" sz="4000" dirty="0">
              <a:solidFill>
                <a:srgbClr val="4B90C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634"/>
            <a:ext cx="8229600" cy="47926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solidFill>
                  <a:srgbClr val="4B90CF"/>
                </a:solidFill>
                <a:latin typeface="+mj-lt"/>
              </a:rPr>
              <a:t>Hogyan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lehet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automatizálni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a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közlekedést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?</a:t>
            </a:r>
          </a:p>
          <a:p>
            <a:pPr>
              <a:spcBef>
                <a:spcPct val="0"/>
              </a:spcBef>
            </a:pPr>
            <a:endParaRPr lang="en-US" dirty="0">
              <a:solidFill>
                <a:srgbClr val="4B90CF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dirty="0" err="1">
                <a:solidFill>
                  <a:srgbClr val="4B90CF"/>
                </a:solidFill>
                <a:latin typeface="+mj-lt"/>
              </a:rPr>
              <a:t>Először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is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minden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elemét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ismerni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kell</a:t>
            </a:r>
            <a:endParaRPr lang="en-US" dirty="0">
              <a:solidFill>
                <a:srgbClr val="4B90CF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4B90CF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dirty="0" err="1">
                <a:solidFill>
                  <a:srgbClr val="4B90CF"/>
                </a:solidFill>
                <a:latin typeface="+mj-lt"/>
              </a:rPr>
              <a:t>Hatalmas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adatmennyiség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begyűjtése</a:t>
            </a:r>
            <a:endParaRPr lang="en-US" dirty="0">
              <a:solidFill>
                <a:srgbClr val="4B90CF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4B90CF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dirty="0" err="1">
                <a:solidFill>
                  <a:srgbClr val="4B90CF"/>
                </a:solidFill>
                <a:latin typeface="+mj-lt"/>
              </a:rPr>
              <a:t>Utána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jön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a </a:t>
            </a:r>
            <a:r>
              <a:rPr lang="en-US" dirty="0" err="1">
                <a:solidFill>
                  <a:srgbClr val="4B90CF"/>
                </a:solidFill>
                <a:latin typeface="+mj-lt"/>
              </a:rPr>
              <a:t>neheze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: </a:t>
            </a:r>
            <a:r>
              <a:rPr lang="en-US" dirty="0" err="1" smtClean="0">
                <a:solidFill>
                  <a:srgbClr val="4B90CF"/>
                </a:solidFill>
                <a:latin typeface="+mj-lt"/>
              </a:rPr>
              <a:t>adatelemzés</a:t>
            </a:r>
            <a:r>
              <a:rPr lang="en-US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4B90CF"/>
                </a:solidFill>
                <a:latin typeface="+mj-lt"/>
              </a:rPr>
              <a:t>és</a:t>
            </a:r>
            <a:r>
              <a:rPr lang="en-US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4B90CF"/>
                </a:solidFill>
                <a:latin typeface="+mj-lt"/>
              </a:rPr>
              <a:t>gépi</a:t>
            </a:r>
            <a:r>
              <a:rPr lang="en-US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4B90CF"/>
                </a:solidFill>
                <a:latin typeface="+mj-lt"/>
              </a:rPr>
              <a:t>tanulás</a:t>
            </a:r>
            <a:endParaRPr lang="en-US" dirty="0">
              <a:solidFill>
                <a:srgbClr val="4B90C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424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909" y="59267"/>
            <a:ext cx="7956550" cy="792163"/>
          </a:xfrm>
        </p:spPr>
        <p:txBody>
          <a:bodyPr/>
          <a:lstStyle/>
          <a:p>
            <a:r>
              <a:rPr lang="en-US" sz="2800" dirty="0" err="1">
                <a:solidFill>
                  <a:srgbClr val="4B90CF"/>
                </a:solidFill>
              </a:rPr>
              <a:t>Mesterséges</a:t>
            </a:r>
            <a:r>
              <a:rPr lang="en-US" sz="2800" dirty="0">
                <a:solidFill>
                  <a:srgbClr val="4B90CF"/>
                </a:solidFill>
              </a:rPr>
              <a:t> </a:t>
            </a:r>
            <a:r>
              <a:rPr lang="en-US" sz="2800" dirty="0" err="1">
                <a:solidFill>
                  <a:srgbClr val="4B90CF"/>
                </a:solidFill>
              </a:rPr>
              <a:t>intelligencia</a:t>
            </a:r>
            <a:r>
              <a:rPr lang="en-US" sz="2800" dirty="0">
                <a:solidFill>
                  <a:srgbClr val="4B90CF"/>
                </a:solidFill>
              </a:rPr>
              <a:t> </a:t>
            </a:r>
            <a:r>
              <a:rPr lang="en-US" sz="2800" dirty="0" smtClean="0">
                <a:solidFill>
                  <a:srgbClr val="4B90CF"/>
                </a:solidFill>
              </a:rPr>
              <a:t/>
            </a:r>
            <a:br>
              <a:rPr lang="en-US" sz="2800" dirty="0" smtClean="0">
                <a:solidFill>
                  <a:srgbClr val="4B90CF"/>
                </a:solidFill>
              </a:rPr>
            </a:br>
            <a:r>
              <a:rPr lang="en-US" sz="2800" dirty="0" smtClean="0">
                <a:solidFill>
                  <a:srgbClr val="4B90CF"/>
                </a:solidFill>
              </a:rPr>
              <a:t>a </a:t>
            </a:r>
            <a:r>
              <a:rPr lang="en-US" sz="2800" dirty="0" err="1">
                <a:solidFill>
                  <a:srgbClr val="4B90CF"/>
                </a:solidFill>
              </a:rPr>
              <a:t>közlekedésben</a:t>
            </a:r>
            <a:endParaRPr lang="en-US" sz="2800" dirty="0">
              <a:solidFill>
                <a:srgbClr val="4B90C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6322" b="6322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 bwMode="auto">
          <a:xfrm>
            <a:off x="6316133" y="6265333"/>
            <a:ext cx="237066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1500" i="0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Forrás</a:t>
            </a:r>
            <a:r>
              <a:rPr lang="en-US" sz="1500" i="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500" i="0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Alibaba</a:t>
            </a:r>
            <a:r>
              <a:rPr lang="en-US" sz="1500" i="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 City Brain</a:t>
            </a:r>
          </a:p>
        </p:txBody>
      </p:sp>
    </p:spTree>
    <p:extLst>
      <p:ext uri="{BB962C8B-B14F-4D97-AF65-F5344CB8AC3E}">
        <p14:creationId xmlns:p14="http://schemas.microsoft.com/office/powerpoint/2010/main" val="15428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14" y="304800"/>
            <a:ext cx="8534400" cy="603250"/>
          </a:xfrm>
        </p:spPr>
        <p:txBody>
          <a:bodyPr/>
          <a:lstStyle/>
          <a:p>
            <a:r>
              <a:rPr lang="en-US" sz="3600" dirty="0" smtClean="0"/>
              <a:t>5G </a:t>
            </a:r>
            <a:r>
              <a:rPr lang="en-US" sz="3600" dirty="0" err="1" smtClean="0"/>
              <a:t>hatása</a:t>
            </a:r>
            <a:r>
              <a:rPr lang="en-US" sz="3600" dirty="0" smtClean="0"/>
              <a:t> a </a:t>
            </a:r>
            <a:r>
              <a:rPr lang="en-US" sz="3600" dirty="0" err="1" smtClean="0"/>
              <a:t>közlekedésre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4B90CF"/>
                </a:solidFill>
                <a:latin typeface="+mj-lt"/>
              </a:rPr>
              <a:t>Jelentős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mértékben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megnöveli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begyűjtött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B90CF"/>
                </a:solidFill>
                <a:latin typeface="+mj-lt"/>
              </a:rPr>
              <a:t>adatmennyiséget</a:t>
            </a:r>
            <a:endParaRPr lang="en-US" sz="2800" dirty="0" smtClean="0">
              <a:solidFill>
                <a:srgbClr val="4B90CF"/>
              </a:solidFill>
              <a:latin typeface="+mj-lt"/>
            </a:endParaRPr>
          </a:p>
          <a:p>
            <a:pPr lvl="1"/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Nagyobb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adatviteli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ráta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miatt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több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szenzor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egy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gatewayhez</a:t>
            </a:r>
            <a:endParaRPr lang="en-US" sz="2400" dirty="0" smtClean="0">
              <a:solidFill>
                <a:srgbClr val="4B90CF"/>
              </a:solidFill>
              <a:latin typeface="+mj-lt"/>
            </a:endParaRPr>
          </a:p>
          <a:p>
            <a:pPr lvl="1"/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Autonóm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járművek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kameráinak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nagy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felbontású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streamjei</a:t>
            </a:r>
            <a:r>
              <a:rPr lang="en-US" sz="24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is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átvihetőek</a:t>
            </a:r>
            <a:endParaRPr lang="en-US" sz="2400" dirty="0">
              <a:solidFill>
                <a:srgbClr val="4B90CF"/>
              </a:solidFill>
              <a:latin typeface="+mj-lt"/>
            </a:endParaRPr>
          </a:p>
          <a:p>
            <a:pPr lvl="1"/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Járművek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közötti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és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jármű-infrastruktúra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kommunikáció</a:t>
            </a:r>
            <a:endParaRPr lang="en-US" sz="2400" dirty="0" smtClean="0">
              <a:solidFill>
                <a:srgbClr val="4B90CF"/>
              </a:solidFill>
              <a:latin typeface="+mj-lt"/>
            </a:endParaRPr>
          </a:p>
          <a:p>
            <a:pPr lvl="1"/>
            <a:endParaRPr lang="en-US" dirty="0">
              <a:solidFill>
                <a:srgbClr val="4B90CF"/>
              </a:solidFill>
              <a:latin typeface="+mj-lt"/>
            </a:endParaRPr>
          </a:p>
          <a:p>
            <a:r>
              <a:rPr lang="en-US" sz="2800" dirty="0" err="1" smtClean="0">
                <a:solidFill>
                  <a:srgbClr val="4B90CF"/>
                </a:solidFill>
                <a:latin typeface="+mj-lt"/>
              </a:rPr>
              <a:t>Alacsony</a:t>
            </a:r>
            <a:r>
              <a:rPr lang="en-US" sz="28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4B90CF"/>
                </a:solidFill>
                <a:latin typeface="+mj-lt"/>
              </a:rPr>
              <a:t>válaszidők</a:t>
            </a:r>
            <a:endParaRPr lang="en-US" sz="2800" dirty="0" smtClean="0">
              <a:solidFill>
                <a:srgbClr val="4B90CF"/>
              </a:solidFill>
              <a:latin typeface="+mj-lt"/>
            </a:endParaRPr>
          </a:p>
          <a:p>
            <a:pPr lvl="1"/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Valós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időben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lehet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monitorozni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a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közlekedési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rendszert</a:t>
            </a:r>
            <a:endParaRPr lang="en-US" sz="2400" dirty="0" smtClean="0">
              <a:solidFill>
                <a:srgbClr val="4B90CF"/>
              </a:solidFill>
              <a:latin typeface="+mj-lt"/>
            </a:endParaRPr>
          </a:p>
          <a:p>
            <a:pPr lvl="1"/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Sőt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</a:rPr>
              <a:t>beavatkozni</a:t>
            </a:r>
            <a:r>
              <a:rPr lang="en-US" sz="2400" dirty="0" smtClean="0">
                <a:solidFill>
                  <a:srgbClr val="4B90CF"/>
                </a:solidFill>
                <a:latin typeface="+mj-lt"/>
              </a:rPr>
              <a:t> is!</a:t>
            </a:r>
            <a:endParaRPr lang="en-US" sz="2400" dirty="0">
              <a:solidFill>
                <a:srgbClr val="4B90CF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47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79" y="304800"/>
            <a:ext cx="8534400" cy="603250"/>
          </a:xfrm>
        </p:spPr>
        <p:txBody>
          <a:bodyPr/>
          <a:lstStyle/>
          <a:p>
            <a:r>
              <a:rPr lang="en-US" sz="3200" dirty="0" err="1" smtClean="0"/>
              <a:t>Intelligens</a:t>
            </a:r>
            <a:r>
              <a:rPr lang="en-US" sz="3200" dirty="0" smtClean="0"/>
              <a:t> </a:t>
            </a:r>
            <a:r>
              <a:rPr lang="en-US" sz="3200" dirty="0" err="1" smtClean="0"/>
              <a:t>közlekedési</a:t>
            </a:r>
            <a:r>
              <a:rPr lang="en-US" sz="3200" dirty="0" smtClean="0"/>
              <a:t> </a:t>
            </a:r>
            <a:r>
              <a:rPr lang="en-US" sz="3200" dirty="0" err="1" smtClean="0"/>
              <a:t>rendszer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4B90CF"/>
                </a:solidFill>
                <a:latin typeface="+mj-lt"/>
              </a:rPr>
              <a:t>3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éves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K+F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projekt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: </a:t>
            </a:r>
            <a:r>
              <a:rPr lang="en-US" sz="2800" dirty="0" err="1" smtClean="0">
                <a:solidFill>
                  <a:srgbClr val="4B90CF"/>
                </a:solidFill>
                <a:latin typeface="+mj-lt"/>
              </a:rPr>
              <a:t>működő</a:t>
            </a:r>
            <a:r>
              <a:rPr lang="en-US" sz="2800" dirty="0" smtClean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rendszer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globális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piacra</a:t>
            </a:r>
            <a:endParaRPr lang="en-US" sz="2800" dirty="0">
              <a:solidFill>
                <a:srgbClr val="4B90CF"/>
              </a:solidFill>
              <a:latin typeface="+mj-lt"/>
            </a:endParaRPr>
          </a:p>
          <a:p>
            <a:r>
              <a:rPr lang="en-US" sz="2800" dirty="0">
                <a:solidFill>
                  <a:srgbClr val="4B90CF"/>
                </a:solidFill>
                <a:latin typeface="+mj-lt"/>
              </a:rPr>
              <a:t>5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izgalmas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kutatási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4B90CF"/>
                </a:solidFill>
                <a:latin typeface="+mj-lt"/>
              </a:rPr>
              <a:t>terület</a:t>
            </a:r>
            <a:r>
              <a:rPr lang="en-US" sz="2800" dirty="0">
                <a:solidFill>
                  <a:srgbClr val="4B90CF"/>
                </a:solidFill>
                <a:latin typeface="+mj-lt"/>
              </a:rPr>
              <a:t>:</a:t>
            </a:r>
          </a:p>
          <a:p>
            <a:pPr lvl="1"/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Gépi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látás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: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  <a:cs typeface="ＭＳ Ｐゴシック" charset="0"/>
              </a:rPr>
              <a:t>sok</a:t>
            </a:r>
            <a:r>
              <a:rPr lang="en-US" sz="2400" dirty="0" smtClean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  <a:cs typeface="ＭＳ Ｐゴシック" charset="0"/>
              </a:rPr>
              <a:t>száz</a:t>
            </a:r>
            <a:r>
              <a:rPr lang="en-US" sz="2400" dirty="0" smtClean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  <a:cs typeface="ＭＳ Ｐゴシック" charset="0"/>
              </a:rPr>
              <a:t>vagy</a:t>
            </a:r>
            <a:r>
              <a:rPr lang="en-US" sz="2400" dirty="0" smtClean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  <a:cs typeface="ＭＳ Ｐゴシック" charset="0"/>
              </a:rPr>
              <a:t>ezer</a:t>
            </a:r>
            <a:r>
              <a:rPr lang="en-US" sz="2400" dirty="0" smtClean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  <a:cs typeface="ＭＳ Ｐゴシック" charset="0"/>
              </a:rPr>
              <a:t>videó</a:t>
            </a:r>
            <a:r>
              <a:rPr lang="en-US" sz="2400" dirty="0" smtClean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stream,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ebből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kell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valós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időben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kinyerni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a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közlekedési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adatokat</a:t>
            </a:r>
            <a:endParaRPr lang="en-US" sz="2400" dirty="0">
              <a:solidFill>
                <a:srgbClr val="4B90CF"/>
              </a:solidFill>
              <a:latin typeface="+mj-lt"/>
              <a:cs typeface="ＭＳ Ｐゴシック" charset="0"/>
            </a:endParaRPr>
          </a:p>
          <a:p>
            <a:pPr lvl="1"/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Stream processing: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hogyan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lehet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valós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időben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feldolgozni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az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adatokat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?</a:t>
            </a:r>
          </a:p>
          <a:p>
            <a:pPr lvl="1"/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Mesterséges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intelligencia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: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közlekedési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dugók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predikciója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?</a:t>
            </a:r>
          </a:p>
          <a:p>
            <a:pPr lvl="1"/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Adaptív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közlekedési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lámpák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: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gépi</a:t>
            </a:r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 </a:t>
            </a:r>
            <a:r>
              <a:rPr lang="en-US" sz="2400" dirty="0" err="1">
                <a:solidFill>
                  <a:srgbClr val="4B90CF"/>
                </a:solidFill>
                <a:latin typeface="+mj-lt"/>
                <a:cs typeface="ＭＳ Ｐゴシック" charset="0"/>
              </a:rPr>
              <a:t>tanulás</a:t>
            </a:r>
            <a:endParaRPr lang="en-US" sz="2400" dirty="0">
              <a:solidFill>
                <a:srgbClr val="4B90CF"/>
              </a:solidFill>
              <a:latin typeface="+mj-lt"/>
              <a:cs typeface="ＭＳ Ｐゴシック" charset="0"/>
            </a:endParaRPr>
          </a:p>
          <a:p>
            <a:pPr lvl="1"/>
            <a:r>
              <a:rPr lang="en-US" sz="2400" dirty="0">
                <a:solidFill>
                  <a:srgbClr val="4B90CF"/>
                </a:solidFill>
                <a:latin typeface="+mj-lt"/>
                <a:cs typeface="ＭＳ Ｐゴシック" charset="0"/>
              </a:rPr>
              <a:t>V2X </a:t>
            </a:r>
            <a:r>
              <a:rPr lang="en-US" sz="2400" dirty="0" err="1" smtClean="0">
                <a:solidFill>
                  <a:srgbClr val="4B90CF"/>
                </a:solidFill>
                <a:latin typeface="+mj-lt"/>
                <a:cs typeface="ＭＳ Ｐゴシック" charset="0"/>
              </a:rPr>
              <a:t>kommunikáció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00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445" y="254001"/>
            <a:ext cx="8534400" cy="603250"/>
          </a:xfrm>
        </p:spPr>
        <p:txBody>
          <a:bodyPr/>
          <a:lstStyle/>
          <a:p>
            <a:r>
              <a:rPr lang="en-US" sz="3200" dirty="0" err="1"/>
              <a:t>Intelligens</a:t>
            </a:r>
            <a:r>
              <a:rPr lang="en-US" sz="3200" dirty="0"/>
              <a:t> </a:t>
            </a:r>
            <a:r>
              <a:rPr lang="en-US" sz="3200" dirty="0" err="1"/>
              <a:t>közlekedési</a:t>
            </a:r>
            <a:r>
              <a:rPr lang="en-US" sz="3200" dirty="0"/>
              <a:t> </a:t>
            </a:r>
            <a:r>
              <a:rPr lang="en-US" sz="3200" dirty="0" err="1"/>
              <a:t>rendszer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52359" r="-52359"/>
          <a:stretch>
            <a:fillRect/>
          </a:stretch>
        </p:blipFill>
        <p:spPr>
          <a:xfrm>
            <a:off x="-725349" y="958850"/>
            <a:ext cx="10140278" cy="5600166"/>
          </a:xfrm>
        </p:spPr>
      </p:pic>
    </p:spTree>
    <p:extLst>
      <p:ext uri="{BB962C8B-B14F-4D97-AF65-F5344CB8AC3E}">
        <p14:creationId xmlns:p14="http://schemas.microsoft.com/office/powerpoint/2010/main" val="315602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IT template 4 3tmpl - IS3">
  <a:themeElements>
    <a:clrScheme name="MaxiMizeR">
      <a:dk1>
        <a:srgbClr val="9CBB2C"/>
      </a:dk1>
      <a:lt1>
        <a:sysClr val="window" lastClr="FFFFFF"/>
      </a:lt1>
      <a:dk2>
        <a:srgbClr val="234C46"/>
      </a:dk2>
      <a:lt2>
        <a:srgbClr val="EEECE1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algn="r" eaLnBrk="0" hangingPunct="0">
          <a:spcBef>
            <a:spcPct val="20000"/>
          </a:spcBef>
          <a:buClr>
            <a:schemeClr val="tx1"/>
          </a:buClr>
          <a:defRPr sz="1500" i="0" dirty="0" smtClean="0">
            <a:solidFill>
              <a:schemeClr val="accent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3488</TotalTime>
  <Words>280</Words>
  <Application>Microsoft Macintosh PowerPoint</Application>
  <PresentationFormat>On-screen Show (4:3)</PresentationFormat>
  <Paragraphs>61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HIT template 4 3tmpl - IS3</vt:lpstr>
      <vt:lpstr>PowerPoint Presentation</vt:lpstr>
      <vt:lpstr>Tárgyak Internete – Internet of Things</vt:lpstr>
      <vt:lpstr>Őrületes növekedés</vt:lpstr>
      <vt:lpstr>Okos városok</vt:lpstr>
      <vt:lpstr>Automatizált város</vt:lpstr>
      <vt:lpstr>Mesterséges intelligencia  a közlekedésben</vt:lpstr>
      <vt:lpstr>5G hatása a közlekedésre</vt:lpstr>
      <vt:lpstr>Intelligens közlekedési rendszer</vt:lpstr>
      <vt:lpstr>Intelligens közlekedési rendszer</vt:lpstr>
      <vt:lpstr>Mesterséges inteligencia  a közlekedésben 1.</vt:lpstr>
      <vt:lpstr>Mesterséges inteligencia  a közlekedésben 2.</vt:lpstr>
      <vt:lpstr>PowerPoint Presentation</vt:lpstr>
    </vt:vector>
  </TitlesOfParts>
  <Company>UINTgraphics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Imre Sebestyen</dc:creator>
  <cp:lastModifiedBy>Simon Vilmos</cp:lastModifiedBy>
  <cp:revision>102</cp:revision>
  <cp:lastPrinted>2017-02-26T16:06:22Z</cp:lastPrinted>
  <dcterms:created xsi:type="dcterms:W3CDTF">2016-05-23T12:44:47Z</dcterms:created>
  <dcterms:modified xsi:type="dcterms:W3CDTF">2020-02-26T00:07:53Z</dcterms:modified>
</cp:coreProperties>
</file>