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28"/>
  </p:notesMasterIdLst>
  <p:sldIdLst>
    <p:sldId id="256" r:id="rId2"/>
    <p:sldId id="257" r:id="rId3"/>
    <p:sldId id="260" r:id="rId4"/>
    <p:sldId id="760" r:id="rId5"/>
    <p:sldId id="751" r:id="rId6"/>
    <p:sldId id="276" r:id="rId7"/>
    <p:sldId id="261" r:id="rId8"/>
    <p:sldId id="265" r:id="rId9"/>
    <p:sldId id="283" r:id="rId10"/>
    <p:sldId id="266" r:id="rId11"/>
    <p:sldId id="750" r:id="rId12"/>
    <p:sldId id="737" r:id="rId13"/>
    <p:sldId id="763" r:id="rId14"/>
    <p:sldId id="740" r:id="rId15"/>
    <p:sldId id="739" r:id="rId16"/>
    <p:sldId id="269" r:id="rId17"/>
    <p:sldId id="761" r:id="rId18"/>
    <p:sldId id="759" r:id="rId19"/>
    <p:sldId id="753" r:id="rId20"/>
    <p:sldId id="270" r:id="rId21"/>
    <p:sldId id="671" r:id="rId22"/>
    <p:sldId id="754" r:id="rId23"/>
    <p:sldId id="764" r:id="rId24"/>
    <p:sldId id="623" r:id="rId25"/>
    <p:sldId id="755" r:id="rId26"/>
    <p:sldId id="75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/>
    <p:restoredTop sz="86250"/>
  </p:normalViewPr>
  <p:slideViewPr>
    <p:cSldViewPr snapToGrid="0" snapToObjects="1">
      <p:cViewPr varScale="1">
        <p:scale>
          <a:sx n="82" d="100"/>
          <a:sy n="82" d="100"/>
        </p:scale>
        <p:origin x="19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068EA-2A5E-2649-9A5A-8DF8B2DF8333}" type="datetimeFigureOut">
              <a:rPr lang="hu-HU" smtClean="0"/>
              <a:t>2020. 10. 14.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D6059-67FC-9241-A56D-578B330E5FD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361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76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32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80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55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D6059-67FC-9241-A56D-578B330E5FDA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806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github.com</a:t>
            </a:r>
            <a:r>
              <a:rPr lang="en-US" dirty="0"/>
              <a:t>/</a:t>
            </a:r>
            <a:r>
              <a:rPr lang="en-US" dirty="0" err="1"/>
              <a:t>tensorflow</a:t>
            </a:r>
            <a:r>
              <a:rPr lang="en-US" dirty="0"/>
              <a:t>/</a:t>
            </a:r>
            <a:r>
              <a:rPr lang="en-US" dirty="0" err="1"/>
              <a:t>tensorflow</a:t>
            </a:r>
            <a:r>
              <a:rPr lang="en-US" dirty="0"/>
              <a:t>/blob/r0.10/</a:t>
            </a:r>
            <a:r>
              <a:rPr lang="en-US" dirty="0" err="1"/>
              <a:t>tensorflow</a:t>
            </a:r>
            <a:r>
              <a:rPr lang="en-US" dirty="0"/>
              <a:t>/examples/tutorials/</a:t>
            </a:r>
            <a:r>
              <a:rPr lang="en-US" dirty="0" err="1"/>
              <a:t>deepdream</a:t>
            </a:r>
            <a:r>
              <a:rPr lang="en-US" dirty="0"/>
              <a:t>/</a:t>
            </a:r>
            <a:r>
              <a:rPr lang="en-US" dirty="0" err="1"/>
              <a:t>deepdream.ipynb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magenta.tensorflow.org</a:t>
            </a:r>
            <a:r>
              <a:rPr lang="en-US" dirty="0"/>
              <a:t>/welcome-to-magenta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848685-7B16-8844-93A8-1ECB2B3AF4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94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2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0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17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18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5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1A6B9-F916-AB47-876D-66DED48A27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9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24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7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3948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7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1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28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24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366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849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81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7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21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3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03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65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59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
Második szint
Harmadik szint
Negyedik szint
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9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ensorflow/tensorflow/blob/r0.10/tensorflow/examples/tutorials/deepdream/deepdream.ipynb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tiff"/><Relationship Id="rId4" Type="http://schemas.openxmlformats.org/officeDocument/2006/relationships/hyperlink" Target="https://magenta.tensorflow.org/welcome-to-magenta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D16E66-B40B-8F4D-BBD3-1AE20F337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6958" y="788277"/>
            <a:ext cx="7346730" cy="4227452"/>
          </a:xfrm>
        </p:spPr>
        <p:txBody>
          <a:bodyPr>
            <a:normAutofit/>
          </a:bodyPr>
          <a:lstStyle/>
          <a:p>
            <a:r>
              <a:rPr lang="hu-HU" sz="4000" b="1"/>
              <a:t>A mesterséges intelligencia és a mély tanulás</a:t>
            </a:r>
            <a:endParaRPr lang="hu-HU" sz="4000" b="1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33118-8FB6-9446-AAC7-50E76F15D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958" y="5080828"/>
            <a:ext cx="6942093" cy="1777172"/>
          </a:xfrm>
        </p:spPr>
        <p:txBody>
          <a:bodyPr>
            <a:normAutofit fontScale="92500" lnSpcReduction="20000"/>
          </a:bodyPr>
          <a:lstStyle/>
          <a:p>
            <a:endParaRPr lang="hu-HU" sz="2100" b="1"/>
          </a:p>
          <a:p>
            <a:r>
              <a:rPr lang="hu-HU" sz="3200" b="1"/>
              <a:t>Dr. Szűcs Gábor, BME, TMIT, DCLab</a:t>
            </a:r>
          </a:p>
          <a:p>
            <a:r>
              <a:rPr lang="hu-HU" sz="3200" b="1"/>
              <a:t>HTE, Mesterséges Intelligencia szakosztály elnöke</a:t>
            </a:r>
            <a:endParaRPr lang="hu-HU" sz="3200" b="1" dirty="0"/>
          </a:p>
        </p:txBody>
      </p:sp>
      <p:pic>
        <p:nvPicPr>
          <p:cNvPr id="2050" name="Picture 2" descr="Mistaken Identity: why the media using humanoid robots to represent AI is  bad news | by Tim Gordon | Towards Data Science">
            <a:extLst>
              <a:ext uri="{FF2B5EF4-FFF2-40B4-BE49-F238E27FC236}">
                <a16:creationId xmlns:a16="http://schemas.microsoft.com/office/drawing/2014/main" id="{66C40FB1-39A1-1342-985A-E60AE2B9C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74" y="479772"/>
            <a:ext cx="4404329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t CES, A.I. Robots Can Read Your Emotions | Grit Daily News">
            <a:extLst>
              <a:ext uri="{FF2B5EF4-FFF2-40B4-BE49-F238E27FC236}">
                <a16:creationId xmlns:a16="http://schemas.microsoft.com/office/drawing/2014/main" id="{6E3F3EFF-8DE9-354A-A7FD-5A3F9EF1E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9" y="479773"/>
            <a:ext cx="3967566" cy="24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963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086790-0C9A-B34C-8157-B53EC503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Számítógépes</a:t>
            </a:r>
            <a:r>
              <a:rPr lang="hu-HU" sz="4000" b="1" dirty="0">
                <a:solidFill>
                  <a:srgbClr val="0070C0"/>
                </a:solidFill>
              </a:rPr>
              <a:t> </a:t>
            </a:r>
            <a:r>
              <a:rPr lang="hu-HU" b="1" dirty="0"/>
              <a:t>látás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112670-4F9D-3C40-AAF4-169569874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146" y="1460842"/>
            <a:ext cx="6591985" cy="1510748"/>
          </a:xfrm>
        </p:spPr>
        <p:txBody>
          <a:bodyPr/>
          <a:lstStyle/>
          <a:p>
            <a:pPr marL="0" indent="0">
              <a:buNone/>
            </a:pPr>
            <a:r>
              <a:rPr lang="hu-HU" sz="2800" b="1" dirty="0"/>
              <a:t>Computer Vision:</a:t>
            </a:r>
          </a:p>
          <a:p>
            <a:r>
              <a:rPr lang="hu-HU" sz="2800" b="1" dirty="0"/>
              <a:t>mély neurális hálók segítségével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8E848BC-B499-A441-AD45-98EA7F460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7" y="2971590"/>
            <a:ext cx="6904653" cy="388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01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3D81F2-FCCC-EF46-98E6-F8550FCC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Mély tanulás </a:t>
            </a:r>
            <a:br>
              <a:rPr lang="hu-HU" b="1" dirty="0"/>
            </a:br>
            <a:r>
              <a:rPr lang="hu-HU" b="1" dirty="0"/>
              <a:t>(Deep </a:t>
            </a:r>
            <a:r>
              <a:rPr lang="hu-HU" b="1" dirty="0" err="1"/>
              <a:t>Learning</a:t>
            </a:r>
            <a:r>
              <a:rPr lang="hu-HU" b="1" dirty="0"/>
              <a:t>)</a:t>
            </a: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B5776849-D692-7E4E-924E-CF0DC82043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5216" y="2133600"/>
            <a:ext cx="7686261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/>
              <a:t>Mély neurális hálók (Deep </a:t>
            </a:r>
            <a:r>
              <a:rPr lang="hu-HU" sz="2800" b="1" dirty="0" err="1"/>
              <a:t>Neural</a:t>
            </a:r>
            <a:r>
              <a:rPr lang="hu-HU" sz="2800" b="1" dirty="0"/>
              <a:t> </a:t>
            </a:r>
            <a:r>
              <a:rPr lang="hu-HU" sz="2800" b="1" dirty="0" err="1"/>
              <a:t>Networks</a:t>
            </a:r>
            <a:r>
              <a:rPr lang="hu-HU" sz="2800" b="1" dirty="0"/>
              <a:t> DNN), röviden mély háló típusok:</a:t>
            </a:r>
          </a:p>
          <a:p>
            <a:pPr lvl="1"/>
            <a:r>
              <a:rPr lang="en-US" sz="2600" b="1" dirty="0" err="1"/>
              <a:t>Rekurrens</a:t>
            </a:r>
            <a:r>
              <a:rPr lang="en-US" sz="2600" b="1" dirty="0"/>
              <a:t> </a:t>
            </a:r>
            <a:r>
              <a:rPr lang="en-US" sz="2600" b="1" dirty="0" err="1"/>
              <a:t>hálók</a:t>
            </a:r>
            <a:r>
              <a:rPr lang="en-US" sz="2600" b="1" dirty="0"/>
              <a:t> (RNN)</a:t>
            </a:r>
          </a:p>
          <a:p>
            <a:pPr lvl="2"/>
            <a:r>
              <a:rPr lang="en-US" sz="2600" b="1" dirty="0"/>
              <a:t>Long Short-Term Memory (LSTM)</a:t>
            </a:r>
          </a:p>
          <a:p>
            <a:pPr lvl="1"/>
            <a:r>
              <a:rPr lang="en-US" sz="2600" b="1" dirty="0" err="1"/>
              <a:t>Konvolúciós</a:t>
            </a:r>
            <a:r>
              <a:rPr lang="en-US" sz="2600" b="1" dirty="0"/>
              <a:t> </a:t>
            </a:r>
            <a:r>
              <a:rPr lang="en-US" sz="2600" b="1" dirty="0" err="1"/>
              <a:t>neurális</a:t>
            </a:r>
            <a:r>
              <a:rPr lang="en-US" sz="2600" b="1" dirty="0"/>
              <a:t> </a:t>
            </a:r>
            <a:r>
              <a:rPr lang="en-US" sz="2600" b="1" dirty="0" err="1"/>
              <a:t>hálók</a:t>
            </a:r>
            <a:r>
              <a:rPr lang="en-US" sz="2600" b="1" dirty="0"/>
              <a:t> (CNN)</a:t>
            </a:r>
          </a:p>
          <a:p>
            <a:pPr marL="0" indent="0">
              <a:buNone/>
            </a:pPr>
            <a:endParaRPr 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0356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5A7024-2B19-4A4E-87DE-5B89B9E03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34" y="561302"/>
            <a:ext cx="6877066" cy="939800"/>
          </a:xfrm>
        </p:spPr>
        <p:txBody>
          <a:bodyPr>
            <a:normAutofit/>
          </a:bodyPr>
          <a:lstStyle/>
          <a:p>
            <a:r>
              <a:rPr lang="hu-HU" b="1" dirty="0"/>
              <a:t>Neurális hálók -  mély tanulás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75DE6CE-6EFE-C144-BB31-5DD53F195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 b="1" dirty="0"/>
              <a:t>Korábban 1, most több rejtett réteg</a:t>
            </a:r>
          </a:p>
          <a:p>
            <a:pPr marL="0" indent="0" algn="ctr">
              <a:buNone/>
            </a:pPr>
            <a:r>
              <a:rPr lang="hu-HU" sz="2800" b="1" dirty="0"/>
              <a:t>Fejlődésre lehetőséget adó ok / hajtóerő: GPU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BB32C98-B9D6-DE45-82EB-8CCCD8F7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176732"/>
            <a:ext cx="87630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8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1BEDBA-1BE2-0740-8FB9-F2F4E971C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Rekurrens</a:t>
            </a:r>
            <a:r>
              <a:rPr lang="en-US" b="1" dirty="0"/>
              <a:t> </a:t>
            </a:r>
            <a:r>
              <a:rPr lang="en-US" b="1" dirty="0" err="1"/>
              <a:t>hálók</a:t>
            </a:r>
            <a:r>
              <a:rPr lang="en-US" b="1" dirty="0"/>
              <a:t> (RNN - Recurrent </a:t>
            </a:r>
            <a:r>
              <a:rPr lang="hu-HU" b="1" dirty="0" err="1"/>
              <a:t>Neural</a:t>
            </a:r>
            <a:r>
              <a:rPr lang="hu-HU" b="1" dirty="0"/>
              <a:t> </a:t>
            </a:r>
            <a:r>
              <a:rPr lang="hu-HU" b="1" dirty="0" err="1"/>
              <a:t>Networks</a:t>
            </a:r>
            <a:r>
              <a:rPr lang="en-US" b="1" dirty="0"/>
              <a:t>)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99F98D-63A5-B247-9327-AD4CE7BE4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8" name="Picture 4" descr="Implementation of RNN, LSTM, and GRU | by Chandra Churh Chatterjee |  Towards Data Science">
            <a:extLst>
              <a:ext uri="{FF2B5EF4-FFF2-40B4-BE49-F238E27FC236}">
                <a16:creationId xmlns:a16="http://schemas.microsoft.com/office/drawing/2014/main" id="{E7B54A53-E850-E34E-803F-D8B97533A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2279380"/>
            <a:ext cx="7719618" cy="334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>
            <a:extLst>
              <a:ext uri="{FF2B5EF4-FFF2-40B4-BE49-F238E27FC236}">
                <a16:creationId xmlns:a16="http://schemas.microsoft.com/office/drawing/2014/main" id="{4960DA83-C398-0847-AB19-C535EA5FCD2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6083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1D37FCB-C4FD-0044-932F-899908AB6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Konvolúciós</a:t>
            </a:r>
            <a:r>
              <a:rPr lang="hu-HU" b="1" dirty="0"/>
              <a:t> neurális háló belseje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7D7EAB4-7F53-6743-AD1F-32FD640BA1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B0A72A2-AFE3-EA46-B063-48CB0799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953" y="2820692"/>
            <a:ext cx="7111842" cy="345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892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8F0133-F976-E640-B268-7E887752E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Mit ért/lát a neurális háló?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726164-0E8A-A84A-B236-95AC2C875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45776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EED2699-661C-E446-8E0B-8B42317D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39823"/>
            <a:ext cx="8249500" cy="342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95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A58D93D-7B13-CD4F-B537-2FEB45632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Ipar: „MI vállalatok”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413BD2-814B-8340-B406-DAECCFA8F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486" y="1600200"/>
            <a:ext cx="7242313" cy="4779818"/>
          </a:xfrm>
        </p:spPr>
        <p:txBody>
          <a:bodyPr>
            <a:noAutofit/>
          </a:bodyPr>
          <a:lstStyle/>
          <a:p>
            <a:r>
              <a:rPr lang="hu-HU" sz="2800" b="1" dirty="0"/>
              <a:t>Tesla </a:t>
            </a:r>
          </a:p>
          <a:p>
            <a:r>
              <a:rPr lang="hu-HU" sz="2800" b="1" dirty="0"/>
              <a:t>Google </a:t>
            </a:r>
          </a:p>
          <a:p>
            <a:r>
              <a:rPr lang="hu-HU" sz="2800" b="1" dirty="0"/>
              <a:t>Apple</a:t>
            </a:r>
          </a:p>
          <a:p>
            <a:r>
              <a:rPr lang="hu-HU" sz="2800" b="1" dirty="0"/>
              <a:t>IBM</a:t>
            </a:r>
          </a:p>
          <a:p>
            <a:endParaRPr lang="hu-HU" sz="2800" b="1" dirty="0"/>
          </a:p>
          <a:p>
            <a:r>
              <a:rPr lang="hu-HU" sz="2800" b="1" dirty="0" err="1"/>
              <a:t>OpenAI</a:t>
            </a:r>
            <a:r>
              <a:rPr lang="hu-HU" sz="2800" b="1" dirty="0"/>
              <a:t>: non-profit MI kutatóvállalat (</a:t>
            </a:r>
            <a:r>
              <a:rPr lang="hu-HU" sz="2800" b="1" dirty="0" err="1"/>
              <a:t>Elon</a:t>
            </a:r>
            <a:r>
              <a:rPr lang="hu-HU" sz="2800" b="1" dirty="0"/>
              <a:t> </a:t>
            </a:r>
            <a:r>
              <a:rPr lang="hu-HU" sz="2800" b="1" dirty="0" err="1"/>
              <a:t>Musk</a:t>
            </a:r>
            <a:r>
              <a:rPr lang="hu-HU" sz="2800" b="1" dirty="0"/>
              <a:t>, Sam Altman)</a:t>
            </a:r>
          </a:p>
          <a:p>
            <a:r>
              <a:rPr lang="hu-HU" sz="2800" b="1" dirty="0" err="1"/>
              <a:t>OpenCog</a:t>
            </a:r>
            <a:r>
              <a:rPr lang="hu-HU" sz="2800" b="1" dirty="0"/>
              <a:t> </a:t>
            </a:r>
            <a:r>
              <a:rPr lang="hu-HU" sz="2800" b="1" dirty="0" err="1"/>
              <a:t>Foundation</a:t>
            </a:r>
            <a:endParaRPr lang="hu-HU" sz="2800" b="1" dirty="0"/>
          </a:p>
          <a:p>
            <a:r>
              <a:rPr lang="hu-HU" sz="2800" b="1" dirty="0"/>
              <a:t>Human </a:t>
            </a:r>
            <a:r>
              <a:rPr lang="hu-HU" sz="2800" b="1" dirty="0" err="1"/>
              <a:t>Brain</a:t>
            </a:r>
            <a:r>
              <a:rPr lang="hu-HU" sz="2800" b="1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4119990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86FA991-AA3A-914F-A8E1-384A3635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Szoftver ipar régi és új szereplői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34AAAAF-4A3D-2B4F-83A8-ABC7E50D0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4311" y="2422022"/>
            <a:ext cx="4189689" cy="4246165"/>
          </a:xfrm>
        </p:spPr>
        <p:txBody>
          <a:bodyPr>
            <a:normAutofit/>
          </a:bodyPr>
          <a:lstStyle/>
          <a:p>
            <a:r>
              <a:rPr lang="hu-HU" sz="2800" b="1" dirty="0"/>
              <a:t>Google </a:t>
            </a:r>
            <a:r>
              <a:rPr lang="hu-HU" sz="2800" b="1" dirty="0" err="1"/>
              <a:t>Brain</a:t>
            </a:r>
            <a:r>
              <a:rPr lang="hu-HU" sz="2800" b="1" dirty="0"/>
              <a:t> (2011) Google Research/ </a:t>
            </a:r>
            <a:r>
              <a:rPr lang="hu-HU" sz="2800" b="1" dirty="0" err="1"/>
              <a:t>DeepMind</a:t>
            </a:r>
            <a:r>
              <a:rPr lang="hu-HU" sz="2800" b="1" dirty="0"/>
              <a:t> 1800 fő </a:t>
            </a:r>
          </a:p>
          <a:p>
            <a:r>
              <a:rPr lang="hu-HU" sz="2800" b="1" dirty="0"/>
              <a:t>FAIR (Facebook AI Research), Facebook Research (2013) 500 fő</a:t>
            </a:r>
          </a:p>
          <a:p>
            <a:endParaRPr lang="hu-HU" b="1" dirty="0"/>
          </a:p>
          <a:p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54B2477-4136-314E-B1F8-7F88D269B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876" y="2280142"/>
            <a:ext cx="3872753" cy="4246165"/>
          </a:xfrm>
        </p:spPr>
        <p:txBody>
          <a:bodyPr>
            <a:normAutofit/>
          </a:bodyPr>
          <a:lstStyle/>
          <a:p>
            <a:r>
              <a:rPr lang="hu-HU" sz="2800" b="1" dirty="0"/>
              <a:t>Microsoft Research (1991) több, mint 1000 fő</a:t>
            </a:r>
          </a:p>
          <a:p>
            <a:r>
              <a:rPr lang="hu-HU" sz="2800" b="1" dirty="0"/>
              <a:t>IBM Research AI (12 laborközpont, Zürichben pl. 400 fő)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37232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B479F6B-BAEB-6D44-A0C2-DFF27579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Mély tanulás piaci térképe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D8EB39-D64A-084A-B8E9-41B57406E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06E2A74-1358-3B4C-BE8D-BF8DDF9A4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17" y="1441568"/>
            <a:ext cx="8717751" cy="490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0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873386"/>
          </a:xfrm>
        </p:spPr>
        <p:txBody>
          <a:bodyPr>
            <a:normAutofit/>
          </a:bodyPr>
          <a:lstStyle/>
          <a:p>
            <a:r>
              <a:rPr lang="hu-HU" b="1" dirty="0"/>
              <a:t>Alkalmazások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043" y="1693362"/>
            <a:ext cx="7699514" cy="4963160"/>
          </a:xfrm>
        </p:spPr>
        <p:txBody>
          <a:bodyPr>
            <a:noAutofit/>
          </a:bodyPr>
          <a:lstStyle/>
          <a:p>
            <a:r>
              <a:rPr lang="hu-HU" sz="2400" b="1" dirty="0"/>
              <a:t>Űrkutatás (NASA)</a:t>
            </a:r>
          </a:p>
          <a:p>
            <a:r>
              <a:rPr lang="hu-HU" sz="2400" b="1" dirty="0"/>
              <a:t>Pénzügyi szektor: algoritmikus kereskedelem, piac kutatás, portfolió optimalizálás</a:t>
            </a:r>
          </a:p>
          <a:p>
            <a:r>
              <a:rPr lang="hu-HU" sz="2400" b="1" dirty="0"/>
              <a:t>Orvostudomány: orvosi szakértő rendszerek</a:t>
            </a:r>
          </a:p>
          <a:p>
            <a:r>
              <a:rPr lang="hu-HU" sz="2400" b="1" dirty="0"/>
              <a:t>Közlekedés: önvezető autók, forgalom irányítás</a:t>
            </a:r>
          </a:p>
          <a:p>
            <a:r>
              <a:rPr lang="hu-HU" sz="2400" b="1" dirty="0"/>
              <a:t>Online és telefonos ügyfélszolgálat: virtuális asszisztens</a:t>
            </a:r>
          </a:p>
          <a:p>
            <a:r>
              <a:rPr lang="hu-HU" sz="2400" b="1" dirty="0"/>
              <a:t>Ipar: karakter felismerés, arcfelismerés</a:t>
            </a:r>
          </a:p>
          <a:p>
            <a:r>
              <a:rPr lang="hu-HU" sz="2400" b="1" dirty="0"/>
              <a:t>Művészetek: filmművészet, zene (Google </a:t>
            </a:r>
            <a:r>
              <a:rPr lang="hu-HU" sz="2400" b="1" dirty="0" err="1"/>
              <a:t>Magenta</a:t>
            </a:r>
            <a:r>
              <a:rPr lang="hu-HU" sz="2400" b="1" dirty="0"/>
              <a:t>)</a:t>
            </a:r>
          </a:p>
          <a:p>
            <a:endParaRPr lang="hu-HU" sz="2400" b="1" dirty="0"/>
          </a:p>
          <a:p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1236242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5CE532-308E-2F4D-9D06-7A458779E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Tartalomjegyzék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6D6B184-5B76-5C4C-BEC7-E50B12464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405717"/>
            <a:ext cx="6591985" cy="2532466"/>
          </a:xfrm>
        </p:spPr>
        <p:txBody>
          <a:bodyPr/>
          <a:lstStyle/>
          <a:p>
            <a:r>
              <a:rPr lang="hu-HU" sz="2800" b="1" dirty="0"/>
              <a:t>Felhasználói igények, hajtóerők</a:t>
            </a:r>
          </a:p>
          <a:p>
            <a:r>
              <a:rPr lang="hu-HU" sz="2800" b="1" dirty="0"/>
              <a:t>Mesterséges intelligencia </a:t>
            </a:r>
          </a:p>
          <a:p>
            <a:r>
              <a:rPr lang="hu-HU" sz="2800" b="1" dirty="0"/>
              <a:t>Mély tanulás - mély neurális hálók</a:t>
            </a:r>
          </a:p>
          <a:p>
            <a:r>
              <a:rPr lang="hu-HU" sz="2800" b="1" dirty="0"/>
              <a:t>Alkalmazási területek</a:t>
            </a:r>
          </a:p>
          <a:p>
            <a:pPr marL="0" indent="0">
              <a:buNone/>
            </a:pPr>
            <a:endParaRPr lang="hu-HU" sz="2800" b="1" dirty="0"/>
          </a:p>
          <a:p>
            <a:endParaRPr lang="hu-HU" dirty="0"/>
          </a:p>
        </p:txBody>
      </p:sp>
      <p:pic>
        <p:nvPicPr>
          <p:cNvPr id="1026" name="Picture 2" descr="Artificial Intelligence vs. Machine Learning vs. Deep Learning | by Artem  Oppermann | Towards Data Science">
            <a:extLst>
              <a:ext uri="{FF2B5EF4-FFF2-40B4-BE49-F238E27FC236}">
                <a16:creationId xmlns:a16="http://schemas.microsoft.com/office/drawing/2014/main" id="{273D9510-C52A-B14B-8943-1F4F6815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125" y="3992321"/>
            <a:ext cx="5452389" cy="27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60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9CC94A-3CBF-0E49-9907-D8A0A49A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41565"/>
            <a:ext cx="7179732" cy="1143000"/>
          </a:xfrm>
        </p:spPr>
        <p:txBody>
          <a:bodyPr>
            <a:normAutofit fontScale="90000"/>
          </a:bodyPr>
          <a:lstStyle/>
          <a:p>
            <a:br>
              <a:rPr lang="hu-HU" b="1" dirty="0"/>
            </a:br>
            <a:r>
              <a:rPr lang="hu-HU" b="1" dirty="0"/>
              <a:t>Virtuális asszisztensek, botok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E1972868-F0B6-9B45-ACA0-BE3918A2D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343" y="1417638"/>
            <a:ext cx="8163457" cy="5440362"/>
          </a:xfrm>
        </p:spPr>
      </p:pic>
    </p:spTree>
    <p:extLst>
      <p:ext uri="{BB962C8B-B14F-4D97-AF65-F5344CB8AC3E}">
        <p14:creationId xmlns:p14="http://schemas.microsoft.com/office/powerpoint/2010/main" val="3198435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621A88-5246-8B4E-93DE-06B20B30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562505"/>
            <a:ext cx="7145867" cy="1143000"/>
          </a:xfrm>
        </p:spPr>
        <p:txBody>
          <a:bodyPr>
            <a:normAutofit/>
          </a:bodyPr>
          <a:lstStyle/>
          <a:p>
            <a:r>
              <a:rPr lang="hu-HU" sz="3200" b="1" dirty="0"/>
              <a:t>Optikai karakter felismerés (OCR)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515F32EB-3456-F946-AF72-AB7C141028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797" y="2417609"/>
            <a:ext cx="6576444" cy="39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599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CA56E9-4FEA-3643-868A-36C7C436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333" y="426496"/>
            <a:ext cx="7569200" cy="1143000"/>
          </a:xfrm>
        </p:spPr>
        <p:txBody>
          <a:bodyPr>
            <a:normAutofit/>
          </a:bodyPr>
          <a:lstStyle/>
          <a:p>
            <a:r>
              <a:rPr lang="hu-HU" sz="3200" b="1" dirty="0"/>
              <a:t>Arcazonosítás</a:t>
            </a:r>
            <a:r>
              <a:rPr lang="hu-HU" b="1" dirty="0">
                <a:solidFill>
                  <a:srgbClr val="0070C0"/>
                </a:solidFill>
              </a:rPr>
              <a:t> </a:t>
            </a:r>
            <a:r>
              <a:rPr lang="hu-HU" sz="3200" b="1" dirty="0"/>
              <a:t>mély neurális hálóval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0CBF015-4A25-DB40-A969-0CCC887B1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3881" y="1363705"/>
            <a:ext cx="5389719" cy="2847145"/>
          </a:xfrm>
        </p:spPr>
        <p:txBody>
          <a:bodyPr>
            <a:normAutofit/>
          </a:bodyPr>
          <a:lstStyle/>
          <a:p>
            <a:r>
              <a:rPr lang="hu-HU" sz="2800" b="1" dirty="0" err="1"/>
              <a:t>DeepFace</a:t>
            </a:r>
            <a:endParaRPr lang="hu-HU" sz="2800" b="1" dirty="0"/>
          </a:p>
          <a:p>
            <a:r>
              <a:rPr lang="hu-HU" sz="2800" b="1" dirty="0" err="1"/>
              <a:t>FaceNet</a:t>
            </a:r>
            <a:endParaRPr lang="hu-HU" sz="2800" b="1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262DB55-33E8-604E-88C9-65FA6811C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1156623"/>
            <a:ext cx="3492500" cy="23241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3D456C5-2226-B94B-9C44-555BFBEA6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333" y="2992944"/>
            <a:ext cx="4019893" cy="2607887"/>
          </a:xfrm>
          <a:prstGeom prst="rect">
            <a:avLst/>
          </a:prstGeom>
        </p:spPr>
      </p:pic>
      <p:sp>
        <p:nvSpPr>
          <p:cNvPr id="7" name="Tartalom helye 2">
            <a:extLst>
              <a:ext uri="{FF2B5EF4-FFF2-40B4-BE49-F238E27FC236}">
                <a16:creationId xmlns:a16="http://schemas.microsoft.com/office/drawing/2014/main" id="{8C9647E8-DB76-2B45-8EA0-3F3A90FE9B44}"/>
              </a:ext>
            </a:extLst>
          </p:cNvPr>
          <p:cNvSpPr txBox="1">
            <a:spLocks/>
          </p:cNvSpPr>
          <p:nvPr/>
        </p:nvSpPr>
        <p:spPr>
          <a:xfrm>
            <a:off x="1823881" y="5811863"/>
            <a:ext cx="7184652" cy="67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2800" b="1" dirty="0">
                <a:solidFill>
                  <a:srgbClr val="C00000"/>
                </a:solidFill>
              </a:rPr>
              <a:t>Állatok egyedi azonosítása?</a:t>
            </a:r>
          </a:p>
        </p:txBody>
      </p:sp>
    </p:spTree>
    <p:extLst>
      <p:ext uri="{BB962C8B-B14F-4D97-AF65-F5344CB8AC3E}">
        <p14:creationId xmlns:p14="http://schemas.microsoft.com/office/powerpoint/2010/main" val="306291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5C3434-D9CB-EB4A-8178-76C4A6E0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b="1" dirty="0"/>
              <a:t>Érzelemfelismerés arcokon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C2453FE-C16A-8B46-93E8-E0EA0ABA1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453" y="4726982"/>
            <a:ext cx="3935493" cy="1990061"/>
          </a:xfrm>
        </p:spPr>
        <p:txBody>
          <a:bodyPr/>
          <a:lstStyle/>
          <a:p>
            <a:r>
              <a:rPr lang="hu-HU" sz="2800" b="1" dirty="0"/>
              <a:t>100% pontosság?</a:t>
            </a:r>
          </a:p>
          <a:p>
            <a:r>
              <a:rPr lang="hu-HU" sz="2800" b="1" dirty="0"/>
              <a:t>minden tanulható?</a:t>
            </a:r>
          </a:p>
          <a:p>
            <a:r>
              <a:rPr lang="hu-HU" sz="2800" b="1" dirty="0"/>
              <a:t>legyünk kritikusak</a:t>
            </a:r>
          </a:p>
        </p:txBody>
      </p:sp>
      <p:pic>
        <p:nvPicPr>
          <p:cNvPr id="1026" name="Picture 2" descr="Detecting Emotion in Faces Using Geometric Features – Soul Hackers Labs">
            <a:extLst>
              <a:ext uri="{FF2B5EF4-FFF2-40B4-BE49-F238E27FC236}">
                <a16:creationId xmlns:a16="http://schemas.microsoft.com/office/drawing/2014/main" id="{E2464DC3-355C-034A-A4BB-AC41A4F6B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452" y="1339222"/>
            <a:ext cx="7747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rtalom helye 2">
            <a:extLst>
              <a:ext uri="{FF2B5EF4-FFF2-40B4-BE49-F238E27FC236}">
                <a16:creationId xmlns:a16="http://schemas.microsoft.com/office/drawing/2014/main" id="{CCAF8C76-BD7B-0847-8A9C-FA2D0934667C}"/>
              </a:ext>
            </a:extLst>
          </p:cNvPr>
          <p:cNvSpPr txBox="1">
            <a:spLocks/>
          </p:cNvSpPr>
          <p:nvPr/>
        </p:nvSpPr>
        <p:spPr>
          <a:xfrm>
            <a:off x="5005952" y="5047835"/>
            <a:ext cx="4103391" cy="1348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800" b="1" dirty="0">
                <a:solidFill>
                  <a:srgbClr val="C00000"/>
                </a:solidFill>
              </a:rPr>
              <a:t>Fontosak az MI mögött rejlő módszerek!</a:t>
            </a:r>
          </a:p>
        </p:txBody>
      </p:sp>
    </p:spTree>
    <p:extLst>
      <p:ext uri="{BB962C8B-B14F-4D97-AF65-F5344CB8AC3E}">
        <p14:creationId xmlns:p14="http://schemas.microsoft.com/office/powerpoint/2010/main" val="135311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74638"/>
            <a:ext cx="7233484" cy="11430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Alkalmazás</a:t>
            </a:r>
            <a:r>
              <a:rPr lang="en-US" b="1" dirty="0"/>
              <a:t>: </a:t>
            </a:r>
            <a:br>
              <a:rPr lang="en-US" b="1" dirty="0"/>
            </a:br>
            <a:r>
              <a:rPr lang="en-US" b="1" dirty="0" err="1"/>
              <a:t>festészet</a:t>
            </a:r>
            <a:r>
              <a:rPr lang="en-US" b="1" dirty="0"/>
              <a:t>, </a:t>
            </a:r>
            <a:r>
              <a:rPr lang="en-US" b="1" dirty="0" err="1"/>
              <a:t>zene</a:t>
            </a:r>
            <a:r>
              <a:rPr lang="en-US" b="1" dirty="0"/>
              <a:t> </a:t>
            </a:r>
            <a:r>
              <a:rPr lang="en-US" b="1" dirty="0" err="1"/>
              <a:t>komponálás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0917" y="1659468"/>
            <a:ext cx="7233484" cy="157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TensorFlow</a:t>
            </a:r>
            <a:r>
              <a:rPr lang="en-US" sz="2400" dirty="0"/>
              <a:t> (Google) DNN </a:t>
            </a:r>
            <a:r>
              <a:rPr lang="en-US" sz="2400" dirty="0" err="1"/>
              <a:t>ingyenes</a:t>
            </a:r>
            <a:r>
              <a:rPr lang="en-US" sz="2400" dirty="0"/>
              <a:t> </a:t>
            </a:r>
            <a:r>
              <a:rPr lang="en-US" sz="2400" dirty="0" err="1"/>
              <a:t>sw</a:t>
            </a:r>
            <a:r>
              <a:rPr lang="en-US" sz="2400" dirty="0"/>
              <a:t> </a:t>
            </a:r>
            <a:r>
              <a:rPr lang="en-US" sz="2400" dirty="0" err="1"/>
              <a:t>könyvtár</a:t>
            </a:r>
            <a:r>
              <a:rPr lang="en-US" sz="2400" dirty="0"/>
              <a:t> </a:t>
            </a:r>
            <a:endParaRPr lang="hu-HU" sz="2400" dirty="0"/>
          </a:p>
          <a:p>
            <a:r>
              <a:rPr lang="hu-HU" sz="2400" dirty="0"/>
              <a:t>Kép generálás: </a:t>
            </a:r>
            <a:r>
              <a:rPr lang="hu-HU" sz="2400" dirty="0">
                <a:solidFill>
                  <a:srgbClr val="C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DeepDream</a:t>
            </a:r>
            <a:endParaRPr lang="hu-HU" sz="2400" dirty="0">
              <a:solidFill>
                <a:srgbClr val="C00000"/>
              </a:solidFill>
            </a:endParaRPr>
          </a:p>
          <a:p>
            <a:r>
              <a:rPr lang="hu-HU" sz="2400" dirty="0"/>
              <a:t>Zene generálás: </a:t>
            </a:r>
            <a:r>
              <a:rPr lang="hu-HU" sz="2400" dirty="0">
                <a:solidFill>
                  <a:srgbClr val="C0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Magenta</a:t>
            </a:r>
            <a:endParaRPr lang="hu-HU" sz="2400" dirty="0">
              <a:solidFill>
                <a:srgbClr val="C00000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DED261A-44BB-C145-A6BE-D1A241EB3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5298" y="3379563"/>
            <a:ext cx="5535386" cy="3221452"/>
          </a:xfrm>
          <a:prstGeom prst="rect">
            <a:avLst/>
          </a:prstGeom>
        </p:spPr>
      </p:pic>
      <p:pic>
        <p:nvPicPr>
          <p:cNvPr id="7" name="Picture 4" descr="DeepDreamKep">
            <a:extLst>
              <a:ext uri="{FF2B5EF4-FFF2-40B4-BE49-F238E27FC236}">
                <a16:creationId xmlns:a16="http://schemas.microsoft.com/office/drawing/2014/main" id="{6173A71B-9771-AA4F-B049-151C19F02D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3487584"/>
            <a:ext cx="2821141" cy="282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67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4E556F-0242-0649-B6F7-D6F3BF4F7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01" y="3820885"/>
            <a:ext cx="6589199" cy="1280890"/>
          </a:xfrm>
        </p:spPr>
        <p:txBody>
          <a:bodyPr/>
          <a:lstStyle/>
          <a:p>
            <a:r>
              <a:rPr lang="hu-HU" b="1" dirty="0"/>
              <a:t>Új kép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105F80-A0BA-B544-9E67-AE5FA3C24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A033B23-6B5A-DC47-88A7-C1D11450C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7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D16E66-B40B-8F4D-BBD3-1AE20F337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6958" y="788277"/>
            <a:ext cx="7346730" cy="4227452"/>
          </a:xfrm>
        </p:spPr>
        <p:txBody>
          <a:bodyPr>
            <a:normAutofit/>
          </a:bodyPr>
          <a:lstStyle/>
          <a:p>
            <a:r>
              <a:rPr lang="hu-HU" sz="4000" b="1" dirty="0"/>
              <a:t>Köszönöm a figyelmet!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33118-8FB6-9446-AAC7-50E76F15D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4942" y="4897465"/>
            <a:ext cx="7346730" cy="1960536"/>
          </a:xfrm>
        </p:spPr>
        <p:txBody>
          <a:bodyPr>
            <a:normAutofit fontScale="85000" lnSpcReduction="20000"/>
          </a:bodyPr>
          <a:lstStyle/>
          <a:p>
            <a:endParaRPr lang="hu-HU" sz="2100" b="1" dirty="0"/>
          </a:p>
          <a:p>
            <a:r>
              <a:rPr lang="hu-HU" sz="3200" b="1" dirty="0"/>
              <a:t>Dr. Szűcs Gábor, BME, VIK, TMIT, </a:t>
            </a:r>
            <a:r>
              <a:rPr lang="hu-HU" sz="3200" b="1" dirty="0" err="1"/>
              <a:t>DCLab</a:t>
            </a:r>
            <a:endParaRPr lang="hu-HU" sz="3200" b="1" dirty="0"/>
          </a:p>
          <a:p>
            <a:r>
              <a:rPr lang="hu-HU" sz="3200" b="1" dirty="0"/>
              <a:t>HTE, Mesterséges Intelligencia szakosztály elnöke</a:t>
            </a:r>
          </a:p>
          <a:p>
            <a:r>
              <a:rPr lang="hu-HU" sz="2400" b="1" dirty="0" err="1">
                <a:solidFill>
                  <a:srgbClr val="0070C0"/>
                </a:solidFill>
              </a:rPr>
              <a:t>szucs@tmit.bme.hu</a:t>
            </a:r>
            <a:endParaRPr lang="hu-HU" sz="2400" b="1" dirty="0">
              <a:solidFill>
                <a:srgbClr val="0070C0"/>
              </a:solidFill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B4A787B3-DB03-DA4E-861F-080CECE16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93" y="301840"/>
            <a:ext cx="7037614" cy="350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A07CF8-B294-0F49-822B-49193BE2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Felhasználói igények, hajtóerők</a:t>
            </a:r>
            <a:endParaRPr lang="hu-HU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DB35644-4430-8E41-A56D-683D07059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b="1" dirty="0"/>
              <a:t>Egyéni igények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00FFD88-5EF8-9D46-B3E2-39B62BAF06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42415" y="2802889"/>
            <a:ext cx="3040402" cy="2564242"/>
          </a:xfrm>
        </p:spPr>
        <p:txBody>
          <a:bodyPr/>
          <a:lstStyle/>
          <a:p>
            <a:r>
              <a:rPr lang="hu-HU" sz="2400" b="1" dirty="0"/>
              <a:t>Fogyasztás       (pl. multimédia) mindenhol</a:t>
            </a:r>
          </a:p>
          <a:p>
            <a:r>
              <a:rPr lang="hu-HU" sz="2400" b="1" dirty="0"/>
              <a:t>Testre szabott szolgáltatás</a:t>
            </a:r>
          </a:p>
          <a:p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C2D81380-0477-984D-98D5-38413D8E7B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sz="2800" b="1" dirty="0"/>
              <a:t>Ipari igények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2DA928C3-9A52-5C42-A858-A653EDA2FAA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u-HU" sz="2400" b="1" dirty="0"/>
              <a:t>Gyorsaság</a:t>
            </a:r>
          </a:p>
          <a:p>
            <a:r>
              <a:rPr lang="hu-HU" sz="2400" b="1" dirty="0"/>
              <a:t>Automatizmus</a:t>
            </a:r>
          </a:p>
          <a:p>
            <a:r>
              <a:rPr lang="hu-HU" sz="2400" b="1" dirty="0"/>
              <a:t>Megbízható működés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744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3BDB4E-B879-124F-AC44-04CB248CB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2118" y="113191"/>
            <a:ext cx="6589199" cy="1280890"/>
          </a:xfrm>
        </p:spPr>
        <p:txBody>
          <a:bodyPr/>
          <a:lstStyle/>
          <a:p>
            <a:r>
              <a:rPr lang="hu-HU" b="1" dirty="0"/>
              <a:t>Mesterséges intelligencia becsült világ piaci trendje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2F8B56C-2B95-564D-A505-280A156D8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C065143-85B8-7E47-AE3B-E7B84BED8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29" y="1394081"/>
            <a:ext cx="8641976" cy="532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16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b="1" dirty="0"/>
              <a:t>Mesterséges intelligencia probléma területei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599"/>
            <a:ext cx="6963046" cy="4532244"/>
          </a:xfrm>
        </p:spPr>
        <p:txBody>
          <a:bodyPr>
            <a:normAutofit/>
          </a:bodyPr>
          <a:lstStyle/>
          <a:p>
            <a:r>
              <a:rPr lang="hu-HU" sz="2800" b="1" dirty="0"/>
              <a:t>Következtetés (matematikai logika)</a:t>
            </a:r>
          </a:p>
          <a:p>
            <a:r>
              <a:rPr lang="hu-HU" sz="2800" b="1" dirty="0"/>
              <a:t>Tervkészítés</a:t>
            </a:r>
          </a:p>
          <a:p>
            <a:r>
              <a:rPr lang="hu-HU" sz="2800" b="1" dirty="0"/>
              <a:t>Robotika</a:t>
            </a:r>
          </a:p>
          <a:p>
            <a:r>
              <a:rPr lang="hu-HU" sz="2800" b="1" dirty="0"/>
              <a:t>Gépi tanulás</a:t>
            </a:r>
          </a:p>
          <a:p>
            <a:r>
              <a:rPr lang="hu-HU" sz="2800" b="1" dirty="0"/>
              <a:t>Természetes nyelvű feldolgozás</a:t>
            </a:r>
          </a:p>
          <a:p>
            <a:r>
              <a:rPr lang="hu-HU" sz="2800" b="1" dirty="0"/>
              <a:t>Számítógépes látás</a:t>
            </a:r>
          </a:p>
          <a:p>
            <a:r>
              <a:rPr lang="hu-HU" sz="2800" b="1" dirty="0"/>
              <a:t>Általános intelligencia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1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A086790-0C9A-B34C-8157-B53EC503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Robotika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112670-4F9D-3C40-AAF4-169569874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800" b="1" dirty="0"/>
              <a:t>Robotok 3 nagy kategóriája:</a:t>
            </a:r>
          </a:p>
          <a:p>
            <a:r>
              <a:rPr lang="hu-HU" sz="2800" b="1" i="1" dirty="0"/>
              <a:t>manipulátorok (robotkarok)</a:t>
            </a:r>
          </a:p>
          <a:p>
            <a:r>
              <a:rPr lang="hu-HU" sz="2800" b="1" dirty="0"/>
              <a:t>mobil robotok </a:t>
            </a:r>
          </a:p>
          <a:p>
            <a:r>
              <a:rPr lang="hu-HU" sz="2800" b="1" dirty="0"/>
              <a:t>humanoid robotok</a:t>
            </a:r>
          </a:p>
          <a:p>
            <a:pPr marL="0" indent="0">
              <a:buNone/>
            </a:pPr>
            <a:r>
              <a:rPr lang="hu-HU" sz="2800" b="1" dirty="0"/>
              <a:t>Érzékelés</a:t>
            </a:r>
          </a:p>
          <a:p>
            <a:pPr marL="0" indent="0">
              <a:buNone/>
            </a:pPr>
            <a:r>
              <a:rPr lang="hu-HU" sz="2800" b="1" dirty="0"/>
              <a:t>Pályatervezés</a:t>
            </a:r>
          </a:p>
        </p:txBody>
      </p:sp>
    </p:spTree>
    <p:extLst>
      <p:ext uri="{BB962C8B-B14F-4D97-AF65-F5344CB8AC3E}">
        <p14:creationId xmlns:p14="http://schemas.microsoft.com/office/powerpoint/2010/main" val="3372705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128" y="633867"/>
            <a:ext cx="6841671" cy="1143000"/>
          </a:xfrm>
        </p:spPr>
        <p:txBody>
          <a:bodyPr>
            <a:normAutofit/>
          </a:bodyPr>
          <a:lstStyle/>
          <a:p>
            <a:r>
              <a:rPr lang="hu-HU" b="1" dirty="0"/>
              <a:t>Gépi</a:t>
            </a:r>
            <a:r>
              <a:rPr lang="hu-HU" sz="4000" b="1" dirty="0">
                <a:solidFill>
                  <a:srgbClr val="0070C0"/>
                </a:solidFill>
              </a:rPr>
              <a:t> </a:t>
            </a:r>
            <a:r>
              <a:rPr lang="hu-HU" b="1" dirty="0"/>
              <a:t>tanulás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942" y="1926770"/>
            <a:ext cx="7347857" cy="4675507"/>
          </a:xfrm>
        </p:spPr>
        <p:txBody>
          <a:bodyPr/>
          <a:lstStyle/>
          <a:p>
            <a:r>
              <a:rPr lang="hu-HU" sz="2800" b="1" dirty="0"/>
              <a:t>Felügyelet nélküli gépi tanulás</a:t>
            </a:r>
          </a:p>
          <a:p>
            <a:r>
              <a:rPr lang="hu-HU" sz="2800" b="1" dirty="0"/>
              <a:t>Felügyelt gépi tanulás</a:t>
            </a:r>
          </a:p>
          <a:p>
            <a:r>
              <a:rPr lang="hu-HU" sz="2800" b="1" dirty="0"/>
              <a:t>Megerősítéses tanulás</a:t>
            </a:r>
          </a:p>
          <a:p>
            <a:pPr lvl="1"/>
            <a:r>
              <a:rPr lang="hu-HU" sz="2800" b="1" dirty="0"/>
              <a:t>hasznosságalapú ágens </a:t>
            </a:r>
          </a:p>
          <a:p>
            <a:pPr lvl="1"/>
            <a:r>
              <a:rPr lang="hu-HU" sz="2800" b="1" dirty="0"/>
              <a:t>Q-tanuló ágens</a:t>
            </a:r>
          </a:p>
          <a:p>
            <a:pPr lvl="1"/>
            <a:r>
              <a:rPr lang="hu-HU" sz="2800" b="1" dirty="0"/>
              <a:t>reflexszerű ágens</a:t>
            </a:r>
          </a:p>
          <a:p>
            <a:pPr lvl="1"/>
            <a:endParaRPr lang="hu-HU" sz="2800" b="1" dirty="0"/>
          </a:p>
          <a:p>
            <a:pPr marL="57150" indent="0">
              <a:buNone/>
            </a:pPr>
            <a:r>
              <a:rPr lang="hu-HU" sz="3000" b="1" dirty="0">
                <a:solidFill>
                  <a:srgbClr val="C00000"/>
                </a:solidFill>
              </a:rPr>
              <a:t>Mit képest megtanulni a számítógép?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1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A28F77-C904-D649-9012-971335EE0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Természetes nyelvű feldolgozás (NLP)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872284-D636-344D-8EC5-0AD8113C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1905000"/>
            <a:ext cx="6933756" cy="4724400"/>
          </a:xfrm>
        </p:spPr>
        <p:txBody>
          <a:bodyPr>
            <a:noAutofit/>
          </a:bodyPr>
          <a:lstStyle/>
          <a:p>
            <a:r>
              <a:rPr lang="hu-HU" sz="2800" b="1" dirty="0"/>
              <a:t>Szöveg előfeldolgozás</a:t>
            </a:r>
          </a:p>
          <a:p>
            <a:r>
              <a:rPr lang="hu-HU" sz="2800" b="1" dirty="0"/>
              <a:t>Mondatok reprezentálása (gépi megértés)</a:t>
            </a:r>
          </a:p>
          <a:p>
            <a:pPr lvl="1"/>
            <a:r>
              <a:rPr lang="hu-HU" sz="2800" b="1" dirty="0"/>
              <a:t>Szócsoportok (</a:t>
            </a:r>
            <a:r>
              <a:rPr lang="hu-HU" sz="2800" b="1" dirty="0" err="1"/>
              <a:t>chunks</a:t>
            </a:r>
            <a:r>
              <a:rPr lang="hu-HU" sz="2800" b="1" dirty="0"/>
              <a:t>)</a:t>
            </a:r>
          </a:p>
          <a:p>
            <a:pPr lvl="1"/>
            <a:r>
              <a:rPr lang="hu-HU" sz="2800" b="1" dirty="0"/>
              <a:t>Függőségi fa</a:t>
            </a:r>
          </a:p>
          <a:p>
            <a:pPr lvl="1"/>
            <a:r>
              <a:rPr lang="hu-HU" sz="2800" b="1" dirty="0"/>
              <a:t>Szintakszis fa</a:t>
            </a:r>
          </a:p>
          <a:p>
            <a:r>
              <a:rPr lang="hu-HU" sz="2800" b="1" dirty="0"/>
              <a:t>Mondatok generálása</a:t>
            </a:r>
          </a:p>
          <a:p>
            <a:r>
              <a:rPr lang="hu-HU" sz="2800" b="1" dirty="0"/>
              <a:t>Összegzés készítés: kivonatolás, összegzés generálás</a:t>
            </a:r>
          </a:p>
        </p:txBody>
      </p:sp>
    </p:spTree>
    <p:extLst>
      <p:ext uri="{BB962C8B-B14F-4D97-AF65-F5344CB8AC3E}">
        <p14:creationId xmlns:p14="http://schemas.microsoft.com/office/powerpoint/2010/main" val="3374333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94DCBD5-1528-0F4A-910F-87303146C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/>
              <a:t>Mesterséges intelligencia betanítása viccekre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2FC609-B627-164B-A08A-C354D232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b="1" dirty="0"/>
              <a:t>Számítógépes viccek:</a:t>
            </a:r>
          </a:p>
          <a:p>
            <a:r>
              <a:rPr lang="hu-HU" sz="2400" b="1" dirty="0"/>
              <a:t>Miért ment át a csirke az úton? Hogy becsavarjon egy villanykörtét.</a:t>
            </a:r>
          </a:p>
          <a:p>
            <a:r>
              <a:rPr lang="hu-HU" sz="2400" b="1" dirty="0"/>
              <a:t>Mit kapsz, ha keresztezel egy kalózt egy kis vajjal? Egy fürdőszobát.</a:t>
            </a:r>
          </a:p>
          <a:p>
            <a:r>
              <a:rPr lang="hu-HU" sz="2400" b="1" dirty="0"/>
              <a:t>Mit mondtak az új hangyák a kutya után? Egy kalóz volt.</a:t>
            </a:r>
          </a:p>
        </p:txBody>
      </p:sp>
    </p:spTree>
    <p:extLst>
      <p:ext uri="{BB962C8B-B14F-4D97-AF65-F5344CB8AC3E}">
        <p14:creationId xmlns:p14="http://schemas.microsoft.com/office/powerpoint/2010/main" val="3568106848"/>
      </p:ext>
    </p:extLst>
  </p:cSld>
  <p:clrMapOvr>
    <a:masterClrMapping/>
  </p:clrMapOvr>
</p:sld>
</file>

<file path=ppt/theme/theme1.xml><?xml version="1.0" encoding="utf-8"?>
<a:theme xmlns:a="http://schemas.openxmlformats.org/drawingml/2006/main" name="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623</TotalTime>
  <Words>566</Words>
  <Application>Microsoft Macintosh PowerPoint</Application>
  <PresentationFormat>Diavetítés a képernyőre (4:3 oldalarány)</PresentationFormat>
  <Paragraphs>131</Paragraphs>
  <Slides>26</Slides>
  <Notes>14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Szálak</vt:lpstr>
      <vt:lpstr>A mesterséges intelligencia és a mély tanulás</vt:lpstr>
      <vt:lpstr>Tartalomjegyzék</vt:lpstr>
      <vt:lpstr>Felhasználói igények, hajtóerők</vt:lpstr>
      <vt:lpstr>Mesterséges intelligencia becsült világ piaci trendje</vt:lpstr>
      <vt:lpstr>Mesterséges intelligencia probléma területei</vt:lpstr>
      <vt:lpstr>Robotika</vt:lpstr>
      <vt:lpstr>Gépi tanulás</vt:lpstr>
      <vt:lpstr>Természetes nyelvű feldolgozás (NLP)</vt:lpstr>
      <vt:lpstr>Mesterséges intelligencia betanítása viccekre </vt:lpstr>
      <vt:lpstr>Számítógépes látás</vt:lpstr>
      <vt:lpstr>Mély tanulás  (Deep Learning)</vt:lpstr>
      <vt:lpstr>Neurális hálók -  mély tanulás</vt:lpstr>
      <vt:lpstr>Rekurrens hálók (RNN - Recurrent Neural Networks)</vt:lpstr>
      <vt:lpstr>Konvolúciós neurális háló belseje</vt:lpstr>
      <vt:lpstr>Mit ért/lát a neurális háló?</vt:lpstr>
      <vt:lpstr>Ipar: „MI vállalatok”</vt:lpstr>
      <vt:lpstr>Szoftver ipar régi és új szereplői</vt:lpstr>
      <vt:lpstr>Mély tanulás piaci térképe</vt:lpstr>
      <vt:lpstr>Alkalmazások</vt:lpstr>
      <vt:lpstr> Virtuális asszisztensek, botok</vt:lpstr>
      <vt:lpstr>Optikai karakter felismerés (OCR)</vt:lpstr>
      <vt:lpstr>Arcazonosítás mély neurális hálóval</vt:lpstr>
      <vt:lpstr>Érzelemfelismerés arcokon</vt:lpstr>
      <vt:lpstr>Alkalmazás:  festészet, zene komponálás </vt:lpstr>
      <vt:lpstr>Új kép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mesterséges intelligencia és annak motorja:  a mély tanulás</dc:title>
  <dc:creator>Gábor Szűcs</dc:creator>
  <cp:lastModifiedBy>Gábor Szűcs</cp:lastModifiedBy>
  <cp:revision>45</cp:revision>
  <dcterms:created xsi:type="dcterms:W3CDTF">2018-10-29T16:19:39Z</dcterms:created>
  <dcterms:modified xsi:type="dcterms:W3CDTF">2020-10-14T12:29:20Z</dcterms:modified>
</cp:coreProperties>
</file>