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76" r:id="rId35"/>
    <p:sldId id="298" r:id="rId36"/>
    <p:sldId id="272" r:id="rId37"/>
    <p:sldId id="274" r:id="rId38"/>
    <p:sldId id="273" r:id="rId39"/>
    <p:sldId id="275" r:id="rId40"/>
    <p:sldId id="277" r:id="rId41"/>
    <p:sldId id="278" r:id="rId42"/>
    <p:sldId id="279" r:id="rId43"/>
    <p:sldId id="280" r:id="rId44"/>
  </p:sldIdLst>
  <p:sldSz cx="9144000" cy="6858000" type="screen4x3"/>
  <p:notesSz cx="6858000" cy="9144000"/>
  <p:defaultTextStyle>
    <a:defPPr>
      <a:defRPr lang="hu-HU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26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28" autoAdjust="0"/>
    <p:restoredTop sz="94620" autoAdjust="0"/>
  </p:normalViewPr>
  <p:slideViewPr>
    <p:cSldViewPr>
      <p:cViewPr varScale="1">
        <p:scale>
          <a:sx n="73" d="100"/>
          <a:sy n="73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3EFD9-820A-4871-ABFE-D21B1EC2827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2A88619-C5F4-441B-BA6F-80890F038BA3}">
      <dgm:prSet phldrT="[Szöveg]" custT="1"/>
      <dgm:spPr/>
      <dgm:t>
        <a:bodyPr/>
        <a:lstStyle/>
        <a:p>
          <a:endParaRPr lang="hu-HU" sz="2000" b="1" dirty="0"/>
        </a:p>
        <a:p>
          <a:endParaRPr lang="hu-HU" sz="2000" b="1" dirty="0"/>
        </a:p>
        <a:p>
          <a:r>
            <a:rPr lang="hu-HU" sz="2000" b="1" dirty="0"/>
            <a:t>Vízbiztonsági réteg</a:t>
          </a:r>
        </a:p>
        <a:p>
          <a:r>
            <a:rPr lang="hu-HU" sz="1800" dirty="0"/>
            <a:t>(VMSZ, ÖTE, THE)</a:t>
          </a:r>
        </a:p>
      </dgm:t>
    </dgm:pt>
    <dgm:pt modelId="{C7992A09-7E95-4A88-9C6F-B031744E6979}" type="parTrans" cxnId="{D9A43E45-D30A-4D68-A643-0AF2E24C9FB6}">
      <dgm:prSet/>
      <dgm:spPr/>
      <dgm:t>
        <a:bodyPr/>
        <a:lstStyle/>
        <a:p>
          <a:endParaRPr lang="hu-HU"/>
        </a:p>
      </dgm:t>
    </dgm:pt>
    <dgm:pt modelId="{38E66E6A-76B2-42D7-ACAD-E6369B92C6A1}" type="sibTrans" cxnId="{D9A43E45-D30A-4D68-A643-0AF2E24C9FB6}">
      <dgm:prSet/>
      <dgm:spPr/>
      <dgm:t>
        <a:bodyPr/>
        <a:lstStyle/>
        <a:p>
          <a:endParaRPr lang="hu-HU"/>
        </a:p>
      </dgm:t>
    </dgm:pt>
    <dgm:pt modelId="{CDA7A07A-64CD-449D-84F9-5682A01E4649}">
      <dgm:prSet phldrT="[Szöveg]" custT="1"/>
      <dgm:spPr/>
      <dgm:t>
        <a:bodyPr/>
        <a:lstStyle/>
        <a:p>
          <a:r>
            <a:rPr lang="hu-HU" sz="2000" b="1" dirty="0"/>
            <a:t>Közterületi rendezvények</a:t>
          </a:r>
        </a:p>
        <a:p>
          <a:endParaRPr lang="hu-HU" sz="800" b="1" dirty="0"/>
        </a:p>
        <a:p>
          <a:r>
            <a:rPr lang="hu-HU" sz="2000" b="1" dirty="0"/>
            <a:t>Eseti vízi rendezvények</a:t>
          </a:r>
        </a:p>
        <a:p>
          <a:r>
            <a:rPr lang="hu-HU" sz="1800" dirty="0"/>
            <a:t>(Pl. Balaton átúszás</a:t>
          </a:r>
        </a:p>
        <a:p>
          <a:r>
            <a:rPr lang="hu-HU" sz="1800" dirty="0"/>
            <a:t>FINA)</a:t>
          </a:r>
        </a:p>
      </dgm:t>
    </dgm:pt>
    <dgm:pt modelId="{E9CBE2BD-09DC-45F2-93EA-B31C5DC8C073}" type="parTrans" cxnId="{5AFC2939-A9C9-4C15-916B-95C4F8656203}">
      <dgm:prSet/>
      <dgm:spPr/>
      <dgm:t>
        <a:bodyPr/>
        <a:lstStyle/>
        <a:p>
          <a:endParaRPr lang="hu-HU"/>
        </a:p>
      </dgm:t>
    </dgm:pt>
    <dgm:pt modelId="{DA717BAF-B9F8-4BCC-9A20-6FF0D5C260D2}" type="sibTrans" cxnId="{5AFC2939-A9C9-4C15-916B-95C4F8656203}">
      <dgm:prSet/>
      <dgm:spPr/>
      <dgm:t>
        <a:bodyPr/>
        <a:lstStyle/>
        <a:p>
          <a:endParaRPr lang="hu-HU"/>
        </a:p>
      </dgm:t>
    </dgm:pt>
    <dgm:pt modelId="{2E0022B4-DA61-4EF1-BA41-D7B712DCC4A1}">
      <dgm:prSet phldrT="[Szöveg]" custT="1"/>
      <dgm:spPr/>
      <dgm:t>
        <a:bodyPr/>
        <a:lstStyle/>
        <a:p>
          <a:r>
            <a:rPr lang="hu-HU" sz="2000" b="1" dirty="0"/>
            <a:t>Rendszeres vízi rendezvények </a:t>
          </a:r>
        </a:p>
        <a:p>
          <a:r>
            <a:rPr lang="hu-HU" sz="1800" dirty="0"/>
            <a:t>(MVSZ, MVA, Egyesületek)</a:t>
          </a:r>
        </a:p>
      </dgm:t>
    </dgm:pt>
    <dgm:pt modelId="{4BB9821F-F503-4067-B696-B95303B53E75}" type="parTrans" cxnId="{03EDC936-B909-4AC7-AEF8-99674B12EB30}">
      <dgm:prSet/>
      <dgm:spPr/>
      <dgm:t>
        <a:bodyPr/>
        <a:lstStyle/>
        <a:p>
          <a:endParaRPr lang="hu-HU"/>
        </a:p>
      </dgm:t>
    </dgm:pt>
    <dgm:pt modelId="{ADC47850-475E-46A1-BA93-ED35F98E477C}" type="sibTrans" cxnId="{03EDC936-B909-4AC7-AEF8-99674B12EB30}">
      <dgm:prSet/>
      <dgm:spPr/>
      <dgm:t>
        <a:bodyPr/>
        <a:lstStyle/>
        <a:p>
          <a:endParaRPr lang="hu-HU"/>
        </a:p>
      </dgm:t>
    </dgm:pt>
    <dgm:pt modelId="{83A0452C-1D36-42EC-8E58-9955CB32DA78}" type="pres">
      <dgm:prSet presAssocID="{AAC3EFD9-820A-4871-ABFE-D21B1EC28277}" presName="compositeShape" presStyleCnt="0">
        <dgm:presLayoutVars>
          <dgm:chMax val="7"/>
          <dgm:dir/>
          <dgm:resizeHandles val="exact"/>
        </dgm:presLayoutVars>
      </dgm:prSet>
      <dgm:spPr/>
    </dgm:pt>
    <dgm:pt modelId="{102988D2-660A-48E3-8618-F19444F2B6E2}" type="pres">
      <dgm:prSet presAssocID="{22A88619-C5F4-441B-BA6F-80890F038BA3}" presName="circ1" presStyleLbl="vennNode1" presStyleIdx="0" presStyleCnt="3" custScaleX="116750" custScaleY="79603" custLinFactNeighborX="-48642" custLinFactNeighborY="87858"/>
      <dgm:spPr/>
    </dgm:pt>
    <dgm:pt modelId="{D637F667-5ED6-4F28-ACF1-E62E18111AAE}" type="pres">
      <dgm:prSet presAssocID="{22A88619-C5F4-441B-BA6F-80890F038BA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DD2F15-7DF0-42CF-8319-EFB6345421C2}" type="pres">
      <dgm:prSet presAssocID="{CDA7A07A-64CD-449D-84F9-5682A01E4649}" presName="circ2" presStyleLbl="vennNode1" presStyleIdx="1" presStyleCnt="3" custScaleX="135575" custScaleY="126834" custLinFactNeighborX="10361" custLinFactNeighborY="-19431"/>
      <dgm:spPr/>
    </dgm:pt>
    <dgm:pt modelId="{93F72ADB-38DB-41F2-B28A-DF0A1DF15F64}" type="pres">
      <dgm:prSet presAssocID="{CDA7A07A-64CD-449D-84F9-5682A01E46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07A8812-C314-46F2-AFC1-0FF27452EEF0}" type="pres">
      <dgm:prSet presAssocID="{2E0022B4-DA61-4EF1-BA41-D7B712DCC4A1}" presName="circ3" presStyleLbl="vennNode1" presStyleIdx="2" presStyleCnt="3" custScaleX="117523" custScaleY="98073" custLinFactNeighborX="-2690" custLinFactNeighborY="-48563"/>
      <dgm:spPr/>
    </dgm:pt>
    <dgm:pt modelId="{18B05238-52F8-4963-A047-159A903BB45D}" type="pres">
      <dgm:prSet presAssocID="{2E0022B4-DA61-4EF1-BA41-D7B712DCC4A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6D06020-1C90-4073-9217-6BCAC9FE014D}" type="presOf" srcId="{CDA7A07A-64CD-449D-84F9-5682A01E4649}" destId="{93F72ADB-38DB-41F2-B28A-DF0A1DF15F64}" srcOrd="1" destOrd="0" presId="urn:microsoft.com/office/officeart/2005/8/layout/venn1"/>
    <dgm:cxn modelId="{59BEB435-6504-4796-80EF-EE7482B75859}" type="presOf" srcId="{2E0022B4-DA61-4EF1-BA41-D7B712DCC4A1}" destId="{18B05238-52F8-4963-A047-159A903BB45D}" srcOrd="1" destOrd="0" presId="urn:microsoft.com/office/officeart/2005/8/layout/venn1"/>
    <dgm:cxn modelId="{03EDC936-B909-4AC7-AEF8-99674B12EB30}" srcId="{AAC3EFD9-820A-4871-ABFE-D21B1EC28277}" destId="{2E0022B4-DA61-4EF1-BA41-D7B712DCC4A1}" srcOrd="2" destOrd="0" parTransId="{4BB9821F-F503-4067-B696-B95303B53E75}" sibTransId="{ADC47850-475E-46A1-BA93-ED35F98E477C}"/>
    <dgm:cxn modelId="{5AFC2939-A9C9-4C15-916B-95C4F8656203}" srcId="{AAC3EFD9-820A-4871-ABFE-D21B1EC28277}" destId="{CDA7A07A-64CD-449D-84F9-5682A01E4649}" srcOrd="1" destOrd="0" parTransId="{E9CBE2BD-09DC-45F2-93EA-B31C5DC8C073}" sibTransId="{DA717BAF-B9F8-4BCC-9A20-6FF0D5C260D2}"/>
    <dgm:cxn modelId="{D9A43E45-D30A-4D68-A643-0AF2E24C9FB6}" srcId="{AAC3EFD9-820A-4871-ABFE-D21B1EC28277}" destId="{22A88619-C5F4-441B-BA6F-80890F038BA3}" srcOrd="0" destOrd="0" parTransId="{C7992A09-7E95-4A88-9C6F-B031744E6979}" sibTransId="{38E66E6A-76B2-42D7-ACAD-E6369B92C6A1}"/>
    <dgm:cxn modelId="{19EC0C69-ABB9-4FD5-B3C3-6CAC31AD7687}" type="presOf" srcId="{2E0022B4-DA61-4EF1-BA41-D7B712DCC4A1}" destId="{407A8812-C314-46F2-AFC1-0FF27452EEF0}" srcOrd="0" destOrd="0" presId="urn:microsoft.com/office/officeart/2005/8/layout/venn1"/>
    <dgm:cxn modelId="{F22C0957-44D1-481A-A058-FAD1C4B97E2F}" type="presOf" srcId="{CDA7A07A-64CD-449D-84F9-5682A01E4649}" destId="{60DD2F15-7DF0-42CF-8319-EFB6345421C2}" srcOrd="0" destOrd="0" presId="urn:microsoft.com/office/officeart/2005/8/layout/venn1"/>
    <dgm:cxn modelId="{24174259-CE54-46AC-980C-64123057FFC6}" type="presOf" srcId="{AAC3EFD9-820A-4871-ABFE-D21B1EC28277}" destId="{83A0452C-1D36-42EC-8E58-9955CB32DA78}" srcOrd="0" destOrd="0" presId="urn:microsoft.com/office/officeart/2005/8/layout/venn1"/>
    <dgm:cxn modelId="{983F83A6-7588-4094-A6BB-54B4F5FD4BED}" type="presOf" srcId="{22A88619-C5F4-441B-BA6F-80890F038BA3}" destId="{D637F667-5ED6-4F28-ACF1-E62E18111AAE}" srcOrd="1" destOrd="0" presId="urn:microsoft.com/office/officeart/2005/8/layout/venn1"/>
    <dgm:cxn modelId="{B27FB1C5-DB08-4BC1-89F2-F746C1D63C9F}" type="presOf" srcId="{22A88619-C5F4-441B-BA6F-80890F038BA3}" destId="{102988D2-660A-48E3-8618-F19444F2B6E2}" srcOrd="0" destOrd="0" presId="urn:microsoft.com/office/officeart/2005/8/layout/venn1"/>
    <dgm:cxn modelId="{EFB0FA1C-2668-4C77-940A-C778CD991929}" type="presParOf" srcId="{83A0452C-1D36-42EC-8E58-9955CB32DA78}" destId="{102988D2-660A-48E3-8618-F19444F2B6E2}" srcOrd="0" destOrd="0" presId="urn:microsoft.com/office/officeart/2005/8/layout/venn1"/>
    <dgm:cxn modelId="{6F5EF04D-5632-427D-8DE6-E8501EF50FAE}" type="presParOf" srcId="{83A0452C-1D36-42EC-8E58-9955CB32DA78}" destId="{D637F667-5ED6-4F28-ACF1-E62E18111AAE}" srcOrd="1" destOrd="0" presId="urn:microsoft.com/office/officeart/2005/8/layout/venn1"/>
    <dgm:cxn modelId="{3922024B-63A4-40B3-8EDC-5996C21F89F5}" type="presParOf" srcId="{83A0452C-1D36-42EC-8E58-9955CB32DA78}" destId="{60DD2F15-7DF0-42CF-8319-EFB6345421C2}" srcOrd="2" destOrd="0" presId="urn:microsoft.com/office/officeart/2005/8/layout/venn1"/>
    <dgm:cxn modelId="{2B231B32-B2A3-49CC-90AB-060A57F2A5AE}" type="presParOf" srcId="{83A0452C-1D36-42EC-8E58-9955CB32DA78}" destId="{93F72ADB-38DB-41F2-B28A-DF0A1DF15F64}" srcOrd="3" destOrd="0" presId="urn:microsoft.com/office/officeart/2005/8/layout/venn1"/>
    <dgm:cxn modelId="{E97E735B-526B-4E67-9EDB-EFC709DB02CE}" type="presParOf" srcId="{83A0452C-1D36-42EC-8E58-9955CB32DA78}" destId="{407A8812-C314-46F2-AFC1-0FF27452EEF0}" srcOrd="4" destOrd="0" presId="urn:microsoft.com/office/officeart/2005/8/layout/venn1"/>
    <dgm:cxn modelId="{A7650098-1D31-4CB3-B419-7B8AA35FB63A}" type="presParOf" srcId="{83A0452C-1D36-42EC-8E58-9955CB32DA78}" destId="{18B05238-52F8-4963-A047-159A903BB45D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D5DFE-EF3D-4DB1-9E63-DBF3FA71D7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6CB8FA-E70F-4C81-ACAE-5BC75312C488}">
      <dgm:prSet phldrT="[Szöveg]" custT="1"/>
      <dgm:spPr/>
      <dgm:t>
        <a:bodyPr/>
        <a:lstStyle/>
        <a:p>
          <a:pPr algn="ctr"/>
          <a:r>
            <a:rPr lang="hu-HU" sz="2000" b="1" dirty="0"/>
            <a:t>Külső hálózatok</a:t>
          </a:r>
        </a:p>
        <a:p>
          <a:pPr algn="ctr"/>
          <a:endParaRPr lang="hu-HU" sz="600" dirty="0"/>
        </a:p>
        <a:p>
          <a:pPr algn="ctr"/>
          <a:r>
            <a:rPr lang="hu-HU" sz="1800" dirty="0"/>
            <a:t>(Pl. Debreceni Virágkarnevál)</a:t>
          </a:r>
        </a:p>
      </dgm:t>
    </dgm:pt>
    <dgm:pt modelId="{D5C97A0A-28E7-4EAF-9C4A-A9A017D9EF54}" type="parTrans" cxnId="{097FF831-86D9-4EE6-B891-286862595480}">
      <dgm:prSet/>
      <dgm:spPr/>
      <dgm:t>
        <a:bodyPr/>
        <a:lstStyle/>
        <a:p>
          <a:endParaRPr lang="hu-HU"/>
        </a:p>
      </dgm:t>
    </dgm:pt>
    <dgm:pt modelId="{9E5B7E73-1255-4691-B0B0-30C3D403EA41}" type="sibTrans" cxnId="{097FF831-86D9-4EE6-B891-286862595480}">
      <dgm:prSet/>
      <dgm:spPr/>
      <dgm:t>
        <a:bodyPr/>
        <a:lstStyle/>
        <a:p>
          <a:endParaRPr lang="hu-HU"/>
        </a:p>
      </dgm:t>
    </dgm:pt>
    <dgm:pt modelId="{9E802A04-2EE5-4E75-8855-7A9D676ADFA5}">
      <dgm:prSet phldrT="[Szöveg]"/>
      <dgm:spPr/>
      <dgm:t>
        <a:bodyPr/>
        <a:lstStyle/>
        <a:p>
          <a:pPr algn="l"/>
          <a:endParaRPr lang="hu-HU" sz="2700" dirty="0"/>
        </a:p>
      </dgm:t>
    </dgm:pt>
    <dgm:pt modelId="{4BBADF07-0927-4E7E-845A-1634A59FD524}" type="parTrans" cxnId="{FDBC31BA-54B0-4173-AD40-6BDF99591970}">
      <dgm:prSet/>
      <dgm:spPr/>
      <dgm:t>
        <a:bodyPr/>
        <a:lstStyle/>
        <a:p>
          <a:endParaRPr lang="hu-HU"/>
        </a:p>
      </dgm:t>
    </dgm:pt>
    <dgm:pt modelId="{3FD9961D-3BD4-41DD-8339-BC3E16EE3E3B}" type="sibTrans" cxnId="{FDBC31BA-54B0-4173-AD40-6BDF99591970}">
      <dgm:prSet/>
      <dgm:spPr/>
      <dgm:t>
        <a:bodyPr/>
        <a:lstStyle/>
        <a:p>
          <a:endParaRPr lang="hu-HU"/>
        </a:p>
      </dgm:t>
    </dgm:pt>
    <dgm:pt modelId="{C3961E44-CC4F-4100-BBCD-B346F6383811}" type="pres">
      <dgm:prSet presAssocID="{462D5DFE-EF3D-4DB1-9E63-DBF3FA71D786}" presName="compositeShape" presStyleCnt="0">
        <dgm:presLayoutVars>
          <dgm:chMax val="7"/>
          <dgm:dir/>
          <dgm:resizeHandles val="exact"/>
        </dgm:presLayoutVars>
      </dgm:prSet>
      <dgm:spPr/>
    </dgm:pt>
    <dgm:pt modelId="{4015E74E-1D14-4EE7-B605-E175BB46D486}" type="pres">
      <dgm:prSet presAssocID="{C36CB8FA-E70F-4C81-ACAE-5BC75312C488}" presName="circ1TxSh" presStyleLbl="vennNode1" presStyleIdx="0" presStyleCnt="1" custLinFactNeighborX="-2672" custLinFactNeighborY="-60009"/>
      <dgm:spPr/>
    </dgm:pt>
  </dgm:ptLst>
  <dgm:cxnLst>
    <dgm:cxn modelId="{097FF831-86D9-4EE6-B891-286862595480}" srcId="{462D5DFE-EF3D-4DB1-9E63-DBF3FA71D786}" destId="{C36CB8FA-E70F-4C81-ACAE-5BC75312C488}" srcOrd="0" destOrd="0" parTransId="{D5C97A0A-28E7-4EAF-9C4A-A9A017D9EF54}" sibTransId="{9E5B7E73-1255-4691-B0B0-30C3D403EA41}"/>
    <dgm:cxn modelId="{3D9A436A-D5CB-4359-837B-CCEAD47EFD4B}" type="presOf" srcId="{9E802A04-2EE5-4E75-8855-7A9D676ADFA5}" destId="{4015E74E-1D14-4EE7-B605-E175BB46D486}" srcOrd="0" destOrd="1" presId="urn:microsoft.com/office/officeart/2005/8/layout/venn1"/>
    <dgm:cxn modelId="{FDBC31BA-54B0-4173-AD40-6BDF99591970}" srcId="{C36CB8FA-E70F-4C81-ACAE-5BC75312C488}" destId="{9E802A04-2EE5-4E75-8855-7A9D676ADFA5}" srcOrd="0" destOrd="0" parTransId="{4BBADF07-0927-4E7E-845A-1634A59FD524}" sibTransId="{3FD9961D-3BD4-41DD-8339-BC3E16EE3E3B}"/>
    <dgm:cxn modelId="{76CC34C5-6DA1-4402-9D20-5BA85A644547}" type="presOf" srcId="{C36CB8FA-E70F-4C81-ACAE-5BC75312C488}" destId="{4015E74E-1D14-4EE7-B605-E175BB46D486}" srcOrd="0" destOrd="0" presId="urn:microsoft.com/office/officeart/2005/8/layout/venn1"/>
    <dgm:cxn modelId="{84C836EE-C8F5-45C0-8BFE-88B4786871AC}" type="presOf" srcId="{462D5DFE-EF3D-4DB1-9E63-DBF3FA71D786}" destId="{C3961E44-CC4F-4100-BBCD-B346F6383811}" srcOrd="0" destOrd="0" presId="urn:microsoft.com/office/officeart/2005/8/layout/venn1"/>
    <dgm:cxn modelId="{51A52749-F566-4F1B-98AD-91BCBEF7436F}" type="presParOf" srcId="{C3961E44-CC4F-4100-BBCD-B346F6383811}" destId="{4015E74E-1D14-4EE7-B605-E175BB46D48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D5DFE-EF3D-4DB1-9E63-DBF3FA71D786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C36CB8FA-E70F-4C81-ACAE-5BC75312C488}">
      <dgm:prSet phldrT="[Szöveg]" custT="1"/>
      <dgm:spPr/>
      <dgm:t>
        <a:bodyPr/>
        <a:lstStyle/>
        <a:p>
          <a:endParaRPr lang="hu-HU" sz="2000" b="1" dirty="0"/>
        </a:p>
        <a:p>
          <a:r>
            <a:rPr lang="hu-HU" sz="2000" b="1" dirty="0"/>
            <a:t>3. partnerek</a:t>
          </a:r>
        </a:p>
      </dgm:t>
    </dgm:pt>
    <dgm:pt modelId="{D5C97A0A-28E7-4EAF-9C4A-A9A017D9EF54}" type="parTrans" cxnId="{097FF831-86D9-4EE6-B891-286862595480}">
      <dgm:prSet/>
      <dgm:spPr/>
      <dgm:t>
        <a:bodyPr/>
        <a:lstStyle/>
        <a:p>
          <a:endParaRPr lang="hu-HU"/>
        </a:p>
      </dgm:t>
    </dgm:pt>
    <dgm:pt modelId="{9E5B7E73-1255-4691-B0B0-30C3D403EA41}" type="sibTrans" cxnId="{097FF831-86D9-4EE6-B891-286862595480}">
      <dgm:prSet/>
      <dgm:spPr/>
      <dgm:t>
        <a:bodyPr/>
        <a:lstStyle/>
        <a:p>
          <a:endParaRPr lang="hu-HU"/>
        </a:p>
      </dgm:t>
    </dgm:pt>
    <dgm:pt modelId="{9E802A04-2EE5-4E75-8855-7A9D676ADFA5}">
      <dgm:prSet phldrT="[Szöveg]"/>
      <dgm:spPr/>
      <dgm:t>
        <a:bodyPr/>
        <a:lstStyle/>
        <a:p>
          <a:endParaRPr lang="hu-HU" sz="2400" dirty="0"/>
        </a:p>
      </dgm:t>
    </dgm:pt>
    <dgm:pt modelId="{4BBADF07-0927-4E7E-845A-1634A59FD524}" type="parTrans" cxnId="{FDBC31BA-54B0-4173-AD40-6BDF99591970}">
      <dgm:prSet/>
      <dgm:spPr/>
      <dgm:t>
        <a:bodyPr/>
        <a:lstStyle/>
        <a:p>
          <a:endParaRPr lang="hu-HU"/>
        </a:p>
      </dgm:t>
    </dgm:pt>
    <dgm:pt modelId="{3FD9961D-3BD4-41DD-8339-BC3E16EE3E3B}" type="sibTrans" cxnId="{FDBC31BA-54B0-4173-AD40-6BDF99591970}">
      <dgm:prSet/>
      <dgm:spPr/>
      <dgm:t>
        <a:bodyPr/>
        <a:lstStyle/>
        <a:p>
          <a:endParaRPr lang="hu-HU"/>
        </a:p>
      </dgm:t>
    </dgm:pt>
    <dgm:pt modelId="{C3961E44-CC4F-4100-BBCD-B346F6383811}" type="pres">
      <dgm:prSet presAssocID="{462D5DFE-EF3D-4DB1-9E63-DBF3FA71D786}" presName="compositeShape" presStyleCnt="0">
        <dgm:presLayoutVars>
          <dgm:chMax val="7"/>
          <dgm:dir/>
          <dgm:resizeHandles val="exact"/>
        </dgm:presLayoutVars>
      </dgm:prSet>
      <dgm:spPr/>
    </dgm:pt>
    <dgm:pt modelId="{4015E74E-1D14-4EE7-B605-E175BB46D486}" type="pres">
      <dgm:prSet presAssocID="{C36CB8FA-E70F-4C81-ACAE-5BC75312C488}" presName="circ1TxSh" presStyleLbl="vennNode1" presStyleIdx="0" presStyleCnt="1" custScaleX="92381" custScaleY="52000" custLinFactNeighborX="-2889" custLinFactNeighborY="1785"/>
      <dgm:spPr/>
    </dgm:pt>
  </dgm:ptLst>
  <dgm:cxnLst>
    <dgm:cxn modelId="{097FF831-86D9-4EE6-B891-286862595480}" srcId="{462D5DFE-EF3D-4DB1-9E63-DBF3FA71D786}" destId="{C36CB8FA-E70F-4C81-ACAE-5BC75312C488}" srcOrd="0" destOrd="0" parTransId="{D5C97A0A-28E7-4EAF-9C4A-A9A017D9EF54}" sibTransId="{9E5B7E73-1255-4691-B0B0-30C3D403EA41}"/>
    <dgm:cxn modelId="{3D9A436A-D5CB-4359-837B-CCEAD47EFD4B}" type="presOf" srcId="{9E802A04-2EE5-4E75-8855-7A9D676ADFA5}" destId="{4015E74E-1D14-4EE7-B605-E175BB46D486}" srcOrd="0" destOrd="1" presId="urn:microsoft.com/office/officeart/2005/8/layout/venn1"/>
    <dgm:cxn modelId="{FDBC31BA-54B0-4173-AD40-6BDF99591970}" srcId="{C36CB8FA-E70F-4C81-ACAE-5BC75312C488}" destId="{9E802A04-2EE5-4E75-8855-7A9D676ADFA5}" srcOrd="0" destOrd="0" parTransId="{4BBADF07-0927-4E7E-845A-1634A59FD524}" sibTransId="{3FD9961D-3BD4-41DD-8339-BC3E16EE3E3B}"/>
    <dgm:cxn modelId="{76CC34C5-6DA1-4402-9D20-5BA85A644547}" type="presOf" srcId="{C36CB8FA-E70F-4C81-ACAE-5BC75312C488}" destId="{4015E74E-1D14-4EE7-B605-E175BB46D486}" srcOrd="0" destOrd="0" presId="urn:microsoft.com/office/officeart/2005/8/layout/venn1"/>
    <dgm:cxn modelId="{84C836EE-C8F5-45C0-8BFE-88B4786871AC}" type="presOf" srcId="{462D5DFE-EF3D-4DB1-9E63-DBF3FA71D786}" destId="{C3961E44-CC4F-4100-BBCD-B346F6383811}" srcOrd="0" destOrd="0" presId="urn:microsoft.com/office/officeart/2005/8/layout/venn1"/>
    <dgm:cxn modelId="{51A52749-F566-4F1B-98AD-91BCBEF7436F}" type="presParOf" srcId="{C3961E44-CC4F-4100-BBCD-B346F6383811}" destId="{4015E74E-1D14-4EE7-B605-E175BB46D48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2988D2-660A-48E3-8618-F19444F2B6E2}">
      <dsp:nvSpPr>
        <dsp:cNvPr id="0" name=""/>
        <dsp:cNvSpPr/>
      </dsp:nvSpPr>
      <dsp:spPr>
        <a:xfrm>
          <a:off x="0" y="2128225"/>
          <a:ext cx="2727982" cy="18600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Vízbiztonsági réteg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(VMSZ, ÖTE, THE)</a:t>
          </a:r>
        </a:p>
      </dsp:txBody>
      <dsp:txXfrm>
        <a:off x="363731" y="2453726"/>
        <a:ext cx="2000520" cy="837002"/>
      </dsp:txXfrm>
    </dsp:sp>
    <dsp:sp modelId="{60DD2F15-7DF0-42CF-8319-EFB6345421C2}">
      <dsp:nvSpPr>
        <dsp:cNvPr id="0" name=""/>
        <dsp:cNvSpPr/>
      </dsp:nvSpPr>
      <dsp:spPr>
        <a:xfrm>
          <a:off x="1974400" y="529884"/>
          <a:ext cx="3167848" cy="296360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Közterületi rendezvények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8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Eseti vízi rendezvények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(Pl. Balaton átúszás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FINA)</a:t>
          </a:r>
        </a:p>
      </dsp:txBody>
      <dsp:txXfrm>
        <a:off x="2943233" y="1295483"/>
        <a:ext cx="1900709" cy="1629983"/>
      </dsp:txXfrm>
    </dsp:sp>
    <dsp:sp modelId="{407A8812-C314-46F2-AFC1-0FF27452EEF0}">
      <dsp:nvSpPr>
        <dsp:cNvPr id="0" name=""/>
        <dsp:cNvSpPr/>
      </dsp:nvSpPr>
      <dsp:spPr>
        <a:xfrm>
          <a:off x="194104" y="185201"/>
          <a:ext cx="2746044" cy="229157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Rendszeres vízi rendezvények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(MVSZ, MVA, Egyesületek)</a:t>
          </a:r>
        </a:p>
      </dsp:txBody>
      <dsp:txXfrm>
        <a:off x="452690" y="777191"/>
        <a:ext cx="1647626" cy="12603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E74E-1D14-4EE7-B605-E175BB46D486}">
      <dsp:nvSpPr>
        <dsp:cNvPr id="0" name=""/>
        <dsp:cNvSpPr/>
      </dsp:nvSpPr>
      <dsp:spPr>
        <a:xfrm>
          <a:off x="0" y="0"/>
          <a:ext cx="2299098" cy="229909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Külső hálózatok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6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(Pl. Debreceni Virágkarnevál)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700" kern="1200" dirty="0"/>
        </a:p>
      </dsp:txBody>
      <dsp:txXfrm>
        <a:off x="336695" y="336695"/>
        <a:ext cx="1625708" cy="16257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15E74E-1D14-4EE7-B605-E175BB46D486}">
      <dsp:nvSpPr>
        <dsp:cNvPr id="0" name=""/>
        <dsp:cNvSpPr/>
      </dsp:nvSpPr>
      <dsp:spPr>
        <a:xfrm>
          <a:off x="19824" y="851615"/>
          <a:ext cx="1989600" cy="11199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2000" b="1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b="1" kern="1200" dirty="0"/>
            <a:t>3. partnerek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hu-HU" sz="2400" kern="1200" dirty="0"/>
        </a:p>
      </dsp:txBody>
      <dsp:txXfrm>
        <a:off x="311194" y="1015623"/>
        <a:ext cx="1406860" cy="791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hu-HU" altLang="hu-HU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hu-HU" altLang="hu-HU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hu-HU" altLang="hu-HU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FB1CED8-5563-4497-878A-BCE588D90272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1049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05113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3807275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5185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104842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67691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3651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940977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Számomra ez a projekt egyrészt felhasználói igények, másrészt anyagi és fizikai lehetőségek formájában jelent meg, illetve belső igényként megfogalmazódott a menedzselés és felügyelet kérdése is. A feladat az volt, hogy ezeket a szempontokat egyeztetve megkeressük a legjobb kompromisszumot, kialakítsunk egy olyan rendszert amely az legfontosabb igényeket kielégíti, és alapul szolgáljon továbbfejlesztéshez, a további igények kiszolgálására.</a:t>
            </a:r>
          </a:p>
          <a:p>
            <a:endParaRPr lang="hu-HU" dirty="0"/>
          </a:p>
          <a:p>
            <a:r>
              <a:rPr lang="hu-HU" dirty="0"/>
              <a:t>A felhasználói igények vonatkozhatnak egyrészt területi lefedettségre – itt egy-egy felhasználónak is többféle igénye lehet -, vonatkozhat a szükséges beszédcsoportok számára – egymástól függetlenül kommunikáló csoportokat jelent a beszédcsoport, a beszélgetést csak az hallja, aki tagja az adott beszédcsoportnak -, vonatkozhat az egyidejű, független kommunikációk számára, valamint együttműködésre különböző beszédcsoportok, vagy felhasználói csoportok között. Erre példa, hogy vitorlás versenyek esetén a DMR rádiókon is lehessen segítséget kérni a vízimentőktől.</a:t>
            </a:r>
          </a:p>
          <a:p>
            <a:endParaRPr lang="hu-HU" dirty="0"/>
          </a:p>
          <a:p>
            <a:r>
              <a:rPr lang="hu-HU" dirty="0"/>
              <a:t>Ezek a fenti igények felhasználói </a:t>
            </a:r>
            <a:r>
              <a:rPr lang="hu-HU" dirty="0" err="1"/>
              <a:t>csoportonként</a:t>
            </a:r>
            <a:r>
              <a:rPr lang="hu-HU" dirty="0"/>
              <a:t> eltérők lehetnek.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32261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Nézzük először meg, hogy hogyan jelennek meg a területei lefedettségi igények a különböző felhasználói csoportok esetében.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Felhívom a tisztelt hallgatóság figyelmét, hogy a megjelenő képek csak illusztrációk, a rajtuk látható méretek nem feltétlenül igazak a balatoni viszonyokra.</a:t>
            </a:r>
          </a:p>
          <a:p>
            <a:endParaRPr lang="hu-HU" dirty="0"/>
          </a:p>
          <a:p>
            <a:r>
              <a:rPr lang="hu-HU" dirty="0"/>
              <a:t>Az egyik fő felhasználói csoport a Magyar Vitorlás Szövetség, illetve az alá tartozó vitorlás egyesületek. Az általuk rendezett versenyek általában lokálisak, vagyis egy átjátszóállomással lefedhető területen történnek. Viszont vannak teljes Balatont átszelő versenyek, mint </a:t>
            </a:r>
            <a:r>
              <a:rPr lang="hu-HU" dirty="0" err="1"/>
              <a:t>pl</a:t>
            </a:r>
            <a:r>
              <a:rPr lang="hu-HU" dirty="0"/>
              <a:t> a Kékszalag, ezekhez a teljes tavat lefedő rendszer szükséges.</a:t>
            </a:r>
          </a:p>
          <a:p>
            <a:endParaRPr lang="hu-HU" dirty="0"/>
          </a:p>
          <a:p>
            <a:r>
              <a:rPr lang="hu-HU" dirty="0"/>
              <a:t>A vízimentőszolgálat esetében a </a:t>
            </a:r>
            <a:r>
              <a:rPr lang="hu-HU" dirty="0" err="1"/>
              <a:t>medencénkénti</a:t>
            </a:r>
            <a:r>
              <a:rPr lang="hu-HU" dirty="0"/>
              <a:t> lefedettség jelent meg igényként, hiszen a meteorológiai előrejelzéseket és időjárás jelentéseket is </a:t>
            </a:r>
            <a:r>
              <a:rPr lang="hu-HU" dirty="0" err="1"/>
              <a:t>medencénként</a:t>
            </a:r>
            <a:r>
              <a:rPr lang="hu-HU" dirty="0"/>
              <a:t> kapják meg, illetve továbbítják a strandokon dolgozó kollégáik felé. Ez a Balalton speciális földrajzi helyzetéből adódik.</a:t>
            </a:r>
          </a:p>
          <a:p>
            <a:endParaRPr lang="hu-HU" dirty="0"/>
          </a:p>
          <a:p>
            <a:r>
              <a:rPr lang="hu-HU" dirty="0"/>
              <a:t>A harmadik felhasználói kör a különböző balatoni, vízben, vagy a tó partján, esetleg a tó körül megrendezendő kulturális- és sportrendezvények szervezői, illetve az azokat biztosító szervezetek, személyek. Ezek a rendezvények akár egyetlen helyszínre is korlátozódhatnak, ilyenkor elég egyetlen átjátszóállomás a területi igények kielégítésére, lehetnek </a:t>
            </a:r>
            <a:r>
              <a:rPr lang="hu-HU" dirty="0" err="1"/>
              <a:t>régionálisak</a:t>
            </a:r>
            <a:r>
              <a:rPr lang="hu-HU" dirty="0"/>
              <a:t>, amikor több átjátszóállomást is fel kell használni a feladathoz, illetve Balatont kerülő versenyek esetén teljes balatoni lefedettséget kell biztosítani.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6538124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Ezen a térképen látható a 3 medencére osztott Balaton. A </a:t>
            </a:r>
            <a:r>
              <a:rPr lang="hu-HU" dirty="0" err="1"/>
              <a:t>Badacson</a:t>
            </a:r>
            <a:r>
              <a:rPr lang="hu-HU" dirty="0"/>
              <a:t> és Fonyód közötti vonaltól nyugatra található a nyugati medence, a Tihanyi-félszigettől keletre a keleti medence, a kettő között pedig a középső medence.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19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20860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12052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Jelen előadásnak nem célja a DMR rendszerek részletes ismertetése – ezt egy korábbi előadásban megtettük pár évvel ezelőtt -, de néhány, a megvalósított rendszer szempontjából fontos, illetve a rendszer működésének megértéséhez szükséges tulajdonságot röviden megemlítek.</a:t>
            </a:r>
          </a:p>
          <a:p>
            <a:endParaRPr lang="hu-HU" dirty="0"/>
          </a:p>
          <a:p>
            <a:r>
              <a:rPr lang="hu-HU" dirty="0"/>
              <a:t>Az első, hogy a MOTOTRBO rendszer TDMA alapú, egy frekvencián két időrést képes kezelni, vagyis itt a fizikai csatorna két logikai csatornára osztódik.</a:t>
            </a:r>
          </a:p>
          <a:p>
            <a:endParaRPr lang="hu-HU" dirty="0"/>
          </a:p>
          <a:p>
            <a:r>
              <a:rPr lang="hu-HU" dirty="0"/>
              <a:t>A második a roaming funkció, ami a mobiltelefon rendszerekből mára már mindenki által jól ismert fogalom, és erre már a DMR rendszerek is alkalmasak. Ha az aktuális átjátszóállomásról vett jel egy bizonyos szint alá csökken, akkor a készülék keres egy másik átjátszóállomást, amelyről megfelelő erősségű jelet tud venni.</a:t>
            </a:r>
          </a:p>
          <a:p>
            <a:endParaRPr lang="hu-HU" dirty="0"/>
          </a:p>
          <a:p>
            <a:r>
              <a:rPr lang="hu-HU" dirty="0"/>
              <a:t>Ha egy átjátszóállomás önállóan nem képes a kívánt területet lefedni, akkor további átjátszóállomásokat kell telepíteni. Ahhoz, hogy a teljes területen mindenki mindenkivel tudjon beszélni, az átjátszóállomásokat össze kell kapcsolni. A MOTOTRBO rendszerben ha az átjátszóállomásokat IP felületen összekötjük egymással, akkor IP Site </a:t>
            </a:r>
            <a:r>
              <a:rPr lang="hu-HU" dirty="0" err="1"/>
              <a:t>Connect</a:t>
            </a:r>
            <a:r>
              <a:rPr lang="hu-HU" dirty="0"/>
              <a:t> hálózatot alakítunk ki. Ez nem jelent az önálló átjátszóállomáshoz képest kapacitás növelést, csupán területi lefedettség növelést, mivel az egyes időréseken minden átjátszóállomás pontosan ugyanazt fogja lesugározni.</a:t>
            </a:r>
          </a:p>
          <a:p>
            <a:endParaRPr lang="hu-HU" dirty="0"/>
          </a:p>
          <a:p>
            <a:r>
              <a:rPr lang="hu-HU" dirty="0"/>
              <a:t>Megemlítem még a hívásfajtákat. A MOTOTRBO rendszer három hívásfajtát ismer. Az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  egy egyirányú kommunikáció egy vezér készülék, vagy egy diszpécseri állomás felől minden rendszerben lévő végkészülék felé. A Group </a:t>
            </a:r>
            <a:r>
              <a:rPr lang="hu-HU" dirty="0" err="1"/>
              <a:t>Call</a:t>
            </a:r>
            <a:r>
              <a:rPr lang="hu-HU" dirty="0"/>
              <a:t>-t, vagy csoporthívást csak azok hallanak, akiknek a készüléke az adott beszédcsoportba tartozik. 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 viszont csak két készülék közötti kommunikáció, más felhasználók által nem hallható. Az 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-t és a </a:t>
            </a:r>
            <a:r>
              <a:rPr lang="hu-HU" dirty="0" err="1"/>
              <a:t>Private</a:t>
            </a:r>
            <a:r>
              <a:rPr lang="hu-HU" dirty="0"/>
              <a:t> </a:t>
            </a:r>
            <a:r>
              <a:rPr lang="hu-HU" dirty="0" err="1"/>
              <a:t>Call</a:t>
            </a:r>
            <a:r>
              <a:rPr lang="hu-HU" dirty="0"/>
              <a:t>-t ebben a megvalósított rendszerben nem használjuk, tehát csak a Group </a:t>
            </a:r>
            <a:r>
              <a:rPr lang="hu-HU" dirty="0" err="1"/>
              <a:t>Call</a:t>
            </a:r>
            <a:r>
              <a:rPr lang="hu-HU" dirty="0"/>
              <a:t>, vagyis csoporthívás marad.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42221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Az első ütem végére, 2018-ra 8 átjátszóállomás üzemelt. Ebből 5-öt összekapcsoltunk egy IPSC rendszerbe. Egy IP Site </a:t>
            </a:r>
            <a:r>
              <a:rPr lang="hu-HU" dirty="0" err="1"/>
              <a:t>connect</a:t>
            </a:r>
            <a:r>
              <a:rPr lang="hu-HU" dirty="0"/>
              <a:t> rendszerben egy </a:t>
            </a:r>
            <a:r>
              <a:rPr lang="hu-HU" dirty="0" err="1"/>
              <a:t>master</a:t>
            </a:r>
            <a:r>
              <a:rPr lang="hu-HU" dirty="0"/>
              <a:t>, és maximum 15 per átjátszóállomás lehet. Itt Fonyód RPT lett a </a:t>
            </a:r>
            <a:r>
              <a:rPr lang="hu-HU" dirty="0" err="1"/>
              <a:t>master</a:t>
            </a:r>
            <a:r>
              <a:rPr lang="hu-HU" dirty="0"/>
              <a:t>, Keszthely, Csopak, Balatonalmádi és Balatonföldvár pedig </a:t>
            </a:r>
            <a:r>
              <a:rPr lang="hu-HU" dirty="0" err="1"/>
              <a:t>peer</a:t>
            </a:r>
            <a:r>
              <a:rPr lang="hu-HU" dirty="0"/>
              <a:t>-ek.</a:t>
            </a:r>
          </a:p>
          <a:p>
            <a:endParaRPr lang="hu-HU" dirty="0"/>
          </a:p>
          <a:p>
            <a:r>
              <a:rPr lang="hu-HU" dirty="0"/>
              <a:t>A vitorlás szervezetek helyi igényeire Csopakra, Balatonkenesére és Balatonföldvárra került lokális átjátszóállomás. Balatonkenesére azért volt szükség, mert a Kenesei-öböl térségét Csopak nem sugározza be, márpedig ezen a területen is rendeznek vitorlás versenyeket. Balatonalmádi már belát erre a részre, viszont az az átjátszóállomás része a teljes Balatont lefedő összekapcsolt rendszernek., és a helyi igények kielégítésére túlzás egy teljes Balatont lefedő rendszer használata.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047919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Ebben a táblázatban látható, hogy melyik logikai csatornára milyen beszédcsoportokat osztottunk ki. Az összekapcsolt, Balatont lefedő rendszer 1. időrését a vízimentők kapták meg. Kaptak 3 beszédcsoportot, hogy a 3 medencében zajló kommunikáció ne </a:t>
            </a:r>
            <a:r>
              <a:rPr lang="hu-HU" dirty="0" err="1"/>
              <a:t>hallatszódjon</a:t>
            </a:r>
            <a:r>
              <a:rPr lang="hu-HU" dirty="0"/>
              <a:t> a másik medencében. Ez a megoldás természetesen az egyidejűség szempontjából nem elégítette ki teljes mértékben a felhasználói igényeket, mivel egyidőben csak az egyik medence tudott forgalmazni, a másik kettőben </a:t>
            </a:r>
            <a:r>
              <a:rPr lang="hu-HU" dirty="0" err="1"/>
              <a:t>ezidő</a:t>
            </a:r>
            <a:r>
              <a:rPr lang="hu-HU" dirty="0"/>
              <a:t> alatt foglaltság jelzést kapott a próbálkozó.</a:t>
            </a:r>
          </a:p>
          <a:p>
            <a:endParaRPr lang="hu-HU" dirty="0"/>
          </a:p>
          <a:p>
            <a:r>
              <a:rPr lang="hu-HU" dirty="0"/>
              <a:t>Egyanezen rendszer 2. időrésén szintén kialakítottunk 3 beszédcsoportot a vitorlás és egyéb rendezvények számára teljes balatoni lefedettségi igény esetére. Ezen kívül létrehoztunk egy Segély csatornát, amelyet a vízimentők központjában is figyeltek, illetve egy </a:t>
            </a:r>
            <a:r>
              <a:rPr lang="hu-HU" dirty="0" err="1"/>
              <a:t>Info</a:t>
            </a:r>
            <a:r>
              <a:rPr lang="hu-HU" dirty="0"/>
              <a:t> csatornát, amelyen a vízimentők tudtak pl. időjárásról információt szolgáltatni.</a:t>
            </a:r>
          </a:p>
          <a:p>
            <a:endParaRPr lang="hu-HU" dirty="0"/>
          </a:p>
          <a:p>
            <a:r>
              <a:rPr lang="hu-HU" dirty="0"/>
              <a:t>A 6 </a:t>
            </a:r>
            <a:r>
              <a:rPr lang="hu-HU" dirty="0" err="1"/>
              <a:t>likális</a:t>
            </a:r>
            <a:r>
              <a:rPr lang="hu-HU" dirty="0"/>
              <a:t> logikai csatorna mindegyikén 3-3 beszédcsoportot hoztunk létre, de egynél többet sosem használtunk, így itt az egyidejűséggel nem volt probléma.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053910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rendszertervezésnek van egy másik része is. A végkészülékek felkonfigurálása is egy komoly tervezési feladat. Ahhoz, hogy egy rádió készüléken elérjük azt, hogy a megfelelő csatornán és megfelelő beszédcsoportban tudjunk kommunikálni, a csatornaváltó gombbal kell a megfelelő csatornát kiválasztani. Egy csatornához viszont több paramétert is hozzá kell rendelni. Nézzünk egy konkrét esetet, hogyan tudjuk a készülékben beállítani azt, hogy képes legyen a 2A csatornán kommunikálni.</a:t>
            </a:r>
          </a:p>
          <a:p>
            <a:endParaRPr lang="hu-HU" dirty="0"/>
          </a:p>
          <a:p>
            <a:r>
              <a:rPr lang="hu-HU" dirty="0"/>
              <a:t>Az első paraméter a frekvencia, ennek beállításával tudjuk a csatornát átjátszóállomáshoz rendelni. Az időrés kiválasztásával már a logikai csatornához rendelésnél tartunk. A 2A csatorna az összekapcsolt rendszer csatornája, 5 átjátszóállomás van ebben a rendszerbe. Így 5 csatornát kell létrehozni a 2A beszédcsoport használatához.</a:t>
            </a:r>
          </a:p>
          <a:p>
            <a:endParaRPr lang="hu-HU" dirty="0"/>
          </a:p>
          <a:p>
            <a:r>
              <a:rPr lang="hu-HU" dirty="0"/>
              <a:t>Ahhoz, hogy a rendszer nyújtotta roaming szolgáltatást is ki tudjuk használni, létre kell hoznunk egy olyan roaming listát, amibe ez az 5 csatorna tartozik bele, és ezt a listát hozzá kell rendelni mindegyik csatornához. Több ilyen listát lehet létrehozni, és az egyes csatornákhoz különböző listákat lehet hozzárendelni.</a:t>
            </a:r>
          </a:p>
          <a:p>
            <a:endParaRPr lang="hu-HU" dirty="0"/>
          </a:p>
          <a:p>
            <a:r>
              <a:rPr lang="hu-HU" dirty="0"/>
              <a:t>Szintén több </a:t>
            </a:r>
            <a:r>
              <a:rPr lang="hu-HU" dirty="0" err="1"/>
              <a:t>Rx</a:t>
            </a:r>
            <a:r>
              <a:rPr lang="hu-HU" dirty="0"/>
              <a:t> Group listát lehet létrehozni, és ezek közül egyet lehet a csatornákhoz hozzárendelni. Ebbe a listába azokat a beszédcsoportokat kell belerakni, amelyeket az adott csatornán hallgatni szeretnénk. A 2A beszédcsoportba tartozó rádiók biztosan tagja akarnak lenni a 2A beszédcsoportnak, Hallgatni akarják az </a:t>
            </a:r>
            <a:r>
              <a:rPr lang="hu-HU" dirty="0" err="1"/>
              <a:t>Info</a:t>
            </a:r>
            <a:r>
              <a:rPr lang="hu-HU" dirty="0"/>
              <a:t> csatornát, és hallaniuk kell a Segély csatornát is, hiszen lehet hogy ők vannak legközelebb a bajbajutottakhoz. Tehát egy ilyen háromelemű listát kell a csatornánkhoz hozzárendelni.</a:t>
            </a:r>
          </a:p>
          <a:p>
            <a:endParaRPr lang="hu-HU" dirty="0"/>
          </a:p>
          <a:p>
            <a:r>
              <a:rPr lang="hu-HU" dirty="0"/>
              <a:t>A </a:t>
            </a:r>
            <a:r>
              <a:rPr lang="hu-HU" dirty="0" err="1"/>
              <a:t>Contactba</a:t>
            </a:r>
            <a:r>
              <a:rPr lang="hu-HU" dirty="0"/>
              <a:t> azt a hívószámot kell beállítani, amelyre a PTT megnyomásakor hívást akarunk indítani. Ez jelen esetben természetesen a 2A beszédcsoport.</a:t>
            </a:r>
          </a:p>
          <a:p>
            <a:endParaRPr lang="hu-HU" dirty="0"/>
          </a:p>
          <a:p>
            <a:r>
              <a:rPr lang="hu-HU" dirty="0"/>
              <a:t>Az 5 így elkészített csatornából csak 1-et hagyunk meg kiválaszthatónak, a többit a Channel </a:t>
            </a:r>
            <a:r>
              <a:rPr lang="hu-HU" dirty="0" err="1"/>
              <a:t>Pool-ba</a:t>
            </a:r>
            <a:r>
              <a:rPr lang="hu-HU" dirty="0"/>
              <a:t> tesszük. Ezek a csatornák kézzel nem kiválaszthatók, de </a:t>
            </a:r>
            <a:r>
              <a:rPr lang="hu-HU" dirty="0" err="1"/>
              <a:t>pl</a:t>
            </a:r>
            <a:r>
              <a:rPr lang="hu-HU" dirty="0"/>
              <a:t> a Roaming listába felvehetők.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572194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155160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801318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871260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920279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9717566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29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6954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1825582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50525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689932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61931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7310696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4929751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566765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2737451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71857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3118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39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87590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4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9542001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40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5123127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41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38712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42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35149276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43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007526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5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874059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6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1803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7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508891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8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58360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Köszöntő, bemutatkozás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B1CED8-5563-4497-878A-BCE588D90272}" type="slidenum">
              <a:rPr lang="hu-HU" altLang="hu-HU" smtClean="0"/>
              <a:pPr/>
              <a:t>9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56613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D00B6-AC8B-4737-9607-D32143B11A5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966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5F7DC-F7E0-4832-BA8A-54B130CF854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78002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25A9F6-2366-4B4F-97B2-DA670BDEE978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7591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0DED-2C4C-4DE3-A118-1EDC6A8FC45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38216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7CF042-76BF-4616-B881-34893D151F66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71306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F9723-5527-46D9-B869-AE644BC9359D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701652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1B34A-E94D-4532-8B10-0334D2930967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866818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49FDB-142C-4F62-A5AF-C714925A9412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75644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401D91-2F26-47DE-89AB-001A9E61B3E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028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2894F-4E58-4C6A-B528-02C912F41114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10170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 alt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78F3A1-F08B-4009-8025-E89E7719C5D1}" type="slidenum">
              <a:rPr lang="hu-HU" altLang="hu-HU"/>
              <a:pPr/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92752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hu-HU" alt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hu-HU" alt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FB1E3FC-C7C2-4A67-A453-E4537370EE05}" type="slidenum">
              <a:rPr lang="hu-HU" altLang="hu-HU"/>
              <a:pPr/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3.xml"/><Relationship Id="rId3" Type="http://schemas.openxmlformats.org/officeDocument/2006/relationships/notesSlide" Target="../notesSlides/notesSlide16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3.xml"/><Relationship Id="rId2" Type="http://schemas.openxmlformats.org/officeDocument/2006/relationships/slideLayout" Target="../slideLayouts/slideLayout1.xml"/><Relationship Id="rId16" Type="http://schemas.openxmlformats.org/officeDocument/2006/relationships/diagramData" Target="../diagrams/data3.xml"/><Relationship Id="rId20" Type="http://schemas.microsoft.com/office/2007/relationships/diagramDrawing" Target="../diagrams/drawing3.xml"/><Relationship Id="rId1" Type="http://schemas.openxmlformats.org/officeDocument/2006/relationships/vmlDrawing" Target="../drawings/vmlDrawing16.v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image" Target="../media/image1.png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19" Type="http://schemas.openxmlformats.org/officeDocument/2006/relationships/diagramColors" Target="../diagrams/colors3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3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7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2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2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754188" y="1125089"/>
            <a:ext cx="6858000" cy="2387600"/>
          </a:xfrm>
        </p:spPr>
        <p:txBody>
          <a:bodyPr/>
          <a:lstStyle/>
          <a:p>
            <a:r>
              <a:rPr lang="hu-HU" dirty="0" err="1"/>
              <a:t>BalaTrönk</a:t>
            </a:r>
            <a:r>
              <a:rPr lang="hu-HU" dirty="0"/>
              <a:t> II</a:t>
            </a:r>
            <a:br>
              <a:rPr lang="hu-HU" dirty="0"/>
            </a:br>
            <a:r>
              <a:rPr lang="hu-HU" sz="4800" dirty="0"/>
              <a:t>A </a:t>
            </a:r>
            <a:r>
              <a:rPr lang="hu-HU" sz="4800" dirty="0" err="1"/>
              <a:t>Balatrönk</a:t>
            </a:r>
            <a:r>
              <a:rPr lang="hu-HU" sz="4800" dirty="0"/>
              <a:t> múltja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77988" y="3645367"/>
            <a:ext cx="6858000" cy="1655762"/>
          </a:xfrm>
        </p:spPr>
        <p:txBody>
          <a:bodyPr/>
          <a:lstStyle/>
          <a:p>
            <a:r>
              <a:rPr lang="hu-HU" dirty="0"/>
              <a:t>Megvalósult régiós dPMR rendszer</a:t>
            </a:r>
          </a:p>
          <a:p>
            <a:r>
              <a:rPr lang="hu-HU" dirty="0"/>
              <a:t>HTE 2019.10.21.</a:t>
            </a: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8313795-079B-4439-A33C-ED8ECA3FD7C9}"/>
              </a:ext>
            </a:extLst>
          </p:cNvPr>
          <p:cNvSpPr txBox="1"/>
          <p:nvPr/>
        </p:nvSpPr>
        <p:spPr>
          <a:xfrm>
            <a:off x="4139952" y="5257800"/>
            <a:ext cx="4822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/>
              <a:t>Jamrik</a:t>
            </a:r>
            <a:r>
              <a:rPr lang="hu-HU" sz="1400" dirty="0"/>
              <a:t> Péter, Bodor István, Turcsán Zsolt</a:t>
            </a:r>
          </a:p>
          <a:p>
            <a:r>
              <a:rPr lang="hu-HU" sz="1400" dirty="0"/>
              <a:t>NOVOFER Zrt.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2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" name="Alcím 1">
            <a:extLst>
              <a:ext uri="{FF2B5EF4-FFF2-40B4-BE49-F238E27FC236}">
                <a16:creationId xmlns:a16="http://schemas.microsoft.com/office/drawing/2014/main" id="{2A2BBD14-C664-4325-8B9C-576B0E4C6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4188" y="3601614"/>
            <a:ext cx="6858000" cy="1655762"/>
          </a:xfrm>
        </p:spPr>
        <p:txBody>
          <a:bodyPr/>
          <a:lstStyle/>
          <a:p>
            <a:r>
              <a:rPr lang="hu-HU" sz="4800" dirty="0"/>
              <a:t>A fejlesztés, rekonstrukció</a:t>
            </a:r>
          </a:p>
        </p:txBody>
      </p:sp>
      <p:sp>
        <p:nvSpPr>
          <p:cNvPr id="13" name="Cím 1">
            <a:extLst>
              <a:ext uri="{FF2B5EF4-FFF2-40B4-BE49-F238E27FC236}">
                <a16:creationId xmlns:a16="http://schemas.microsoft.com/office/drawing/2014/main" id="{C2ED3C46-5E8A-4DF1-906D-AA288BD57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8341" y="1156921"/>
            <a:ext cx="6858000" cy="2387600"/>
          </a:xfrm>
        </p:spPr>
        <p:txBody>
          <a:bodyPr/>
          <a:lstStyle/>
          <a:p>
            <a:r>
              <a:rPr lang="hu-HU" dirty="0" err="1"/>
              <a:t>BalaTrönk</a:t>
            </a:r>
            <a:r>
              <a:rPr lang="hu-HU" dirty="0"/>
              <a:t> II</a:t>
            </a:r>
          </a:p>
        </p:txBody>
      </p:sp>
    </p:spTree>
    <p:extLst>
      <p:ext uri="{BB962C8B-B14F-4D97-AF65-F5344CB8AC3E}">
        <p14:creationId xmlns:p14="http://schemas.microsoft.com/office/powerpoint/2010/main" val="6003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5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410803"/>
            <a:ext cx="7543800" cy="4846017"/>
          </a:xfrm>
        </p:spPr>
        <p:txBody>
          <a:bodyPr/>
          <a:lstStyle/>
          <a:p>
            <a:pPr algn="l"/>
            <a:r>
              <a:rPr lang="hu-HU" sz="3200" b="1" dirty="0"/>
              <a:t>Az indulás lépései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2014-től a rekonstrukció, fejlesztés tervezése, koncepciótervek és pályázati anyagok készítése (több elbukott pályázat)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2015-től a NOVOFER Zrt saját forrásból megvalósította a Balatonon a </a:t>
            </a:r>
            <a:r>
              <a:rPr lang="hu-HU" sz="2000" dirty="0" err="1"/>
              <a:t>MotoTrbo</a:t>
            </a:r>
            <a:r>
              <a:rPr lang="hu-HU" sz="2000" dirty="0"/>
              <a:t> pilot rendszert – ezzel a digitális átállás első lépését megtette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2016-ban több felhasználót bevontunk éles tesztekbe, tapasztalatokat gyűjtöttünk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2017-18-ban 5 bázisállomással megvalósítottuk a 100%-os balatoni lefedettséget, megvalósítottuk a szükséges távközlési kapcsolatokat, bővítettük a kapacitást és a terminálok számát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000" dirty="0"/>
              <a:t>2019-tól üzemszerű működés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52365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9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1135065"/>
            <a:ext cx="7391400" cy="702391"/>
          </a:xfrm>
        </p:spPr>
        <p:txBody>
          <a:bodyPr/>
          <a:lstStyle/>
          <a:p>
            <a:pPr algn="l"/>
            <a:r>
              <a:rPr lang="hu-HU" sz="3200" b="1" dirty="0"/>
              <a:t>Teljes lefedettség</a:t>
            </a:r>
            <a:endParaRPr lang="hu-HU" dirty="0"/>
          </a:p>
        </p:txBody>
      </p:sp>
      <p:pic>
        <p:nvPicPr>
          <p:cNvPr id="13" name="Tartalom helye 7">
            <a:extLst>
              <a:ext uri="{FF2B5EF4-FFF2-40B4-BE49-F238E27FC236}">
                <a16:creationId xmlns:a16="http://schemas.microsoft.com/office/drawing/2014/main" id="{140629D2-AAFA-4332-A1C8-0DBBB33896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8" y="2099253"/>
            <a:ext cx="721460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906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3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1135065"/>
            <a:ext cx="7391400" cy="702391"/>
          </a:xfrm>
        </p:spPr>
        <p:txBody>
          <a:bodyPr/>
          <a:lstStyle/>
          <a:p>
            <a:pPr algn="l"/>
            <a:r>
              <a:rPr lang="hu-HU" sz="3200" b="1" dirty="0"/>
              <a:t>Helyi lefedettség</a:t>
            </a:r>
            <a:endParaRPr lang="hu-HU" dirty="0"/>
          </a:p>
        </p:txBody>
      </p:sp>
      <p:pic>
        <p:nvPicPr>
          <p:cNvPr id="14" name="Kép 13">
            <a:extLst>
              <a:ext uri="{FF2B5EF4-FFF2-40B4-BE49-F238E27FC236}">
                <a16:creationId xmlns:a16="http://schemas.microsoft.com/office/drawing/2014/main" id="{B5D292C3-4E73-4467-AA0C-C6623702A1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501" y="2084449"/>
            <a:ext cx="7214558" cy="396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95158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7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1135065"/>
            <a:ext cx="7391400" cy="702391"/>
          </a:xfrm>
        </p:spPr>
        <p:txBody>
          <a:bodyPr/>
          <a:lstStyle/>
          <a:p>
            <a:pPr algn="l"/>
            <a:r>
              <a:rPr lang="hu-HU" sz="3200" b="1" dirty="0" err="1"/>
              <a:t>Medencénkénti</a:t>
            </a:r>
            <a:r>
              <a:rPr lang="hu-HU" sz="3200" b="1" dirty="0"/>
              <a:t> lefedettség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BF15A6E-19FD-4567-8685-9B3BFD0E3E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3273" y="1768343"/>
            <a:ext cx="7699915" cy="454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81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410803"/>
            <a:ext cx="7543800" cy="4846017"/>
          </a:xfrm>
        </p:spPr>
        <p:txBody>
          <a:bodyPr/>
          <a:lstStyle/>
          <a:p>
            <a:pPr algn="l"/>
            <a:r>
              <a:rPr lang="hu-HU" sz="3200" b="1" dirty="0"/>
              <a:t>Tervek: 3 szakaszú digitális fejlesztés</a:t>
            </a:r>
            <a:endParaRPr lang="hu-HU" dirty="0"/>
          </a:p>
          <a:p>
            <a:pPr algn="l"/>
            <a:endParaRPr lang="hu-HU" dirty="0"/>
          </a:p>
          <a:p>
            <a:pPr marL="268288" indent="-268288" algn="l">
              <a:buFont typeface="+mj-lt"/>
              <a:buAutoNum type="arabicPeriod"/>
            </a:pPr>
            <a:r>
              <a:rPr lang="hu-HU" dirty="0"/>
              <a:t>szakasz: A digitális rendszer alap infrastruktúrájának megvalósítása a vízbiztonsági célok prioritása és kritériumai mellett.</a:t>
            </a:r>
          </a:p>
          <a:p>
            <a:pPr marL="268288" indent="-268288" algn="l">
              <a:buFont typeface="+mj-lt"/>
              <a:buAutoNum type="arabicPeriod"/>
            </a:pPr>
            <a:r>
              <a:rPr lang="hu-HU" dirty="0"/>
              <a:t>szakasz: A tapasztalatok alapján a struktúra átalakítása, kapacitás bővítése a rendezvények számára is. Terminálok beszerzése</a:t>
            </a:r>
          </a:p>
          <a:p>
            <a:pPr marL="268288" indent="-268288" algn="l">
              <a:buFont typeface="+mj-lt"/>
              <a:buAutoNum type="arabicPeriod"/>
            </a:pPr>
            <a:r>
              <a:rPr lang="hu-HU" dirty="0"/>
              <a:t>szakasz: A rendszer technológiai továbbfejlesztése további kapacitás bővítéssel, felhasználói rétegek kialakításával (többrétegű, kapacitásnövelt, </a:t>
            </a:r>
            <a:r>
              <a:rPr lang="hu-HU" dirty="0" err="1"/>
              <a:t>trönkölt</a:t>
            </a:r>
            <a:r>
              <a:rPr lang="hu-HU" dirty="0"/>
              <a:t>??) 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5533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410803"/>
            <a:ext cx="7543800" cy="4846017"/>
          </a:xfrm>
        </p:spPr>
        <p:txBody>
          <a:bodyPr/>
          <a:lstStyle/>
          <a:p>
            <a:pPr algn="l"/>
            <a:r>
              <a:rPr lang="hu-HU" sz="3200" b="1" dirty="0"/>
              <a:t>Felhasználói struktúra</a:t>
            </a:r>
            <a:endParaRPr lang="hu-HU" dirty="0"/>
          </a:p>
          <a:p>
            <a:pPr algn="l"/>
            <a:endParaRPr lang="hu-HU" dirty="0"/>
          </a:p>
          <a:p>
            <a:pPr algn="l"/>
            <a:endParaRPr lang="hu-HU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BF8A1DC-8ECE-4EBC-8B88-57E7472597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1225956"/>
              </p:ext>
            </p:extLst>
          </p:nvPr>
        </p:nvGraphicFramePr>
        <p:xfrm>
          <a:off x="1143080" y="2185031"/>
          <a:ext cx="5157112" cy="4022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C521202F-CA33-4D09-A4CC-555715C7DF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44526"/>
              </p:ext>
            </p:extLst>
          </p:nvPr>
        </p:nvGraphicFramePr>
        <p:xfrm>
          <a:off x="6582160" y="1190623"/>
          <a:ext cx="2299098" cy="2540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964810AD-1027-4B41-AD3D-6C52F2E0C9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7920555"/>
              </p:ext>
            </p:extLst>
          </p:nvPr>
        </p:nvGraphicFramePr>
        <p:xfrm>
          <a:off x="6861817" y="4049464"/>
          <a:ext cx="2153690" cy="274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5" name="Nyíl: jobbra mutató 4">
            <a:extLst>
              <a:ext uri="{FF2B5EF4-FFF2-40B4-BE49-F238E27FC236}">
                <a16:creationId xmlns:a16="http://schemas.microsoft.com/office/drawing/2014/main" id="{71DE4CA8-289D-4B78-9FD7-C172549521E5}"/>
              </a:ext>
            </a:extLst>
          </p:cNvPr>
          <p:cNvSpPr/>
          <p:nvPr/>
        </p:nvSpPr>
        <p:spPr bwMode="auto">
          <a:xfrm rot="19935584">
            <a:off x="5873801" y="3248182"/>
            <a:ext cx="1435803" cy="26986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20" name="Nyíl: jobbra mutató 19">
            <a:extLst>
              <a:ext uri="{FF2B5EF4-FFF2-40B4-BE49-F238E27FC236}">
                <a16:creationId xmlns:a16="http://schemas.microsoft.com/office/drawing/2014/main" id="{CCA88EF9-1208-4071-A9BD-46990C9707E8}"/>
              </a:ext>
            </a:extLst>
          </p:cNvPr>
          <p:cNvSpPr/>
          <p:nvPr/>
        </p:nvSpPr>
        <p:spPr bwMode="auto">
          <a:xfrm rot="1751799">
            <a:off x="5926523" y="4723070"/>
            <a:ext cx="1324650" cy="306453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C5DDC6E-288E-43D4-BE38-2F660DB90464}"/>
              </a:ext>
            </a:extLst>
          </p:cNvPr>
          <p:cNvSpPr txBox="1"/>
          <p:nvPr/>
        </p:nvSpPr>
        <p:spPr>
          <a:xfrm rot="19824342">
            <a:off x="5567552" y="3014098"/>
            <a:ext cx="16825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/>
              <a:t>Terminál biztosítás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189781B7-3C89-46C6-AD22-AD8B940D6620}"/>
              </a:ext>
            </a:extLst>
          </p:cNvPr>
          <p:cNvSpPr txBox="1"/>
          <p:nvPr/>
        </p:nvSpPr>
        <p:spPr>
          <a:xfrm rot="1725113">
            <a:off x="5860107" y="4487366"/>
            <a:ext cx="168255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300" dirty="0"/>
              <a:t>Terminál biztosítás</a:t>
            </a:r>
          </a:p>
        </p:txBody>
      </p:sp>
    </p:spTree>
    <p:extLst>
      <p:ext uri="{BB962C8B-B14F-4D97-AF65-F5344CB8AC3E}">
        <p14:creationId xmlns:p14="http://schemas.microsoft.com/office/powerpoint/2010/main" val="237886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3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5482" y="1639887"/>
            <a:ext cx="6723012" cy="4112110"/>
          </a:xfrm>
        </p:spPr>
        <p:txBody>
          <a:bodyPr/>
          <a:lstStyle/>
          <a:p>
            <a:pPr algn="l"/>
            <a:r>
              <a:rPr lang="hu-HU" sz="3200" b="1" dirty="0"/>
              <a:t>Igények</a:t>
            </a:r>
          </a:p>
          <a:p>
            <a:pPr algn="l"/>
            <a:endParaRPr lang="hu-HU" b="1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Vonatkozhat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Területi lefedettségre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Beszédcsoportok számára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Egyidejű kommunikációk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Együttműködés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Felhasználónként</a:t>
            </a:r>
            <a:r>
              <a:rPr lang="hu-HU" dirty="0"/>
              <a:t> eltérő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775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vízi jármű, szállítás, kültéri, edény látható&#10;&#10;Automatikusan generált leírás">
            <a:extLst>
              <a:ext uri="{FF2B5EF4-FFF2-40B4-BE49-F238E27FC236}">
                <a16:creationId xmlns:a16="http://schemas.microsoft.com/office/drawing/2014/main" id="{0910098B-D9F3-44BC-84E5-3223F627BD5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740" y="2122847"/>
            <a:ext cx="2471587" cy="4045818"/>
          </a:xfrm>
          <a:prstGeom prst="rect">
            <a:avLst/>
          </a:prstGeom>
        </p:spPr>
      </p:pic>
      <p:pic>
        <p:nvPicPr>
          <p:cNvPr id="17" name="Kép 16" descr="A képen sport, úszás, kültéri, fű látható&#10;&#10;Automatikusan generált leírás">
            <a:extLst>
              <a:ext uri="{FF2B5EF4-FFF2-40B4-BE49-F238E27FC236}">
                <a16:creationId xmlns:a16="http://schemas.microsoft.com/office/drawing/2014/main" id="{E1F44B25-9E65-4AB2-868D-98559917813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630" y="2098774"/>
            <a:ext cx="2733476" cy="4062871"/>
          </a:xfrm>
          <a:prstGeom prst="rect">
            <a:avLst/>
          </a:prstGeom>
        </p:spPr>
      </p:pic>
      <p:pic>
        <p:nvPicPr>
          <p:cNvPr id="8" name="Kép 7" descr="A képen személy, kültéri, nő, tartás látható&#10;&#10;Automatikusan generált leírás">
            <a:extLst>
              <a:ext uri="{FF2B5EF4-FFF2-40B4-BE49-F238E27FC236}">
                <a16:creationId xmlns:a16="http://schemas.microsoft.com/office/drawing/2014/main" id="{93133A5A-40F8-42D8-9E2F-0C2EE00982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958" y="2116826"/>
            <a:ext cx="2395225" cy="403888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Klip" r:id="rId7" imgW="4571429" imgH="4190476" progId="MS_ClipArt_Gallery.2">
                  <p:embed/>
                </p:oleObj>
              </mc:Choice>
              <mc:Fallback>
                <p:oleObj name="Klip" r:id="rId7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11" name="Cím 10">
            <a:extLst>
              <a:ext uri="{FF2B5EF4-FFF2-40B4-BE49-F238E27FC236}">
                <a16:creationId xmlns:a16="http://schemas.microsoft.com/office/drawing/2014/main" id="{C9E97804-B3D2-49C8-82F5-4C9F00314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740" y="1283062"/>
            <a:ext cx="6911974" cy="761637"/>
          </a:xfrm>
        </p:spPr>
        <p:txBody>
          <a:bodyPr/>
          <a:lstStyle/>
          <a:p>
            <a:pPr algn="l"/>
            <a:r>
              <a:rPr lang="hu-HU" sz="3200" b="1" dirty="0"/>
              <a:t>Lefedettségi igények</a:t>
            </a:r>
          </a:p>
        </p:txBody>
      </p:sp>
      <p:sp>
        <p:nvSpPr>
          <p:cNvPr id="13" name="Tartalom helye 12">
            <a:extLst>
              <a:ext uri="{FF2B5EF4-FFF2-40B4-BE49-F238E27FC236}">
                <a16:creationId xmlns:a16="http://schemas.microsoft.com/office/drawing/2014/main" id="{62A95E5B-5F1B-4049-AA9A-687141040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08174" y="2197828"/>
            <a:ext cx="2685907" cy="1789113"/>
          </a:xfrm>
        </p:spPr>
        <p:txBody>
          <a:bodyPr/>
          <a:lstStyle/>
          <a:p>
            <a:r>
              <a:rPr lang="hu-HU" dirty="0"/>
              <a:t>MVSZ</a:t>
            </a:r>
          </a:p>
          <a:p>
            <a:pPr lvl="1"/>
            <a:r>
              <a:rPr lang="hu-HU" dirty="0"/>
              <a:t>Lokális</a:t>
            </a:r>
          </a:p>
          <a:p>
            <a:pPr lvl="1"/>
            <a:r>
              <a:rPr lang="hu-HU" dirty="0"/>
              <a:t>Balaton</a:t>
            </a:r>
          </a:p>
          <a:p>
            <a:endParaRPr lang="hu-HU" dirty="0"/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52A5190B-24BE-46C3-918E-F90287DD6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696022" y="2140499"/>
            <a:ext cx="2405526" cy="1789113"/>
          </a:xfrm>
        </p:spPr>
        <p:txBody>
          <a:bodyPr/>
          <a:lstStyle/>
          <a:p>
            <a:r>
              <a:rPr lang="hu-HU" dirty="0"/>
              <a:t>VMSZ</a:t>
            </a:r>
          </a:p>
          <a:p>
            <a:pPr lvl="1"/>
            <a:r>
              <a:rPr lang="hu-HU" dirty="0"/>
              <a:t>Medence</a:t>
            </a:r>
          </a:p>
          <a:p>
            <a:pPr lvl="1"/>
            <a:r>
              <a:rPr lang="hu-HU" dirty="0"/>
              <a:t>Balaton</a:t>
            </a:r>
          </a:p>
          <a:p>
            <a:endParaRPr lang="hu-HU" dirty="0"/>
          </a:p>
        </p:txBody>
      </p:sp>
      <p:sp>
        <p:nvSpPr>
          <p:cNvPr id="23" name="Tartalom helye 14">
            <a:extLst>
              <a:ext uri="{FF2B5EF4-FFF2-40B4-BE49-F238E27FC236}">
                <a16:creationId xmlns:a16="http://schemas.microsoft.com/office/drawing/2014/main" id="{6123A0E2-718F-4B73-B5B8-707D29C9FA20}"/>
              </a:ext>
            </a:extLst>
          </p:cNvPr>
          <p:cNvSpPr txBox="1">
            <a:spLocks/>
          </p:cNvSpPr>
          <p:nvPr/>
        </p:nvSpPr>
        <p:spPr bwMode="auto">
          <a:xfrm>
            <a:off x="6113265" y="2098774"/>
            <a:ext cx="2607759" cy="2744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Egyéb felhasználók</a:t>
            </a:r>
          </a:p>
          <a:p>
            <a:pPr lvl="1"/>
            <a:r>
              <a:rPr lang="hu-HU" dirty="0"/>
              <a:t>Lokális</a:t>
            </a:r>
          </a:p>
          <a:p>
            <a:pPr lvl="1"/>
            <a:r>
              <a:rPr lang="hu-HU" dirty="0"/>
              <a:t>Regionális</a:t>
            </a:r>
          </a:p>
          <a:p>
            <a:pPr lvl="1"/>
            <a:r>
              <a:rPr lang="hu-HU" dirty="0"/>
              <a:t>Balaton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957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0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5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uiExpand="1" build="p"/>
      <p:bldP spid="15" grpId="0" uiExpand="1" build="p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84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905" y="1401722"/>
            <a:ext cx="7543800" cy="591084"/>
          </a:xfrm>
        </p:spPr>
        <p:txBody>
          <a:bodyPr/>
          <a:lstStyle/>
          <a:p>
            <a:pPr algn="l"/>
            <a:r>
              <a:rPr lang="hu-HU" sz="3200" b="1" dirty="0"/>
              <a:t>A Balaton 3 medencéje</a:t>
            </a:r>
          </a:p>
        </p:txBody>
      </p:sp>
      <p:pic>
        <p:nvPicPr>
          <p:cNvPr id="4" name="Kép 3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508AEA3F-966A-4839-BC65-8C5A84450C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69" y="1937285"/>
            <a:ext cx="8087872" cy="42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6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3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676400"/>
            <a:ext cx="7543800" cy="4580420"/>
          </a:xfrm>
        </p:spPr>
        <p:txBody>
          <a:bodyPr/>
          <a:lstStyle/>
          <a:p>
            <a:pPr algn="l"/>
            <a:r>
              <a:rPr lang="hu-HU" sz="3200" b="1" dirty="0"/>
              <a:t>Előzmények</a:t>
            </a:r>
          </a:p>
          <a:p>
            <a:pPr algn="l"/>
            <a:endParaRPr lang="hu-H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1997 – A BVRK, BAHART, VÍZÜGY, HALÁSZATI Rt egy közösen használható, önálló rétegekként funkcionáló, de átjárható, egységes infrastruktúrát használó rádióhálózat kialakításnak előkészítésére adtak megbízást.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hu-HU" dirty="0"/>
              <a:t>1998 – A koncepcióterv elkészült, ám forrást a célszervezetek végül nem tudtak biztosítani.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3026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346200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DMR legfontosabb tulajdonságai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TDMA – 2 időrés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Roaming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IP Site </a:t>
            </a:r>
            <a:r>
              <a:rPr lang="hu-HU" dirty="0" err="1"/>
              <a:t>Connect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Hívás típusok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 err="1"/>
              <a:t>All</a:t>
            </a:r>
            <a:r>
              <a:rPr lang="hu-HU" sz="2400" dirty="0"/>
              <a:t> </a:t>
            </a:r>
            <a:r>
              <a:rPr lang="hu-HU" sz="2400" dirty="0" err="1"/>
              <a:t>Call</a:t>
            </a:r>
            <a:endParaRPr lang="hu-HU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Group </a:t>
            </a:r>
            <a:r>
              <a:rPr lang="hu-HU" sz="2400" dirty="0" err="1"/>
              <a:t>Call</a:t>
            </a:r>
            <a:endParaRPr lang="hu-HU" sz="24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 err="1"/>
              <a:t>Private</a:t>
            </a:r>
            <a:r>
              <a:rPr lang="hu-HU" sz="2400" dirty="0"/>
              <a:t> </a:t>
            </a:r>
            <a:r>
              <a:rPr lang="hu-HU" sz="2400" dirty="0" err="1"/>
              <a:t>Call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914176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32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0755" y="1315488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Első ütem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5 db összekapcsolt RPT (IPSC)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Fonyód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Keszthely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Csopak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alatonalmádi</a:t>
            </a:r>
            <a:endParaRPr lang="hu-HU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Balatonföldvár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3 db önálló RPT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Balatonkenese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Csopak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dirty="0"/>
              <a:t>Balatonföldvár</a:t>
            </a:r>
          </a:p>
        </p:txBody>
      </p:sp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5A8320AE-ABED-4877-9EEA-5AE183D3E5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1" y="1928305"/>
            <a:ext cx="7999847" cy="43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02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5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2107" y="1239560"/>
            <a:ext cx="7543800" cy="593112"/>
          </a:xfrm>
        </p:spPr>
        <p:txBody>
          <a:bodyPr/>
          <a:lstStyle/>
          <a:p>
            <a:pPr algn="l"/>
            <a:r>
              <a:rPr lang="hu-HU" sz="3200" b="1" dirty="0"/>
              <a:t>Csatornák és beszédcsoportok</a:t>
            </a:r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3146299-2EAE-4B59-9122-87BA90029FEA}"/>
              </a:ext>
            </a:extLst>
          </p:cNvPr>
          <p:cNvGraphicFramePr>
            <a:graphicFrameLocks noGrp="1"/>
          </p:cNvGraphicFramePr>
          <p:nvPr/>
        </p:nvGraphicFramePr>
        <p:xfrm>
          <a:off x="1542591" y="1939312"/>
          <a:ext cx="7128793" cy="4236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6318">
                  <a:extLst>
                    <a:ext uri="{9D8B030D-6E8A-4147-A177-3AD203B41FA5}">
                      <a16:colId xmlns:a16="http://schemas.microsoft.com/office/drawing/2014/main" val="2592911915"/>
                    </a:ext>
                  </a:extLst>
                </a:gridCol>
                <a:gridCol w="975519">
                  <a:extLst>
                    <a:ext uri="{9D8B030D-6E8A-4147-A177-3AD203B41FA5}">
                      <a16:colId xmlns:a16="http://schemas.microsoft.com/office/drawing/2014/main" val="2311615867"/>
                    </a:ext>
                  </a:extLst>
                </a:gridCol>
                <a:gridCol w="735391">
                  <a:extLst>
                    <a:ext uri="{9D8B030D-6E8A-4147-A177-3AD203B41FA5}">
                      <a16:colId xmlns:a16="http://schemas.microsoft.com/office/drawing/2014/main" val="545184156"/>
                    </a:ext>
                  </a:extLst>
                </a:gridCol>
                <a:gridCol w="390208">
                  <a:extLst>
                    <a:ext uri="{9D8B030D-6E8A-4147-A177-3AD203B41FA5}">
                      <a16:colId xmlns:a16="http://schemas.microsoft.com/office/drawing/2014/main" val="3228187614"/>
                    </a:ext>
                  </a:extLst>
                </a:gridCol>
                <a:gridCol w="345183">
                  <a:extLst>
                    <a:ext uri="{9D8B030D-6E8A-4147-A177-3AD203B41FA5}">
                      <a16:colId xmlns:a16="http://schemas.microsoft.com/office/drawing/2014/main" val="3752835053"/>
                    </a:ext>
                  </a:extLst>
                </a:gridCol>
                <a:gridCol w="621997">
                  <a:extLst>
                    <a:ext uri="{9D8B030D-6E8A-4147-A177-3AD203B41FA5}">
                      <a16:colId xmlns:a16="http://schemas.microsoft.com/office/drawing/2014/main" val="3044626078"/>
                    </a:ext>
                  </a:extLst>
                </a:gridCol>
                <a:gridCol w="233459">
                  <a:extLst>
                    <a:ext uri="{9D8B030D-6E8A-4147-A177-3AD203B41FA5}">
                      <a16:colId xmlns:a16="http://schemas.microsoft.com/office/drawing/2014/main" val="2966560187"/>
                    </a:ext>
                  </a:extLst>
                </a:gridCol>
                <a:gridCol w="615327">
                  <a:extLst>
                    <a:ext uri="{9D8B030D-6E8A-4147-A177-3AD203B41FA5}">
                      <a16:colId xmlns:a16="http://schemas.microsoft.com/office/drawing/2014/main" val="4193808421"/>
                    </a:ext>
                  </a:extLst>
                </a:gridCol>
                <a:gridCol w="735391">
                  <a:extLst>
                    <a:ext uri="{9D8B030D-6E8A-4147-A177-3AD203B41FA5}">
                      <a16:colId xmlns:a16="http://schemas.microsoft.com/office/drawing/2014/main" val="1269599393"/>
                    </a:ext>
                  </a:extLst>
                </a:gridCol>
              </a:tblGrid>
              <a:tr h="470752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Időrés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hu-HU" dirty="0"/>
                        <a:t>Beszédcsoportok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3816"/>
                  </a:ext>
                </a:extLst>
              </a:tr>
              <a:tr h="470752">
                <a:tc rowSpan="2">
                  <a:txBody>
                    <a:bodyPr/>
                    <a:lstStyle/>
                    <a:p>
                      <a:r>
                        <a:rPr lang="hu-HU" dirty="0"/>
                        <a:t>IPSC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1.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VMSZ A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VMSZ B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VMSZ C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988996"/>
                  </a:ext>
                </a:extLst>
              </a:tr>
              <a:tr h="47075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2.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2A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2B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dirty="0"/>
                        <a:t>2C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Segély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 err="1"/>
                        <a:t>Info</a:t>
                      </a:r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50733"/>
                  </a:ext>
                </a:extLst>
              </a:tr>
              <a:tr h="470752">
                <a:tc rowSpan="2">
                  <a:txBody>
                    <a:bodyPr/>
                    <a:lstStyle/>
                    <a:p>
                      <a:r>
                        <a:rPr lang="hu-HU" dirty="0"/>
                        <a:t>Balatonföldvár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3A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3B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3C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236310"/>
                  </a:ext>
                </a:extLst>
              </a:tr>
              <a:tr h="47075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4A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4B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4C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969984"/>
                  </a:ext>
                </a:extLst>
              </a:tr>
              <a:tr h="470752">
                <a:tc rowSpan="2">
                  <a:txBody>
                    <a:bodyPr/>
                    <a:lstStyle/>
                    <a:p>
                      <a:r>
                        <a:rPr lang="hu-HU" dirty="0"/>
                        <a:t>Balatonkenese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5A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5B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5C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954947"/>
                  </a:ext>
                </a:extLst>
              </a:tr>
              <a:tr h="47075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6A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6B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6C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6175678"/>
                  </a:ext>
                </a:extLst>
              </a:tr>
              <a:tr h="470752">
                <a:tc rowSpan="2">
                  <a:txBody>
                    <a:bodyPr/>
                    <a:lstStyle/>
                    <a:p>
                      <a:r>
                        <a:rPr lang="hu-HU" dirty="0"/>
                        <a:t>Csopak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1.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7A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7B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7C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121027"/>
                  </a:ext>
                </a:extLst>
              </a:tr>
              <a:tr h="470752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/>
                        <a:t>2.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8A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hu-HU" dirty="0"/>
                        <a:t>8B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dirty="0"/>
                        <a:t>8C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858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92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0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2" y="806769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Végkészülékek programozása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Csatornához hozzárendelt paraméterek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Frekvencia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Időrés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Roaming lista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 err="1"/>
              <a:t>Rx</a:t>
            </a:r>
            <a:r>
              <a:rPr lang="hu-HU" sz="2400" dirty="0"/>
              <a:t> Group lista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 err="1"/>
              <a:t>Contact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917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4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2" y="806769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Második ütem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Medencékre bontás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Fonyódon bővítés egy átjátszóállomással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Minden medencére 2 átjátszóállomás IPSC-be kapcsolva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Lokális Balatonkenese RPT áttelepítése Csopakra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Kezelőrendszer új funkciók</a:t>
            </a:r>
          </a:p>
        </p:txBody>
      </p:sp>
    </p:spTree>
    <p:extLst>
      <p:ext uri="{BB962C8B-B14F-4D97-AF65-F5344CB8AC3E}">
        <p14:creationId xmlns:p14="http://schemas.microsoft.com/office/powerpoint/2010/main" val="93915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2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412" y="892574"/>
            <a:ext cx="7543800" cy="608134"/>
          </a:xfrm>
        </p:spPr>
        <p:txBody>
          <a:bodyPr/>
          <a:lstStyle/>
          <a:p>
            <a:pPr algn="l"/>
            <a:r>
              <a:rPr lang="hu-HU" sz="3200" b="1" dirty="0" err="1"/>
              <a:t>Medencénkénti</a:t>
            </a:r>
            <a:r>
              <a:rPr lang="hu-HU" sz="3200" b="1" dirty="0"/>
              <a:t> lefedettség</a:t>
            </a:r>
          </a:p>
        </p:txBody>
      </p:sp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45AC5B86-A4FF-4AC7-8676-19D18714E4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9" y="1826339"/>
            <a:ext cx="7945388" cy="436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2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C9A24C5-1D6E-46F1-B280-63CFF001A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2185" y="1537808"/>
            <a:ext cx="4466806" cy="4868317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2" name="Klip" r:id="rId5" imgW="4571429" imgH="4190476" progId="MS_ClipArt_Gallery.2">
                  <p:embed/>
                </p:oleObj>
              </mc:Choice>
              <mc:Fallback>
                <p:oleObj name="Klip" r:id="rId5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7930" y="1168093"/>
            <a:ext cx="7848600" cy="565663"/>
          </a:xfrm>
        </p:spPr>
        <p:txBody>
          <a:bodyPr/>
          <a:lstStyle/>
          <a:p>
            <a:pPr algn="l"/>
            <a:r>
              <a:rPr lang="hu-HU" sz="2800" b="1" dirty="0"/>
              <a:t>Az átjátszóállomások bekötése a kezelőrendszerbe</a:t>
            </a:r>
          </a:p>
        </p:txBody>
      </p:sp>
    </p:spTree>
    <p:extLst>
      <p:ext uri="{BB962C8B-B14F-4D97-AF65-F5344CB8AC3E}">
        <p14:creationId xmlns:p14="http://schemas.microsoft.com/office/powerpoint/2010/main" val="382120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7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" name="Táblázat 2">
            <a:extLst>
              <a:ext uri="{FF2B5EF4-FFF2-40B4-BE49-F238E27FC236}">
                <a16:creationId xmlns:a16="http://schemas.microsoft.com/office/drawing/2014/main" id="{E3146299-2EAE-4B59-9122-87BA90029FEA}"/>
              </a:ext>
            </a:extLst>
          </p:cNvPr>
          <p:cNvGraphicFramePr>
            <a:graphicFrameLocks noGrp="1"/>
          </p:cNvGraphicFramePr>
          <p:nvPr/>
        </p:nvGraphicFramePr>
        <p:xfrm>
          <a:off x="1400628" y="1329064"/>
          <a:ext cx="7443092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8476">
                  <a:extLst>
                    <a:ext uri="{9D8B030D-6E8A-4147-A177-3AD203B41FA5}">
                      <a16:colId xmlns:a16="http://schemas.microsoft.com/office/drawing/2014/main" val="259291191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311615867"/>
                    </a:ext>
                  </a:extLst>
                </a:gridCol>
                <a:gridCol w="923549">
                  <a:extLst>
                    <a:ext uri="{9D8B030D-6E8A-4147-A177-3AD203B41FA5}">
                      <a16:colId xmlns:a16="http://schemas.microsoft.com/office/drawing/2014/main" val="545184156"/>
                    </a:ext>
                  </a:extLst>
                </a:gridCol>
                <a:gridCol w="1092675">
                  <a:extLst>
                    <a:ext uri="{9D8B030D-6E8A-4147-A177-3AD203B41FA5}">
                      <a16:colId xmlns:a16="http://schemas.microsoft.com/office/drawing/2014/main" val="375283505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62922596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719989820"/>
                    </a:ext>
                  </a:extLst>
                </a:gridCol>
              </a:tblGrid>
              <a:tr h="333961">
                <a:tc>
                  <a:txBody>
                    <a:bodyPr/>
                    <a:lstStyle/>
                    <a:p>
                      <a:endParaRPr lang="hu-H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Időrés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Beszédcsoportok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3763816"/>
                  </a:ext>
                </a:extLst>
              </a:tr>
              <a:tr h="333961">
                <a:tc rowSpan="2">
                  <a:txBody>
                    <a:bodyPr/>
                    <a:lstStyle/>
                    <a:p>
                      <a:r>
                        <a:rPr lang="hu-HU" sz="2000" dirty="0"/>
                        <a:t>Nyugat IPSC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VMSZ Nyugat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988996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  <a:endParaRPr lang="hu-H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Segély/</a:t>
                      </a:r>
                      <a:r>
                        <a:rPr lang="hu-HU" sz="2000" dirty="0" err="1"/>
                        <a:t>Info</a:t>
                      </a:r>
                      <a:endParaRPr lang="hu-HU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5650733"/>
                  </a:ext>
                </a:extLst>
              </a:tr>
              <a:tr h="333961">
                <a:tc rowSpan="2">
                  <a:txBody>
                    <a:bodyPr/>
                    <a:lstStyle/>
                    <a:p>
                      <a:r>
                        <a:rPr lang="hu-HU" sz="2000" dirty="0"/>
                        <a:t>Közép IPSC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VMSZ Közép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316184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  <a:endParaRPr lang="hu-HU" dirty="0"/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dirty="0"/>
                        <a:t>Segély/</a:t>
                      </a:r>
                      <a:r>
                        <a:rPr lang="hu-HU" sz="2000" dirty="0" err="1"/>
                        <a:t>Info</a:t>
                      </a:r>
                      <a:endParaRPr lang="hu-HU" sz="20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188075"/>
                  </a:ext>
                </a:extLst>
              </a:tr>
              <a:tr h="333961">
                <a:tc rowSpan="2">
                  <a:txBody>
                    <a:bodyPr/>
                    <a:lstStyle/>
                    <a:p>
                      <a:r>
                        <a:rPr lang="hu-HU" sz="2000" dirty="0"/>
                        <a:t>Kelet IPSC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1.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VMSZ Kelet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hu-HU" dirty="0"/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61967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2.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232680"/>
                  </a:ext>
                </a:extLst>
              </a:tr>
              <a:tr h="333961">
                <a:tc rowSpan="2">
                  <a:txBody>
                    <a:bodyPr/>
                    <a:lstStyle/>
                    <a:p>
                      <a:r>
                        <a:rPr lang="hu-HU" sz="2000" dirty="0"/>
                        <a:t>Balatonföldvár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3.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</a:t>
                      </a:r>
                      <a:r>
                        <a:rPr kumimoji="0" lang="hu-H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236310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4.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9969984"/>
                  </a:ext>
                </a:extLst>
              </a:tr>
              <a:tr h="333961">
                <a:tc rowSpan="4">
                  <a:txBody>
                    <a:bodyPr/>
                    <a:lstStyle/>
                    <a:p>
                      <a:r>
                        <a:rPr lang="hu-HU" sz="2000" dirty="0"/>
                        <a:t>Csopak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3.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954947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4.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75678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5.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/>
                        <a:t>C</a:t>
                      </a:r>
                      <a:endParaRPr lang="hu-HU" sz="20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</a:t>
                      </a:r>
                      <a:r>
                        <a:rPr kumimoji="0" lang="hu-H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121027"/>
                  </a:ext>
                </a:extLst>
              </a:tr>
              <a:tr h="333961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6.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A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B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000" dirty="0"/>
                        <a:t>C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Segély/</a:t>
                      </a:r>
                      <a:r>
                        <a:rPr kumimoji="0" lang="hu-HU" sz="2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Info</a:t>
                      </a:r>
                      <a:endParaRPr kumimoji="0" lang="hu-HU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1858515"/>
                  </a:ext>
                </a:extLst>
              </a:tr>
            </a:tbl>
          </a:graphicData>
        </a:graphic>
      </p:graphicFrame>
      <p:sp>
        <p:nvSpPr>
          <p:cNvPr id="13" name="Alcím 5">
            <a:extLst>
              <a:ext uri="{FF2B5EF4-FFF2-40B4-BE49-F238E27FC236}">
                <a16:creationId xmlns:a16="http://schemas.microsoft.com/office/drawing/2014/main" id="{555293BC-B11A-46C5-8238-4AA490DE0EF1}"/>
              </a:ext>
            </a:extLst>
          </p:cNvPr>
          <p:cNvSpPr txBox="1">
            <a:spLocks/>
          </p:cNvSpPr>
          <p:nvPr/>
        </p:nvSpPr>
        <p:spPr bwMode="auto">
          <a:xfrm>
            <a:off x="1525588" y="731962"/>
            <a:ext cx="7848600" cy="56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2800" b="1" dirty="0"/>
              <a:t>Csatornák, beszédcsoportok</a:t>
            </a:r>
          </a:p>
        </p:txBody>
      </p:sp>
    </p:spTree>
    <p:extLst>
      <p:ext uri="{BB962C8B-B14F-4D97-AF65-F5344CB8AC3E}">
        <p14:creationId xmlns:p14="http://schemas.microsoft.com/office/powerpoint/2010/main" val="328909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600" y="1477843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Lefedettségi igények biztosítás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Átjátszóállomások összekapcsolása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IPSC-be szervezés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Kezelőrendszer </a:t>
            </a:r>
            <a:r>
              <a:rPr lang="hu-HU" sz="2400" dirty="0" err="1"/>
              <a:t>Bridging</a:t>
            </a:r>
            <a:r>
              <a:rPr lang="hu-HU" sz="2400" dirty="0"/>
              <a:t> funkció</a:t>
            </a:r>
          </a:p>
        </p:txBody>
      </p:sp>
    </p:spTree>
    <p:extLst>
      <p:ext uri="{BB962C8B-B14F-4D97-AF65-F5344CB8AC3E}">
        <p14:creationId xmlns:p14="http://schemas.microsoft.com/office/powerpoint/2010/main" val="27028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4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CACB5471-C8AE-4B6C-9591-B2BAFD0CC0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9972" y="2166502"/>
            <a:ext cx="8023216" cy="3490620"/>
          </a:xfrm>
          <a:prstGeom prst="rect">
            <a:avLst/>
          </a:prstGeom>
        </p:spPr>
      </p:pic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346200"/>
            <a:ext cx="7543800" cy="679499"/>
          </a:xfrm>
        </p:spPr>
        <p:txBody>
          <a:bodyPr/>
          <a:lstStyle/>
          <a:p>
            <a:pPr algn="l"/>
            <a:r>
              <a:rPr lang="hu-HU" sz="3200" b="1" dirty="0"/>
              <a:t>Kezelőrendszer </a:t>
            </a:r>
            <a:r>
              <a:rPr lang="hu-HU" sz="3200" b="1" dirty="0" err="1"/>
              <a:t>Bridging</a:t>
            </a:r>
            <a:r>
              <a:rPr lang="hu-HU" sz="3200" b="1" dirty="0"/>
              <a:t> funkció</a:t>
            </a:r>
          </a:p>
        </p:txBody>
      </p:sp>
    </p:spTree>
    <p:extLst>
      <p:ext uri="{BB962C8B-B14F-4D97-AF65-F5344CB8AC3E}">
        <p14:creationId xmlns:p14="http://schemas.microsoft.com/office/powerpoint/2010/main" val="249708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639888"/>
            <a:ext cx="7543800" cy="4616932"/>
          </a:xfrm>
        </p:spPr>
        <p:txBody>
          <a:bodyPr/>
          <a:lstStyle/>
          <a:p>
            <a:pPr algn="l"/>
            <a:r>
              <a:rPr lang="hu-HU" sz="3200" b="1" dirty="0"/>
              <a:t>Az első lépések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1999-ben a MOTOROLA hazai képviselője vállalta, hogy egy </a:t>
            </a:r>
            <a:r>
              <a:rPr lang="hu-HU" dirty="0" err="1"/>
              <a:t>SmartNet</a:t>
            </a:r>
            <a:r>
              <a:rPr lang="hu-HU" dirty="0"/>
              <a:t> pilotrendszer eszközeit biztosítja.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Megterveztük és kiviteleztük  a Balaton keleti- és középső medencéjét 80-90%.ban lefedő hálózatot. (Csopak-Csákányhegy telehelyen) 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8741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321F9B2-3043-41A4-8072-4682F4548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198426"/>
            <a:ext cx="8007126" cy="3462822"/>
          </a:xfrm>
          <a:prstGeom prst="rect">
            <a:avLst/>
          </a:prstGeom>
        </p:spPr>
      </p:pic>
      <p:sp>
        <p:nvSpPr>
          <p:cNvPr id="13" name="Alcím 5">
            <a:extLst>
              <a:ext uri="{FF2B5EF4-FFF2-40B4-BE49-F238E27FC236}">
                <a16:creationId xmlns:a16="http://schemas.microsoft.com/office/drawing/2014/main" id="{CB52356E-3144-4EED-9F17-C7FF465E6C93}"/>
              </a:ext>
            </a:extLst>
          </p:cNvPr>
          <p:cNvSpPr txBox="1">
            <a:spLocks/>
          </p:cNvSpPr>
          <p:nvPr/>
        </p:nvSpPr>
        <p:spPr bwMode="auto">
          <a:xfrm>
            <a:off x="1449388" y="1346200"/>
            <a:ext cx="7543800" cy="6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/>
              <a:t>Kezelőrendszer </a:t>
            </a:r>
            <a:r>
              <a:rPr lang="hu-HU" sz="3200" b="1" dirty="0" err="1"/>
              <a:t>Bridging</a:t>
            </a:r>
            <a:r>
              <a:rPr lang="hu-HU" sz="3200" b="1" dirty="0"/>
              <a:t> funkció</a:t>
            </a:r>
          </a:p>
        </p:txBody>
      </p:sp>
    </p:spTree>
    <p:extLst>
      <p:ext uri="{BB962C8B-B14F-4D97-AF65-F5344CB8AC3E}">
        <p14:creationId xmlns:p14="http://schemas.microsoft.com/office/powerpoint/2010/main" val="41347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2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FAD198BC-AE25-45A1-B770-842131D6A3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00" y="2171439"/>
            <a:ext cx="8097200" cy="3489809"/>
          </a:xfrm>
          <a:prstGeom prst="rect">
            <a:avLst/>
          </a:prstGeom>
        </p:spPr>
      </p:pic>
      <p:sp>
        <p:nvSpPr>
          <p:cNvPr id="14" name="Alcím 5">
            <a:extLst>
              <a:ext uri="{FF2B5EF4-FFF2-40B4-BE49-F238E27FC236}">
                <a16:creationId xmlns:a16="http://schemas.microsoft.com/office/drawing/2014/main" id="{7994C6C2-C93E-42EB-BC14-DAA6846F5D48}"/>
              </a:ext>
            </a:extLst>
          </p:cNvPr>
          <p:cNvSpPr txBox="1">
            <a:spLocks/>
          </p:cNvSpPr>
          <p:nvPr/>
        </p:nvSpPr>
        <p:spPr bwMode="auto">
          <a:xfrm>
            <a:off x="1449388" y="1346200"/>
            <a:ext cx="7543800" cy="6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/>
              <a:t>Kezelőrendszer </a:t>
            </a:r>
            <a:r>
              <a:rPr lang="hu-HU" sz="3200" b="1" dirty="0" err="1"/>
              <a:t>Bridging</a:t>
            </a:r>
            <a:r>
              <a:rPr lang="hu-HU" sz="3200" b="1" dirty="0"/>
              <a:t> funkció</a:t>
            </a:r>
          </a:p>
        </p:txBody>
      </p:sp>
    </p:spTree>
    <p:extLst>
      <p:ext uri="{BB962C8B-B14F-4D97-AF65-F5344CB8AC3E}">
        <p14:creationId xmlns:p14="http://schemas.microsoft.com/office/powerpoint/2010/main" val="357270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6CCE949B-5129-40E1-B959-D1D4BE9D6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2261" y="2205059"/>
            <a:ext cx="7999365" cy="3458059"/>
          </a:xfrm>
          <a:prstGeom prst="rect">
            <a:avLst/>
          </a:prstGeom>
        </p:spPr>
      </p:pic>
      <p:sp>
        <p:nvSpPr>
          <p:cNvPr id="13" name="Alcím 5">
            <a:extLst>
              <a:ext uri="{FF2B5EF4-FFF2-40B4-BE49-F238E27FC236}">
                <a16:creationId xmlns:a16="http://schemas.microsoft.com/office/drawing/2014/main" id="{2995449F-8991-4EB2-B987-66B5638E569C}"/>
              </a:ext>
            </a:extLst>
          </p:cNvPr>
          <p:cNvSpPr txBox="1">
            <a:spLocks/>
          </p:cNvSpPr>
          <p:nvPr/>
        </p:nvSpPr>
        <p:spPr bwMode="auto">
          <a:xfrm>
            <a:off x="1449388" y="1346200"/>
            <a:ext cx="7543800" cy="67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u-HU" sz="3200" b="1" dirty="0"/>
              <a:t>Kezelőrendszer </a:t>
            </a:r>
            <a:r>
              <a:rPr lang="hu-HU" sz="3200" b="1" dirty="0" err="1"/>
              <a:t>Bridging</a:t>
            </a:r>
            <a:r>
              <a:rPr lang="hu-HU" sz="3200" b="1" dirty="0"/>
              <a:t> funkció</a:t>
            </a:r>
          </a:p>
        </p:txBody>
      </p:sp>
    </p:spTree>
    <p:extLst>
      <p:ext uri="{BB962C8B-B14F-4D97-AF65-F5344CB8AC3E}">
        <p14:creationId xmlns:p14="http://schemas.microsoft.com/office/powerpoint/2010/main" val="1500163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346200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Kezelőrendszer funkciói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Diszpécselés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Rádiók állapotának megjelenítése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Bridging</a:t>
            </a:r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Hangrögzítés, visszahallgatás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Eseménynapló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Monitoring</a:t>
            </a: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0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F0379067-B3B7-45F5-AD7D-5E8D04300B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922" y="1945096"/>
            <a:ext cx="8191733" cy="336477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5B7FE2E9-59CA-4D61-BFDC-86A408D961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55" y="1061088"/>
            <a:ext cx="7620000" cy="52266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09EAD52-6D5A-4519-8AA1-72802517B9A1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453" y="1935800"/>
            <a:ext cx="7470548" cy="323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3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4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4155" y="875281"/>
            <a:ext cx="7543800" cy="5421228"/>
          </a:xfrm>
        </p:spPr>
        <p:txBody>
          <a:bodyPr/>
          <a:lstStyle/>
          <a:p>
            <a:pPr algn="l"/>
            <a:r>
              <a:rPr lang="hu-HU" sz="3200" b="1" dirty="0"/>
              <a:t>Jövőbeni tervek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Capacity</a:t>
            </a:r>
            <a:r>
              <a:rPr lang="hu-HU" dirty="0"/>
              <a:t> Plus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Vezérlő csatorna nélküli </a:t>
            </a:r>
            <a:r>
              <a:rPr lang="hu-HU" sz="2400" dirty="0" err="1"/>
              <a:t>trönkölt</a:t>
            </a:r>
            <a:r>
              <a:rPr lang="hu-HU" sz="2400" dirty="0"/>
              <a:t> rendszer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Nem igényel további hardvert, csak licencet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MOTOTRBO gyári szabvány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Capacity</a:t>
            </a:r>
            <a:r>
              <a:rPr lang="hu-HU" dirty="0"/>
              <a:t> Plus </a:t>
            </a:r>
            <a:r>
              <a:rPr lang="hu-HU" dirty="0" err="1"/>
              <a:t>Single</a:t>
            </a:r>
            <a:r>
              <a:rPr lang="hu-HU" dirty="0"/>
              <a:t> 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Csak a jelenlegi local RPT-k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Speciális felhasználói kör miatt nincs igazán kapacitás növekedés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Önálló beszédcsoportok az egyes szervezeteknek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Nincs szükség csatorna koordinációra</a:t>
            </a:r>
          </a:p>
        </p:txBody>
      </p:sp>
    </p:spTree>
    <p:extLst>
      <p:ext uri="{BB962C8B-B14F-4D97-AF65-F5344CB8AC3E}">
        <p14:creationId xmlns:p14="http://schemas.microsoft.com/office/powerpoint/2010/main" val="21868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5588" y="882632"/>
            <a:ext cx="7543800" cy="4910620"/>
          </a:xfrm>
        </p:spPr>
        <p:txBody>
          <a:bodyPr/>
          <a:lstStyle/>
          <a:p>
            <a:pPr algn="l"/>
            <a:r>
              <a:rPr lang="hu-HU" sz="3200" b="1" dirty="0"/>
              <a:t>Jövőbeni tervek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/>
              <a:t>Capacity</a:t>
            </a:r>
            <a:r>
              <a:rPr lang="hu-HU" dirty="0"/>
              <a:t> Plus Multi Site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Minden RPT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Site-</a:t>
            </a:r>
            <a:r>
              <a:rPr lang="hu-HU" sz="2400" dirty="0" err="1"/>
              <a:t>onként</a:t>
            </a:r>
            <a:r>
              <a:rPr lang="hu-HU" sz="2400" dirty="0"/>
              <a:t> korlátozhatók a beszédcsoportok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Nem kell azonos kiépítettség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hu-HU" sz="2400" dirty="0"/>
              <a:t>Tényleges kapacitás növekedés</a:t>
            </a:r>
          </a:p>
        </p:txBody>
      </p:sp>
    </p:spTree>
    <p:extLst>
      <p:ext uri="{BB962C8B-B14F-4D97-AF65-F5344CB8AC3E}">
        <p14:creationId xmlns:p14="http://schemas.microsoft.com/office/powerpoint/2010/main" val="155165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24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5317885"/>
          </a:xfrm>
        </p:spPr>
        <p:txBody>
          <a:bodyPr/>
          <a:lstStyle/>
          <a:p>
            <a:pPr algn="l"/>
            <a:r>
              <a:rPr lang="hu-HU" sz="3200" b="1" dirty="0"/>
              <a:t>IP követelmények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/>
              <a:t>IPv4 TCP/UDP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/>
              <a:t>DHCP/FIX IP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/>
              <a:t>MASTER </a:t>
            </a:r>
            <a:r>
              <a:rPr lang="hu-HU" sz="3200" b="1" dirty="0" err="1"/>
              <a:t>repeater</a:t>
            </a:r>
            <a:r>
              <a:rPr lang="hu-HU" sz="3200" b="1" dirty="0"/>
              <a:t> központú (</a:t>
            </a:r>
            <a:r>
              <a:rPr lang="hu-HU" sz="3200" b="1" dirty="0" err="1"/>
              <a:t>SPofF</a:t>
            </a:r>
            <a:r>
              <a:rPr lang="hu-HU" sz="3200" b="1" dirty="0"/>
              <a:t>)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 err="1"/>
              <a:t>Delay</a:t>
            </a:r>
            <a:r>
              <a:rPr lang="hu-HU" sz="3200" b="1" dirty="0"/>
              <a:t> &lt; 60/90 </a:t>
            </a:r>
            <a:r>
              <a:rPr lang="hu-HU" sz="3200" b="1" dirty="0" err="1"/>
              <a:t>ms</a:t>
            </a:r>
            <a:r>
              <a:rPr lang="hu-HU" sz="3200" b="1" dirty="0"/>
              <a:t> P-P</a:t>
            </a:r>
          </a:p>
          <a:p>
            <a:pPr marL="914400" lvl="1" indent="-457200" algn="l">
              <a:buFontTx/>
              <a:buChar char="-"/>
            </a:pPr>
            <a:r>
              <a:rPr lang="hu-HU" dirty="0" err="1"/>
              <a:t>propagation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• </a:t>
            </a:r>
            <a:r>
              <a:rPr lang="hu-HU" dirty="0" err="1"/>
              <a:t>serialization</a:t>
            </a:r>
            <a:r>
              <a:rPr lang="hu-HU" dirty="0"/>
              <a:t> </a:t>
            </a:r>
            <a:r>
              <a:rPr lang="hu-HU" dirty="0" err="1"/>
              <a:t>delay</a:t>
            </a:r>
            <a:r>
              <a:rPr lang="hu-HU" dirty="0"/>
              <a:t>• </a:t>
            </a:r>
            <a:r>
              <a:rPr lang="hu-HU" dirty="0" err="1"/>
              <a:t>handling</a:t>
            </a:r>
            <a:r>
              <a:rPr lang="hu-HU" dirty="0"/>
              <a:t> </a:t>
            </a:r>
            <a:r>
              <a:rPr lang="hu-HU" dirty="0" err="1"/>
              <a:t>delay</a:t>
            </a:r>
            <a:endParaRPr lang="hu-HU" sz="2800" b="1" dirty="0"/>
          </a:p>
          <a:p>
            <a:pPr marL="457200" indent="-457200" algn="l">
              <a:buFontTx/>
              <a:buChar char="-"/>
            </a:pPr>
            <a:r>
              <a:rPr lang="hu-HU" sz="3200" b="1" dirty="0" err="1"/>
              <a:t>Jitter</a:t>
            </a:r>
            <a:r>
              <a:rPr lang="hu-HU" sz="3200" b="1" dirty="0"/>
              <a:t> &lt; 60 </a:t>
            </a:r>
            <a:r>
              <a:rPr lang="hu-HU" sz="3200" b="1" dirty="0" err="1"/>
              <a:t>ms</a:t>
            </a:r>
            <a:r>
              <a:rPr lang="hu-HU" sz="3200" b="1" dirty="0"/>
              <a:t> (csomageldobás)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 err="1"/>
              <a:t>Packet</a:t>
            </a:r>
            <a:r>
              <a:rPr lang="hu-HU" sz="3200" b="1" dirty="0"/>
              <a:t> </a:t>
            </a:r>
            <a:r>
              <a:rPr lang="hu-HU" sz="3200" b="1" dirty="0" err="1"/>
              <a:t>Loss</a:t>
            </a:r>
            <a:r>
              <a:rPr lang="hu-HU" sz="3200" b="1" dirty="0"/>
              <a:t> </a:t>
            </a:r>
            <a:r>
              <a:rPr lang="hu-HU" dirty="0"/>
              <a:t>(s</a:t>
            </a:r>
            <a:r>
              <a:rPr lang="en-US" dirty="0" err="1"/>
              <a:t>ystem</a:t>
            </a:r>
            <a:r>
              <a:rPr lang="en-US" dirty="0"/>
              <a:t> responds to periodic packet loss by replaying either </a:t>
            </a:r>
            <a:r>
              <a:rPr lang="en-US" dirty="0" err="1"/>
              <a:t>aspecial</a:t>
            </a:r>
            <a:r>
              <a:rPr lang="en-US" dirty="0"/>
              <a:t> packet</a:t>
            </a:r>
            <a:r>
              <a:rPr lang="hu-HU" dirty="0"/>
              <a:t>)</a:t>
            </a:r>
            <a:endParaRPr lang="hu-HU" sz="3200" b="1" dirty="0"/>
          </a:p>
          <a:p>
            <a:pPr marL="342900" indent="-342900" algn="l">
              <a:buFontTx/>
              <a:buChar char="-"/>
            </a:pP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4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Általános IP struktúra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  <p:pic>
        <p:nvPicPr>
          <p:cNvPr id="10" name="Kép 9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7414496D-0A04-4DD8-98DA-8B27B64642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88" y="1351380"/>
            <a:ext cx="6490467" cy="48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0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Bővített IP struktúra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9B0CAD3-A4D1-40BF-B897-0DACDA5E0A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6279" y="1735017"/>
            <a:ext cx="7115175" cy="413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48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18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Sávszélesség követelmények 1.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F2EAEC08-F1A7-4C1F-81C5-1F55B9F460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704" y="1483362"/>
            <a:ext cx="6283796" cy="45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7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135065"/>
            <a:ext cx="7543800" cy="702391"/>
          </a:xfrm>
        </p:spPr>
        <p:txBody>
          <a:bodyPr/>
          <a:lstStyle/>
          <a:p>
            <a:pPr algn="l"/>
            <a:r>
              <a:rPr lang="hu-HU" sz="3200" b="1" dirty="0"/>
              <a:t>Analóg rendszer I. szakasz lefedettsége </a:t>
            </a:r>
            <a:endParaRPr lang="hu-HU" dirty="0"/>
          </a:p>
          <a:p>
            <a:pPr algn="l"/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3CF57920-A4E1-4312-B97F-3702DBB9D0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5696" y="1863342"/>
            <a:ext cx="6084335" cy="41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98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2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Sávszélesség követelmények 2.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210E1F85-2663-49C9-8266-BCB0D147B1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9511" y="2198358"/>
            <a:ext cx="7124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2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6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Sávszélesség követelmények 3.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121FE19-4077-480C-BEF6-0623EB5EB9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2770" y="1916133"/>
            <a:ext cx="71723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3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90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Sávszélesség követelmények 4.</a:t>
            </a:r>
          </a:p>
          <a:p>
            <a:pPr algn="l"/>
            <a:endParaRPr lang="hu-HU" sz="3200" b="1" dirty="0"/>
          </a:p>
          <a:p>
            <a:pPr algn="l"/>
            <a:r>
              <a:rPr lang="hu-HU" sz="3200" b="1" dirty="0"/>
              <a:t>Wide </a:t>
            </a:r>
            <a:r>
              <a:rPr lang="hu-HU" sz="3200" b="1" dirty="0" err="1"/>
              <a:t>Area</a:t>
            </a:r>
            <a:r>
              <a:rPr lang="hu-HU" sz="3200" b="1" dirty="0"/>
              <a:t> </a:t>
            </a:r>
            <a:r>
              <a:rPr lang="hu-HU" sz="3200" b="1" dirty="0" err="1"/>
              <a:t>Voice</a:t>
            </a:r>
            <a:r>
              <a:rPr lang="hu-HU" sz="3200" b="1" dirty="0"/>
              <a:t>: 23 </a:t>
            </a:r>
            <a:r>
              <a:rPr lang="hu-HU" sz="3200" b="1" dirty="0" err="1"/>
              <a:t>kbit</a:t>
            </a:r>
            <a:r>
              <a:rPr lang="hu-HU" sz="3200" b="1" dirty="0"/>
              <a:t>/s</a:t>
            </a:r>
          </a:p>
          <a:p>
            <a:pPr algn="l"/>
            <a:r>
              <a:rPr lang="hu-HU" sz="3200" b="1" dirty="0"/>
              <a:t>Link management: 5 </a:t>
            </a:r>
            <a:r>
              <a:rPr lang="hu-HU" sz="3200" b="1" dirty="0" err="1"/>
              <a:t>kbit</a:t>
            </a:r>
            <a:r>
              <a:rPr lang="hu-HU" sz="3200" b="1" dirty="0"/>
              <a:t>/s</a:t>
            </a:r>
          </a:p>
          <a:p>
            <a:pPr algn="l"/>
            <a:r>
              <a:rPr lang="hu-HU" sz="3200" b="1" dirty="0"/>
              <a:t>Master </a:t>
            </a:r>
            <a:r>
              <a:rPr lang="hu-HU" sz="3200" b="1" dirty="0" err="1"/>
              <a:t>messaging</a:t>
            </a:r>
            <a:r>
              <a:rPr lang="hu-HU" sz="3200" b="1" dirty="0"/>
              <a:t>: 4 </a:t>
            </a:r>
            <a:r>
              <a:rPr lang="hu-HU" sz="3200" b="1" dirty="0" err="1"/>
              <a:t>kbit</a:t>
            </a:r>
            <a:r>
              <a:rPr lang="hu-HU" sz="3200" b="1" dirty="0"/>
              <a:t>/s</a:t>
            </a:r>
          </a:p>
          <a:p>
            <a:pPr algn="l"/>
            <a:r>
              <a:rPr lang="hu-HU" sz="3200" b="1" dirty="0"/>
              <a:t>RDAC </a:t>
            </a:r>
            <a:r>
              <a:rPr lang="hu-HU" sz="3200" b="1" dirty="0" err="1"/>
              <a:t>commands</a:t>
            </a:r>
            <a:r>
              <a:rPr lang="hu-HU" sz="3200" b="1" dirty="0"/>
              <a:t>: 64 </a:t>
            </a:r>
            <a:r>
              <a:rPr lang="hu-HU" sz="3200" b="1" dirty="0" err="1"/>
              <a:t>kbit</a:t>
            </a:r>
            <a:r>
              <a:rPr lang="hu-HU" sz="3200" b="1" dirty="0"/>
              <a:t>/s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9091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13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837821"/>
            <a:ext cx="7543800" cy="650045"/>
          </a:xfrm>
        </p:spPr>
        <p:txBody>
          <a:bodyPr/>
          <a:lstStyle/>
          <a:p>
            <a:pPr algn="l"/>
            <a:r>
              <a:rPr lang="hu-HU" sz="3200" b="1" dirty="0"/>
              <a:t>Sávszélesség követelmények 5.</a:t>
            </a:r>
          </a:p>
          <a:p>
            <a:pPr algn="l"/>
            <a:endParaRPr lang="hu-HU" sz="3200" b="1" dirty="0"/>
          </a:p>
          <a:p>
            <a:pPr marL="457200" indent="-457200" algn="l">
              <a:buFontTx/>
              <a:buChar char="-"/>
            </a:pPr>
            <a:r>
              <a:rPr lang="hu-HU" sz="3200" b="1" dirty="0"/>
              <a:t>5 állomás, normál forgalom: 20 GB/hó</a:t>
            </a:r>
          </a:p>
          <a:p>
            <a:pPr marL="457200" indent="-457200" algn="l">
              <a:buFontTx/>
              <a:buChar char="-"/>
            </a:pPr>
            <a:r>
              <a:rPr lang="hu-HU" sz="3200" b="1" dirty="0"/>
              <a:t>15 állomás , normál forgalom: 65 GB/hó</a:t>
            </a:r>
            <a:endParaRPr lang="hu-HU" dirty="0"/>
          </a:p>
          <a:p>
            <a:pPr algn="r"/>
            <a:endParaRPr lang="hu-HU" dirty="0"/>
          </a:p>
          <a:p>
            <a:pPr algn="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518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42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639888"/>
            <a:ext cx="7543800" cy="4616932"/>
          </a:xfrm>
        </p:spPr>
        <p:txBody>
          <a:bodyPr/>
          <a:lstStyle/>
          <a:p>
            <a:pPr algn="l"/>
            <a:r>
              <a:rPr lang="hu-HU" sz="3200" b="1" dirty="0"/>
              <a:t>Az első évek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Csopak bázisállomás, 4 csatorna, </a:t>
            </a:r>
            <a:r>
              <a:rPr lang="hu-HU" dirty="0" err="1"/>
              <a:t>trönkölt</a:t>
            </a:r>
            <a:r>
              <a:rPr lang="hu-HU" dirty="0"/>
              <a:t> üzemmód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Fonyód-Várhegyen egy beszédcsoport konvencionális analóg csatornával a nyugati medencére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Felhasználói struktúra kialakítása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 rendszer szervezeti kialakítása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/>
              <a:t>Az együttműködő partnerek: RSOE, FERCOM Kft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9362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1135065"/>
            <a:ext cx="7391400" cy="702391"/>
          </a:xfrm>
        </p:spPr>
        <p:txBody>
          <a:bodyPr/>
          <a:lstStyle/>
          <a:p>
            <a:pPr algn="l"/>
            <a:r>
              <a:rPr lang="hu-HU" sz="3200" b="1" dirty="0"/>
              <a:t>Szervezeti felépítés terve</a:t>
            </a: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ED28F6C9-5522-4F9E-9193-665979C018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3432" y="1880955"/>
            <a:ext cx="6505856" cy="42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1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9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639888"/>
            <a:ext cx="7543800" cy="4616932"/>
          </a:xfrm>
        </p:spPr>
        <p:txBody>
          <a:bodyPr/>
          <a:lstStyle/>
          <a:p>
            <a:pPr algn="l"/>
            <a:r>
              <a:rPr lang="hu-HU" sz="3200" b="1" dirty="0"/>
              <a:t>A teljes lefedettség</a:t>
            </a:r>
          </a:p>
          <a:p>
            <a:pPr algn="l"/>
            <a:endParaRPr lang="hu-HU" dirty="0"/>
          </a:p>
          <a:p>
            <a:pPr algn="just"/>
            <a:r>
              <a:rPr lang="hu-HU" sz="2800" dirty="0"/>
              <a:t>2001-ben a MeH és a BFT segítségével a hírközlés fejlesztési célalap forrásából a Csopak bázisállomást átvettük, Fonyód bázisállomást 4 </a:t>
            </a:r>
            <a:r>
              <a:rPr lang="hu-HU" sz="2800" dirty="0" err="1"/>
              <a:t>trönkölt</a:t>
            </a:r>
            <a:r>
              <a:rPr lang="hu-HU" sz="2800" dirty="0"/>
              <a:t> csatornával megvalósítottuk, így a teljes Balatonon 80-90%-os lefedettséget biztosítottunk kézi terminálok részére</a:t>
            </a:r>
          </a:p>
        </p:txBody>
      </p:sp>
    </p:spTree>
    <p:extLst>
      <p:ext uri="{BB962C8B-B14F-4D97-AF65-F5344CB8AC3E}">
        <p14:creationId xmlns:p14="http://schemas.microsoft.com/office/powerpoint/2010/main" val="169728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3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1788" y="1135065"/>
            <a:ext cx="7391400" cy="702391"/>
          </a:xfrm>
        </p:spPr>
        <p:txBody>
          <a:bodyPr/>
          <a:lstStyle/>
          <a:p>
            <a:pPr algn="l"/>
            <a:r>
              <a:rPr lang="hu-HU" sz="3200" b="1" dirty="0"/>
              <a:t>Teljes lefedettség</a:t>
            </a:r>
            <a:endParaRPr lang="hu-HU" dirty="0"/>
          </a:p>
        </p:txBody>
      </p:sp>
      <p:pic>
        <p:nvPicPr>
          <p:cNvPr id="2" name="Kép 1">
            <a:extLst>
              <a:ext uri="{FF2B5EF4-FFF2-40B4-BE49-F238E27FC236}">
                <a16:creationId xmlns:a16="http://schemas.microsoft.com/office/drawing/2014/main" id="{B1270072-2572-4A02-82E9-D3CFF65450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1243" y="1836608"/>
            <a:ext cx="5840474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6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588" y="4299"/>
            <a:ext cx="762000" cy="6858000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 rot="10800000">
            <a:off x="-3234" y="1704513"/>
            <a:ext cx="800219" cy="508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l"/>
            <a:r>
              <a:rPr lang="hu-HU" altLang="hu-H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NOVOFER Távközlési Innovációs Zrt.</a:t>
            </a:r>
          </a:p>
          <a:p>
            <a:pPr algn="l"/>
            <a:r>
              <a:rPr lang="hu-HU" altLang="hu-HU" sz="1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BalaTrönk</a:t>
            </a:r>
            <a:r>
              <a:rPr lang="hu-HU" altLang="hu-H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 Rendszer 2017-19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373188" y="685800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296988" y="0"/>
            <a:ext cx="6477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endParaRPr lang="hu-HU" altLang="hu-HU" sz="320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316788" y="64770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/>
            <a:endParaRPr lang="hu-HU" altLang="hu-HU" sz="1400"/>
          </a:p>
        </p:txBody>
      </p:sp>
      <p:sp>
        <p:nvSpPr>
          <p:cNvPr id="2058" name="Oval 10"/>
          <p:cNvSpPr>
            <a:spLocks noChangeArrowheads="1"/>
          </p:cNvSpPr>
          <p:nvPr/>
        </p:nvSpPr>
        <p:spPr bwMode="auto">
          <a:xfrm>
            <a:off x="77788" y="0"/>
            <a:ext cx="1371600" cy="16002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230188" y="152400"/>
          <a:ext cx="12192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7" name="Klip" r:id="rId4" imgW="4571429" imgH="4190476" progId="MS_ClipArt_Gallery.2">
                  <p:embed/>
                </p:oleObj>
              </mc:Choice>
              <mc:Fallback>
                <p:oleObj name="Klip" r:id="rId4" imgW="4571429" imgH="4190476" progId="MS_ClipArt_Gallery.2">
                  <p:embed/>
                  <p:pic>
                    <p:nvPicPr>
                      <p:cNvPr id="205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152400"/>
                        <a:ext cx="12192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2">
                                <a:alpha val="50000"/>
                              </a:schemeClr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6">
            <a:extLst>
              <a:ext uri="{FF2B5EF4-FFF2-40B4-BE49-F238E27FC236}">
                <a16:creationId xmlns:a16="http://schemas.microsoft.com/office/drawing/2014/main" id="{EDCE7AE9-4C99-480C-9C2F-D1D498FDC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6988" y="6296509"/>
            <a:ext cx="7620000" cy="39688"/>
          </a:xfrm>
          <a:prstGeom prst="rect">
            <a:avLst/>
          </a:prstGeom>
          <a:solidFill>
            <a:srgbClr val="75263B"/>
          </a:solidFill>
          <a:ln>
            <a:noFill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6" name="Alcím 5">
            <a:extLst>
              <a:ext uri="{FF2B5EF4-FFF2-40B4-BE49-F238E27FC236}">
                <a16:creationId xmlns:a16="http://schemas.microsoft.com/office/drawing/2014/main" id="{B1BDB5B4-3D6D-4283-94BB-25A4FEA1C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9388" y="1410803"/>
            <a:ext cx="7543800" cy="4846017"/>
          </a:xfrm>
        </p:spPr>
        <p:txBody>
          <a:bodyPr/>
          <a:lstStyle/>
          <a:p>
            <a:pPr algn="l"/>
            <a:r>
              <a:rPr lang="hu-HU" sz="3200" b="1" dirty="0"/>
              <a:t>Folyamatos üzem</a:t>
            </a:r>
          </a:p>
          <a:p>
            <a:pPr algn="l"/>
            <a:endParaRPr lang="hu-HU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2003-tól a két bázisállomás üzembiztonságának fokozása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Szünetmentes tápellátások kialakítása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Felhasználói kör bővítése (közel 50 felhasználói csoport, több mint 300 terminál)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sz="2800" dirty="0"/>
              <a:t>Együttműködési formák megvalósítása </a:t>
            </a:r>
          </a:p>
          <a:p>
            <a:pPr algn="l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0337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ktatás">
  <a:themeElements>
    <a:clrScheme name="oktatá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ktatá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alt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ktatá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tatá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ktatá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tatá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tatá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tatá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ktatá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NOVOFER</Template>
  <TotalTime>3337</TotalTime>
  <Words>2704</Words>
  <Application>Microsoft Office PowerPoint</Application>
  <PresentationFormat>Diavetítés a képernyőre (4:3 oldalarány)</PresentationFormat>
  <Paragraphs>494</Paragraphs>
  <Slides>43</Slides>
  <Notes>43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43</vt:i4>
      </vt:variant>
    </vt:vector>
  </HeadingPairs>
  <TitlesOfParts>
    <vt:vector size="47" baseType="lpstr">
      <vt:lpstr>Arial</vt:lpstr>
      <vt:lpstr>Times New Roman</vt:lpstr>
      <vt:lpstr>oktatás</vt:lpstr>
      <vt:lpstr>Klip</vt:lpstr>
      <vt:lpstr>BalaTrönk II A Balatrönk múltja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BalaTrönk II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Lefedettségi igények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NOVOFER Rt.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RSOE 2016</dc:title>
  <dc:creator>Zsolt Turcsán</dc:creator>
  <cp:lastModifiedBy>Bodor István</cp:lastModifiedBy>
  <cp:revision>57</cp:revision>
  <dcterms:created xsi:type="dcterms:W3CDTF">2016-06-02T18:56:17Z</dcterms:created>
  <dcterms:modified xsi:type="dcterms:W3CDTF">2019-10-21T10:26:31Z</dcterms:modified>
</cp:coreProperties>
</file>