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hu-HU" sz="2000" spc="-1" strike="noStrike">
                <a:latin typeface="Arial"/>
              </a:rPr>
              <a:t>Click to edit the notes format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hu-HU" sz="1400" spc="-1" strike="noStrike">
                <a:latin typeface="Times New Roman"/>
              </a:rPr>
              <a:t>&lt;header&gt;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hu-HU" sz="1400" spc="-1" strike="noStrike">
                <a:latin typeface="Times New Roman"/>
              </a:rPr>
              <a:t>&lt;date/time&gt;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hu-HU" sz="1400" spc="-1" strike="noStrike">
                <a:latin typeface="Times New Roman"/>
              </a:rPr>
              <a:t>&lt;footer&gt;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D954398-4E22-4F45-A9BE-A4E919EA6215}" type="slidenum">
              <a:rPr b="0" lang="hu-HU" sz="1400" spc="-1" strike="noStrike">
                <a:latin typeface="Times New Roman"/>
              </a:rPr>
              <a:t>&lt;number&gt;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A09154D-DF30-416E-B3F1-D47387964EEE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05DA32-D5A0-4DFF-BDCC-E67ED055FFBD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C943573-A7E2-4F3B-942F-738AC6322EC0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A16ED5D-3CAA-4C96-8BFE-860FAC114A3F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0870250-8A3F-4555-9A04-62E76237F0C5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5AF808-E92C-4383-9690-73F6AAED892F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16EC7FE-DC95-4977-B5B0-CC3AA45C107E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E143FBD-31E9-4168-B850-8F6FC695CC69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9A7F9B5-6395-4219-A339-8C1EA164AA37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47FFEF-8212-4E08-B6F2-FBFB3878D61D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7529CE-38C1-4D1B-832A-626C22674EA4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endParaRPr b="0" lang="hu-HU" sz="2000" spc="-1" strike="noStrike"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3052DC-8C3D-4933-88D3-E04D36FAEABD}" type="slidenum">
              <a:rPr b="0" lang="hu-HU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58000" y="67176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41324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5800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0212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64588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64588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0212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5800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58000" y="439560"/>
            <a:ext cx="7523640" cy="45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58000" y="270000"/>
            <a:ext cx="7523640" cy="116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5800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58000" y="439560"/>
            <a:ext cx="7523640" cy="45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41324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58000" y="67176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58000" y="67176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41324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5800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10212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64588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64588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10212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5800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58000" y="439560"/>
            <a:ext cx="7523640" cy="452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58000" y="270000"/>
            <a:ext cx="7523640" cy="116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5800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41324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58000" y="67176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58000" y="67176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41324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5800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10212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645880" y="54000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64588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10212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558000" y="671760"/>
            <a:ext cx="24224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58000" y="270000"/>
            <a:ext cx="7523640" cy="116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5800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25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413240" y="67176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5800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413240" y="540000"/>
            <a:ext cx="367128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58000" y="671760"/>
            <a:ext cx="7523640" cy="11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58720" y="3502080"/>
            <a:ext cx="7830000" cy="6296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ffffff"/>
                </a:solidFill>
                <a:latin typeface="Calibri Light"/>
              </a:rPr>
              <a:t>Klicka för att redigera rubrik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nhaltsplatzhalter 3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6578640"/>
            <a:ext cx="9143640" cy="287640"/>
          </a:xfrm>
          <a:prstGeom prst="rect">
            <a:avLst/>
          </a:prstGeom>
          <a:gradFill>
            <a:gsLst>
              <a:gs pos="0">
                <a:srgbClr val="777777"/>
              </a:gs>
              <a:gs pos="100000">
                <a:srgbClr val="2d2d2d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7506360" y="6588000"/>
            <a:ext cx="148824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Calibri Light"/>
                <a:ea typeface="Verdana"/>
              </a:rPr>
              <a:t>Patrik Lantto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473040" y="6588000"/>
            <a:ext cx="3168000" cy="2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Calibri Light"/>
              </a:rPr>
              <a:t>An insight into DVB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558000" y="274320"/>
            <a:ext cx="7523640" cy="25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ffff"/>
                </a:solidFill>
                <a:latin typeface="Calibri Light"/>
              </a:rPr>
              <a:t>Klicka för att redigera rubrik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58000" y="1620000"/>
            <a:ext cx="8321400" cy="4679640"/>
          </a:xfrm>
          <a:prstGeom prst="rect">
            <a:avLst/>
          </a:prstGeom>
        </p:spPr>
        <p:txBody>
          <a:bodyPr/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Klicka för att redigera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558000" y="538560"/>
            <a:ext cx="7523640" cy="251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de-DE" sz="2000" spc="-1" strike="noStrike">
                <a:solidFill>
                  <a:srgbClr val="ffffff"/>
                </a:solidFill>
                <a:latin typeface="Calibri"/>
              </a:rPr>
              <a:t>Underrubrik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nhaltsplatzhalter 3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0" y="6578640"/>
            <a:ext cx="9143640" cy="287640"/>
          </a:xfrm>
          <a:prstGeom prst="rect">
            <a:avLst/>
          </a:prstGeom>
          <a:gradFill>
            <a:gsLst>
              <a:gs pos="0">
                <a:srgbClr val="777777"/>
              </a:gs>
              <a:gs pos="100000">
                <a:srgbClr val="2d2d2d"/>
              </a:gs>
            </a:gsLst>
            <a:lin ang="54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7506360" y="6588000"/>
            <a:ext cx="148824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Calibri Light"/>
                <a:ea typeface="Verdana"/>
              </a:rPr>
              <a:t>Patrik Lantto</a:t>
            </a:r>
            <a:endParaRPr b="0" lang="hu-HU" sz="12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473040" y="6588000"/>
            <a:ext cx="3168000" cy="2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ffffff"/>
                </a:solidFill>
                <a:latin typeface="Calibri Light"/>
              </a:rPr>
              <a:t>An insight into DVB</a:t>
            </a:r>
            <a:endParaRPr b="0" lang="hu-HU" sz="1200" spc="-1" strike="noStrike">
              <a:latin typeface="Arial"/>
            </a:endParaRPr>
          </a:p>
        </p:txBody>
      </p:sp>
      <p:pic>
        <p:nvPicPr>
          <p:cNvPr id="86" name="Grafik 5" descr=""/>
          <p:cNvPicPr/>
          <p:nvPr/>
        </p:nvPicPr>
        <p:blipFill>
          <a:blip r:embed="rId3"/>
          <a:srcRect l="0" t="0" r="0" b="4167"/>
          <a:stretch/>
        </p:blipFill>
        <p:spPr>
          <a:xfrm>
            <a:off x="0" y="0"/>
            <a:ext cx="9143640" cy="6571800"/>
          </a:xfrm>
          <a:prstGeom prst="rect">
            <a:avLst/>
          </a:prstGeom>
          <a:ln>
            <a:noFill/>
          </a:ln>
        </p:spPr>
      </p:pic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58000" y="540000"/>
            <a:ext cx="7523640" cy="251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de-DE" sz="2000" spc="-1" strike="noStrike">
                <a:solidFill>
                  <a:srgbClr val="ffffff"/>
                </a:solidFill>
                <a:latin typeface="Calibri"/>
              </a:rPr>
              <a:t>Underrubrik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48000" y="1620000"/>
            <a:ext cx="3923640" cy="467964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932000" y="1620000"/>
            <a:ext cx="3923640" cy="467964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title"/>
          </p:nvPr>
        </p:nvSpPr>
        <p:spPr>
          <a:xfrm>
            <a:off x="558000" y="270000"/>
            <a:ext cx="7523640" cy="25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ffff"/>
                </a:solidFill>
                <a:latin typeface="Calibri Light"/>
              </a:rPr>
              <a:t>Klicka för att redigera rubrik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29560" y="2352960"/>
            <a:ext cx="7830000" cy="62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4000" spc="-1" strike="noStrike">
                <a:solidFill>
                  <a:srgbClr val="ffffff"/>
                </a:solidFill>
                <a:latin typeface="Calibri Light"/>
              </a:rPr>
              <a:t>WISI Chameleon descrambling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529560" y="3379320"/>
            <a:ext cx="7830000" cy="1737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u-HU" sz="3000" spc="-1" strike="noStrike">
                <a:solidFill>
                  <a:srgbClr val="ffffff"/>
                </a:solidFill>
                <a:latin typeface="Calibri"/>
              </a:rPr>
              <a:t>Hering Sándor</a:t>
            </a:r>
            <a:endParaRPr b="0" lang="hu-HU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hu-HU" sz="3000" spc="-1" strike="noStrike">
                <a:solidFill>
                  <a:srgbClr val="ffffff"/>
                </a:solidFill>
                <a:latin typeface="Calibri"/>
              </a:rPr>
              <a:t>Mini Galéria TV és Antenna Kft.</a:t>
            </a:r>
            <a:endParaRPr b="0" lang="hu-HU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hu-HU" sz="3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58000" y="281880"/>
            <a:ext cx="7523640" cy="2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de-DE" sz="3600" spc="-1" strike="noStrike">
                <a:solidFill>
                  <a:srgbClr val="ffffff"/>
                </a:solidFill>
                <a:latin typeface="Calibri"/>
              </a:rPr>
              <a:t>WISI helyi képviseletek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Kép 1" descr=""/>
          <p:cNvPicPr/>
          <p:nvPr/>
        </p:nvPicPr>
        <p:blipFill>
          <a:blip r:embed="rId1"/>
          <a:srcRect l="0" t="0" r="0" b="18457"/>
          <a:stretch/>
        </p:blipFill>
        <p:spPr>
          <a:xfrm>
            <a:off x="16200" y="1092600"/>
            <a:ext cx="9143640" cy="548424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4826880" y="297180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1505160" y="2511720"/>
            <a:ext cx="339480" cy="362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5075280" y="310032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6"/>
          <p:cNvSpPr/>
          <p:nvPr/>
        </p:nvSpPr>
        <p:spPr>
          <a:xfrm>
            <a:off x="4414680" y="317664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7"/>
          <p:cNvSpPr/>
          <p:nvPr/>
        </p:nvSpPr>
        <p:spPr>
          <a:xfrm>
            <a:off x="4571280" y="300276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7361280" y="3466440"/>
            <a:ext cx="365760" cy="30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5762160" y="362052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0"/>
          <p:cNvSpPr/>
          <p:nvPr/>
        </p:nvSpPr>
        <p:spPr>
          <a:xfrm>
            <a:off x="4698360" y="300276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4631400" y="2718360"/>
            <a:ext cx="359640" cy="2876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4826880" y="2564640"/>
            <a:ext cx="172800" cy="1281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58000" y="281880"/>
            <a:ext cx="7523640" cy="2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20"/>
              </a:spcBef>
            </a:pPr>
            <a:r>
              <a:rPr b="1" lang="de-DE" sz="3600" spc="-1" strike="noStrike">
                <a:solidFill>
                  <a:srgbClr val="ffffff"/>
                </a:solidFill>
                <a:latin typeface="Calibri"/>
              </a:rPr>
              <a:t>WISI Communications GmbH &amp; CO KG.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Kép 1" descr=""/>
          <p:cNvPicPr/>
          <p:nvPr/>
        </p:nvPicPr>
        <p:blipFill>
          <a:blip r:embed="rId1"/>
          <a:stretch/>
        </p:blipFill>
        <p:spPr>
          <a:xfrm>
            <a:off x="473400" y="1229760"/>
            <a:ext cx="8196480" cy="460908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2342160" y="5929920"/>
            <a:ext cx="5309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Niefern-Öschelbronn 75223 BRD</a:t>
            </a:r>
            <a:endParaRPr b="0" lang="hu-HU" sz="28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rafik 8" descr=""/>
          <p:cNvPicPr/>
          <p:nvPr/>
        </p:nvPicPr>
        <p:blipFill>
          <a:blip r:embed="rId1"/>
          <a:srcRect l="0" t="0" r="0" b="4349"/>
          <a:stretch/>
        </p:blipFill>
        <p:spPr>
          <a:xfrm>
            <a:off x="0" y="0"/>
            <a:ext cx="9143640" cy="655956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740160" y="1809000"/>
            <a:ext cx="7344360" cy="1748880"/>
          </a:xfrm>
          <a:custGeom>
            <a:avLst/>
            <a:gdLst/>
            <a:ahLst/>
            <a:rect l="l" t="t" r="r" b="b"/>
            <a:pathLst>
              <a:path w="3727078" h="1307723">
                <a:moveTo>
                  <a:pt x="0" y="0"/>
                </a:moveTo>
                <a:lnTo>
                  <a:pt x="3727078" y="0"/>
                </a:lnTo>
                <a:lnTo>
                  <a:pt x="3727078" y="595272"/>
                </a:lnTo>
                <a:lnTo>
                  <a:pt x="3727078" y="595272"/>
                </a:lnTo>
                <a:lnTo>
                  <a:pt x="3727078" y="949105"/>
                </a:lnTo>
                <a:lnTo>
                  <a:pt x="3727078" y="1184994"/>
                </a:lnTo>
                <a:lnTo>
                  <a:pt x="700817" y="1181121"/>
                </a:lnTo>
                <a:lnTo>
                  <a:pt x="558372" y="1307723"/>
                </a:lnTo>
                <a:lnTo>
                  <a:pt x="430481" y="1184994"/>
                </a:lnTo>
                <a:lnTo>
                  <a:pt x="0" y="1184994"/>
                </a:lnTo>
                <a:lnTo>
                  <a:pt x="0" y="949105"/>
                </a:lnTo>
                <a:lnTo>
                  <a:pt x="0" y="595272"/>
                </a:lnTo>
                <a:lnTo>
                  <a:pt x="0" y="595272"/>
                </a:lnTo>
                <a:lnTo>
                  <a:pt x="0" y="0"/>
                </a:lnTo>
                <a:close/>
              </a:path>
            </a:pathLst>
          </a:custGeom>
          <a:solidFill>
            <a:srgbClr val="59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rIns="180000" tIns="144000" bIns="288000" anchor="ctr"/>
          <a:p>
            <a:pPr algn="ctr">
              <a:lnSpc>
                <a:spcPct val="100000"/>
              </a:lnSpc>
            </a:pPr>
            <a:r>
              <a:rPr b="0" lang="hu-HU" sz="4800" spc="-1" strike="noStrike">
                <a:solidFill>
                  <a:srgbClr val="ffffff"/>
                </a:solidFill>
                <a:latin typeface="Calibri"/>
              </a:rPr>
              <a:t>Köszönöm a figyelmet!</a:t>
            </a:r>
            <a:endParaRPr b="0" lang="hu-HU" sz="48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58000" y="274320"/>
            <a:ext cx="7523640" cy="25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4000" spc="-1" strike="noStrike">
                <a:solidFill>
                  <a:srgbClr val="ffffff"/>
                </a:solidFill>
                <a:latin typeface="Calibri Light"/>
              </a:rPr>
              <a:t>Digital Video Broadcasting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558000" y="1620000"/>
            <a:ext cx="8321400" cy="467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Bildobjekt 1" descr=""/>
          <p:cNvPicPr/>
          <p:nvPr/>
        </p:nvPicPr>
        <p:blipFill>
          <a:blip r:embed="rId1"/>
          <a:stretch/>
        </p:blipFill>
        <p:spPr>
          <a:xfrm>
            <a:off x="2102040" y="1620000"/>
            <a:ext cx="5233680" cy="413964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58000" y="1620000"/>
            <a:ext cx="8321400" cy="467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https://www.dvb.org/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1993-ban alakult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DVB-S volt a első szabványuk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2. generációs modulációs </a:t>
            </a:r>
            <a:br/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szabványok 2004-től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Kb. 180 cég a tagja 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Több mint 150 ipari szabványt  </a:t>
            </a:r>
            <a:br/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hoztak eddig létre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558000" y="281880"/>
            <a:ext cx="7523640" cy="2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Mi a DVB ?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1" name="Kép 1" descr=""/>
          <p:cNvPicPr/>
          <p:nvPr/>
        </p:nvPicPr>
        <p:blipFill>
          <a:blip r:embed="rId1"/>
          <a:srcRect l="19649" t="22322" r="19125" b="18424"/>
          <a:stretch/>
        </p:blipFill>
        <p:spPr>
          <a:xfrm rot="5400000">
            <a:off x="4786560" y="2328120"/>
            <a:ext cx="5168160" cy="281340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 rot="5400000">
            <a:off x="6379200" y="2913840"/>
            <a:ext cx="601200" cy="75744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58000" y="1620000"/>
            <a:ext cx="8321400" cy="467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2010-ben „született” 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3.2.6-os szoftvernél tart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Közös hardver platform, firmware-rel konfigurálható szolgáltatások </a:t>
            </a:r>
            <a:br/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= </a:t>
            </a:r>
            <a:br/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     hosszú élettartamú </a:t>
            </a:r>
            <a:br/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	</a:t>
            </a: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              fejállomás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58000" y="281880"/>
            <a:ext cx="7523640" cy="47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WISI Chameleon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Google Shape;191;p24" descr=""/>
          <p:cNvPicPr/>
          <p:nvPr/>
        </p:nvPicPr>
        <p:blipFill>
          <a:blip r:embed="rId1"/>
          <a:stretch/>
        </p:blipFill>
        <p:spPr>
          <a:xfrm>
            <a:off x="588240" y="3980880"/>
            <a:ext cx="1868040" cy="244764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192;p24" descr=""/>
          <p:cNvPicPr/>
          <p:nvPr/>
        </p:nvPicPr>
        <p:blipFill>
          <a:blip r:embed="rId2"/>
          <a:stretch/>
        </p:blipFill>
        <p:spPr>
          <a:xfrm>
            <a:off x="6467760" y="3909600"/>
            <a:ext cx="2171520" cy="25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58000" y="281880"/>
            <a:ext cx="7523640" cy="455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GN HWUW2 Chameleon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Kép 1" descr=""/>
          <p:cNvPicPr/>
          <p:nvPr/>
        </p:nvPicPr>
        <p:blipFill>
          <a:blip r:embed="rId1"/>
          <a:srcRect l="14917" t="9462" r="12951" b="44432"/>
          <a:stretch/>
        </p:blipFill>
        <p:spPr>
          <a:xfrm>
            <a:off x="3080520" y="3866040"/>
            <a:ext cx="5510160" cy="2529720"/>
          </a:xfrm>
          <a:prstGeom prst="rect">
            <a:avLst/>
          </a:prstGeom>
          <a:ln>
            <a:noFill/>
          </a:ln>
        </p:spPr>
      </p:pic>
      <p:pic>
        <p:nvPicPr>
          <p:cNvPr id="151" name="Kép 6" descr=""/>
          <p:cNvPicPr/>
          <p:nvPr/>
        </p:nvPicPr>
        <p:blipFill>
          <a:blip r:embed="rId2"/>
          <a:srcRect l="11104" t="23027" r="10906" b="44470"/>
          <a:stretch/>
        </p:blipFill>
        <p:spPr>
          <a:xfrm>
            <a:off x="166320" y="1171080"/>
            <a:ext cx="5476680" cy="264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58000" y="1620000"/>
            <a:ext cx="8321400" cy="467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ASI input max payload 200 Mbit/s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20 → 128 IP (SPTS / MPTS), UDP multicast, unicast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Terhelhetőség  400 → 1200 Mbit/s (MFW 3.x)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IP input  bitrate 200 → 850 Mbit/s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IP output  bitrate 200 → 850 Mbit/s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CBR, VBR 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Descrambling funkció 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3000" spc="-1" strike="noStrike">
                <a:solidFill>
                  <a:srgbClr val="4d4d4d"/>
                </a:solidFill>
                <a:latin typeface="Calibri"/>
              </a:rPr>
              <a:t>DVB-vel szoros termékkövetés</a:t>
            </a: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58000" y="281880"/>
            <a:ext cx="7523640" cy="48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Miért a Chameleon ?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58000" y="1620000"/>
            <a:ext cx="8321400" cy="467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558000" y="281880"/>
            <a:ext cx="7523640" cy="2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Descrambling a Chameleon-ban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58" name="Table 4"/>
          <p:cNvGraphicFramePr/>
          <p:nvPr/>
        </p:nvGraphicFramePr>
        <p:xfrm>
          <a:off x="168480" y="1653840"/>
          <a:ext cx="8806680" cy="2224800"/>
        </p:xfrm>
        <a:graphic>
          <a:graphicData uri="http://schemas.openxmlformats.org/drawingml/2006/table">
            <a:tbl>
              <a:tblPr/>
              <a:tblGrid>
                <a:gridCol w="4064400"/>
                <a:gridCol w="4742280"/>
              </a:tblGrid>
              <a:tr h="445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CI slots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CI slots, parallel operation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45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Supported bit rates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 / 62 / 72 Mbit/s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45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Multidecryption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45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Service level decryption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45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PID level decryption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45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Compliance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u-H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 50221</a:t>
                      </a:r>
                      <a:endParaRPr b="0" lang="hu-HU" sz="2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58000" y="1620000"/>
            <a:ext cx="8321400" cy="467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799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4000" spc="-1" strike="noStrike">
                <a:solidFill>
                  <a:srgbClr val="4d4d4d"/>
                </a:solidFill>
                <a:latin typeface="Calibri"/>
              </a:rPr>
              <a:t>Digi 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4000" spc="-1" strike="noStrike">
                <a:solidFill>
                  <a:srgbClr val="4d4d4d"/>
                </a:solidFill>
                <a:latin typeface="Calibri"/>
              </a:rPr>
              <a:t>Telekom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4000" spc="-1" strike="noStrike">
                <a:solidFill>
                  <a:srgbClr val="4d4d4d"/>
                </a:solidFill>
                <a:latin typeface="Calibri"/>
              </a:rPr>
              <a:t>MTVA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799"/>
              </a:spcBef>
              <a:buClr>
                <a:srgbClr val="4d4d4d"/>
              </a:buClr>
              <a:buFont typeface="Wingdings" charset="2"/>
              <a:buChar char=""/>
            </a:pPr>
            <a:r>
              <a:rPr b="0" lang="de-DE" sz="4000" spc="-1" strike="noStrike">
                <a:solidFill>
                  <a:srgbClr val="4d4d4d"/>
                </a:solidFill>
                <a:latin typeface="Calibri"/>
              </a:rPr>
              <a:t>UPC Direct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558000" y="281880"/>
            <a:ext cx="7523640" cy="48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DTH platformok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58000" y="281880"/>
            <a:ext cx="7523640" cy="25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de-DE" sz="4000" spc="-1" strike="noStrike">
                <a:solidFill>
                  <a:srgbClr val="ffffff"/>
                </a:solidFill>
                <a:latin typeface="Calibri"/>
              </a:rPr>
              <a:t>Consumer / Professional CAM 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0" y="6545160"/>
            <a:ext cx="9143640" cy="32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Kép 3" descr=""/>
          <p:cNvPicPr/>
          <p:nvPr/>
        </p:nvPicPr>
        <p:blipFill>
          <a:blip r:embed="rId1"/>
          <a:srcRect l="11582" t="14525" r="20000" b="15304"/>
          <a:stretch/>
        </p:blipFill>
        <p:spPr>
          <a:xfrm rot="5400000">
            <a:off x="4918320" y="2350800"/>
            <a:ext cx="4952520" cy="2856960"/>
          </a:xfrm>
          <a:prstGeom prst="rect">
            <a:avLst/>
          </a:prstGeom>
          <a:ln>
            <a:noFill/>
          </a:ln>
        </p:spPr>
      </p:pic>
      <p:pic>
        <p:nvPicPr>
          <p:cNvPr id="165" name="Kép 6" descr=""/>
          <p:cNvPicPr/>
          <p:nvPr/>
        </p:nvPicPr>
        <p:blipFill>
          <a:blip r:embed="rId2"/>
          <a:srcRect l="25613" t="25749" r="17018" b="16238"/>
          <a:stretch/>
        </p:blipFill>
        <p:spPr>
          <a:xfrm>
            <a:off x="488160" y="2353320"/>
            <a:ext cx="5014080" cy="28519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WISI-Norden_PowerPoint_template</Template>
  <TotalTime>17739</TotalTime>
  <Application>LibreOffice/5.4.0.3$Windows_x86 LibreOffice_project/7556cbc6811c9d992f4064ab9287069087d7f62c</Application>
  <Words>183</Words>
  <Paragraphs>61</Paragraphs>
  <Company>A2B Electronics AB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2013-09-27T09:47:01Z</dcterms:created>
  <dc:creator>Patrik Lantto</dc:creator>
  <dc:description/>
  <dc:language>hu-HU</dc:language>
  <cp:lastModifiedBy>SZULTZER 120412</cp:lastModifiedBy>
  <cp:lastPrinted>2013-09-28T20:25:52Z</cp:lastPrinted>
  <dcterms:modified xsi:type="dcterms:W3CDTF">2019-04-05T11:34:33Z</dcterms:modified>
  <cp:revision>145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A2B Electronics AB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12</vt:i4>
  </property>
  <property fmtid="{D5CDD505-2E9C-101B-9397-08002B2CF9AE}" pid="9" name="PresentationFormat">
    <vt:lpwstr>Diavetítés a képernyőre (4:3 oldalarány)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