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26" r:id="rId2"/>
    <p:sldId id="332" r:id="rId3"/>
    <p:sldId id="345" r:id="rId4"/>
    <p:sldId id="344" r:id="rId5"/>
    <p:sldId id="346" r:id="rId6"/>
    <p:sldId id="334" r:id="rId7"/>
    <p:sldId id="339" r:id="rId8"/>
    <p:sldId id="337" r:id="rId9"/>
  </p:sldIdLst>
  <p:sldSz cx="12192000" cy="6858000"/>
  <p:notesSz cx="6858000" cy="9144000"/>
  <p:embeddedFontLst>
    <p:embeddedFont>
      <p:font typeface="Titillium Web SemiBold" panose="020B0604020202020204" charset="-18"/>
      <p:regular r:id="rId12"/>
      <p:bold r:id="rId13"/>
      <p:italic r:id="rId14"/>
      <p:boldItalic r:id="rId15"/>
    </p:embeddedFont>
    <p:embeddedFont>
      <p:font typeface="Lato" panose="020B0604020202020204" charset="0"/>
      <p:regular r:id="rId16"/>
      <p:bold r:id="rId17"/>
      <p:italic r:id="rId18"/>
      <p:boldItalic r:id="rId19"/>
    </p:embeddedFont>
    <p:embeddedFont>
      <p:font typeface="Titillium Web Thin" panose="020B0604020202020204" charset="0"/>
      <p:regular r:id="rId20"/>
      <p:bold r:id="rId21"/>
      <p:italic r:id="rId22"/>
      <p:boldItalic r:id="rId23"/>
    </p:embeddedFont>
    <p:embeddedFont>
      <p:font typeface="Lato Medium" panose="020B0604020202020204" charset="0"/>
      <p:regular r:id="rId24"/>
      <p:italic r:id="rId25"/>
    </p:embeddedFont>
    <p:embeddedFont>
      <p:font typeface="Titillium Web Light" panose="020B0604020202020204" charset="0"/>
      <p:regular r:id="rId26"/>
      <p:bold r:id="rId27"/>
      <p:italic r:id="rId28"/>
      <p:boldItalic r:id="rId29"/>
    </p:embeddedFont>
    <p:embeddedFont>
      <p:font typeface="Lato Semibold" panose="020B0604020202020204" charset="0"/>
      <p:bold r:id="rId30"/>
      <p:boldItalic r:id="rId31"/>
    </p:embeddedFont>
    <p:embeddedFont>
      <p:font typeface="Lato Light" panose="020B060402020202020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Titillium Web" panose="020B0604020202020204" charset="-18"/>
      <p:regular r:id="rId38"/>
      <p:bold r:id="rId39"/>
      <p:italic r:id="rId40"/>
      <p:boldItalic r:id="rId41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14A4"/>
    <a:srgbClr val="5D25B7"/>
    <a:srgbClr val="B11657"/>
    <a:srgbClr val="F55C91"/>
    <a:srgbClr val="F9F9F9"/>
    <a:srgbClr val="E0E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83"/>
    <p:restoredTop sz="94656"/>
  </p:normalViewPr>
  <p:slideViewPr>
    <p:cSldViewPr snapToGrid="0" snapToObjects="1">
      <p:cViewPr varScale="1">
        <p:scale>
          <a:sx n="106" d="100"/>
          <a:sy n="106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28" d="100"/>
          <a:sy n="128" d="100"/>
        </p:scale>
        <p:origin x="44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openxmlformats.org/officeDocument/2006/relationships/font" Target="fonts/font28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font" Target="fonts/font27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41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font" Target="fonts/font26.fntdata"/><Relationship Id="rId40" Type="http://schemas.openxmlformats.org/officeDocument/2006/relationships/font" Target="fonts/font2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font" Target="fonts/font25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font" Target="fonts/font24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0860114-C77A-844A-A5C3-359AB46F57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19B215E-BEE4-974D-BCD8-7C29050601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17DD3-8213-F342-922E-4C89B0CD89A5}" type="datetimeFigureOut">
              <a:rPr lang="hu-HU" smtClean="0"/>
              <a:t>2019.05.23.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4106EBB-BDC0-8D46-903F-65330A886A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547CBA-023C-5145-ABF9-96E9AFD45E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60432-9453-4546-A3F4-DBED7D86CB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3063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89A80-9DAA-EA44-97DF-A964693CC62E}" type="datetimeFigureOut">
              <a:rPr lang="hu-HU" smtClean="0"/>
              <a:t>2019.05.23.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F6230-C112-4A41-8EB7-251A1008E76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6616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_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xmlns="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7" y="2573879"/>
            <a:ext cx="6065838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Titillium Web Thin" pitchFamily="2" charset="77"/>
              </a:defRPr>
            </a:lvl1pPr>
          </a:lstStyle>
          <a:p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E83A27CC-0173-4E4D-AD5A-9D58F0C44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83450" y="0"/>
            <a:ext cx="490855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 i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hu-HU" dirty="0"/>
              <a:t>Kép beillesztése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42010D48-A83B-FC41-8728-E386E6141A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3146094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alcíme</a:t>
            </a:r>
            <a:endParaRPr lang="hu-HU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xmlns="" id="{4FFD6A76-401F-9A40-AFA2-B1553E5B1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7613" y="4859370"/>
            <a:ext cx="6065837" cy="567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hu-HU" dirty="0" err="1"/>
              <a:t>Prezetációt</a:t>
            </a:r>
            <a:r>
              <a:rPr lang="hu-HU" dirty="0"/>
              <a:t> készítő / előadó személy vagy megjegyzés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xmlns="" id="{15859D57-DD02-F249-9F19-945217E382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6053" y="5364508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 err="1"/>
              <a:t>Dátum</a:t>
            </a:r>
            <a:endParaRPr lang="hu-HU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DFA7371-5110-CF4A-AD2D-5FFC3B95F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847" y="876874"/>
            <a:ext cx="3247887" cy="182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093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 userDrawn="1">
          <p15:clr>
            <a:srgbClr val="FBAE40"/>
          </p15:clr>
        </p15:guide>
        <p15:guide id="2" orient="horz" pos="413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_ Zár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xmlns="" id="{15859D57-DD02-F249-9F19-945217E382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25793" y="5242588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sz="12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 err="1"/>
              <a:t>Készítette</a:t>
            </a:r>
            <a:r>
              <a:rPr lang="en-US" dirty="0"/>
              <a:t>:</a:t>
            </a:r>
            <a:endParaRPr lang="hu-HU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DFA7371-5110-CF4A-AD2D-5FFC3B95F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847" y="3969165"/>
            <a:ext cx="3247887" cy="182693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4B2F3F0-11A8-C14E-A758-07A4B8A7EDF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16053" y="537678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Prezentációs Sablon</a:t>
            </a:r>
          </a:p>
        </p:txBody>
      </p:sp>
    </p:spTree>
    <p:extLst>
      <p:ext uri="{BB962C8B-B14F-4D97-AF65-F5344CB8AC3E}">
        <p14:creationId xmlns:p14="http://schemas.microsoft.com/office/powerpoint/2010/main" val="9672988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 _ Záró (englis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Picture 27">
            <a:extLst>
              <a:ext uri="{FF2B5EF4-FFF2-40B4-BE49-F238E27FC236}">
                <a16:creationId xmlns:a16="http://schemas.microsoft.com/office/drawing/2014/main" xmlns="" id="{BB3E2845-8269-1640-93EF-FD9EAC98E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390" y="1961835"/>
            <a:ext cx="5140232" cy="72745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Placeholder 18">
            <a:extLst>
              <a:ext uri="{FF2B5EF4-FFF2-40B4-BE49-F238E27FC236}">
                <a16:creationId xmlns:a16="http://schemas.microsoft.com/office/drawing/2014/main" xmlns="" id="{15859D57-DD02-F249-9F19-945217E382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25793" y="5242588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sz="12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/>
              <a:t>By:</a:t>
            </a:r>
            <a:endParaRPr lang="hu-H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4B2F3F0-11A8-C14E-A758-07A4B8A7EDF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16053" y="537678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 err="1"/>
              <a:t>Title</a:t>
            </a:r>
            <a:r>
              <a:rPr lang="hu-HU" dirty="0"/>
              <a:t> of </a:t>
            </a:r>
            <a:r>
              <a:rPr lang="hu-HU" dirty="0" err="1"/>
              <a:t>presentation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312646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1 _ Záró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xmlns="" id="{15859D57-DD02-F249-9F19-945217E382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0986" y="3298447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 err="1"/>
              <a:t>Prezentáló</a:t>
            </a:r>
            <a:r>
              <a:rPr lang="en-US" dirty="0"/>
              <a:t> neve</a:t>
            </a:r>
            <a:endParaRPr lang="hu-HU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DFA7371-5110-CF4A-AD2D-5FFC3B95F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847" y="3969165"/>
            <a:ext cx="3247887" cy="182693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4B2F3F0-11A8-C14E-A758-07A4B8A7EDF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16053" y="537678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Dátum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xmlns="" id="{C58689BF-AD38-5348-97A9-27278992BC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2582583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 err="1"/>
              <a:t>Köszönöm</a:t>
            </a:r>
            <a:r>
              <a:rPr lang="en-US" dirty="0"/>
              <a:t> a </a:t>
            </a:r>
            <a:r>
              <a:rPr lang="en-US" dirty="0" err="1"/>
              <a:t>figyelmet</a:t>
            </a:r>
            <a:r>
              <a:rPr lang="en-US" dirty="0"/>
              <a:t>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625602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1 _ Záró #2 (englis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0" name="Picture 27">
            <a:extLst>
              <a:ext uri="{FF2B5EF4-FFF2-40B4-BE49-F238E27FC236}">
                <a16:creationId xmlns:a16="http://schemas.microsoft.com/office/drawing/2014/main" xmlns="" id="{3D58B783-72A4-394B-B140-8E9D3D328A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390" y="1961835"/>
            <a:ext cx="5140232" cy="72745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Placeholder 18">
            <a:extLst>
              <a:ext uri="{FF2B5EF4-FFF2-40B4-BE49-F238E27FC236}">
                <a16:creationId xmlns:a16="http://schemas.microsoft.com/office/drawing/2014/main" xmlns="" id="{15859D57-DD02-F249-9F19-945217E382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0986" y="3298447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/>
              <a:t>Presenter</a:t>
            </a:r>
            <a:endParaRPr lang="hu-HU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4B2F3F0-11A8-C14E-A758-07A4B8A7EDF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16053" y="5376784"/>
            <a:ext cx="4114800" cy="365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 err="1"/>
              <a:t>Date</a:t>
            </a:r>
            <a:endParaRPr lang="hu-HU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xmlns="" id="{C58689BF-AD38-5348-97A9-27278992BC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2582583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/>
              <a:t>Thank you for your attention!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862187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_ Cím (englis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DFA7371-5110-CF4A-AD2D-5FFC3B95F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390" y="-1130169"/>
            <a:ext cx="5140232" cy="72745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Placeholder 1">
            <a:extLst>
              <a:ext uri="{FF2B5EF4-FFF2-40B4-BE49-F238E27FC236}">
                <a16:creationId xmlns:a16="http://schemas.microsoft.com/office/drawing/2014/main" xmlns="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7" y="2573879"/>
            <a:ext cx="6065838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Titillium Web Thin" pitchFamily="2" charset="77"/>
              </a:defRPr>
            </a:lvl1pPr>
          </a:lstStyle>
          <a:p>
            <a:r>
              <a:rPr lang="en-US" dirty="0"/>
              <a:t>Title of presentation</a:t>
            </a:r>
            <a:endParaRPr lang="hu-HU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E83A27CC-0173-4E4D-AD5A-9D58F0C44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83450" y="0"/>
            <a:ext cx="490855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 i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hu-HU" dirty="0" err="1"/>
              <a:t>Insert</a:t>
            </a:r>
            <a:r>
              <a:rPr lang="hu-HU" dirty="0"/>
              <a:t> image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42010D48-A83B-FC41-8728-E386E6141A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3146094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/>
              <a:t>Subtitle of presentation</a:t>
            </a:r>
            <a:endParaRPr lang="hu-HU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xmlns="" id="{4FFD6A76-401F-9A40-AFA2-B1553E5B1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7613" y="4859370"/>
            <a:ext cx="6065837" cy="567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pPr lvl="0"/>
            <a:r>
              <a:rPr lang="hu-HU" dirty="0" err="1"/>
              <a:t>Name</a:t>
            </a:r>
            <a:r>
              <a:rPr lang="hu-HU" dirty="0"/>
              <a:t> of </a:t>
            </a:r>
            <a:r>
              <a:rPr lang="hu-HU" dirty="0" err="1"/>
              <a:t>author</a:t>
            </a:r>
            <a:r>
              <a:rPr lang="hu-HU" dirty="0"/>
              <a:t> / </a:t>
            </a:r>
            <a:r>
              <a:rPr lang="hu-HU" dirty="0" err="1"/>
              <a:t>presenter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comment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xmlns="" id="{15859D57-DD02-F249-9F19-945217E382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6053" y="5364508"/>
            <a:ext cx="6076950" cy="3774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itillium Web Light" pitchFamily="2" charset="77"/>
              </a:defRPr>
            </a:lvl1pPr>
          </a:lstStyle>
          <a:p>
            <a:pPr lvl="0"/>
            <a:r>
              <a:rPr lang="en-US" dirty="0"/>
              <a:t>Date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333878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_ Szekció cím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56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xmlns="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4292362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cím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2F5B9B-1B56-AC4C-9F65-AA5453E1D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1263" y="5038725"/>
            <a:ext cx="6072187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 kern="12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alcím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140441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_ Szekció cím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56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xmlns="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4292362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cím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2F5B9B-1B56-AC4C-9F65-AA5453E1D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1263" y="5038725"/>
            <a:ext cx="6072187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 kern="12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alcím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605942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_ Szekció cím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56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xmlns="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4292362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cím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2F5B9B-1B56-AC4C-9F65-AA5453E1D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1263" y="5038725"/>
            <a:ext cx="6072187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 kern="12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alcím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853356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_ Szekció cím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F713D01-C3AC-4640-BCCB-056056634168}"/>
              </a:ext>
            </a:extLst>
          </p:cNvPr>
          <p:cNvSpPr/>
          <p:nvPr userDrawn="1"/>
        </p:nvSpPr>
        <p:spPr>
          <a:xfrm>
            <a:off x="0" y="0"/>
            <a:ext cx="12192000" cy="656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EAF9257-2CB8-E04E-951F-82756FCDEAF2}"/>
              </a:ext>
            </a:extLst>
          </p:cNvPr>
          <p:cNvSpPr/>
          <p:nvPr userDrawn="1"/>
        </p:nvSpPr>
        <p:spPr>
          <a:xfrm>
            <a:off x="312385" y="296863"/>
            <a:ext cx="11579578" cy="62642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xmlns="" id="{1E516D79-987A-5544-BEAA-19A54C33F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4292362"/>
            <a:ext cx="6072465" cy="567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</a:lstStyle>
          <a:p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cím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2F5B9B-1B56-AC4C-9F65-AA5453E1D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1263" y="5038725"/>
            <a:ext cx="6072187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b="0" i="0" kern="12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 err="1"/>
              <a:t>Szekció</a:t>
            </a:r>
            <a:r>
              <a:rPr lang="en-US" dirty="0"/>
              <a:t> </a:t>
            </a:r>
            <a:r>
              <a:rPr lang="en-US" dirty="0" err="1"/>
              <a:t>alcím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944003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orient="horz" pos="413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_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1731A2-9365-364B-A22A-2DA9213954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hu-HU"/>
              <a:t>Prezentációs Sablon</a:t>
            </a:r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7187720-2830-0141-B408-7C9DE81B91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FA611DBD-BF99-104D-B030-BBA9AA4A2E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763" y="2266238"/>
            <a:ext cx="10190162" cy="4079000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200"/>
              </a:lnSpc>
              <a:buClr>
                <a:schemeClr val="accent1"/>
              </a:buClr>
              <a:buFont typeface="Arial" panose="020B0604020202020204" pitchFamily="34" charset="0"/>
              <a:buNone/>
              <a:tabLst/>
              <a:defRPr b="0" i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717550" indent="-260350">
              <a:lnSpc>
                <a:spcPts val="2800"/>
              </a:lnSpc>
              <a:buSzPct val="80000"/>
              <a:buFont typeface="Courier New" panose="02070309020205020404" pitchFamily="49" charset="0"/>
              <a:buChar char="o"/>
              <a:tabLst/>
              <a:defRPr sz="2100" b="0" i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2pPr>
            <a:lvl3pPr marL="1119188" indent="-204788">
              <a:lnSpc>
                <a:spcPts val="25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tabLst/>
              <a:defRPr sz="1800" b="0" i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603375" indent="-231775">
              <a:lnSpc>
                <a:spcPts val="2200"/>
              </a:lnSpc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tabLst/>
              <a:defRPr sz="1600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4pPr>
            <a:lvl5pPr marL="2000250" indent="-171450">
              <a:lnSpc>
                <a:spcPts val="18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b="0" i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0859FF77-C729-9741-9FEB-A153178B3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01787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_ Kieme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61E9B2-BEBC-4D45-BC23-5D8D5EE92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1122" y="10961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1"/>
                </a:solidFill>
                <a:latin typeface="Titillium Web SemiBold" pitchFamily="2" charset="77"/>
              </a:defRPr>
            </a:lvl1pPr>
          </a:lstStyle>
          <a:p>
            <a:pPr algn="l"/>
            <a:r>
              <a:rPr lang="hu-HU" dirty="0"/>
              <a:t>Prezentációs Sablon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773B7D-2BE1-D54F-B897-10D89AF0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6415" y="10961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1" i="0">
                <a:latin typeface="Titillium Web SemiBold" pitchFamily="2" charset="77"/>
              </a:defRPr>
            </a:lvl1pPr>
          </a:lstStyle>
          <a:p>
            <a:fld id="{EE46E2C2-258A-C544-B363-97D44EBB92B1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1CEFD93-51F1-2E41-9FCE-8256A63C0717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299220D0-13FD-524C-994A-D80FAA93D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385" y="109617"/>
            <a:ext cx="423044" cy="29901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C50BAB2A-A314-C447-96E7-F1CDE9B75B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786880"/>
            <a:ext cx="12192000" cy="7112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xmlns="" id="{6C409F56-BFE7-AF42-9369-7EE7B825B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986" y="1233953"/>
            <a:ext cx="9756775" cy="376475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lnSpc>
                <a:spcPts val="5600"/>
              </a:lnSpc>
              <a:defRPr sz="4800" b="0" i="0">
                <a:latin typeface="Titillium Web" pitchFamily="2" charset="77"/>
              </a:defRPr>
            </a:lvl1pPr>
          </a:lstStyle>
          <a:p>
            <a:r>
              <a:rPr lang="en-US" dirty="0"/>
              <a:t>Click to edit Important </a:t>
            </a:r>
            <a:br>
              <a:rPr lang="en-US" dirty="0"/>
            </a:br>
            <a:r>
              <a:rPr lang="en-US" dirty="0"/>
              <a:t>message style</a:t>
            </a:r>
            <a:endParaRPr lang="hu-H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330320A6-303D-7649-A105-4E2EAB8187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1263" y="4998706"/>
            <a:ext cx="9756775" cy="477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400" b="0" i="0" kern="1200" dirty="0" smtClean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228600" lvl="0" indent="-228600" algn="ctr" defTabSz="914400" rtl="0" eaLnBrk="1" latinLnBrk="0" hangingPunct="1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159649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_ Szöveg és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7ACA1B-7C19-9A44-900C-C84FBD6F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899963"/>
            <a:ext cx="5257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7CF8AAA-39B2-3742-961C-D503739091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hu-HU"/>
              <a:t>Prezentációs Sablon</a:t>
            </a:r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D02023-57D6-DE41-83F6-E3B9304BF1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FE34F883-F3C8-0747-B472-B3477EBC4D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67438" y="0"/>
            <a:ext cx="6024562" cy="6858000"/>
          </a:xfrm>
        </p:spPr>
        <p:txBody>
          <a:bodyPr anchor="ctr"/>
          <a:lstStyle>
            <a:lvl1pPr algn="ctr">
              <a:defRPr sz="1400" b="1" i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hu-HU" dirty="0"/>
              <a:t>Nagy kép beillesztése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017D430C-FE61-194E-8E9D-A3B0BA59C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3279446"/>
            <a:ext cx="5257800" cy="23860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9450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1B963F6C-A02C-0544-B3F2-56D728726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1122" y="109617"/>
            <a:ext cx="4114800" cy="365126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000" b="1" i="0">
                <a:solidFill>
                  <a:schemeClr val="tx1"/>
                </a:solidFill>
                <a:latin typeface="Titillium Web SemiBold" pitchFamily="2" charset="77"/>
              </a:defRPr>
            </a:lvl1pPr>
          </a:lstStyle>
          <a:p>
            <a:pPr algn="l"/>
            <a:r>
              <a:rPr lang="hu-HU" dirty="0"/>
              <a:t>Prezentációs Sablon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6DC2E2FA-D419-7448-9510-5947FBFE6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6415" y="109616"/>
            <a:ext cx="2743200" cy="36512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1" i="0">
                <a:latin typeface="Titillium Web SemiBold" pitchFamily="2" charset="77"/>
              </a:defRPr>
            </a:lvl1pPr>
          </a:lstStyle>
          <a:p>
            <a:fld id="{EE46E2C2-258A-C544-B363-97D44EBB92B1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1577B33-8B06-094F-B465-8A8E48341FF8}"/>
              </a:ext>
            </a:extLst>
          </p:cNvPr>
          <p:cNvCxnSpPr/>
          <p:nvPr userDrawn="1"/>
        </p:nvCxnSpPr>
        <p:spPr>
          <a:xfrm>
            <a:off x="304800" y="485854"/>
            <a:ext cx="11569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098EFC13-292B-894B-9B41-554EC3CE8AD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2385" y="109617"/>
            <a:ext cx="423044" cy="29901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F93E0E71-D592-9D4D-A239-5DEE34387BF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6786880"/>
            <a:ext cx="12192000" cy="7112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B69525D-117C-FC45-AECC-0300DD6DE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940675"/>
            <a:ext cx="10190162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Az </a:t>
            </a:r>
            <a:r>
              <a:rPr lang="en-US" dirty="0" err="1"/>
              <a:t>oldal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xmlns="" id="{C24169A5-0E75-5A4F-8D04-EAF51D4C8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2266238"/>
            <a:ext cx="10190162" cy="407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err="1"/>
              <a:t>Folyószöveg</a:t>
            </a:r>
            <a:endParaRPr lang="en-US" dirty="0"/>
          </a:p>
          <a:p>
            <a:pPr lvl="1"/>
            <a:r>
              <a:rPr lang="en-US" dirty="0" err="1"/>
              <a:t>Kiemelt</a:t>
            </a:r>
            <a:r>
              <a:rPr lang="en-US" dirty="0"/>
              <a:t> </a:t>
            </a:r>
            <a:r>
              <a:rPr lang="en-US" dirty="0" err="1"/>
              <a:t>felsorolás</a:t>
            </a:r>
            <a:endParaRPr lang="en-US" dirty="0"/>
          </a:p>
          <a:p>
            <a:pPr lvl="2"/>
            <a:r>
              <a:rPr lang="en-US" dirty="0" err="1"/>
              <a:t>Hosszabb</a:t>
            </a:r>
            <a:r>
              <a:rPr lang="en-US" dirty="0"/>
              <a:t> </a:t>
            </a:r>
            <a:r>
              <a:rPr lang="en-US" dirty="0" err="1"/>
              <a:t>leírás</a:t>
            </a:r>
            <a:endParaRPr lang="en-US" dirty="0"/>
          </a:p>
          <a:p>
            <a:pPr lvl="3"/>
            <a:r>
              <a:rPr lang="en-US" dirty="0" err="1"/>
              <a:t>Hosszabb</a:t>
            </a:r>
            <a:r>
              <a:rPr lang="en-US" dirty="0"/>
              <a:t> </a:t>
            </a:r>
            <a:r>
              <a:rPr lang="en-US" dirty="0" err="1"/>
              <a:t>felsorolás</a:t>
            </a:r>
            <a:endParaRPr lang="en-US" dirty="0"/>
          </a:p>
          <a:p>
            <a:pPr lvl="4"/>
            <a:r>
              <a:rPr lang="en-US" dirty="0" err="1"/>
              <a:t>Forrásmegjelölés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3315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52" r:id="rId3"/>
    <p:sldLayoutId id="2147483656" r:id="rId4"/>
    <p:sldLayoutId id="2147483657" r:id="rId5"/>
    <p:sldLayoutId id="2147483658" r:id="rId6"/>
    <p:sldLayoutId id="2147483653" r:id="rId7"/>
    <p:sldLayoutId id="2147483651" r:id="rId8"/>
    <p:sldLayoutId id="2147483659" r:id="rId9"/>
    <p:sldLayoutId id="2147483660" r:id="rId10"/>
    <p:sldLayoutId id="2147483663" r:id="rId11"/>
    <p:sldLayoutId id="2147483661" r:id="rId12"/>
    <p:sldLayoutId id="2147483664" r:id="rId13"/>
  </p:sldLayoutIdLst>
  <p:hf hdr="0" dt="0"/>
  <p:txStyles>
    <p:titleStyle>
      <a:lvl1pPr algn="l" defTabSz="914400" rtl="0" eaLnBrk="1" latinLnBrk="0" hangingPunct="1">
        <a:lnSpc>
          <a:spcPts val="39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Titillium Web Semi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2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None/>
        <a:defRPr lang="hu-HU" sz="2600" b="0" i="0" u="none" kern="1200" smtClean="0">
          <a:solidFill>
            <a:schemeClr val="tx1"/>
          </a:solidFill>
          <a:effectLst/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1pPr>
      <a:lvl2pPr marL="914400" indent="-457200" algn="l" defTabSz="914400" rtl="0" eaLnBrk="1" latinLnBrk="0" hangingPunct="1">
        <a:lnSpc>
          <a:spcPts val="2200"/>
        </a:lnSpc>
        <a:spcBef>
          <a:spcPts val="5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2600" b="1" i="0" u="none" kern="1200">
          <a:solidFill>
            <a:schemeClr val="accent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None/>
        <a:defRPr lang="en-US" sz="1600" b="0" i="0" u="none" kern="1200" dirty="0" smtClean="0">
          <a:solidFill>
            <a:schemeClr val="tx1"/>
          </a:solidFill>
          <a:effectLst/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lang="hu-HU" sz="1600" b="0" i="0" u="none" kern="1200" dirty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1" i="0" u="none" kern="1200">
          <a:solidFill>
            <a:schemeClr val="bg2"/>
          </a:solidFill>
          <a:latin typeface="Lato Semibold" panose="020F0502020204030203" pitchFamily="34" charset="0"/>
          <a:ea typeface="Lato Semibold" panose="020F0502020204030203" pitchFamily="34" charset="0"/>
          <a:cs typeface="Lato Semibold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9" userDrawn="1">
          <p15:clr>
            <a:srgbClr val="F26B43"/>
          </p15:clr>
        </p15:guide>
        <p15:guide id="2" pos="483" userDrawn="1">
          <p15:clr>
            <a:srgbClr val="F26B43"/>
          </p15:clr>
        </p15:guide>
        <p15:guide id="3" pos="756" userDrawn="1">
          <p15:clr>
            <a:srgbClr val="F26B43"/>
          </p15:clr>
        </p15:guide>
        <p15:guide id="4" pos="1481" userDrawn="1">
          <p15:clr>
            <a:srgbClr val="F26B43"/>
          </p15:clr>
        </p15:guide>
        <p15:guide id="5" pos="6902" userDrawn="1">
          <p15:clr>
            <a:srgbClr val="F26B43"/>
          </p15:clr>
        </p15:guide>
        <p15:guide id="6" pos="6199" userDrawn="1">
          <p15:clr>
            <a:srgbClr val="F26B43"/>
          </p15:clr>
        </p15:guide>
        <p15:guide id="7" pos="7197" userDrawn="1">
          <p15:clr>
            <a:srgbClr val="F26B43"/>
          </p15:clr>
        </p15:guide>
        <p15:guide id="8" pos="7491" userDrawn="1">
          <p15:clr>
            <a:srgbClr val="F26B43"/>
          </p15:clr>
        </p15:guide>
        <p15:guide id="9" pos="2184" userDrawn="1">
          <p15:clr>
            <a:srgbClr val="F26B43"/>
          </p15:clr>
        </p15:guide>
        <p15:guide id="10" pos="2298" userDrawn="1">
          <p15:clr>
            <a:srgbClr val="F26B43"/>
          </p15:clr>
        </p15:guide>
        <p15:guide id="11" pos="2978" userDrawn="1">
          <p15:clr>
            <a:srgbClr val="F26B43"/>
          </p15:clr>
        </p15:guide>
        <p15:guide id="12" pos="3092" userDrawn="1">
          <p15:clr>
            <a:srgbClr val="F26B43"/>
          </p15:clr>
        </p15:guide>
        <p15:guide id="13" pos="3795" userDrawn="1">
          <p15:clr>
            <a:srgbClr val="F26B43"/>
          </p15:clr>
        </p15:guide>
        <p15:guide id="14" pos="3908" userDrawn="1">
          <p15:clr>
            <a:srgbClr val="F26B43"/>
          </p15:clr>
        </p15:guide>
        <p15:guide id="15" pos="4588" userDrawn="1">
          <p15:clr>
            <a:srgbClr val="F26B43"/>
          </p15:clr>
        </p15:guide>
        <p15:guide id="16" pos="4702" userDrawn="1">
          <p15:clr>
            <a:srgbClr val="F26B43"/>
          </p15:clr>
        </p15:guide>
        <p15:guide id="17" pos="5382" userDrawn="1">
          <p15:clr>
            <a:srgbClr val="F26B43"/>
          </p15:clr>
        </p15:guide>
        <p15:guide id="18" pos="5496" userDrawn="1">
          <p15:clr>
            <a:srgbClr val="F26B43"/>
          </p15:clr>
        </p15:guide>
        <p15:guide id="19" orient="horz" pos="595" userDrawn="1">
          <p15:clr>
            <a:srgbClr val="F26B43"/>
          </p15:clr>
        </p15:guide>
        <p15:guide id="20" orient="horz" pos="39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Mobilinternet </a:t>
            </a:r>
            <a:r>
              <a:rPr lang="hu-HU" dirty="0"/>
              <a:t>semlegesség gyakorlati mérése</a:t>
            </a:r>
          </a:p>
        </p:txBody>
      </p:sp>
      <p:pic>
        <p:nvPicPr>
          <p:cNvPr id="7" name="Kép helye 6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6548" r="26548"/>
          <a:stretch>
            <a:fillRect/>
          </a:stretch>
        </p:blipFill>
        <p:spPr>
          <a:xfrm>
            <a:off x="7445403" y="313266"/>
            <a:ext cx="4460115" cy="6231467"/>
          </a:xfrm>
          <a:prstGeom prst="rect">
            <a:avLst/>
          </a:prstGeom>
        </p:spPr>
      </p:pic>
      <p:sp>
        <p:nvSpPr>
          <p:cNvPr id="4" name="Szöveg hely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hu-HU" dirty="0" smtClean="0"/>
              <a:t>Ritoók Zsigmond</a:t>
            </a:r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u-HU" dirty="0" smtClean="0"/>
              <a:t>2019.05.16.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924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259" y="1252631"/>
            <a:ext cx="8530024" cy="5356062"/>
          </a:xfrm>
          <a:prstGeom prst="rect">
            <a:avLst/>
          </a:prstGeom>
        </p:spPr>
      </p:pic>
      <p:sp>
        <p:nvSpPr>
          <p:cNvPr id="2" name="Élőláb hely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Mobilinternet semlegesség gyakorlati mérése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2</a:t>
            </a:fld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766763" y="575538"/>
            <a:ext cx="10190162" cy="728330"/>
          </a:xfrm>
        </p:spPr>
        <p:txBody>
          <a:bodyPr/>
          <a:lstStyle/>
          <a:p>
            <a:r>
              <a:rPr lang="hu-HU" dirty="0" smtClean="0"/>
              <a:t>Mérőrendszer elhelyezkedése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7227081" y="1693333"/>
            <a:ext cx="1524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latin typeface="Titillium Web SemiBold" pitchFamily="2" charset="77"/>
                <a:ea typeface="+mj-ea"/>
                <a:cs typeface="+mj-cs"/>
              </a:rPr>
              <a:t>Miskolc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235" y="6159806"/>
            <a:ext cx="1524132" cy="268247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067" y="2388070"/>
            <a:ext cx="1524132" cy="268247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431686"/>
            <a:ext cx="1524132" cy="268247"/>
          </a:xfrm>
          <a:prstGeom prst="rect">
            <a:avLst/>
          </a:prstGeom>
        </p:spPr>
      </p:pic>
      <p:sp>
        <p:nvSpPr>
          <p:cNvPr id="16" name="Folyamatábra: Bekötés 15"/>
          <p:cNvSpPr/>
          <p:nvPr/>
        </p:nvSpPr>
        <p:spPr>
          <a:xfrm>
            <a:off x="2426193" y="2979648"/>
            <a:ext cx="93133" cy="11812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Folyamatábra: Bekötés 16"/>
          <p:cNvSpPr/>
          <p:nvPr/>
        </p:nvSpPr>
        <p:spPr>
          <a:xfrm>
            <a:off x="4419601" y="5941342"/>
            <a:ext cx="93133" cy="11812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Folyamatábra: Bekötés 17"/>
          <p:cNvSpPr/>
          <p:nvPr/>
        </p:nvSpPr>
        <p:spPr>
          <a:xfrm>
            <a:off x="7603066" y="2197985"/>
            <a:ext cx="93133" cy="11812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Folyamatábra: Bekötés 18"/>
          <p:cNvSpPr/>
          <p:nvPr/>
        </p:nvSpPr>
        <p:spPr>
          <a:xfrm>
            <a:off x="5511722" y="3309689"/>
            <a:ext cx="93133" cy="11812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Folyamatábra: Bekötés 19"/>
          <p:cNvSpPr/>
          <p:nvPr/>
        </p:nvSpPr>
        <p:spPr>
          <a:xfrm>
            <a:off x="5604855" y="3412619"/>
            <a:ext cx="93133" cy="118126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5566470" y="3557213"/>
            <a:ext cx="1499535" cy="256901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304" y="3200966"/>
            <a:ext cx="1524132" cy="268247"/>
          </a:xfrm>
          <a:prstGeom prst="rect">
            <a:avLst/>
          </a:prstGeom>
        </p:spPr>
      </p:pic>
      <p:sp>
        <p:nvSpPr>
          <p:cNvPr id="24" name="Szövegdoboz 23"/>
          <p:cNvSpPr txBox="1"/>
          <p:nvPr/>
        </p:nvSpPr>
        <p:spPr>
          <a:xfrm>
            <a:off x="1515304" y="2522194"/>
            <a:ext cx="1448029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hu-HU" sz="3200" b="1" dirty="0" smtClean="0">
                <a:latin typeface="Titillium Web SemiBold" pitchFamily="2" charset="77"/>
                <a:ea typeface="+mj-ea"/>
                <a:cs typeface="+mj-cs"/>
              </a:rPr>
              <a:t>Sopron</a:t>
            </a:r>
            <a:endParaRPr lang="hu-HU" sz="3200" b="1" dirty="0">
              <a:latin typeface="Titillium Web SemiBold" pitchFamily="2" charset="77"/>
              <a:ea typeface="+mj-ea"/>
              <a:cs typeface="+mj-cs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1757523" y="3166530"/>
            <a:ext cx="951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>
                <a:solidFill>
                  <a:schemeClr val="bg1"/>
                </a:solidFill>
              </a:rPr>
              <a:t>Mérőfej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4140205" y="3386665"/>
            <a:ext cx="926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>
                <a:solidFill>
                  <a:schemeClr val="bg1"/>
                </a:solidFill>
              </a:rPr>
              <a:t>Mérőfej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3564266" y="6117471"/>
            <a:ext cx="948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>
                <a:solidFill>
                  <a:schemeClr val="bg1"/>
                </a:solidFill>
              </a:rPr>
              <a:t>Mérőfej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30" name="Ív 29"/>
          <p:cNvSpPr/>
          <p:nvPr/>
        </p:nvSpPr>
        <p:spPr>
          <a:xfrm rot="505718">
            <a:off x="2485158" y="2983223"/>
            <a:ext cx="3194402" cy="453409"/>
          </a:xfrm>
          <a:prstGeom prst="arc">
            <a:avLst>
              <a:gd name="adj1" fmla="val 10703063"/>
              <a:gd name="adj2" fmla="val 21520459"/>
            </a:avLst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Ív 30"/>
          <p:cNvSpPr/>
          <p:nvPr/>
        </p:nvSpPr>
        <p:spPr>
          <a:xfrm rot="17760861">
            <a:off x="2073803" y="3647580"/>
            <a:ext cx="4789671" cy="1676684"/>
          </a:xfrm>
          <a:prstGeom prst="arc">
            <a:avLst>
              <a:gd name="adj1" fmla="val 1510541"/>
              <a:gd name="adj2" fmla="val 9229069"/>
            </a:avLst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4063820" y="2835959"/>
            <a:ext cx="2133721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hu-HU" sz="3200" b="1" dirty="0" smtClean="0">
                <a:latin typeface="Titillium Web SemiBold" pitchFamily="2" charset="77"/>
                <a:ea typeface="+mj-ea"/>
                <a:cs typeface="+mj-cs"/>
              </a:rPr>
              <a:t>Budapest </a:t>
            </a:r>
            <a:endParaRPr lang="hu-HU" sz="3200" b="1" dirty="0">
              <a:latin typeface="Titillium Web SemiBold" pitchFamily="2" charset="77"/>
              <a:ea typeface="+mj-ea"/>
              <a:cs typeface="+mj-cs"/>
            </a:endParaRPr>
          </a:p>
        </p:txBody>
      </p:sp>
      <p:sp>
        <p:nvSpPr>
          <p:cNvPr id="32" name="Ív 31"/>
          <p:cNvSpPr/>
          <p:nvPr/>
        </p:nvSpPr>
        <p:spPr>
          <a:xfrm rot="3283940">
            <a:off x="6144533" y="1854018"/>
            <a:ext cx="1335531" cy="2747239"/>
          </a:xfrm>
          <a:prstGeom prst="arc">
            <a:avLst>
              <a:gd name="adj1" fmla="val 6469950"/>
              <a:gd name="adj2" fmla="val 15510348"/>
            </a:avLst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4" name="Egyenes összekötő 33"/>
          <p:cNvCxnSpPr/>
          <p:nvPr/>
        </p:nvCxnSpPr>
        <p:spPr>
          <a:xfrm>
            <a:off x="2426193" y="3020327"/>
            <a:ext cx="3140276" cy="366338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34"/>
          <p:cNvCxnSpPr>
            <a:endCxn id="31" idx="2"/>
          </p:cNvCxnSpPr>
          <p:nvPr/>
        </p:nvCxnSpPr>
        <p:spPr>
          <a:xfrm>
            <a:off x="2426193" y="3020327"/>
            <a:ext cx="2046979" cy="3013389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/>
          <p:cNvCxnSpPr>
            <a:endCxn id="18" idx="6"/>
          </p:cNvCxnSpPr>
          <p:nvPr/>
        </p:nvCxnSpPr>
        <p:spPr>
          <a:xfrm flipV="1">
            <a:off x="2501420" y="2257048"/>
            <a:ext cx="5194779" cy="763279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/>
          <p:cNvCxnSpPr>
            <a:stCxn id="31" idx="2"/>
            <a:endCxn id="18" idx="7"/>
          </p:cNvCxnSpPr>
          <p:nvPr/>
        </p:nvCxnSpPr>
        <p:spPr>
          <a:xfrm flipV="1">
            <a:off x="4473172" y="2215284"/>
            <a:ext cx="3209388" cy="3818432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zövegdoboz 28"/>
          <p:cNvSpPr txBox="1"/>
          <p:nvPr/>
        </p:nvSpPr>
        <p:spPr>
          <a:xfrm>
            <a:off x="5566470" y="3506412"/>
            <a:ext cx="1499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>
                <a:solidFill>
                  <a:schemeClr val="bg1"/>
                </a:solidFill>
              </a:rPr>
              <a:t>Mérés vezérlő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7474307" y="2350345"/>
            <a:ext cx="948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>
                <a:solidFill>
                  <a:schemeClr val="bg1"/>
                </a:solidFill>
              </a:rPr>
              <a:t>Mérőfej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852334" y="5399088"/>
            <a:ext cx="1071033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hu-HU" sz="3200" b="1" dirty="0">
                <a:latin typeface="Titillium Web SemiBold" pitchFamily="2" charset="77"/>
                <a:ea typeface="+mj-ea"/>
                <a:cs typeface="+mj-cs"/>
              </a:rPr>
              <a:t>Pécs</a:t>
            </a:r>
          </a:p>
        </p:txBody>
      </p:sp>
      <p:cxnSp>
        <p:nvCxnSpPr>
          <p:cNvPr id="45" name="Egyenes összekötő 44"/>
          <p:cNvCxnSpPr>
            <a:stCxn id="31" idx="2"/>
          </p:cNvCxnSpPr>
          <p:nvPr/>
        </p:nvCxnSpPr>
        <p:spPr>
          <a:xfrm flipV="1">
            <a:off x="4473172" y="3389922"/>
            <a:ext cx="1128806" cy="2643794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47"/>
          <p:cNvCxnSpPr>
            <a:stCxn id="18" idx="7"/>
          </p:cNvCxnSpPr>
          <p:nvPr/>
        </p:nvCxnSpPr>
        <p:spPr>
          <a:xfrm flipH="1">
            <a:off x="5620041" y="2215284"/>
            <a:ext cx="2062519" cy="1153468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zövegdoboz 58"/>
          <p:cNvSpPr txBox="1"/>
          <p:nvPr/>
        </p:nvSpPr>
        <p:spPr>
          <a:xfrm>
            <a:off x="1839393" y="6599688"/>
            <a:ext cx="35709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Térkép forrása: https://www.openstreetmap.org/#map=8/47.184/19.509</a:t>
            </a:r>
          </a:p>
        </p:txBody>
      </p:sp>
    </p:spTree>
    <p:extLst>
      <p:ext uri="{BB962C8B-B14F-4D97-AF65-F5344CB8AC3E}">
        <p14:creationId xmlns:p14="http://schemas.microsoft.com/office/powerpoint/2010/main" val="90747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Ütemezett  </a:t>
            </a:r>
            <a:r>
              <a:rPr lang="hu-HU" dirty="0" err="1" smtClean="0"/>
              <a:t>portscan</a:t>
            </a:r>
            <a:r>
              <a:rPr lang="hu-HU" dirty="0" smtClean="0"/>
              <a:t> </a:t>
            </a:r>
            <a:r>
              <a:rPr lang="hu-HU" dirty="0" smtClean="0"/>
              <a:t>mérés beállítása</a:t>
            </a:r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Mobilinternet semlegesség gyakorlati mérése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3</a:t>
            </a:fld>
            <a:endParaRPr lang="hu-HU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Kép 7"/>
          <p:cNvPicPr/>
          <p:nvPr/>
        </p:nvPicPr>
        <p:blipFill>
          <a:blip r:embed="rId2"/>
          <a:stretch>
            <a:fillRect/>
          </a:stretch>
        </p:blipFill>
        <p:spPr>
          <a:xfrm>
            <a:off x="6118895" y="871855"/>
            <a:ext cx="5760720" cy="511429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895" y="871855"/>
            <a:ext cx="5861438" cy="45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0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Ütemezett  </a:t>
            </a:r>
            <a:r>
              <a:rPr lang="hu-HU" dirty="0" smtClean="0"/>
              <a:t>alkalmazás </a:t>
            </a:r>
            <a:r>
              <a:rPr lang="hu-HU" dirty="0"/>
              <a:t>mérés beállítása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Mobilinternet semlegesség gyakorlati mérése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4</a:t>
            </a:fld>
            <a:endParaRPr lang="hu-HU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396" y="1380566"/>
            <a:ext cx="5761219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5163" y="664354"/>
            <a:ext cx="5257800" cy="716237"/>
          </a:xfrm>
        </p:spPr>
        <p:txBody>
          <a:bodyPr/>
          <a:lstStyle/>
          <a:p>
            <a:pPr algn="ctr"/>
            <a:r>
              <a:rPr lang="hu-HU" dirty="0" smtClean="0"/>
              <a:t>Egy előre beütemezett tábla</a:t>
            </a:r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Mobilinternet semlegesség gyakorlati mérése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5</a:t>
            </a:fld>
            <a:endParaRPr lang="hu-HU" dirty="0"/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6172200" y="664354"/>
            <a:ext cx="5105400" cy="7162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ts val="39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Titillium Web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hu-HU" dirty="0" smtClean="0"/>
              <a:t>Mérőfejek státuszai</a:t>
            </a:r>
            <a:endParaRPr lang="hu-HU" dirty="0"/>
          </a:p>
        </p:txBody>
      </p:sp>
      <p:pic>
        <p:nvPicPr>
          <p:cNvPr id="8" name="Kép 7"/>
          <p:cNvPicPr/>
          <p:nvPr/>
        </p:nvPicPr>
        <p:blipFill>
          <a:blip r:embed="rId2"/>
          <a:stretch>
            <a:fillRect/>
          </a:stretch>
        </p:blipFill>
        <p:spPr>
          <a:xfrm>
            <a:off x="5844540" y="2219114"/>
            <a:ext cx="5760720" cy="3215640"/>
          </a:xfrm>
          <a:prstGeom prst="rect">
            <a:avLst/>
          </a:prstGeom>
        </p:spPr>
      </p:pic>
      <p:pic>
        <p:nvPicPr>
          <p:cNvPr id="11" name="Kép 10" descr="C:\Users\takacsb\Pictures\UTS v 18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35" y="1295401"/>
            <a:ext cx="4095115" cy="5222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033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3333" y="999067"/>
            <a:ext cx="6146800" cy="3014133"/>
          </a:xfrm>
        </p:spPr>
        <p:txBody>
          <a:bodyPr/>
          <a:lstStyle/>
          <a:p>
            <a:r>
              <a:rPr lang="hu-HU" dirty="0"/>
              <a:t>Mérési eredmények 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>https://szelessav.net/hu/uts_18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>oldalon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Mobilinternet semlegesség gyakorlati mérése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6</a:t>
            </a:fld>
            <a:endParaRPr lang="hu-HU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>
          <a:xfrm>
            <a:off x="766763" y="4411133"/>
            <a:ext cx="5257800" cy="1254326"/>
          </a:xfrm>
        </p:spPr>
        <p:txBody>
          <a:bodyPr/>
          <a:lstStyle/>
          <a:p>
            <a:r>
              <a:rPr lang="hu-HU" dirty="0"/>
              <a:t>Port  </a:t>
            </a:r>
            <a:r>
              <a:rPr lang="hu-HU" smtClean="0"/>
              <a:t>scan</a:t>
            </a:r>
            <a:r>
              <a:rPr lang="hu-HU" dirty="0" smtClean="0"/>
              <a:t> </a:t>
            </a:r>
            <a:r>
              <a:rPr lang="hu-HU" dirty="0"/>
              <a:t>mérések </a:t>
            </a:r>
            <a:r>
              <a:rPr lang="hu-HU" dirty="0" smtClean="0"/>
              <a:t>megjelenítése</a:t>
            </a:r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282" y="711200"/>
            <a:ext cx="3987800" cy="566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041401"/>
            <a:ext cx="5872704" cy="2921000"/>
          </a:xfrm>
        </p:spPr>
        <p:txBody>
          <a:bodyPr/>
          <a:lstStyle/>
          <a:p>
            <a:r>
              <a:rPr lang="hu-HU" dirty="0"/>
              <a:t>Mérési eredmények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https://szelessav.net/hu/uts_18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oldalon</a:t>
            </a:r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dirty="0"/>
              <a:t>Mobilinternet semlegesség gyakorlati mérése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46E2C2-258A-C544-B363-97D44EBB92B1}" type="slidenum">
              <a:rPr lang="hu-HU" smtClean="0"/>
              <a:pPr/>
              <a:t>7</a:t>
            </a:fld>
            <a:endParaRPr lang="hu-HU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>
          <a:xfrm>
            <a:off x="766763" y="4123267"/>
            <a:ext cx="5257800" cy="1542192"/>
          </a:xfrm>
        </p:spPr>
        <p:txBody>
          <a:bodyPr/>
          <a:lstStyle/>
          <a:p>
            <a:r>
              <a:rPr lang="hu-HU" dirty="0" smtClean="0"/>
              <a:t>Alkalmazás mérések megjelenítése</a:t>
            </a:r>
            <a:endParaRPr lang="hu-HU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904" y="684227"/>
            <a:ext cx="5421829" cy="56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2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Köszönöm a figyelmet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5265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MHH téma">
  <a:themeElements>
    <a:clrScheme name="NMHH - Bázis">
      <a:dk1>
        <a:srgbClr val="161E29"/>
      </a:dk1>
      <a:lt1>
        <a:srgbClr val="FFFFFF"/>
      </a:lt1>
      <a:dk2>
        <a:srgbClr val="32455D"/>
      </a:dk2>
      <a:lt2>
        <a:srgbClr val="C0C9D1"/>
      </a:lt2>
      <a:accent1>
        <a:srgbClr val="F6412B"/>
      </a:accent1>
      <a:accent2>
        <a:srgbClr val="F97D01"/>
      </a:accent2>
      <a:accent3>
        <a:srgbClr val="FEA98E"/>
      </a:accent3>
      <a:accent4>
        <a:srgbClr val="F15F90"/>
      </a:accent4>
      <a:accent5>
        <a:srgbClr val="7884CE"/>
      </a:accent5>
      <a:accent6>
        <a:srgbClr val="01A8F7"/>
      </a:accent6>
      <a:hlink>
        <a:srgbClr val="0053A6"/>
      </a:hlink>
      <a:folHlink>
        <a:srgbClr val="431FA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4756</TotalTime>
  <Words>86</Words>
  <Application>Microsoft Office PowerPoint</Application>
  <PresentationFormat>Szélesvásznú</PresentationFormat>
  <Paragraphs>35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20" baseType="lpstr">
      <vt:lpstr>Titillium Web SemiBold</vt:lpstr>
      <vt:lpstr>Arial</vt:lpstr>
      <vt:lpstr>Lato</vt:lpstr>
      <vt:lpstr>Titillium Web Thin</vt:lpstr>
      <vt:lpstr>Courier New</vt:lpstr>
      <vt:lpstr>Lato Medium</vt:lpstr>
      <vt:lpstr>Titillium Web Light</vt:lpstr>
      <vt:lpstr>Lato Semibold</vt:lpstr>
      <vt:lpstr>Lato Light</vt:lpstr>
      <vt:lpstr>Calibri</vt:lpstr>
      <vt:lpstr>Titillium Web</vt:lpstr>
      <vt:lpstr>NMHH téma</vt:lpstr>
      <vt:lpstr>Mobilinternet semlegesség gyakorlati mérése</vt:lpstr>
      <vt:lpstr>Mérőrendszer elhelyezkedése</vt:lpstr>
      <vt:lpstr>Ütemezett  portscan mérés beállítása</vt:lpstr>
      <vt:lpstr>Ütemezett  alkalmazás mérés beállítása</vt:lpstr>
      <vt:lpstr>Egy előre beütemezett tábla</vt:lpstr>
      <vt:lpstr>Mérési eredmények   https://szelessav.net/hu/uts_18  oldalon</vt:lpstr>
      <vt:lpstr>Mérési eredmények   https://szelessav.net/hu/uts_18  oldalon</vt:lpstr>
      <vt:lpstr>Köszönöm a figyelmet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Dániel Deme</dc:creator>
  <cp:lastModifiedBy>video2</cp:lastModifiedBy>
  <cp:revision>123</cp:revision>
  <dcterms:created xsi:type="dcterms:W3CDTF">2018-11-27T12:18:57Z</dcterms:created>
  <dcterms:modified xsi:type="dcterms:W3CDTF">2019-05-23T13:05:18Z</dcterms:modified>
</cp:coreProperties>
</file>