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media/image31.png" ContentType="image/png"/>
  <Override PartName="/ppt/media/image7.jpeg" ContentType="image/jpeg"/>
  <Override PartName="/ppt/media/image57.png" ContentType="image/png"/>
  <Override PartName="/ppt/media/image1.png" ContentType="image/png"/>
  <Override PartName="/ppt/media/image58.png" ContentType="image/png"/>
  <Override PartName="/ppt/media/image4.jpeg" ContentType="image/jpeg"/>
  <Override PartName="/ppt/media/image2.png" ContentType="image/png"/>
  <Override PartName="/ppt/media/image5.png" ContentType="image/png"/>
  <Override PartName="/ppt/media/image48.png" ContentType="image/png"/>
  <Override PartName="/ppt/media/image3.jpeg" ContentType="image/jpeg"/>
  <Override PartName="/ppt/media/image6.png" ContentType="image/png"/>
  <Override PartName="/ppt/media/image8.png" ContentType="image/png"/>
  <Override PartName="/ppt/media/image51.png" ContentType="image/png"/>
  <Override PartName="/ppt/media/image9.jpeg" ContentType="image/jpeg"/>
  <Override PartName="/ppt/media/image10.jpeg" ContentType="image/jpeg"/>
  <Override PartName="/ppt/media/image56.png" ContentType="image/png"/>
  <Override PartName="/ppt/media/image11.jpeg" ContentType="image/jpeg"/>
  <Override PartName="/ppt/media/image12.jpeg" ContentType="image/jpeg"/>
  <Override PartName="/ppt/media/image13.png" ContentType="image/png"/>
  <Override PartName="/ppt/media/image14.png" ContentType="image/png"/>
  <Override PartName="/ppt/media/image15.png" ContentType="image/png"/>
  <Override PartName="/ppt/media/image63.jpeg" ContentType="image/jpe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54.png" ContentType="image/png"/>
  <Override PartName="/ppt/media/image21.jpeg" ContentType="image/jpeg"/>
  <Override PartName="/ppt/media/image22.png" ContentType="image/png"/>
  <Override PartName="/ppt/media/image23.png" ContentType="image/png"/>
  <Override PartName="/ppt/media/image24.png" ContentType="image/png"/>
  <Override PartName="/ppt/media/image27.png" ContentType="image/png"/>
  <Override PartName="/ppt/media/image25.jpeg" ContentType="image/jpeg"/>
  <Override PartName="/ppt/media/image26.png" ContentType="image/png"/>
  <Override PartName="/ppt/media/image28.png" ContentType="image/png"/>
  <Override PartName="/ppt/media/image29.png" ContentType="image/png"/>
  <Override PartName="/ppt/media/image30.png" ContentType="image/png"/>
  <Override PartName="/ppt/media/image52.png" ContentType="image/png"/>
  <Override PartName="/ppt/media/image32.jpeg" ContentType="image/jpeg"/>
  <Override PartName="/ppt/media/image33.png" ContentType="image/png"/>
  <Override PartName="/ppt/media/image34.png" ContentType="image/png"/>
  <Override PartName="/ppt/media/image35.png" ContentType="image/png"/>
  <Override PartName="/ppt/media/image36.png" ContentType="image/png"/>
  <Override PartName="/ppt/media/image37.png" ContentType="image/png"/>
  <Override PartName="/ppt/media/image38.png" ContentType="image/png"/>
  <Override PartName="/ppt/media/image39.png" ContentType="image/png"/>
  <Override PartName="/ppt/media/image40.png" ContentType="image/png"/>
  <Override PartName="/ppt/media/image41.png" ContentType="image/png"/>
  <Override PartName="/ppt/media/image42.png" ContentType="image/png"/>
  <Override PartName="/ppt/media/image43.png" ContentType="image/png"/>
  <Override PartName="/ppt/media/image44.png" ContentType="image/png"/>
  <Override PartName="/ppt/media/image45.png" ContentType="image/png"/>
  <Override PartName="/ppt/media/image46.png" ContentType="image/png"/>
  <Override PartName="/ppt/media/image47.png" ContentType="image/png"/>
  <Override PartName="/ppt/media/image49.png" ContentType="image/png"/>
  <Override PartName="/ppt/media/image50.png" ContentType="image/png"/>
  <Override PartName="/ppt/media/image53.png" ContentType="image/png"/>
  <Override PartName="/ppt/media/image55.png" ContentType="image/png"/>
  <Override PartName="/ppt/media/image59.png" ContentType="image/png"/>
  <Override PartName="/ppt/media/image60.png" ContentType="image/png"/>
  <Override PartName="/ppt/media/image61.png" ContentType="image/png"/>
  <Override PartName="/ppt/media/image62.png" ContentType="image/png"/>
  <Override PartName="/ppt/media/image64.png" ContentType="image/png"/>
  <Override PartName="/ppt/media/image65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hu-HU" sz="4400" spc="-1" strike="noStrike">
                <a:solidFill>
                  <a:srgbClr val="000000"/>
                </a:solidFill>
                <a:latin typeface="Calibri"/>
              </a:rPr>
              <a:t>Mintacím szerkesztése</a:t>
            </a:r>
            <a:endParaRPr b="0" lang="hu-H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A9AE9ECF-BC74-4643-A7D0-B81393B54AE7}" type="datetime1">
              <a:rPr b="0" lang="hu-HU" sz="1200" spc="-1" strike="noStrike">
                <a:solidFill>
                  <a:srgbClr val="8b8b8b"/>
                </a:solidFill>
                <a:latin typeface="Calibri"/>
              </a:rPr>
              <a:t>2019-04-12</a:t>
            </a:fld>
            <a:endParaRPr b="0" lang="hu-HU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hu-HU" sz="1200" spc="-1" strike="noStrike">
                <a:solidFill>
                  <a:srgbClr val="8b8b8b"/>
                </a:solidFill>
                <a:latin typeface="Calibri"/>
              </a:rPr>
              <a:t>tedzt</a:t>
            </a:r>
            <a:endParaRPr b="0" lang="hu-HU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F304E0AF-5A25-4574-903B-8EC36D051149}" type="slidenum">
              <a:rPr b="0" lang="hu-H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hu-HU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u-HU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hu-HU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hu-HU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u-HU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hu-H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hu-H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hu-H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hu-H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hu-HU" sz="4400" spc="-1" strike="noStrike">
                <a:solidFill>
                  <a:srgbClr val="000000"/>
                </a:solidFill>
                <a:latin typeface="Calibri"/>
              </a:rPr>
              <a:t>Mintacím szerkesztése</a:t>
            </a:r>
            <a:endParaRPr b="0" lang="hu-H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3200" spc="-1" strike="noStrike">
                <a:solidFill>
                  <a:srgbClr val="000000"/>
                </a:solidFill>
                <a:latin typeface="Calibri"/>
              </a:rPr>
              <a:t>Mintaszöveg szerkesztése</a:t>
            </a:r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hu-HU" sz="2800" spc="-1" strike="noStrike">
                <a:solidFill>
                  <a:srgbClr val="000000"/>
                </a:solidFill>
                <a:latin typeface="Calibri"/>
              </a:rPr>
              <a:t>Második szint</a:t>
            </a:r>
            <a:endParaRPr b="0" lang="hu-HU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2400" spc="-1" strike="noStrike">
                <a:solidFill>
                  <a:srgbClr val="000000"/>
                </a:solidFill>
                <a:latin typeface="Calibri"/>
              </a:rPr>
              <a:t>Harmadik szint</a:t>
            </a:r>
            <a:endParaRPr b="0" lang="hu-HU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hu-HU" sz="2000" spc="-1" strike="noStrike">
                <a:solidFill>
                  <a:srgbClr val="000000"/>
                </a:solidFill>
                <a:latin typeface="Calibri"/>
              </a:rPr>
              <a:t>Negyedik szint</a:t>
            </a:r>
            <a:endParaRPr b="0" lang="hu-HU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hu-HU" sz="2000" spc="-1" strike="noStrike">
                <a:solidFill>
                  <a:srgbClr val="000000"/>
                </a:solidFill>
                <a:latin typeface="Calibri"/>
              </a:rPr>
              <a:t>Ötödik szint</a:t>
            </a:r>
            <a:endParaRPr b="0" lang="hu-HU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AE51BEDD-B96E-4744-87AD-4BD19D614390}" type="datetime1">
              <a:rPr b="0" lang="hu-HU" sz="1200" spc="-1" strike="noStrike">
                <a:solidFill>
                  <a:srgbClr val="8b8b8b"/>
                </a:solidFill>
                <a:latin typeface="Calibri"/>
              </a:rPr>
              <a:t>2019-04-12</a:t>
            </a:fld>
            <a:endParaRPr b="0" lang="hu-HU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hu-HU" sz="1200" spc="-1" strike="noStrike">
                <a:solidFill>
                  <a:srgbClr val="8b8b8b"/>
                </a:solidFill>
                <a:latin typeface="Calibri"/>
              </a:rPr>
              <a:t>tedzt</a:t>
            </a:r>
            <a:endParaRPr b="0" lang="hu-HU" sz="12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38145D34-CABC-4086-A390-681E9DB45258}" type="slidenum">
              <a:rPr b="0" lang="hu-H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hu-HU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image" Target="../media/image43.png"/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image" Target="../media/image47.png"/><Relationship Id="rId3" Type="http://schemas.openxmlformats.org/officeDocument/2006/relationships/image" Target="../media/image48.png"/><Relationship Id="rId4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49.png"/><Relationship Id="rId2" Type="http://schemas.openxmlformats.org/officeDocument/2006/relationships/image" Target="../media/image50.png"/><Relationship Id="rId3" Type="http://schemas.openxmlformats.org/officeDocument/2006/relationships/image" Target="../media/image51.png"/><Relationship Id="rId4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52.png"/><Relationship Id="rId2" Type="http://schemas.openxmlformats.org/officeDocument/2006/relationships/image" Target="../media/image53.png"/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56.png"/><Relationship Id="rId2" Type="http://schemas.openxmlformats.org/officeDocument/2006/relationships/image" Target="../media/image57.png"/><Relationship Id="rId3" Type="http://schemas.openxmlformats.org/officeDocument/2006/relationships/image" Target="../media/image58.png"/><Relationship Id="rId4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59.png"/><Relationship Id="rId2" Type="http://schemas.openxmlformats.org/officeDocument/2006/relationships/image" Target="../media/image60.png"/><Relationship Id="rId3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61.png"/><Relationship Id="rId2" Type="http://schemas.openxmlformats.org/officeDocument/2006/relationships/image" Target="../media/image62.png"/><Relationship Id="rId3" Type="http://schemas.openxmlformats.org/officeDocument/2006/relationships/image" Target="../media/image63.jpeg"/><Relationship Id="rId4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64.png"/><Relationship Id="rId2" Type="http://schemas.openxmlformats.org/officeDocument/2006/relationships/image" Target="../media/image65.png"/><Relationship Id="rId3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jpeg"/><Relationship Id="rId6" Type="http://schemas.openxmlformats.org/officeDocument/2006/relationships/image" Target="../media/image8.png"/><Relationship Id="rId7" Type="http://schemas.openxmlformats.org/officeDocument/2006/relationships/image" Target="../media/image9.jpeg"/><Relationship Id="rId8" Type="http://schemas.openxmlformats.org/officeDocument/2006/relationships/image" Target="../media/image10.jpeg"/><Relationship Id="rId9" Type="http://schemas.openxmlformats.org/officeDocument/2006/relationships/image" Target="../media/image11.jpeg"/><Relationship Id="rId10" Type="http://schemas.openxmlformats.org/officeDocument/2006/relationships/image" Target="../media/image12.jpeg"/><Relationship Id="rId1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image" Target="../media/image21.jpeg"/><Relationship Id="rId4" Type="http://schemas.openxmlformats.org/officeDocument/2006/relationships/image" Target="../media/image22.png"/><Relationship Id="rId5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image" Target="../media/image25.jpe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png"/><Relationship Id="rId3" Type="http://schemas.openxmlformats.org/officeDocument/2006/relationships/image" Target="../media/image32.jpeg"/><Relationship Id="rId4" Type="http://schemas.openxmlformats.org/officeDocument/2006/relationships/image" Target="../media/image33.png"/><Relationship Id="rId5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b="0" lang="hu-H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/>
            <a:endParaRPr b="0" lang="hu-HU" sz="3200" spc="-1" strike="noStrike">
              <a:latin typeface="Arial"/>
            </a:endParaRPr>
          </a:p>
        </p:txBody>
      </p:sp>
      <p:pic>
        <p:nvPicPr>
          <p:cNvPr id="84" name="Kép 3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pic>
        <p:nvPicPr>
          <p:cNvPr id="85" name="Kép 4" descr=""/>
          <p:cNvPicPr/>
          <p:nvPr/>
        </p:nvPicPr>
        <p:blipFill>
          <a:blip r:embed="rId2"/>
          <a:stretch/>
        </p:blipFill>
        <p:spPr>
          <a:xfrm>
            <a:off x="4025520" y="1820880"/>
            <a:ext cx="1092240" cy="1079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path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1200240" y="274680"/>
            <a:ext cx="748620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hu-HU" sz="4400" spc="-1" strike="noStrike">
                <a:solidFill>
                  <a:srgbClr val="000000"/>
                </a:solidFill>
                <a:latin typeface="Calibri"/>
              </a:rPr>
              <a:t>AntMover v3.0</a:t>
            </a:r>
            <a:endParaRPr b="0" lang="hu-HU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4" name="Kép 4" descr=""/>
          <p:cNvPicPr/>
          <p:nvPr/>
        </p:nvPicPr>
        <p:blipFill>
          <a:blip r:embed="rId1"/>
          <a:stretch/>
        </p:blipFill>
        <p:spPr>
          <a:xfrm>
            <a:off x="107640" y="116640"/>
            <a:ext cx="1092240" cy="1079640"/>
          </a:xfrm>
          <a:prstGeom prst="rect">
            <a:avLst/>
          </a:prstGeom>
          <a:ln>
            <a:noFill/>
          </a:ln>
        </p:spPr>
      </p:pic>
      <p:pic>
        <p:nvPicPr>
          <p:cNvPr id="135" name="Tartalom helye 2" descr=""/>
          <p:cNvPicPr/>
          <p:nvPr/>
        </p:nvPicPr>
        <p:blipFill>
          <a:blip r:embed="rId2"/>
          <a:stretch/>
        </p:blipFill>
        <p:spPr>
          <a:xfrm>
            <a:off x="251640" y="1484640"/>
            <a:ext cx="5128920" cy="3205440"/>
          </a:xfrm>
          <a:prstGeom prst="rect">
            <a:avLst/>
          </a:prstGeom>
          <a:ln>
            <a:noFill/>
          </a:ln>
        </p:spPr>
      </p:pic>
      <p:pic>
        <p:nvPicPr>
          <p:cNvPr id="136" name="Picture 2" descr=""/>
          <p:cNvPicPr/>
          <p:nvPr/>
        </p:nvPicPr>
        <p:blipFill>
          <a:blip r:embed="rId3"/>
          <a:stretch/>
        </p:blipFill>
        <p:spPr>
          <a:xfrm>
            <a:off x="-180360" y="6625080"/>
            <a:ext cx="9432720" cy="465840"/>
          </a:xfrm>
          <a:prstGeom prst="rect">
            <a:avLst/>
          </a:prstGeom>
          <a:ln>
            <a:noFill/>
          </a:ln>
        </p:spPr>
      </p:pic>
      <p:pic>
        <p:nvPicPr>
          <p:cNvPr id="137" name="Kép 8" descr=""/>
          <p:cNvPicPr/>
          <p:nvPr/>
        </p:nvPicPr>
        <p:blipFill>
          <a:blip r:embed="rId4"/>
          <a:stretch/>
        </p:blipFill>
        <p:spPr>
          <a:xfrm>
            <a:off x="4284000" y="3429000"/>
            <a:ext cx="4607640" cy="2879640"/>
          </a:xfrm>
          <a:prstGeom prst="rect">
            <a:avLst/>
          </a:prstGeom>
          <a:ln>
            <a:noFill/>
          </a:ln>
        </p:spPr>
      </p:pic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1200240" y="274680"/>
            <a:ext cx="748620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hu-HU" sz="4400" spc="-1" strike="noStrike">
                <a:solidFill>
                  <a:srgbClr val="000000"/>
                </a:solidFill>
                <a:latin typeface="Calibri"/>
              </a:rPr>
              <a:t>AntMover v3.0</a:t>
            </a:r>
            <a:endParaRPr b="0" lang="hu-HU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9" name="Kép 4" descr=""/>
          <p:cNvPicPr/>
          <p:nvPr/>
        </p:nvPicPr>
        <p:blipFill>
          <a:blip r:embed="rId1"/>
          <a:stretch/>
        </p:blipFill>
        <p:spPr>
          <a:xfrm>
            <a:off x="107640" y="116640"/>
            <a:ext cx="1092240" cy="1079640"/>
          </a:xfrm>
          <a:prstGeom prst="rect">
            <a:avLst/>
          </a:prstGeom>
          <a:ln>
            <a:noFill/>
          </a:ln>
        </p:spPr>
      </p:pic>
      <p:pic>
        <p:nvPicPr>
          <p:cNvPr id="140" name="Picture 2" descr=""/>
          <p:cNvPicPr/>
          <p:nvPr/>
        </p:nvPicPr>
        <p:blipFill>
          <a:blip r:embed="rId2"/>
          <a:stretch/>
        </p:blipFill>
        <p:spPr>
          <a:xfrm>
            <a:off x="-180360" y="6625080"/>
            <a:ext cx="9432720" cy="465840"/>
          </a:xfrm>
          <a:prstGeom prst="rect">
            <a:avLst/>
          </a:prstGeom>
          <a:ln>
            <a:noFill/>
          </a:ln>
        </p:spPr>
      </p:pic>
      <p:pic>
        <p:nvPicPr>
          <p:cNvPr id="141" name="Tartalom helye 5" descr=""/>
          <p:cNvPicPr/>
          <p:nvPr/>
        </p:nvPicPr>
        <p:blipFill>
          <a:blip r:embed="rId3"/>
          <a:stretch/>
        </p:blipFill>
        <p:spPr>
          <a:xfrm>
            <a:off x="323640" y="1484640"/>
            <a:ext cx="3962520" cy="2476440"/>
          </a:xfrm>
          <a:prstGeom prst="rect">
            <a:avLst/>
          </a:prstGeom>
          <a:ln>
            <a:noFill/>
          </a:ln>
        </p:spPr>
      </p:pic>
      <p:pic>
        <p:nvPicPr>
          <p:cNvPr id="142" name="Kép 7" descr=""/>
          <p:cNvPicPr/>
          <p:nvPr/>
        </p:nvPicPr>
        <p:blipFill>
          <a:blip r:embed="rId4"/>
          <a:stretch/>
        </p:blipFill>
        <p:spPr>
          <a:xfrm>
            <a:off x="3708000" y="3213000"/>
            <a:ext cx="5262840" cy="3289320"/>
          </a:xfrm>
          <a:prstGeom prst="rect">
            <a:avLst/>
          </a:prstGeom>
          <a:ln>
            <a:noFill/>
          </a:ln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1200240" y="274680"/>
            <a:ext cx="748620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hu-HU" sz="4400" spc="-1" strike="noStrike">
                <a:solidFill>
                  <a:srgbClr val="000000"/>
                </a:solidFill>
                <a:latin typeface="Calibri"/>
              </a:rPr>
              <a:t>AntMover v3.0</a:t>
            </a:r>
            <a:endParaRPr b="0" lang="hu-HU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4" name="Kép 4" descr=""/>
          <p:cNvPicPr/>
          <p:nvPr/>
        </p:nvPicPr>
        <p:blipFill>
          <a:blip r:embed="rId1"/>
          <a:stretch/>
        </p:blipFill>
        <p:spPr>
          <a:xfrm>
            <a:off x="107640" y="116640"/>
            <a:ext cx="1092240" cy="1079640"/>
          </a:xfrm>
          <a:prstGeom prst="rect">
            <a:avLst/>
          </a:prstGeom>
          <a:ln>
            <a:noFill/>
          </a:ln>
        </p:spPr>
      </p:pic>
      <p:pic>
        <p:nvPicPr>
          <p:cNvPr id="145" name="Picture 2" descr=""/>
          <p:cNvPicPr/>
          <p:nvPr/>
        </p:nvPicPr>
        <p:blipFill>
          <a:blip r:embed="rId2"/>
          <a:stretch/>
        </p:blipFill>
        <p:spPr>
          <a:xfrm>
            <a:off x="-180360" y="6625080"/>
            <a:ext cx="9432720" cy="465840"/>
          </a:xfrm>
          <a:prstGeom prst="rect">
            <a:avLst/>
          </a:prstGeom>
          <a:ln>
            <a:noFill/>
          </a:ln>
        </p:spPr>
      </p:pic>
      <p:pic>
        <p:nvPicPr>
          <p:cNvPr id="146" name="Kép 8" descr=""/>
          <p:cNvPicPr/>
          <p:nvPr/>
        </p:nvPicPr>
        <p:blipFill>
          <a:blip r:embed="rId3"/>
          <a:stretch/>
        </p:blipFill>
        <p:spPr>
          <a:xfrm>
            <a:off x="1907640" y="1917000"/>
            <a:ext cx="7106400" cy="4441320"/>
          </a:xfrm>
          <a:prstGeom prst="rect">
            <a:avLst/>
          </a:prstGeom>
          <a:ln>
            <a:noFill/>
          </a:ln>
        </p:spPr>
      </p:pic>
      <p:pic>
        <p:nvPicPr>
          <p:cNvPr id="147" name="Tartalom helye 3" descr=""/>
          <p:cNvPicPr/>
          <p:nvPr/>
        </p:nvPicPr>
        <p:blipFill>
          <a:blip r:embed="rId4"/>
          <a:stretch/>
        </p:blipFill>
        <p:spPr>
          <a:xfrm>
            <a:off x="323640" y="1412640"/>
            <a:ext cx="4884480" cy="3052440"/>
          </a:xfrm>
          <a:prstGeom prst="rect">
            <a:avLst/>
          </a:prstGeom>
          <a:ln>
            <a:noFill/>
          </a:ln>
        </p:spPr>
      </p:pic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Shape 1"/>
          <p:cNvSpPr txBox="1"/>
          <p:nvPr/>
        </p:nvSpPr>
        <p:spPr>
          <a:xfrm>
            <a:off x="1200240" y="274680"/>
            <a:ext cx="748620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hu-HU" sz="4400" spc="-1" strike="noStrike">
                <a:solidFill>
                  <a:srgbClr val="000000"/>
                </a:solidFill>
                <a:latin typeface="Calibri"/>
              </a:rPr>
              <a:t>AntMover v3.0</a:t>
            </a:r>
            <a:endParaRPr b="0" lang="hu-HU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9" name="Kép 4" descr=""/>
          <p:cNvPicPr/>
          <p:nvPr/>
        </p:nvPicPr>
        <p:blipFill>
          <a:blip r:embed="rId1"/>
          <a:stretch/>
        </p:blipFill>
        <p:spPr>
          <a:xfrm>
            <a:off x="107640" y="116640"/>
            <a:ext cx="1092240" cy="1079640"/>
          </a:xfrm>
          <a:prstGeom prst="rect">
            <a:avLst/>
          </a:prstGeom>
          <a:ln>
            <a:noFill/>
          </a:ln>
        </p:spPr>
      </p:pic>
      <p:pic>
        <p:nvPicPr>
          <p:cNvPr id="150" name="Picture 2" descr=""/>
          <p:cNvPicPr/>
          <p:nvPr/>
        </p:nvPicPr>
        <p:blipFill>
          <a:blip r:embed="rId2"/>
          <a:stretch/>
        </p:blipFill>
        <p:spPr>
          <a:xfrm>
            <a:off x="-180360" y="6625080"/>
            <a:ext cx="9432720" cy="465840"/>
          </a:xfrm>
          <a:prstGeom prst="rect">
            <a:avLst/>
          </a:prstGeom>
          <a:ln>
            <a:noFill/>
          </a:ln>
        </p:spPr>
      </p:pic>
      <p:pic>
        <p:nvPicPr>
          <p:cNvPr id="151" name="Tartalom helye 5" descr=""/>
          <p:cNvPicPr/>
          <p:nvPr/>
        </p:nvPicPr>
        <p:blipFill>
          <a:blip r:embed="rId3"/>
          <a:stretch/>
        </p:blipFill>
        <p:spPr>
          <a:xfrm>
            <a:off x="395640" y="1252800"/>
            <a:ext cx="8496720" cy="5310360"/>
          </a:xfrm>
          <a:prstGeom prst="rect">
            <a:avLst/>
          </a:prstGeom>
          <a:ln>
            <a:noFill/>
          </a:ln>
        </p:spPr>
      </p:pic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Shape 1"/>
          <p:cNvSpPr txBox="1"/>
          <p:nvPr/>
        </p:nvSpPr>
        <p:spPr>
          <a:xfrm>
            <a:off x="1200240" y="274680"/>
            <a:ext cx="748620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hu-HU" sz="4400" spc="-1" strike="noStrike">
                <a:solidFill>
                  <a:srgbClr val="000000"/>
                </a:solidFill>
                <a:latin typeface="Calibri"/>
              </a:rPr>
              <a:t>AntMover v3.0</a:t>
            </a:r>
            <a:endParaRPr b="0" lang="hu-HU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3" name="Kép 4" descr=""/>
          <p:cNvPicPr/>
          <p:nvPr/>
        </p:nvPicPr>
        <p:blipFill>
          <a:blip r:embed="rId1"/>
          <a:stretch/>
        </p:blipFill>
        <p:spPr>
          <a:xfrm>
            <a:off x="107640" y="116640"/>
            <a:ext cx="1092240" cy="1079640"/>
          </a:xfrm>
          <a:prstGeom prst="rect">
            <a:avLst/>
          </a:prstGeom>
          <a:ln>
            <a:noFill/>
          </a:ln>
        </p:spPr>
      </p:pic>
      <p:pic>
        <p:nvPicPr>
          <p:cNvPr id="154" name="Picture 2" descr=""/>
          <p:cNvPicPr/>
          <p:nvPr/>
        </p:nvPicPr>
        <p:blipFill>
          <a:blip r:embed="rId2"/>
          <a:stretch/>
        </p:blipFill>
        <p:spPr>
          <a:xfrm>
            <a:off x="-180360" y="6625080"/>
            <a:ext cx="9432720" cy="465840"/>
          </a:xfrm>
          <a:prstGeom prst="rect">
            <a:avLst/>
          </a:prstGeom>
          <a:ln>
            <a:noFill/>
          </a:ln>
        </p:spPr>
      </p:pic>
      <p:pic>
        <p:nvPicPr>
          <p:cNvPr id="155" name="Tartalom helye 3" descr=""/>
          <p:cNvPicPr/>
          <p:nvPr/>
        </p:nvPicPr>
        <p:blipFill>
          <a:blip r:embed="rId3"/>
          <a:stretch/>
        </p:blipFill>
        <p:spPr>
          <a:xfrm>
            <a:off x="420840" y="1268640"/>
            <a:ext cx="8471160" cy="5294520"/>
          </a:xfrm>
          <a:prstGeom prst="rect">
            <a:avLst/>
          </a:prstGeom>
          <a:ln>
            <a:noFill/>
          </a:ln>
        </p:spPr>
      </p:pic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1200240" y="274680"/>
            <a:ext cx="748620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hu-HU" sz="4400" spc="-1" strike="noStrike">
                <a:solidFill>
                  <a:srgbClr val="000000"/>
                </a:solidFill>
                <a:latin typeface="Calibri"/>
              </a:rPr>
              <a:t>AntMover v3.0</a:t>
            </a:r>
            <a:endParaRPr b="0" lang="hu-HU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7" name="Kép 4" descr=""/>
          <p:cNvPicPr/>
          <p:nvPr/>
        </p:nvPicPr>
        <p:blipFill>
          <a:blip r:embed="rId1"/>
          <a:stretch/>
        </p:blipFill>
        <p:spPr>
          <a:xfrm>
            <a:off x="107640" y="116640"/>
            <a:ext cx="1092240" cy="1079640"/>
          </a:xfrm>
          <a:prstGeom prst="rect">
            <a:avLst/>
          </a:prstGeom>
          <a:ln>
            <a:noFill/>
          </a:ln>
        </p:spPr>
      </p:pic>
      <p:pic>
        <p:nvPicPr>
          <p:cNvPr id="158" name="Picture 2" descr=""/>
          <p:cNvPicPr/>
          <p:nvPr/>
        </p:nvPicPr>
        <p:blipFill>
          <a:blip r:embed="rId2"/>
          <a:stretch/>
        </p:blipFill>
        <p:spPr>
          <a:xfrm>
            <a:off x="-180360" y="6625080"/>
            <a:ext cx="9432720" cy="465840"/>
          </a:xfrm>
          <a:prstGeom prst="rect">
            <a:avLst/>
          </a:prstGeom>
          <a:ln>
            <a:noFill/>
          </a:ln>
        </p:spPr>
      </p:pic>
      <p:pic>
        <p:nvPicPr>
          <p:cNvPr id="159" name="Kép 7" descr=""/>
          <p:cNvPicPr/>
          <p:nvPr/>
        </p:nvPicPr>
        <p:blipFill>
          <a:blip r:embed="rId3"/>
          <a:stretch/>
        </p:blipFill>
        <p:spPr>
          <a:xfrm>
            <a:off x="3708000" y="3141000"/>
            <a:ext cx="5219640" cy="3262320"/>
          </a:xfrm>
          <a:prstGeom prst="rect">
            <a:avLst/>
          </a:prstGeom>
          <a:ln>
            <a:noFill/>
          </a:ln>
        </p:spPr>
      </p:pic>
      <p:pic>
        <p:nvPicPr>
          <p:cNvPr id="160" name="Tartalom helye 5" descr=""/>
          <p:cNvPicPr/>
          <p:nvPr/>
        </p:nvPicPr>
        <p:blipFill>
          <a:blip r:embed="rId4"/>
          <a:stretch/>
        </p:blipFill>
        <p:spPr>
          <a:xfrm>
            <a:off x="420840" y="1268640"/>
            <a:ext cx="5086800" cy="3179160"/>
          </a:xfrm>
          <a:prstGeom prst="rect">
            <a:avLst/>
          </a:prstGeom>
          <a:ln>
            <a:noFill/>
          </a:ln>
        </p:spPr>
      </p:pic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Shape 1"/>
          <p:cNvSpPr txBox="1"/>
          <p:nvPr/>
        </p:nvSpPr>
        <p:spPr>
          <a:xfrm>
            <a:off x="1200240" y="274680"/>
            <a:ext cx="748620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hu-HU" sz="4400" spc="-1" strike="noStrike">
                <a:solidFill>
                  <a:srgbClr val="000000"/>
                </a:solidFill>
                <a:latin typeface="Calibri"/>
              </a:rPr>
              <a:t>AntMover v3.0</a:t>
            </a:r>
            <a:endParaRPr b="0" lang="hu-HU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2" name="Kép 4" descr=""/>
          <p:cNvPicPr/>
          <p:nvPr/>
        </p:nvPicPr>
        <p:blipFill>
          <a:blip r:embed="rId1"/>
          <a:stretch/>
        </p:blipFill>
        <p:spPr>
          <a:xfrm>
            <a:off x="107640" y="116640"/>
            <a:ext cx="1092240" cy="1079640"/>
          </a:xfrm>
          <a:prstGeom prst="rect">
            <a:avLst/>
          </a:prstGeom>
          <a:ln>
            <a:noFill/>
          </a:ln>
        </p:spPr>
      </p:pic>
      <p:pic>
        <p:nvPicPr>
          <p:cNvPr id="163" name="Picture 2" descr=""/>
          <p:cNvPicPr/>
          <p:nvPr/>
        </p:nvPicPr>
        <p:blipFill>
          <a:blip r:embed="rId2"/>
          <a:stretch/>
        </p:blipFill>
        <p:spPr>
          <a:xfrm>
            <a:off x="-180360" y="6625080"/>
            <a:ext cx="9432720" cy="465840"/>
          </a:xfrm>
          <a:prstGeom prst="rect">
            <a:avLst/>
          </a:prstGeom>
          <a:ln>
            <a:noFill/>
          </a:ln>
        </p:spPr>
      </p:pic>
      <p:pic>
        <p:nvPicPr>
          <p:cNvPr id="164" name="Tartalom helye 3" descr=""/>
          <p:cNvPicPr/>
          <p:nvPr/>
        </p:nvPicPr>
        <p:blipFill>
          <a:blip r:embed="rId3"/>
          <a:stretch/>
        </p:blipFill>
        <p:spPr>
          <a:xfrm>
            <a:off x="395640" y="1252800"/>
            <a:ext cx="8496720" cy="5310360"/>
          </a:xfrm>
          <a:prstGeom prst="rect">
            <a:avLst/>
          </a:prstGeom>
          <a:ln>
            <a:noFill/>
          </a:ln>
        </p:spPr>
      </p:pic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Shape 1"/>
          <p:cNvSpPr txBox="1"/>
          <p:nvPr/>
        </p:nvSpPr>
        <p:spPr>
          <a:xfrm>
            <a:off x="1200240" y="274680"/>
            <a:ext cx="748620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hu-HU" sz="4400" spc="-1" strike="noStrike">
                <a:solidFill>
                  <a:srgbClr val="000000"/>
                </a:solidFill>
                <a:latin typeface="Calibri"/>
              </a:rPr>
              <a:t>AntMover v3.0</a:t>
            </a:r>
            <a:endParaRPr b="0" lang="hu-HU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6" name="Kép 4" descr=""/>
          <p:cNvPicPr/>
          <p:nvPr/>
        </p:nvPicPr>
        <p:blipFill>
          <a:blip r:embed="rId1"/>
          <a:stretch/>
        </p:blipFill>
        <p:spPr>
          <a:xfrm>
            <a:off x="107640" y="116640"/>
            <a:ext cx="1092240" cy="1079640"/>
          </a:xfrm>
          <a:prstGeom prst="rect">
            <a:avLst/>
          </a:prstGeom>
          <a:ln>
            <a:noFill/>
          </a:ln>
        </p:spPr>
      </p:pic>
      <p:pic>
        <p:nvPicPr>
          <p:cNvPr id="167" name="Picture 2" descr=""/>
          <p:cNvPicPr/>
          <p:nvPr/>
        </p:nvPicPr>
        <p:blipFill>
          <a:blip r:embed="rId2"/>
          <a:stretch/>
        </p:blipFill>
        <p:spPr>
          <a:xfrm>
            <a:off x="-180360" y="6625080"/>
            <a:ext cx="9432720" cy="465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3" dur="indefinite" restart="never" nodeType="tmRoot">
          <p:childTnLst>
            <p:seq>
              <p:cTn id="54" dur="indefinite" nodeType="mainSeq"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afterEffect" fill="hold" presetClass="mediacall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id="58" restart="whenNotActive" nodeType="interactiveSeq" fill="hold">
                <p:childTnLst>
                  <p:par>
                    <p:cTn id="59" fill="hold">
                      <p:stCondLst/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fill="hold" presetClass="mediacall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Shape 1"/>
          <p:cNvSpPr txBox="1"/>
          <p:nvPr/>
        </p:nvSpPr>
        <p:spPr>
          <a:xfrm>
            <a:off x="1200240" y="274680"/>
            <a:ext cx="748620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hu-HU" sz="4400" spc="-1" strike="noStrike">
                <a:solidFill>
                  <a:srgbClr val="000000"/>
                </a:solidFill>
                <a:latin typeface="Calibri"/>
              </a:rPr>
              <a:t>Szerver és technológiák</a:t>
            </a:r>
            <a:endParaRPr b="0" lang="hu-HU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9" name="Kép 4" descr=""/>
          <p:cNvPicPr/>
          <p:nvPr/>
        </p:nvPicPr>
        <p:blipFill>
          <a:blip r:embed="rId1"/>
          <a:stretch/>
        </p:blipFill>
        <p:spPr>
          <a:xfrm>
            <a:off x="107640" y="116640"/>
            <a:ext cx="1092240" cy="1079640"/>
          </a:xfrm>
          <a:prstGeom prst="rect">
            <a:avLst/>
          </a:prstGeom>
          <a:ln>
            <a:noFill/>
          </a:ln>
        </p:spPr>
      </p:pic>
      <p:sp>
        <p:nvSpPr>
          <p:cNvPr id="170" name="TextShape 2"/>
          <p:cNvSpPr txBox="1"/>
          <p:nvPr/>
        </p:nvSpPr>
        <p:spPr>
          <a:xfrm>
            <a:off x="457200" y="1556640"/>
            <a:ext cx="8229240" cy="45691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3200" spc="-1" strike="noStrike">
                <a:solidFill>
                  <a:srgbClr val="000000"/>
                </a:solidFill>
                <a:latin typeface="Calibri"/>
              </a:rPr>
              <a:t>Szerver:</a:t>
            </a:r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380"/>
              </a:spcBef>
              <a:buClr>
                <a:srgbClr val="000000"/>
              </a:buClr>
              <a:buFont typeface="Arial"/>
              <a:buChar char="–"/>
            </a:pPr>
            <a:r>
              <a:rPr b="0" lang="hu-HU" sz="1900" spc="-1" strike="noStrike">
                <a:solidFill>
                  <a:srgbClr val="000000"/>
                </a:solidFill>
                <a:latin typeface="Calibri"/>
              </a:rPr>
              <a:t>Processzor: Intel Core i7</a:t>
            </a:r>
            <a:endParaRPr b="0" lang="hu-HU" sz="19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380"/>
              </a:spcBef>
              <a:buClr>
                <a:srgbClr val="000000"/>
              </a:buClr>
              <a:buFont typeface="Arial"/>
              <a:buChar char="–"/>
            </a:pPr>
            <a:r>
              <a:rPr b="0" lang="hu-HU" sz="1900" spc="-1" strike="noStrike">
                <a:solidFill>
                  <a:srgbClr val="000000"/>
                </a:solidFill>
                <a:latin typeface="Calibri"/>
              </a:rPr>
              <a:t>Memória: 8GB</a:t>
            </a:r>
            <a:endParaRPr b="0" lang="hu-HU" sz="19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380"/>
              </a:spcBef>
              <a:buClr>
                <a:srgbClr val="000000"/>
              </a:buClr>
              <a:buFont typeface="Arial"/>
              <a:buChar char="–"/>
            </a:pPr>
            <a:r>
              <a:rPr b="0" lang="hu-HU" sz="1900" spc="-1" strike="noStrike">
                <a:solidFill>
                  <a:srgbClr val="000000"/>
                </a:solidFill>
                <a:latin typeface="Calibri"/>
              </a:rPr>
              <a:t>Tárhely: 256GB SSD, 2 x 1TB HDD / Raid 1</a:t>
            </a:r>
            <a:endParaRPr b="0" lang="hu-HU" sz="19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3200" spc="-1" strike="noStrike">
                <a:solidFill>
                  <a:srgbClr val="000000"/>
                </a:solidFill>
                <a:latin typeface="Calibri"/>
              </a:rPr>
              <a:t>Szoftverkomponensek:</a:t>
            </a:r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380"/>
              </a:spcBef>
              <a:buClr>
                <a:srgbClr val="000000"/>
              </a:buClr>
              <a:buFont typeface="Arial"/>
              <a:buChar char="–"/>
            </a:pPr>
            <a:r>
              <a:rPr b="0" lang="hu-HU" sz="1900" spc="-1" strike="noStrike">
                <a:solidFill>
                  <a:srgbClr val="000000"/>
                </a:solidFill>
                <a:latin typeface="Calibri"/>
              </a:rPr>
              <a:t>Ubuntu 16.04 LTS</a:t>
            </a:r>
            <a:endParaRPr b="0" lang="hu-HU" sz="19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380"/>
              </a:spcBef>
              <a:buClr>
                <a:srgbClr val="000000"/>
              </a:buClr>
              <a:buFont typeface="Arial"/>
              <a:buChar char="–"/>
            </a:pPr>
            <a:r>
              <a:rPr b="0" lang="hu-HU" sz="1900" spc="-1" strike="noStrike">
                <a:solidFill>
                  <a:srgbClr val="000000"/>
                </a:solidFill>
                <a:latin typeface="Calibri"/>
              </a:rPr>
              <a:t>Apache 2.4.18</a:t>
            </a:r>
            <a:endParaRPr b="0" lang="hu-HU" sz="19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380"/>
              </a:spcBef>
              <a:buClr>
                <a:srgbClr val="000000"/>
              </a:buClr>
              <a:buFont typeface="Arial"/>
              <a:buChar char="–"/>
            </a:pPr>
            <a:r>
              <a:rPr b="0" lang="hu-HU" sz="1900" spc="-1" strike="noStrike">
                <a:solidFill>
                  <a:srgbClr val="000000"/>
                </a:solidFill>
                <a:latin typeface="Calibri"/>
              </a:rPr>
              <a:t>PHP 7.0.15</a:t>
            </a:r>
            <a:endParaRPr b="0" lang="hu-HU" sz="19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380"/>
              </a:spcBef>
              <a:buClr>
                <a:srgbClr val="000000"/>
              </a:buClr>
              <a:buFont typeface="Arial"/>
              <a:buChar char="–"/>
            </a:pPr>
            <a:r>
              <a:rPr b="0" lang="hu-HU" sz="1900" spc="-1" strike="noStrike">
                <a:solidFill>
                  <a:srgbClr val="000000"/>
                </a:solidFill>
                <a:latin typeface="Calibri"/>
              </a:rPr>
              <a:t>OpenJDK 1.8</a:t>
            </a:r>
            <a:endParaRPr b="0" lang="hu-HU" sz="19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380"/>
              </a:spcBef>
              <a:buClr>
                <a:srgbClr val="000000"/>
              </a:buClr>
              <a:buFont typeface="Arial"/>
              <a:buChar char="–"/>
            </a:pPr>
            <a:r>
              <a:rPr b="0" lang="hu-HU" sz="1900" spc="-1" strike="noStrike">
                <a:solidFill>
                  <a:srgbClr val="000000"/>
                </a:solidFill>
                <a:latin typeface="Calibri"/>
              </a:rPr>
              <a:t>PostgreSQL 9.5.6</a:t>
            </a:r>
            <a:endParaRPr b="0" lang="hu-HU" sz="19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1" name="Picture 2" descr=""/>
          <p:cNvPicPr/>
          <p:nvPr/>
        </p:nvPicPr>
        <p:blipFill>
          <a:blip r:embed="rId2"/>
          <a:stretch/>
        </p:blipFill>
        <p:spPr>
          <a:xfrm>
            <a:off x="-180360" y="6625080"/>
            <a:ext cx="9432720" cy="465840"/>
          </a:xfrm>
          <a:prstGeom prst="rect">
            <a:avLst/>
          </a:prstGeom>
          <a:ln>
            <a:noFill/>
          </a:ln>
        </p:spPr>
      </p:pic>
      <p:pic>
        <p:nvPicPr>
          <p:cNvPr id="172" name="Kép 3" descr=""/>
          <p:cNvPicPr/>
          <p:nvPr/>
        </p:nvPicPr>
        <p:blipFill>
          <a:blip r:embed="rId3"/>
          <a:stretch/>
        </p:blipFill>
        <p:spPr>
          <a:xfrm>
            <a:off x="4068000" y="1556640"/>
            <a:ext cx="4876560" cy="990360"/>
          </a:xfrm>
          <a:prstGeom prst="rect">
            <a:avLst/>
          </a:prstGeom>
          <a:ln>
            <a:noFill/>
          </a:ln>
        </p:spPr>
      </p:pic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Shape 1"/>
          <p:cNvSpPr txBox="1"/>
          <p:nvPr/>
        </p:nvSpPr>
        <p:spPr>
          <a:xfrm>
            <a:off x="1200240" y="274680"/>
            <a:ext cx="748620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hu-HU" sz="4400" spc="-1" strike="noStrike">
                <a:solidFill>
                  <a:srgbClr val="000000"/>
                </a:solidFill>
                <a:latin typeface="Calibri"/>
              </a:rPr>
              <a:t>Köszönöm a figyelmet!</a:t>
            </a:r>
            <a:endParaRPr b="0" lang="hu-HU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4" name="Kép 4" descr=""/>
          <p:cNvPicPr/>
          <p:nvPr/>
        </p:nvPicPr>
        <p:blipFill>
          <a:blip r:embed="rId1"/>
          <a:stretch/>
        </p:blipFill>
        <p:spPr>
          <a:xfrm>
            <a:off x="107640" y="116640"/>
            <a:ext cx="1092240" cy="1079640"/>
          </a:xfrm>
          <a:prstGeom prst="rect">
            <a:avLst/>
          </a:prstGeom>
          <a:ln>
            <a:noFill/>
          </a:ln>
        </p:spPr>
      </p:pic>
      <p:pic>
        <p:nvPicPr>
          <p:cNvPr id="175" name="Picture 2" descr=""/>
          <p:cNvPicPr/>
          <p:nvPr/>
        </p:nvPicPr>
        <p:blipFill>
          <a:blip r:embed="rId2"/>
          <a:stretch/>
        </p:blipFill>
        <p:spPr>
          <a:xfrm>
            <a:off x="-180360" y="6625080"/>
            <a:ext cx="9432720" cy="465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2" dur="indefinite" restart="never" nodeType="tmRoot">
          <p:childTnLst>
            <p:seq>
              <p:cTn id="63" dur="indefinite" nodeType="mainSeq"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nodeType="afterEffect" fill="hold" presetClass="mediacall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id="67" restart="whenNotActive" nodeType="interactiveSeq" fill="hold">
                <p:childTnLst>
                  <p:par>
                    <p:cTn id="68" fill="hold">
                      <p:stCondLst/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nodeType="clickEffect" fill="hold" presetClass="mediacall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Kép 14" descr=""/>
          <p:cNvPicPr/>
          <p:nvPr/>
        </p:nvPicPr>
        <p:blipFill>
          <a:blip r:embed="rId1"/>
          <a:stretch/>
        </p:blipFill>
        <p:spPr>
          <a:xfrm>
            <a:off x="4140000" y="4979520"/>
            <a:ext cx="1440000" cy="1556280"/>
          </a:xfrm>
          <a:prstGeom prst="rect">
            <a:avLst/>
          </a:prstGeom>
          <a:ln>
            <a:noFill/>
          </a:ln>
        </p:spPr>
      </p:pic>
      <p:pic>
        <p:nvPicPr>
          <p:cNvPr id="87" name="Kép 11" descr=""/>
          <p:cNvPicPr/>
          <p:nvPr/>
        </p:nvPicPr>
        <p:blipFill>
          <a:blip r:embed="rId2"/>
          <a:stretch/>
        </p:blipFill>
        <p:spPr>
          <a:xfrm>
            <a:off x="6084000" y="3067200"/>
            <a:ext cx="2850480" cy="2636640"/>
          </a:xfrm>
          <a:prstGeom prst="rect">
            <a:avLst/>
          </a:prstGeom>
          <a:ln>
            <a:noFill/>
          </a:ln>
        </p:spPr>
      </p:pic>
      <p:sp>
        <p:nvSpPr>
          <p:cNvPr id="88" name="TextShape 1"/>
          <p:cNvSpPr txBox="1"/>
          <p:nvPr/>
        </p:nvSpPr>
        <p:spPr>
          <a:xfrm>
            <a:off x="1200240" y="274680"/>
            <a:ext cx="748620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hu-HU" sz="4400" spc="-1" strike="noStrike">
                <a:solidFill>
                  <a:srgbClr val="000000"/>
                </a:solidFill>
                <a:latin typeface="Calibri"/>
              </a:rPr>
              <a:t>NMHH műholdvételi antennák</a:t>
            </a:r>
            <a:endParaRPr b="0" lang="hu-HU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9" name="Kép 4" descr=""/>
          <p:cNvPicPr/>
          <p:nvPr/>
        </p:nvPicPr>
        <p:blipFill>
          <a:blip r:embed="rId3"/>
          <a:stretch/>
        </p:blipFill>
        <p:spPr>
          <a:xfrm>
            <a:off x="107640" y="116640"/>
            <a:ext cx="1092240" cy="1079640"/>
          </a:xfrm>
          <a:prstGeom prst="rect">
            <a:avLst/>
          </a:prstGeom>
          <a:ln>
            <a:noFill/>
          </a:ln>
        </p:spPr>
      </p:pic>
      <p:pic>
        <p:nvPicPr>
          <p:cNvPr id="90" name="Picture 2" descr=""/>
          <p:cNvPicPr/>
          <p:nvPr/>
        </p:nvPicPr>
        <p:blipFill>
          <a:blip r:embed="rId4"/>
          <a:stretch/>
        </p:blipFill>
        <p:spPr>
          <a:xfrm>
            <a:off x="-180360" y="6625080"/>
            <a:ext cx="9432720" cy="465840"/>
          </a:xfrm>
          <a:prstGeom prst="rect">
            <a:avLst/>
          </a:prstGeom>
          <a:ln>
            <a:noFill/>
          </a:ln>
        </p:spPr>
      </p:pic>
      <p:pic>
        <p:nvPicPr>
          <p:cNvPr id="91" name="Kép 10" descr=""/>
          <p:cNvPicPr/>
          <p:nvPr/>
        </p:nvPicPr>
        <p:blipFill>
          <a:blip r:embed="rId5"/>
          <a:stretch/>
        </p:blipFill>
        <p:spPr>
          <a:xfrm>
            <a:off x="4428000" y="1340640"/>
            <a:ext cx="1932480" cy="3428640"/>
          </a:xfrm>
          <a:prstGeom prst="rect">
            <a:avLst/>
          </a:prstGeom>
          <a:ln>
            <a:noFill/>
          </a:ln>
        </p:spPr>
      </p:pic>
      <p:pic>
        <p:nvPicPr>
          <p:cNvPr id="92" name="Tartalom helye 2" descr=""/>
          <p:cNvPicPr/>
          <p:nvPr/>
        </p:nvPicPr>
        <p:blipFill>
          <a:blip r:embed="rId6"/>
          <a:stretch/>
        </p:blipFill>
        <p:spPr>
          <a:xfrm>
            <a:off x="1835640" y="1412640"/>
            <a:ext cx="2905920" cy="1855080"/>
          </a:xfrm>
          <a:prstGeom prst="rect">
            <a:avLst/>
          </a:prstGeom>
          <a:ln>
            <a:noFill/>
          </a:ln>
        </p:spPr>
      </p:pic>
      <p:pic>
        <p:nvPicPr>
          <p:cNvPr id="93" name="Kép 8" descr=""/>
          <p:cNvPicPr/>
          <p:nvPr/>
        </p:nvPicPr>
        <p:blipFill>
          <a:blip r:embed="rId7"/>
          <a:stretch/>
        </p:blipFill>
        <p:spPr>
          <a:xfrm>
            <a:off x="539640" y="2997000"/>
            <a:ext cx="2772000" cy="2080080"/>
          </a:xfrm>
          <a:prstGeom prst="rect">
            <a:avLst/>
          </a:prstGeom>
          <a:ln>
            <a:noFill/>
          </a:ln>
        </p:spPr>
      </p:pic>
      <p:pic>
        <p:nvPicPr>
          <p:cNvPr id="94" name="Kép 12" descr=""/>
          <p:cNvPicPr/>
          <p:nvPr/>
        </p:nvPicPr>
        <p:blipFill>
          <a:blip r:embed="rId8"/>
          <a:stretch/>
        </p:blipFill>
        <p:spPr>
          <a:xfrm>
            <a:off x="1331640" y="4796640"/>
            <a:ext cx="1656000" cy="1615680"/>
          </a:xfrm>
          <a:prstGeom prst="rect">
            <a:avLst/>
          </a:prstGeom>
          <a:ln>
            <a:noFill/>
          </a:ln>
        </p:spPr>
      </p:pic>
      <p:pic>
        <p:nvPicPr>
          <p:cNvPr id="95" name="Kép 13" descr=""/>
          <p:cNvPicPr/>
          <p:nvPr/>
        </p:nvPicPr>
        <p:blipFill>
          <a:blip r:embed="rId9"/>
          <a:stretch/>
        </p:blipFill>
        <p:spPr>
          <a:xfrm>
            <a:off x="2934360" y="5051520"/>
            <a:ext cx="1362960" cy="1412280"/>
          </a:xfrm>
          <a:prstGeom prst="rect">
            <a:avLst/>
          </a:prstGeom>
          <a:ln>
            <a:noFill/>
          </a:ln>
        </p:spPr>
      </p:pic>
      <p:pic>
        <p:nvPicPr>
          <p:cNvPr id="96" name="Kép 15" descr=""/>
          <p:cNvPicPr/>
          <p:nvPr/>
        </p:nvPicPr>
        <p:blipFill>
          <a:blip r:embed="rId10"/>
          <a:stretch/>
        </p:blipFill>
        <p:spPr>
          <a:xfrm>
            <a:off x="5580360" y="5035320"/>
            <a:ext cx="1573920" cy="1445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" dur="indefinite" restart="never" nodeType="tmRoot">
          <p:childTnLst>
            <p:seq>
              <p:cTn id="7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1200240" y="274680"/>
            <a:ext cx="748620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hu-HU" sz="4400" spc="-1" strike="noStrike">
                <a:solidFill>
                  <a:srgbClr val="000000"/>
                </a:solidFill>
                <a:latin typeface="Calibri"/>
              </a:rPr>
              <a:t>NMHH műholdvételi antennák</a:t>
            </a:r>
            <a:endParaRPr b="0" lang="hu-HU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8" name="Kép 4" descr=""/>
          <p:cNvPicPr/>
          <p:nvPr/>
        </p:nvPicPr>
        <p:blipFill>
          <a:blip r:embed="rId1"/>
          <a:stretch/>
        </p:blipFill>
        <p:spPr>
          <a:xfrm>
            <a:off x="107640" y="116640"/>
            <a:ext cx="1092240" cy="1079640"/>
          </a:xfrm>
          <a:prstGeom prst="rect">
            <a:avLst/>
          </a:prstGeom>
          <a:ln>
            <a:noFill/>
          </a:ln>
        </p:spPr>
      </p:pic>
      <p:sp>
        <p:nvSpPr>
          <p:cNvPr id="99" name="TextShape 2"/>
          <p:cNvSpPr txBox="1"/>
          <p:nvPr/>
        </p:nvSpPr>
        <p:spPr>
          <a:xfrm>
            <a:off x="457200" y="1556640"/>
            <a:ext cx="8229240" cy="4569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2800" spc="-1" strike="noStrike">
                <a:solidFill>
                  <a:srgbClr val="000000"/>
                </a:solidFill>
                <a:latin typeface="Calibri"/>
              </a:rPr>
              <a:t>Fix pozíciójú antennák:</a:t>
            </a:r>
            <a:endParaRPr b="0" lang="hu-HU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b="0" lang="hu-HU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hu-HU" sz="2000" spc="-1" strike="noStrike">
                <a:solidFill>
                  <a:srgbClr val="000000"/>
                </a:solidFill>
                <a:latin typeface="Calibri"/>
              </a:rPr>
              <a:t>Digi: fix telepítésű 60 cm-es ofszet parabola, nyugat 1°</a:t>
            </a:r>
            <a:endParaRPr b="0" lang="hu-HU" sz="2000" spc="-1" strike="noStrike">
              <a:solidFill>
                <a:srgbClr val="000000"/>
              </a:solidFill>
              <a:latin typeface="Calibri"/>
            </a:endParaRPr>
          </a:p>
          <a:p>
            <a:endParaRPr b="0" lang="hu-HU" sz="20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hu-HU" sz="2000" spc="-1" strike="noStrike">
                <a:solidFill>
                  <a:srgbClr val="000000"/>
                </a:solidFill>
                <a:latin typeface="Calibri"/>
              </a:rPr>
              <a:t>MTVA: fix telepítésű 110 cm-es ofszet parabola, kelet 9°</a:t>
            </a:r>
            <a:endParaRPr b="0" lang="hu-HU" sz="2000" spc="-1" strike="noStrike">
              <a:solidFill>
                <a:srgbClr val="000000"/>
              </a:solidFill>
              <a:latin typeface="Calibri"/>
            </a:endParaRPr>
          </a:p>
          <a:p>
            <a:endParaRPr b="0" lang="hu-HU" sz="20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hu-HU" sz="2000" spc="-1" strike="noStrike">
                <a:solidFill>
                  <a:srgbClr val="000000"/>
                </a:solidFill>
                <a:latin typeface="Calibri"/>
              </a:rPr>
              <a:t>Telekom: fix telepítésű 90 cm-es ofszet parabola, nyugat 1°</a:t>
            </a:r>
            <a:endParaRPr b="0" lang="hu-HU" sz="2000" spc="-1" strike="noStrike">
              <a:solidFill>
                <a:srgbClr val="000000"/>
              </a:solidFill>
              <a:latin typeface="Calibri"/>
            </a:endParaRPr>
          </a:p>
          <a:p>
            <a:endParaRPr b="0" lang="hu-HU" sz="20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hu-HU" sz="2000" spc="-1" strike="noStrike">
                <a:solidFill>
                  <a:srgbClr val="000000"/>
                </a:solidFill>
                <a:latin typeface="Calibri"/>
              </a:rPr>
              <a:t>UPC: fix telepítésű 60 cm-es ofszet parabola, nyugat 1°</a:t>
            </a:r>
            <a:endParaRPr b="0" lang="hu-HU" sz="2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hu-HU" sz="2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0" name="Picture 2" descr=""/>
          <p:cNvPicPr/>
          <p:nvPr/>
        </p:nvPicPr>
        <p:blipFill>
          <a:blip r:embed="rId2"/>
          <a:stretch/>
        </p:blipFill>
        <p:spPr>
          <a:xfrm>
            <a:off x="-180360" y="6625080"/>
            <a:ext cx="9432720" cy="465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8" dur="indefinite" restart="never" nodeType="tmRoot">
          <p:childTnLst>
            <p:seq>
              <p:cTn id="9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1200240" y="274680"/>
            <a:ext cx="748620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hu-HU" sz="4400" spc="-1" strike="noStrike">
                <a:solidFill>
                  <a:srgbClr val="000000"/>
                </a:solidFill>
                <a:latin typeface="Calibri"/>
              </a:rPr>
              <a:t>NMHH műholdvételi antennák</a:t>
            </a:r>
            <a:endParaRPr b="0" lang="hu-HU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2" name="Kép 4" descr=""/>
          <p:cNvPicPr/>
          <p:nvPr/>
        </p:nvPicPr>
        <p:blipFill>
          <a:blip r:embed="rId1"/>
          <a:stretch/>
        </p:blipFill>
        <p:spPr>
          <a:xfrm>
            <a:off x="107640" y="116640"/>
            <a:ext cx="1092240" cy="1079640"/>
          </a:xfrm>
          <a:prstGeom prst="rect">
            <a:avLst/>
          </a:prstGeom>
          <a:ln>
            <a:noFill/>
          </a:ln>
        </p:spPr>
      </p:pic>
      <p:sp>
        <p:nvSpPr>
          <p:cNvPr id="103" name="TextShape 2"/>
          <p:cNvSpPr txBox="1"/>
          <p:nvPr/>
        </p:nvSpPr>
        <p:spPr>
          <a:xfrm>
            <a:off x="457200" y="1556640"/>
            <a:ext cx="5122440" cy="4569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3200" spc="-1" strike="noStrike">
                <a:solidFill>
                  <a:srgbClr val="000000"/>
                </a:solidFill>
                <a:latin typeface="Calibri"/>
              </a:rPr>
              <a:t>1 tengelyes antennák:</a:t>
            </a:r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hu-HU" sz="2000" spc="-1" strike="noStrike">
                <a:solidFill>
                  <a:srgbClr val="000000"/>
                </a:solidFill>
                <a:latin typeface="Calibri"/>
              </a:rPr>
              <a:t>Keleti monitoring antenna:</a:t>
            </a:r>
            <a:endParaRPr b="0" lang="hu-HU" sz="20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1600" spc="-1" strike="noStrike">
                <a:solidFill>
                  <a:srgbClr val="000000"/>
                </a:solidFill>
                <a:latin typeface="Calibri"/>
              </a:rPr>
              <a:t>240cm Grante prímfókuszos parabola, </a:t>
            </a:r>
            <a:br/>
            <a:r>
              <a:rPr b="0" lang="hu-HU" sz="1600" spc="-1" strike="noStrike">
                <a:solidFill>
                  <a:srgbClr val="000000"/>
                </a:solidFill>
                <a:latin typeface="Calibri"/>
              </a:rPr>
              <a:t>SMW WDL-PLL LNB</a:t>
            </a:r>
            <a:endParaRPr b="0" lang="hu-HU" sz="16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1600" spc="-1" strike="noStrike">
                <a:solidFill>
                  <a:srgbClr val="000000"/>
                </a:solidFill>
                <a:latin typeface="Calibri"/>
              </a:rPr>
              <a:t>SV-SP2 vezérlő: mozgástartomány geostat pályán kelet 90°-tól kelet 3°-ig</a:t>
            </a:r>
            <a:endParaRPr b="0" lang="hu-HU" sz="1600" spc="-1" strike="noStrike">
              <a:solidFill>
                <a:srgbClr val="000000"/>
              </a:solidFill>
              <a:latin typeface="Calibri"/>
            </a:endParaRPr>
          </a:p>
          <a:p>
            <a:endParaRPr b="0" lang="hu-HU" sz="1600" spc="-1" strike="noStrike">
              <a:solidFill>
                <a:srgbClr val="000000"/>
              </a:solidFill>
              <a:latin typeface="Calibri"/>
            </a:endParaRPr>
          </a:p>
          <a:p>
            <a:endParaRPr b="0" lang="hu-HU" sz="16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hu-HU" sz="2000" spc="-1" strike="noStrike">
                <a:solidFill>
                  <a:srgbClr val="000000"/>
                </a:solidFill>
                <a:latin typeface="Calibri"/>
              </a:rPr>
              <a:t>Nyugati monitoring antenna:</a:t>
            </a:r>
            <a:endParaRPr b="0" lang="hu-HU" sz="20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1600" spc="-1" strike="noStrike">
                <a:solidFill>
                  <a:srgbClr val="000000"/>
                </a:solidFill>
                <a:latin typeface="Calibri"/>
              </a:rPr>
              <a:t>240cm Grante prímfókuszos parabola, </a:t>
            </a:r>
            <a:br/>
            <a:r>
              <a:rPr b="0" lang="hu-HU" sz="1600" spc="-1" strike="noStrike">
                <a:solidFill>
                  <a:srgbClr val="000000"/>
                </a:solidFill>
                <a:latin typeface="Calibri"/>
              </a:rPr>
              <a:t>SMW WDL-PLL LNB</a:t>
            </a:r>
            <a:endParaRPr b="0" lang="hu-HU" sz="16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1600" spc="-1" strike="noStrike">
                <a:solidFill>
                  <a:srgbClr val="000000"/>
                </a:solidFill>
                <a:latin typeface="Calibri"/>
              </a:rPr>
              <a:t>SV-SP2 vezérlő: mozgástartomány geostat pályán kelet 36°-tól nyugat 45°-ig</a:t>
            </a:r>
            <a:endParaRPr b="0" lang="hu-HU" sz="1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4" name="Picture 2" descr=""/>
          <p:cNvPicPr/>
          <p:nvPr/>
        </p:nvPicPr>
        <p:blipFill>
          <a:blip r:embed="rId2"/>
          <a:stretch/>
        </p:blipFill>
        <p:spPr>
          <a:xfrm>
            <a:off x="-180360" y="6625080"/>
            <a:ext cx="9432720" cy="465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0" dur="indefinite" restart="never" nodeType="tmRoot">
          <p:childTnLst>
            <p:seq>
              <p:cTn id="11" dur="indefinite" nodeType="mainSeq"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afterEffect" fill="hold" presetClass="mediacall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6000"/>
                            </p:stCondLst>
                            <p:childTnLst>
                              <p:par>
                                <p:cTn id="16" nodeType="afterEffect" fill="hold" presetClass="mediacall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id="17" restart="whenNotActive" nodeType="interactiveSeq" fill="hold">
                <p:childTnLst>
                  <p:par>
                    <p:cTn id="18" fill="hold">
                      <p:stCondLst/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fill="hold" presetClass="mediacall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id="21" restart="whenNotActive" nodeType="interactiveSeq" fill="hold">
                <p:childTnLst>
                  <p:par>
                    <p:cTn id="22" fill="hold">
                      <p:stCondLst/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nodeType="clickEffect" fill="hold" presetClass="mediacall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1200240" y="274680"/>
            <a:ext cx="748620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hu-HU" sz="4400" spc="-1" strike="noStrike">
                <a:solidFill>
                  <a:srgbClr val="000000"/>
                </a:solidFill>
                <a:latin typeface="Calibri"/>
              </a:rPr>
              <a:t>NMHH műholdvételi antennák</a:t>
            </a:r>
            <a:endParaRPr b="0" lang="hu-HU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6" name="Kép 4" descr=""/>
          <p:cNvPicPr/>
          <p:nvPr/>
        </p:nvPicPr>
        <p:blipFill>
          <a:blip r:embed="rId1"/>
          <a:stretch/>
        </p:blipFill>
        <p:spPr>
          <a:xfrm>
            <a:off x="107640" y="116640"/>
            <a:ext cx="1092240" cy="1079640"/>
          </a:xfrm>
          <a:prstGeom prst="rect">
            <a:avLst/>
          </a:prstGeom>
          <a:ln>
            <a:noFill/>
          </a:ln>
        </p:spPr>
      </p:pic>
      <p:sp>
        <p:nvSpPr>
          <p:cNvPr id="107" name="TextShape 2"/>
          <p:cNvSpPr txBox="1"/>
          <p:nvPr/>
        </p:nvSpPr>
        <p:spPr>
          <a:xfrm>
            <a:off x="457200" y="1556640"/>
            <a:ext cx="5338440" cy="4569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3200" spc="-1" strike="noStrike">
                <a:solidFill>
                  <a:srgbClr val="000000"/>
                </a:solidFill>
                <a:latin typeface="Calibri"/>
              </a:rPr>
              <a:t>2 tengelyes antennák:</a:t>
            </a:r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hu-HU" sz="2000" spc="-1" strike="noStrike">
                <a:solidFill>
                  <a:srgbClr val="000000"/>
                </a:solidFill>
                <a:latin typeface="Calibri"/>
              </a:rPr>
              <a:t>Kontroll monitoring antenna:</a:t>
            </a:r>
            <a:endParaRPr b="0" lang="hu-HU" sz="20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16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hu-HU" sz="1600" spc="-1" strike="noStrike">
                <a:solidFill>
                  <a:srgbClr val="000000"/>
                </a:solidFill>
                <a:latin typeface="Calibri"/>
              </a:rPr>
              <a:t>125 cm WISI ofszet parabola, 43dB nyereség, WISI OL 150000 LNB, optikai jelátvitel</a:t>
            </a:r>
            <a:endParaRPr b="0" lang="hu-HU" sz="16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1600" spc="-1" strike="noStrike">
                <a:solidFill>
                  <a:srgbClr val="000000"/>
                </a:solidFill>
                <a:latin typeface="Calibri"/>
              </a:rPr>
              <a:t>SV-SP2V2 vezérlő: mozgástartomány geostat pályán kelet 57°-tól nyugat 30°ig, fej korrekció -30°-tól +30°-ig</a:t>
            </a:r>
            <a:endParaRPr b="0" lang="hu-HU" sz="1600" spc="-1" strike="noStrike">
              <a:solidFill>
                <a:srgbClr val="000000"/>
              </a:solidFill>
              <a:latin typeface="Calibri"/>
            </a:endParaRPr>
          </a:p>
          <a:p>
            <a:endParaRPr b="0" lang="hu-HU" sz="1600" spc="-1" strike="noStrike">
              <a:solidFill>
                <a:srgbClr val="000000"/>
              </a:solidFill>
              <a:latin typeface="Calibri"/>
            </a:endParaRPr>
          </a:p>
          <a:p>
            <a:endParaRPr b="0" lang="hu-HU" sz="16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hu-HU" sz="2000" spc="-1" strike="noStrike">
                <a:solidFill>
                  <a:srgbClr val="000000"/>
                </a:solidFill>
                <a:latin typeface="Calibri"/>
              </a:rPr>
              <a:t>360 fokos antenna:</a:t>
            </a:r>
            <a:endParaRPr b="0" lang="hu-HU" sz="20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1600" spc="-1" strike="noStrike">
                <a:solidFill>
                  <a:srgbClr val="000000"/>
                </a:solidFill>
                <a:latin typeface="Calibri"/>
              </a:rPr>
              <a:t>120 cm RF HAMDESIGN prímfókuszos hálós parabola, 38dB nyereség, INVERTO Black Pro fej LNB</a:t>
            </a:r>
            <a:endParaRPr b="0" lang="hu-HU" sz="16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1600" spc="-1" strike="noStrike">
                <a:solidFill>
                  <a:srgbClr val="000000"/>
                </a:solidFill>
                <a:latin typeface="Calibri"/>
              </a:rPr>
              <a:t>SV-SPS1 vezérlő: mozgástartománya azimut irányban ±200°, eleváción ±87,5°</a:t>
            </a:r>
            <a:endParaRPr b="0" lang="hu-HU" sz="1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8" name="Picture 2" descr=""/>
          <p:cNvPicPr/>
          <p:nvPr/>
        </p:nvPicPr>
        <p:blipFill>
          <a:blip r:embed="rId2"/>
          <a:stretch/>
        </p:blipFill>
        <p:spPr>
          <a:xfrm>
            <a:off x="-180360" y="6625080"/>
            <a:ext cx="9432720" cy="465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dur="indefinite" nodeType="mainSeq"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afterEffect" fill="hold" presetClass="mediacall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800"/>
                            </p:stCondLst>
                            <p:childTnLst>
                              <p:par>
                                <p:cTn id="31" nodeType="afterEffect" fill="hold" presetClass="mediacall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id="32" restart="whenNotActive" nodeType="interactiveSeq" fill="hold">
                <p:childTnLst>
                  <p:par>
                    <p:cTn id="33" fill="hold">
                      <p:stCondLst/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fill="hold" presetClass="mediacall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id="36" restart="whenNotActive" nodeType="interactiveSeq" fill="hold">
                <p:childTnLst>
                  <p:par>
                    <p:cTn id="37" fill="hold">
                      <p:stCondLst/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fill="hold" presetClass="mediacall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1200240" y="274680"/>
            <a:ext cx="748620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hu-HU" sz="4400" spc="-1" strike="noStrike">
                <a:solidFill>
                  <a:srgbClr val="000000"/>
                </a:solidFill>
                <a:latin typeface="Calibri"/>
              </a:rPr>
              <a:t>Antenna vezérlések</a:t>
            </a:r>
            <a:endParaRPr b="0" lang="hu-HU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0" name="Kép 4" descr=""/>
          <p:cNvPicPr/>
          <p:nvPr/>
        </p:nvPicPr>
        <p:blipFill>
          <a:blip r:embed="rId1"/>
          <a:stretch/>
        </p:blipFill>
        <p:spPr>
          <a:xfrm>
            <a:off x="107640" y="116640"/>
            <a:ext cx="1092240" cy="1079640"/>
          </a:xfrm>
          <a:prstGeom prst="rect">
            <a:avLst/>
          </a:prstGeom>
          <a:ln>
            <a:noFill/>
          </a:ln>
        </p:spPr>
      </p:pic>
      <p:sp>
        <p:nvSpPr>
          <p:cNvPr id="111" name="TextShape 2"/>
          <p:cNvSpPr txBox="1"/>
          <p:nvPr/>
        </p:nvSpPr>
        <p:spPr>
          <a:xfrm>
            <a:off x="457200" y="1484640"/>
            <a:ext cx="8229240" cy="4641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3200" spc="-1" strike="noStrike">
                <a:solidFill>
                  <a:srgbClr val="000000"/>
                </a:solidFill>
                <a:latin typeface="Calibri"/>
              </a:rPr>
              <a:t>SV-SP1 / SV-SPV2:</a:t>
            </a:r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112" name="Table 3"/>
          <p:cNvGraphicFramePr/>
          <p:nvPr/>
        </p:nvGraphicFramePr>
        <p:xfrm>
          <a:off x="323640" y="2031840"/>
          <a:ext cx="5400360" cy="4486680"/>
        </p:xfrm>
        <a:graphic>
          <a:graphicData uri="http://schemas.openxmlformats.org/drawingml/2006/table">
            <a:tbl>
              <a:tblPr/>
              <a:tblGrid>
                <a:gridCol w="1134360"/>
                <a:gridCol w="4266000"/>
              </a:tblGrid>
              <a:tr h="1421640">
                <a:tc>
                  <a:txBody>
                    <a:bodyPr lIns="54720" rIns="54720" tIns="36360" bIns="36360"/>
                    <a:p>
                      <a:pPr>
                        <a:lnSpc>
                          <a:spcPct val="100000"/>
                        </a:lnSpc>
                        <a:spcAft>
                          <a:spcPts val="601"/>
                        </a:spcAft>
                      </a:pPr>
                      <a:r>
                        <a:rPr b="1" lang="hu-H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ALI4 lineáris</a:t>
                      </a:r>
                      <a:br/>
                      <a:r>
                        <a:rPr b="1" lang="hu-H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aktuátor</a:t>
                      </a:r>
                      <a:endParaRPr b="0" lang="hu-HU" sz="1000" spc="-1" strike="noStrike">
                        <a:latin typeface="Arial"/>
                      </a:endParaRPr>
                    </a:p>
                  </a:txBody>
                  <a:tcPr marL="54720" marR="547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4720" rIns="54720" tIns="36360" bIns="36360"/>
                    <a:p>
                      <a:pPr>
                        <a:lnSpc>
                          <a:spcPct val="100000"/>
                        </a:lnSpc>
                        <a:spcAft>
                          <a:spcPts val="601"/>
                        </a:spcAft>
                      </a:pPr>
                      <a:r>
                        <a:rPr b="0" lang="hu-H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Tápfeszültség: 24V DC</a:t>
                      </a:r>
                      <a:br/>
                      <a:r>
                        <a:rPr b="0" lang="hu-H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Teljesítmény: 150W</a:t>
                      </a:r>
                      <a:br/>
                      <a:r>
                        <a:rPr b="0" lang="hu-H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Maximális erő: 6,8kN</a:t>
                      </a:r>
                      <a:br/>
                      <a:r>
                        <a:rPr b="0" lang="hu-H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Maximális sebesség: 7mm/s</a:t>
                      </a:r>
                      <a:br/>
                      <a:r>
                        <a:rPr b="0" lang="hu-H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Vezérlés: 1kHz-5,8kHz PWM (max 99% kitöltéssel)</a:t>
                      </a:r>
                      <a:br/>
                      <a:r>
                        <a:rPr b="0" lang="hu-H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Teljes úthossz: 300mm (kiépítve, csak 60-80% kerül kihasználásra)</a:t>
                      </a:r>
                      <a:br/>
                      <a:r>
                        <a:rPr b="0" lang="hu-H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Időjárásállóság: IP65</a:t>
                      </a:r>
                      <a:br/>
                      <a:r>
                        <a:rPr b="0" lang="hu-H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Rögzítés: aktuátor nyakán</a:t>
                      </a:r>
                      <a:br/>
                      <a:r>
                        <a:rPr b="0" lang="hu-H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Végállás kapcsolók: Hall-szenzoros, nyitó kivitel, tetszőlegesen elhelyezhető</a:t>
                      </a:r>
                      <a:endParaRPr b="0" lang="hu-HU" sz="1000" spc="-1" strike="noStrike">
                        <a:latin typeface="Arial"/>
                      </a:endParaRPr>
                    </a:p>
                  </a:txBody>
                  <a:tcPr marL="54720" marR="547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971640">
                <a:tc>
                  <a:txBody>
                    <a:bodyPr lIns="54720" rIns="54720" tIns="36360" bIns="36360"/>
                    <a:p>
                      <a:pPr>
                        <a:lnSpc>
                          <a:spcPct val="100000"/>
                        </a:lnSpc>
                        <a:spcAft>
                          <a:spcPts val="601"/>
                        </a:spcAft>
                      </a:pPr>
                      <a:r>
                        <a:rPr b="1" lang="hu-H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WV36M/SSI</a:t>
                      </a:r>
                      <a:br/>
                      <a:r>
                        <a:rPr b="1" lang="hu-H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jeladó</a:t>
                      </a:r>
                      <a:endParaRPr b="0" lang="hu-HU" sz="1000" spc="-1" strike="noStrike">
                        <a:latin typeface="Arial"/>
                      </a:endParaRPr>
                    </a:p>
                  </a:txBody>
                  <a:tcPr marL="54720" marR="547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4720" rIns="54720" tIns="36360" bIns="36360"/>
                    <a:p>
                      <a:pPr>
                        <a:lnSpc>
                          <a:spcPct val="100000"/>
                        </a:lnSpc>
                        <a:spcAft>
                          <a:spcPts val="601"/>
                        </a:spcAft>
                      </a:pPr>
                      <a:r>
                        <a:rPr b="0" lang="hu-H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Típus: forgó abszolút jeladó</a:t>
                      </a:r>
                      <a:br/>
                      <a:r>
                        <a:rPr b="0" lang="hu-H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Tápfeszültség: 5V DC (Lehetséges: 5V-24V DC)</a:t>
                      </a:r>
                      <a:br/>
                      <a:r>
                        <a:rPr b="0" lang="hu-H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Protokoll: SSI</a:t>
                      </a:r>
                      <a:br/>
                      <a:r>
                        <a:rPr b="0" lang="hu-H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Átvitel: RS485</a:t>
                      </a:r>
                      <a:br/>
                      <a:r>
                        <a:rPr b="0" lang="hu-H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Sebesség: 100kbps (Lehetséges: 100kbps-2mbps)</a:t>
                      </a:r>
                      <a:br/>
                      <a:r>
                        <a:rPr b="0" lang="hu-H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Időjárásállóság: IP65</a:t>
                      </a:r>
                      <a:endParaRPr b="0" lang="hu-HU" sz="1000" spc="-1" strike="noStrike">
                        <a:latin typeface="Arial"/>
                      </a:endParaRPr>
                    </a:p>
                  </a:txBody>
                  <a:tcPr marL="54720" marR="547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121760">
                <a:tc>
                  <a:txBody>
                    <a:bodyPr lIns="54720" rIns="54720" tIns="36360" bIns="36360"/>
                    <a:p>
                      <a:pPr>
                        <a:lnSpc>
                          <a:spcPct val="100000"/>
                        </a:lnSpc>
                        <a:spcAft>
                          <a:spcPts val="601"/>
                        </a:spcAft>
                      </a:pPr>
                      <a:r>
                        <a:rPr b="1" lang="hu-H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DC tápegység</a:t>
                      </a:r>
                      <a:endParaRPr b="0" lang="hu-HU" sz="1000" spc="-1" strike="noStrike">
                        <a:latin typeface="Arial"/>
                      </a:endParaRPr>
                    </a:p>
                  </a:txBody>
                  <a:tcPr marL="54720" marR="547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4720" rIns="54720" tIns="36360" bIns="36360"/>
                    <a:p>
                      <a:pPr>
                        <a:lnSpc>
                          <a:spcPct val="100000"/>
                        </a:lnSpc>
                        <a:spcAft>
                          <a:spcPts val="601"/>
                        </a:spcAft>
                      </a:pPr>
                      <a:r>
                        <a:rPr b="0" lang="hu-H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Toroid trafós kialakítás</a:t>
                      </a:r>
                      <a:br/>
                      <a:r>
                        <a:rPr b="0" lang="hu-H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Bemenet: 230V AC 50Hz / ~1A</a:t>
                      </a:r>
                      <a:br/>
                      <a:r>
                        <a:rPr b="0" lang="hu-H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Kimenet: 24V DC / max. ~6,5A</a:t>
                      </a:r>
                      <a:br/>
                      <a:r>
                        <a:rPr b="0" lang="hu-H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Funkciók:</a:t>
                      </a:r>
                      <a:br/>
                      <a:r>
                        <a:rPr b="0" lang="hu-H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 Beépített zárlatvédelem / áramkorlát</a:t>
                      </a:r>
                      <a:br/>
                      <a:r>
                        <a:rPr b="0" lang="hu-H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 Állapot visszajelzés</a:t>
                      </a:r>
                      <a:br/>
                      <a:r>
                        <a:rPr b="0" lang="hu-H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 Kimeneti feszültség finombeállítás</a:t>
                      </a:r>
                      <a:endParaRPr b="0" lang="hu-HU" sz="1000" spc="-1" strike="noStrike">
                        <a:latin typeface="Arial"/>
                      </a:endParaRPr>
                    </a:p>
                  </a:txBody>
                  <a:tcPr marL="54720" marR="547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971640">
                <a:tc>
                  <a:txBody>
                    <a:bodyPr lIns="54720" rIns="54720" tIns="36360" bIns="36360"/>
                    <a:p>
                      <a:pPr>
                        <a:lnSpc>
                          <a:spcPct val="100000"/>
                        </a:lnSpc>
                        <a:spcAft>
                          <a:spcPts val="601"/>
                        </a:spcAft>
                      </a:pPr>
                      <a:r>
                        <a:rPr b="1" lang="hu-H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SV-SC2</a:t>
                      </a:r>
                      <a:br/>
                      <a:r>
                        <a:rPr b="1" lang="hu-H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vezérlőkártya</a:t>
                      </a:r>
                      <a:endParaRPr b="0" lang="hu-HU" sz="1000" spc="-1" strike="noStrike">
                        <a:latin typeface="Arial"/>
                      </a:endParaRPr>
                    </a:p>
                  </a:txBody>
                  <a:tcPr marL="54720" marR="547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4720" rIns="54720" tIns="36360" bIns="36360"/>
                    <a:p>
                      <a:pPr>
                        <a:lnSpc>
                          <a:spcPct val="100000"/>
                        </a:lnSpc>
                        <a:spcAft>
                          <a:spcPts val="601"/>
                        </a:spcAft>
                      </a:pPr>
                      <a:r>
                        <a:rPr b="0" lang="hu-H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Funkciók:</a:t>
                      </a:r>
                      <a:br/>
                      <a:r>
                        <a:rPr b="0" lang="hu-H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 FET-es H-híd PWM-es DC motorvezérléshez: max 50V / 20A, max</a:t>
                      </a:r>
                      <a:br/>
                      <a:r>
                        <a:rPr b="0" lang="hu-H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99% kitöltés</a:t>
                      </a:r>
                      <a:br/>
                      <a:r>
                        <a:rPr b="0" lang="hu-H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 RS485 - TTL konverter</a:t>
                      </a:r>
                      <a:br/>
                      <a:r>
                        <a:rPr b="0" lang="hu-H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- 5V tápfeszültség vezérlés</a:t>
                      </a:r>
                      <a:br/>
                      <a:r>
                        <a:rPr b="0" lang="hu-H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- 230V tápfeszültség vezérlés</a:t>
                      </a:r>
                      <a:endParaRPr b="0" lang="hu-HU" sz="1000" spc="-1" strike="noStrike">
                        <a:latin typeface="Arial"/>
                      </a:endParaRPr>
                    </a:p>
                  </a:txBody>
                  <a:tcPr marL="54720" marR="547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13" name="Kép 7" descr=""/>
          <p:cNvPicPr/>
          <p:nvPr/>
        </p:nvPicPr>
        <p:blipFill>
          <a:blip r:embed="rId2"/>
          <a:stretch/>
        </p:blipFill>
        <p:spPr>
          <a:xfrm>
            <a:off x="5940000" y="1700640"/>
            <a:ext cx="2866320" cy="2874600"/>
          </a:xfrm>
          <a:prstGeom prst="rect">
            <a:avLst/>
          </a:prstGeom>
          <a:ln>
            <a:noFill/>
          </a:ln>
        </p:spPr>
      </p:pic>
      <p:pic>
        <p:nvPicPr>
          <p:cNvPr id="114" name="Kép 8" descr=""/>
          <p:cNvPicPr/>
          <p:nvPr/>
        </p:nvPicPr>
        <p:blipFill>
          <a:blip r:embed="rId3"/>
          <a:stretch/>
        </p:blipFill>
        <p:spPr>
          <a:xfrm>
            <a:off x="5833800" y="4653000"/>
            <a:ext cx="3120120" cy="1755000"/>
          </a:xfrm>
          <a:prstGeom prst="rect">
            <a:avLst/>
          </a:prstGeom>
          <a:ln>
            <a:noFill/>
          </a:ln>
        </p:spPr>
      </p:pic>
      <p:pic>
        <p:nvPicPr>
          <p:cNvPr id="115" name="Picture 2" descr=""/>
          <p:cNvPicPr/>
          <p:nvPr/>
        </p:nvPicPr>
        <p:blipFill>
          <a:blip r:embed="rId4"/>
          <a:stretch/>
        </p:blipFill>
        <p:spPr>
          <a:xfrm>
            <a:off x="-180360" y="6625080"/>
            <a:ext cx="9432720" cy="465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0" dur="indefinite" restart="never" nodeType="tmRoot">
          <p:childTnLst>
            <p:seq>
              <p:cTn id="41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1200240" y="274680"/>
            <a:ext cx="748620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hu-HU" sz="4400" spc="-1" strike="noStrike">
                <a:solidFill>
                  <a:srgbClr val="000000"/>
                </a:solidFill>
                <a:latin typeface="Calibri"/>
              </a:rPr>
              <a:t>Antenna vezérlések</a:t>
            </a:r>
            <a:endParaRPr b="0" lang="hu-HU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7" name="Kép 4" descr=""/>
          <p:cNvPicPr/>
          <p:nvPr/>
        </p:nvPicPr>
        <p:blipFill>
          <a:blip r:embed="rId1"/>
          <a:stretch/>
        </p:blipFill>
        <p:spPr>
          <a:xfrm>
            <a:off x="107640" y="116640"/>
            <a:ext cx="1092240" cy="1079640"/>
          </a:xfrm>
          <a:prstGeom prst="rect">
            <a:avLst/>
          </a:prstGeom>
          <a:ln>
            <a:noFill/>
          </a:ln>
        </p:spPr>
      </p:pic>
      <p:sp>
        <p:nvSpPr>
          <p:cNvPr id="118" name="TextShape 2"/>
          <p:cNvSpPr txBox="1"/>
          <p:nvPr/>
        </p:nvSpPr>
        <p:spPr>
          <a:xfrm>
            <a:off x="457200" y="1484640"/>
            <a:ext cx="8229240" cy="4641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3200" spc="-1" strike="noStrike">
                <a:solidFill>
                  <a:srgbClr val="000000"/>
                </a:solidFill>
                <a:latin typeface="Calibri"/>
              </a:rPr>
              <a:t>SV-SP2 / SV-SP2V2:</a:t>
            </a:r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9" name="Kép 7" descr=""/>
          <p:cNvPicPr/>
          <p:nvPr/>
        </p:nvPicPr>
        <p:blipFill>
          <a:blip r:embed="rId2"/>
          <a:stretch/>
        </p:blipFill>
        <p:spPr>
          <a:xfrm>
            <a:off x="5940000" y="1700640"/>
            <a:ext cx="2866320" cy="2874600"/>
          </a:xfrm>
          <a:prstGeom prst="rect">
            <a:avLst/>
          </a:prstGeom>
          <a:ln>
            <a:noFill/>
          </a:ln>
        </p:spPr>
      </p:pic>
      <p:pic>
        <p:nvPicPr>
          <p:cNvPr id="120" name="Kép 8" descr=""/>
          <p:cNvPicPr/>
          <p:nvPr/>
        </p:nvPicPr>
        <p:blipFill>
          <a:blip r:embed="rId3"/>
          <a:stretch/>
        </p:blipFill>
        <p:spPr>
          <a:xfrm>
            <a:off x="5833800" y="4653000"/>
            <a:ext cx="3120120" cy="1755000"/>
          </a:xfrm>
          <a:prstGeom prst="rect">
            <a:avLst/>
          </a:prstGeom>
          <a:ln>
            <a:noFill/>
          </a:ln>
        </p:spPr>
      </p:pic>
      <p:pic>
        <p:nvPicPr>
          <p:cNvPr id="121" name="Picture 2" descr=""/>
          <p:cNvPicPr/>
          <p:nvPr/>
        </p:nvPicPr>
        <p:blipFill>
          <a:blip r:embed="rId4"/>
          <a:stretch/>
        </p:blipFill>
        <p:spPr>
          <a:xfrm>
            <a:off x="-180360" y="6625080"/>
            <a:ext cx="9432720" cy="465840"/>
          </a:xfrm>
          <a:prstGeom prst="rect">
            <a:avLst/>
          </a:prstGeom>
          <a:ln>
            <a:noFill/>
          </a:ln>
        </p:spPr>
      </p:pic>
      <p:pic>
        <p:nvPicPr>
          <p:cNvPr id="122" name="Kép 2" descr=""/>
          <p:cNvPicPr/>
          <p:nvPr/>
        </p:nvPicPr>
        <p:blipFill>
          <a:blip r:embed="rId5"/>
          <a:stretch/>
        </p:blipFill>
        <p:spPr>
          <a:xfrm>
            <a:off x="395640" y="1931400"/>
            <a:ext cx="4752000" cy="4692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2" dur="indefinite" restart="never" nodeType="tmRoot">
          <p:childTnLst>
            <p:seq>
              <p:cTn id="43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1200240" y="274680"/>
            <a:ext cx="748620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hu-HU" sz="4400" spc="-1" strike="noStrike">
                <a:solidFill>
                  <a:srgbClr val="000000"/>
                </a:solidFill>
                <a:latin typeface="Calibri"/>
              </a:rPr>
              <a:t>Antenna vezérlések</a:t>
            </a:r>
            <a:endParaRPr b="0" lang="hu-HU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4" name="Kép 4" descr=""/>
          <p:cNvPicPr/>
          <p:nvPr/>
        </p:nvPicPr>
        <p:blipFill>
          <a:blip r:embed="rId1"/>
          <a:stretch/>
        </p:blipFill>
        <p:spPr>
          <a:xfrm>
            <a:off x="107640" y="116640"/>
            <a:ext cx="1092240" cy="1079640"/>
          </a:xfrm>
          <a:prstGeom prst="rect">
            <a:avLst/>
          </a:prstGeom>
          <a:ln>
            <a:noFill/>
          </a:ln>
        </p:spPr>
      </p:pic>
      <p:sp>
        <p:nvSpPr>
          <p:cNvPr id="125" name="TextShape 2"/>
          <p:cNvSpPr txBox="1"/>
          <p:nvPr/>
        </p:nvSpPr>
        <p:spPr>
          <a:xfrm>
            <a:off x="457200" y="1556640"/>
            <a:ext cx="8229240" cy="4569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3200" spc="-1" strike="noStrike">
                <a:solidFill>
                  <a:srgbClr val="000000"/>
                </a:solidFill>
                <a:latin typeface="Calibri"/>
              </a:rPr>
              <a:t>SV-SP1V2:</a:t>
            </a:r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hu-HU" sz="2000" spc="-1" strike="noStrike">
                <a:solidFill>
                  <a:srgbClr val="000000"/>
                </a:solidFill>
                <a:latin typeface="Calibri"/>
              </a:rPr>
              <a:t>Kiegészítő szervomotoros lnb korrekció</a:t>
            </a:r>
            <a:endParaRPr b="0" lang="hu-HU" sz="2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6" name="Picture 2" descr=""/>
          <p:cNvPicPr/>
          <p:nvPr/>
        </p:nvPicPr>
        <p:blipFill>
          <a:blip r:embed="rId2"/>
          <a:stretch/>
        </p:blipFill>
        <p:spPr>
          <a:xfrm>
            <a:off x="-180360" y="6625080"/>
            <a:ext cx="9432720" cy="465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4" dur="indefinite" restart="never" nodeType="tmRoot">
          <p:childTnLst>
            <p:seq>
              <p:cTn id="45" dur="indefinite" nodeType="mainSeq"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nodeType="afterEffect" fill="hold" presetClass="mediacall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id="49" restart="whenNotActive" nodeType="interactiveSeq" fill="hold">
                <p:childTnLst>
                  <p:par>
                    <p:cTn id="50" fill="hold">
                      <p:stCondLst/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nodeType="clickEffect" fill="hold" presetClass="mediacall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1200240" y="274680"/>
            <a:ext cx="748620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hu-HU" sz="4400" spc="-1" strike="noStrike">
                <a:solidFill>
                  <a:srgbClr val="000000"/>
                </a:solidFill>
                <a:latin typeface="Calibri"/>
              </a:rPr>
              <a:t>Antenna vezérlések</a:t>
            </a:r>
            <a:endParaRPr b="0" lang="hu-HU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8" name="Kép 4" descr=""/>
          <p:cNvPicPr/>
          <p:nvPr/>
        </p:nvPicPr>
        <p:blipFill>
          <a:blip r:embed="rId1"/>
          <a:stretch/>
        </p:blipFill>
        <p:spPr>
          <a:xfrm>
            <a:off x="107640" y="116640"/>
            <a:ext cx="1092240" cy="1079640"/>
          </a:xfrm>
          <a:prstGeom prst="rect">
            <a:avLst/>
          </a:prstGeom>
          <a:ln>
            <a:noFill/>
          </a:ln>
        </p:spPr>
      </p:pic>
      <p:sp>
        <p:nvSpPr>
          <p:cNvPr id="129" name="TextShape 2"/>
          <p:cNvSpPr txBox="1"/>
          <p:nvPr/>
        </p:nvSpPr>
        <p:spPr>
          <a:xfrm>
            <a:off x="457200" y="1556640"/>
            <a:ext cx="8229240" cy="4569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3200" spc="-1" strike="noStrike">
                <a:solidFill>
                  <a:srgbClr val="000000"/>
                </a:solidFill>
                <a:latin typeface="Calibri"/>
              </a:rPr>
              <a:t>SV-SPS1:</a:t>
            </a:r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hu-H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0" name="Picture 2" descr=""/>
          <p:cNvPicPr/>
          <p:nvPr/>
        </p:nvPicPr>
        <p:blipFill>
          <a:blip r:embed="rId2"/>
          <a:stretch/>
        </p:blipFill>
        <p:spPr>
          <a:xfrm>
            <a:off x="-180360" y="6625080"/>
            <a:ext cx="9432720" cy="465840"/>
          </a:xfrm>
          <a:prstGeom prst="rect">
            <a:avLst/>
          </a:prstGeom>
          <a:ln>
            <a:noFill/>
          </a:ln>
        </p:spPr>
      </p:pic>
      <p:pic>
        <p:nvPicPr>
          <p:cNvPr id="131" name="Kép 7" descr=""/>
          <p:cNvPicPr/>
          <p:nvPr/>
        </p:nvPicPr>
        <p:blipFill>
          <a:blip r:embed="rId3"/>
          <a:stretch/>
        </p:blipFill>
        <p:spPr>
          <a:xfrm>
            <a:off x="4511160" y="3894480"/>
            <a:ext cx="4525200" cy="2545200"/>
          </a:xfrm>
          <a:prstGeom prst="rect">
            <a:avLst/>
          </a:prstGeom>
          <a:ln>
            <a:noFill/>
          </a:ln>
        </p:spPr>
      </p:pic>
      <p:pic>
        <p:nvPicPr>
          <p:cNvPr id="132" name="Kép 3" descr=""/>
          <p:cNvPicPr/>
          <p:nvPr/>
        </p:nvPicPr>
        <p:blipFill>
          <a:blip r:embed="rId4"/>
          <a:stretch/>
        </p:blipFill>
        <p:spPr>
          <a:xfrm>
            <a:off x="395640" y="2205000"/>
            <a:ext cx="4536000" cy="3378600"/>
          </a:xfrm>
          <a:prstGeom prst="rect">
            <a:avLst/>
          </a:prstGeom>
          <a:ln>
            <a:noFill/>
          </a:ln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782</TotalTime>
  <Application>LibreOffice/5.4.0.3$Windows_x86 LibreOffice_project/7556cbc6811c9d992f4064ab9287069087d7f62c</Application>
  <Words>260</Words>
  <Paragraphs>68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2019-04-03T08:08:52Z</dcterms:created>
  <dc:creator>Pingu</dc:creator>
  <dc:description/>
  <dc:language>hu-HU</dc:language>
  <cp:lastModifiedBy>Pingu</cp:lastModifiedBy>
  <dcterms:modified xsi:type="dcterms:W3CDTF">2019-04-11T12:11:35Z</dcterms:modified>
  <cp:revision>24</cp:revision>
  <dc:subject/>
  <dc:title>PowerPoint bemutató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1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7</vt:i4>
  </property>
  <property fmtid="{D5CDD505-2E9C-101B-9397-08002B2CF9AE}" pid="7" name="Notes">
    <vt:i4>0</vt:i4>
  </property>
  <property fmtid="{D5CDD505-2E9C-101B-9397-08002B2CF9AE}" pid="8" name="PresentationFormat">
    <vt:lpwstr>Diavetítés a képernyőre (4:3 oldalarány)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19</vt:i4>
  </property>
</Properties>
</file>