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61" r:id="rId2"/>
    <p:sldId id="457" r:id="rId3"/>
    <p:sldId id="447" r:id="rId4"/>
    <p:sldId id="454" r:id="rId5"/>
    <p:sldId id="458" r:id="rId6"/>
    <p:sldId id="455" r:id="rId7"/>
    <p:sldId id="453" r:id="rId8"/>
    <p:sldId id="464" r:id="rId9"/>
    <p:sldId id="445" r:id="rId10"/>
    <p:sldId id="459" r:id="rId11"/>
    <p:sldId id="429" r:id="rId12"/>
    <p:sldId id="433" r:id="rId13"/>
    <p:sldId id="441" r:id="rId14"/>
    <p:sldId id="430" r:id="rId15"/>
    <p:sldId id="434" r:id="rId16"/>
    <p:sldId id="440" r:id="rId17"/>
    <p:sldId id="425" r:id="rId18"/>
    <p:sldId id="426" r:id="rId19"/>
    <p:sldId id="428" r:id="rId20"/>
    <p:sldId id="462" r:id="rId21"/>
    <p:sldId id="427" r:id="rId22"/>
    <p:sldId id="432" r:id="rId23"/>
    <p:sldId id="436" r:id="rId24"/>
    <p:sldId id="437" r:id="rId25"/>
    <p:sldId id="438" r:id="rId26"/>
    <p:sldId id="446" r:id="rId27"/>
    <p:sldId id="431" r:id="rId28"/>
    <p:sldId id="435" r:id="rId29"/>
    <p:sldId id="444" r:id="rId30"/>
    <p:sldId id="439" r:id="rId31"/>
    <p:sldId id="420" r:id="rId32"/>
    <p:sldId id="424" r:id="rId33"/>
    <p:sldId id="421" r:id="rId34"/>
    <p:sldId id="422" r:id="rId35"/>
    <p:sldId id="423" r:id="rId36"/>
    <p:sldId id="463" r:id="rId37"/>
  </p:sldIdLst>
  <p:sldSz cx="9144000" cy="6858000" type="screen4x3"/>
  <p:notesSz cx="7102475" cy="10234613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>
      <p:cViewPr varScale="1">
        <p:scale>
          <a:sx n="113" d="100"/>
          <a:sy n="113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4612"/>
    </p:cViewPr>
  </p:sorterViewPr>
  <p:notesViewPr>
    <p:cSldViewPr>
      <p:cViewPr varScale="1">
        <p:scale>
          <a:sx n="77" d="100"/>
          <a:sy n="77" d="100"/>
        </p:scale>
        <p:origin x="29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845B7-E43A-4C01-A880-3F51CB2C9016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5A4B1CE-C831-4123-A57F-650A0768D91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9982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DCEA5D-AE25-4E33-A1A4-F1AAE84DDD66}" type="datetimeFigureOut">
              <a:rPr lang="en-US"/>
              <a:pPr>
                <a:defRPr/>
              </a:pPr>
              <a:t>5/21/2019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en-US" noProof="0" smtClean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35A6FF-0BC7-476E-B60A-D1949D7A44CF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82274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5A6FF-0BC7-476E-B60A-D1949D7A44CF}" type="slidenum">
              <a:rPr lang="en-US" altLang="hu-HU" smtClean="0"/>
              <a:pPr/>
              <a:t>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994091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13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3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14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1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15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90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16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71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17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2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18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41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19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64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20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42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21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36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22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8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3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3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30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23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03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24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93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25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5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26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84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27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21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28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28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33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29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29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49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30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30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89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31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31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84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32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4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97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33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33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6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34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34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31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35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35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0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5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6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29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7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7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8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5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11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1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677BFA-4A62-4D56-BE94-F7C08DDF049D}" type="slidenum">
              <a:rPr lang="hu-HU" altLang="hu-HU" sz="130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hu-HU" altLang="hu-H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38600" y="9753600"/>
            <a:ext cx="30511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583" tIns="55292" rIns="110583" bIns="55292" anchor="b"/>
          <a:lstStyle/>
          <a:p>
            <a:pPr algn="r" defTabSz="1103313"/>
            <a:fld id="{187AD957-BA92-4186-B731-0F244C32552F}" type="slidenum">
              <a:rPr lang="hu-HU" altLang="hu-HU" sz="1400">
                <a:solidFill>
                  <a:srgbClr val="000000"/>
                </a:solidFill>
                <a:latin typeface="Times New Roman" pitchFamily="18" charset="0"/>
              </a:rPr>
              <a:pPr algn="r" defTabSz="1103313"/>
              <a:t>12</a:t>
            </a:fld>
            <a:endParaRPr lang="hu-HU" altLang="hu-H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6163" y="758825"/>
            <a:ext cx="5080000" cy="3811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876800"/>
            <a:ext cx="5259387" cy="4570413"/>
          </a:xfrm>
          <a:noFill/>
        </p:spPr>
        <p:txBody>
          <a:bodyPr wrap="square" lIns="110583" tIns="55292" rIns="110583" bIns="552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0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DC2B-FB39-4FC4-B8D1-8A9B16838C76}" type="datetime1">
              <a:rPr lang="hu-HU" smtClean="0"/>
              <a:t>2019.05.21.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35634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8D64CF1D-1E83-4AA5-8772-CA25B3CE54BA}" type="slidenum">
              <a:rPr lang="hu-HU" altLang="hu-HU" smtClean="0"/>
              <a:pPr/>
              <a:t>‹#›</a:t>
            </a:fld>
            <a:r>
              <a:rPr lang="hu-HU" altLang="hu-HU" dirty="0" smtClean="0"/>
              <a:t> / 27</a:t>
            </a:r>
            <a:endParaRPr lang="hu-HU" alt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68F4-87D2-40E3-8D4D-B318CE0D4524}" type="datetime1">
              <a:rPr lang="hu-HU" smtClean="0"/>
              <a:t>2019.05.21.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3C2E-BC71-43AC-954C-EE7FA24A001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39C8-541E-44BB-85A8-893CE5342651}" type="datetime1">
              <a:rPr lang="hu-HU" smtClean="0"/>
              <a:t>2019.05.21.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8123-A09C-4461-B222-0B2A063C3C6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FE2DB-2651-4375-9C51-D394CE4E33BB}" type="datetime1">
              <a:rPr lang="hu-HU" smtClean="0"/>
              <a:t>2019.05.21.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E67A1-251B-4EAC-BB64-C416C78B443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3407-738A-4965-AB88-ECC5C65AE5E8}" type="datetime1">
              <a:rPr lang="hu-HU" smtClean="0"/>
              <a:t>2019.05.21.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346D0-02B8-44DC-8F45-F65056BA3AB4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F1B0-44AF-4A57-AD01-51005F9CEBE3}" type="datetime1">
              <a:rPr lang="hu-HU" smtClean="0"/>
              <a:t>2019.05.21.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116F-AEB3-4EA7-A7B4-A73B7AA0B45B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3DD3-8842-42BF-959D-C1DBF676F3F4}" type="datetime1">
              <a:rPr lang="hu-HU" smtClean="0"/>
              <a:t>2019.05.21.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5B557-B94C-494C-8A0C-13422ED6079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45AE-32AF-4617-9E2E-66FBA19F38C3}" type="datetime1">
              <a:rPr lang="hu-HU" smtClean="0"/>
              <a:t>2019.05.21.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DF009-8EBC-4D6F-8F36-B4E891AA170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8E32-7FCA-4F3A-B805-F49218A4EAED}" type="datetime1">
              <a:rPr lang="hu-HU" smtClean="0"/>
              <a:t>2019.05.21.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F5038-C092-4C86-81BC-DD8835755311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F001-90DC-4EF5-AAEA-E953D7B4C1CD}" type="datetime1">
              <a:rPr lang="hu-HU" smtClean="0"/>
              <a:t>2019.05.21.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05EFA-16EA-41CA-BBE6-39B38600F797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2876-3D0A-4011-9598-DF6D8D168C66}" type="datetime1">
              <a:rPr lang="hu-HU" smtClean="0"/>
              <a:t>2019.05.21.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935F-08A0-42DC-9419-69C313F05E0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title style</a:t>
            </a:r>
            <a:endParaRPr lang="hu-HU" alt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r>
              <a:rPr lang="en-US" altLang="hu-HU" smtClean="0"/>
              <a:t>Third level</a:t>
            </a:r>
          </a:p>
          <a:p>
            <a:pPr lvl="3"/>
            <a:r>
              <a:rPr lang="en-US" altLang="hu-HU" smtClean="0"/>
              <a:t>Fourth level</a:t>
            </a:r>
          </a:p>
          <a:p>
            <a:pPr lvl="4"/>
            <a:r>
              <a:rPr lang="en-US" altLang="hu-HU" smtClean="0"/>
              <a:t>Fifth level</a:t>
            </a:r>
            <a:endParaRPr lang="hu-HU" altLang="hu-H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A83EA0-8BA1-42A5-BCF2-D2173D141B6E}" type="datetime1">
              <a:rPr lang="hu-HU" smtClean="0"/>
              <a:t>2019.05.21.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44B35E0-76A8-4EC8-84EA-481E17ADCBA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07950" y="2584450"/>
            <a:ext cx="8928100" cy="1685925"/>
          </a:xfrm>
        </p:spPr>
        <p:txBody>
          <a:bodyPr/>
          <a:lstStyle/>
          <a:p>
            <a:pPr eaLnBrk="1" hangingPunct="1">
              <a:tabLst>
                <a:tab pos="2417763" algn="l"/>
              </a:tabLst>
            </a:pPr>
            <a:r>
              <a:rPr lang="hu-HU" altLang="hu-HU" sz="2800" dirty="0" smtClean="0"/>
              <a:t>A HTE </a:t>
            </a:r>
            <a:br>
              <a:rPr lang="hu-HU" altLang="hu-HU" sz="2800" dirty="0" smtClean="0"/>
            </a:br>
            <a:r>
              <a:rPr lang="hu-HU" altLang="hu-HU" sz="2800" dirty="0" smtClean="0"/>
              <a:t>Vételtechnikai, Kábeltelevíziós Szakosztálya és a Média Klub</a:t>
            </a:r>
            <a:br>
              <a:rPr lang="hu-HU" altLang="hu-HU" sz="2800" dirty="0" smtClean="0"/>
            </a:br>
            <a:r>
              <a:rPr lang="hu-HU" altLang="hu-HU" sz="2800" dirty="0" smtClean="0"/>
              <a:t>előadása a BME TMIT I. épület B. 210-ben </a:t>
            </a:r>
            <a:br>
              <a:rPr lang="hu-HU" altLang="hu-HU" sz="2800" dirty="0" smtClean="0"/>
            </a:br>
            <a:r>
              <a:rPr lang="hu-HU" altLang="hu-HU" sz="3200" dirty="0" smtClean="0"/>
              <a:t/>
            </a:r>
            <a:br>
              <a:rPr lang="hu-HU" altLang="hu-HU" sz="3200" dirty="0" smtClean="0"/>
            </a:br>
            <a:r>
              <a:rPr lang="hu-HU" altLang="hu-HU" sz="3200" dirty="0" smtClean="0"/>
              <a:t>Mobilinternet semlegesség gyakorlati mérése</a:t>
            </a: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000" dirty="0" smtClean="0"/>
              <a:t>Előadók</a:t>
            </a:r>
            <a:r>
              <a:rPr lang="hu-HU" altLang="hu-HU" sz="2000" dirty="0" smtClean="0"/>
              <a:t>:</a:t>
            </a:r>
            <a:r>
              <a:rPr lang="hu-HU" altLang="hu-HU" sz="2000" dirty="0" smtClean="0"/>
              <a:t/>
            </a:r>
            <a:br>
              <a:rPr lang="hu-HU" altLang="hu-HU" sz="2000" dirty="0" smtClean="0"/>
            </a:br>
            <a:r>
              <a:rPr lang="hu-HU" altLang="hu-HU" sz="2000" dirty="0" smtClean="0"/>
              <a:t>dr. Darabos Zoltán, Szabó Csaba (COMPU-CONSULT Kft</a:t>
            </a:r>
            <a:r>
              <a:rPr lang="hu-HU" altLang="hu-HU" sz="2000" dirty="0"/>
              <a:t>.),</a:t>
            </a:r>
            <a:br>
              <a:rPr lang="hu-HU" altLang="hu-HU" sz="2000" dirty="0"/>
            </a:br>
            <a:r>
              <a:rPr lang="hu-HU" altLang="hu-HU" sz="2000" dirty="0" err="1"/>
              <a:t>Ritoók</a:t>
            </a:r>
            <a:r>
              <a:rPr lang="hu-HU" altLang="hu-HU" sz="2000"/>
              <a:t> Zsigmond (</a:t>
            </a:r>
            <a:r>
              <a:rPr lang="hu-HU" altLang="hu-HU" sz="2000"/>
              <a:t>NMHH</a:t>
            </a:r>
            <a:r>
              <a:rPr lang="hu-HU" altLang="hu-HU" sz="2000" smtClean="0"/>
              <a:t>)</a:t>
            </a:r>
            <a:br>
              <a:rPr lang="hu-HU" altLang="hu-HU" sz="2000" smtClean="0"/>
            </a:br>
            <a:r>
              <a:rPr lang="hu-HU" altLang="hu-HU" sz="2000" dirty="0" smtClean="0"/>
              <a:t/>
            </a:r>
            <a:br>
              <a:rPr lang="hu-HU" altLang="hu-HU" sz="2000" dirty="0" smtClean="0"/>
            </a:br>
            <a:r>
              <a:rPr lang="hu-HU" altLang="hu-HU" sz="2400" dirty="0" smtClean="0"/>
              <a:t/>
            </a:r>
            <a:br>
              <a:rPr lang="hu-HU" altLang="hu-HU" sz="2400" dirty="0" smtClean="0"/>
            </a:br>
            <a:r>
              <a:rPr lang="hu-HU" altLang="hu-HU" sz="2400" dirty="0" smtClean="0"/>
              <a:t>2019.05.23.</a:t>
            </a:r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</p:spTree>
    <p:extLst>
      <p:ext uri="{BB962C8B-B14F-4D97-AF65-F5344CB8AC3E}">
        <p14:creationId xmlns:p14="http://schemas.microsoft.com/office/powerpoint/2010/main" val="2155649553"/>
      </p:ext>
    </p:extLst>
  </p:cSld>
  <p:clrMapOvr>
    <a:masterClrMapping/>
  </p:clrMapOvr>
  <p:transition spd="slow" advTm="3113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261194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Szolgáltatói nyilatkozat</a:t>
            </a:r>
            <a:br>
              <a:rPr lang="hu-HU" altLang="hu-HU" dirty="0" smtClean="0"/>
            </a:br>
            <a:r>
              <a:rPr lang="hu-HU" altLang="hu-HU" sz="4000" dirty="0"/>
              <a:t>Minden </a:t>
            </a:r>
            <a:r>
              <a:rPr lang="hu-HU" altLang="hu-HU" sz="4000" dirty="0" err="1"/>
              <a:t>ÁSZF-nek</a:t>
            </a:r>
            <a:r>
              <a:rPr lang="hu-HU" altLang="hu-HU" sz="4000" dirty="0"/>
              <a:t> </a:t>
            </a:r>
            <a:r>
              <a:rPr lang="hu-HU" altLang="hu-HU" sz="4000" dirty="0" smtClean="0"/>
              <a:t>része!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3199" y="1916832"/>
            <a:ext cx="85976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4.2. Amennyiben a szolgáltató hálózatában </a:t>
            </a:r>
            <a:r>
              <a:rPr lang="hu-HU" sz="2800" b="1" dirty="0"/>
              <a:t>forgalommérést</a:t>
            </a:r>
            <a:r>
              <a:rPr lang="hu-HU" sz="2800" dirty="0"/>
              <a:t>,</a:t>
            </a:r>
            <a:r>
              <a:rPr lang="hu-HU" sz="2000" dirty="0"/>
              <a:t> </a:t>
            </a:r>
            <a:r>
              <a:rPr lang="hu-HU" sz="2800" b="1" dirty="0"/>
              <a:t>irányítást</a:t>
            </a:r>
            <a:r>
              <a:rPr lang="hu-HU" sz="2000" dirty="0"/>
              <a:t>, </a:t>
            </a:r>
            <a:r>
              <a:rPr lang="hu-HU" sz="2800" b="1" dirty="0"/>
              <a:t>menedzselést</a:t>
            </a:r>
            <a:r>
              <a:rPr lang="hu-HU" sz="2000" dirty="0"/>
              <a:t> alkalmaz, és ez hatással van a szolgáltatás </a:t>
            </a:r>
            <a:r>
              <a:rPr lang="hu-HU" sz="2800" b="1" dirty="0"/>
              <a:t>minőségére</a:t>
            </a:r>
            <a:r>
              <a:rPr lang="hu-HU" sz="2000" dirty="0"/>
              <a:t>, vagy az elektronikus hírközlési szolgáltatás útján elérhető más szolgáltatásokhoz, tartalmakhoz, alkalmazásokhoz történő </a:t>
            </a:r>
            <a:r>
              <a:rPr lang="hu-HU" sz="2800" b="1" dirty="0"/>
              <a:t>hozzáférésre</a:t>
            </a:r>
            <a:r>
              <a:rPr lang="hu-HU" sz="2000" dirty="0"/>
              <a:t>, az erre vonatkozó szabályok részletes ismertetése </a:t>
            </a:r>
          </a:p>
        </p:txBody>
      </p:sp>
      <p:sp>
        <p:nvSpPr>
          <p:cNvPr id="6" name="Lekerekített téglalapbuborék 5"/>
          <p:cNvSpPr/>
          <p:nvPr/>
        </p:nvSpPr>
        <p:spPr>
          <a:xfrm>
            <a:off x="588876" y="5090216"/>
            <a:ext cx="5832648" cy="864096"/>
          </a:xfrm>
          <a:prstGeom prst="wedgeRoundRectCallout">
            <a:avLst>
              <a:gd name="adj1" fmla="val -33575"/>
              <a:gd name="adj2" fmla="val -132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alábbiakban megvizsgáljuk az erre adott válaszokat és a forgalomszabályozási eseteket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10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4091833862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1. Szolgáltató ÁSZF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8" y="1873921"/>
            <a:ext cx="8971603" cy="1661408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0" y="6550223"/>
            <a:ext cx="255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ÁSZF hatályos 2019. május 1-től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11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1" name="Ellipszis 10"/>
          <p:cNvSpPr/>
          <p:nvPr/>
        </p:nvSpPr>
        <p:spPr>
          <a:xfrm>
            <a:off x="251520" y="3043341"/>
            <a:ext cx="4752528" cy="529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220468" y="1741458"/>
            <a:ext cx="580628" cy="529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600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1.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/>
              <a:t>2/a. melléklet 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2300879"/>
            <a:ext cx="7776864" cy="1888421"/>
          </a:xfrm>
          <a:prstGeom prst="rect">
            <a:avLst/>
          </a:prstGeom>
        </p:spPr>
      </p:pic>
      <p:sp>
        <p:nvSpPr>
          <p:cNvPr id="10" name="Lekerekített téglalapbuborék 9"/>
          <p:cNvSpPr/>
          <p:nvPr/>
        </p:nvSpPr>
        <p:spPr>
          <a:xfrm>
            <a:off x="125016" y="1231731"/>
            <a:ext cx="2763416" cy="646948"/>
          </a:xfrm>
          <a:prstGeom prst="wedgeRoundRectCallout">
            <a:avLst>
              <a:gd name="adj1" fmla="val -8996"/>
              <a:gd name="adj2" fmla="val 126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4.2 fejezet nem szerepel a hivatkozott mellékletben</a:t>
            </a:r>
            <a:endParaRPr lang="hu-HU" dirty="0"/>
          </a:p>
        </p:txBody>
      </p:sp>
      <p:sp>
        <p:nvSpPr>
          <p:cNvPr id="11" name="Ellipszis 10"/>
          <p:cNvSpPr/>
          <p:nvPr/>
        </p:nvSpPr>
        <p:spPr>
          <a:xfrm>
            <a:off x="1068665" y="2399777"/>
            <a:ext cx="432048" cy="957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Lekerekített téglalapbuborék 11"/>
          <p:cNvSpPr/>
          <p:nvPr/>
        </p:nvSpPr>
        <p:spPr>
          <a:xfrm>
            <a:off x="3563888" y="1644709"/>
            <a:ext cx="1309700" cy="445070"/>
          </a:xfrm>
          <a:prstGeom prst="wedgeRoundRectCallout">
            <a:avLst>
              <a:gd name="adj1" fmla="val -213923"/>
              <a:gd name="adj2" fmla="val 218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Cseles !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12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-36512" y="450912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/>
              <a:t>2/d. melléklet 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Lekerekített téglalapbuborék 13"/>
          <p:cNvSpPr/>
          <p:nvPr/>
        </p:nvSpPr>
        <p:spPr>
          <a:xfrm>
            <a:off x="2339752" y="5522319"/>
            <a:ext cx="4752528" cy="646948"/>
          </a:xfrm>
          <a:prstGeom prst="wedgeRoundRectCallout">
            <a:avLst>
              <a:gd name="adj1" fmla="val -15101"/>
              <a:gd name="adj2" fmla="val 48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Nincs benne vonatkozó nyilatkozat, másról szól.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067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>
                <a:cs typeface="Arial" panose="020B0604020202020204" pitchFamily="34" charset="0"/>
              </a:rPr>
              <a:t>1. Szolgáltató </a:t>
            </a:r>
            <a:r>
              <a:rPr lang="hu-HU" altLang="hu-HU" sz="4000" dirty="0" smtClean="0">
                <a:cs typeface="Arial" panose="020B0604020202020204" pitchFamily="34" charset="0"/>
              </a:rPr>
              <a:t>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/>
              <a:t>Garantált sebesség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556792"/>
            <a:ext cx="8219993" cy="3343726"/>
          </a:xfrm>
          <a:prstGeom prst="rect">
            <a:avLst/>
          </a:prstGeom>
        </p:spPr>
      </p:pic>
      <p:sp>
        <p:nvSpPr>
          <p:cNvPr id="12" name="Lekerekített téglalapbuborék 11"/>
          <p:cNvSpPr/>
          <p:nvPr/>
        </p:nvSpPr>
        <p:spPr>
          <a:xfrm>
            <a:off x="5516728" y="5159270"/>
            <a:ext cx="3303744" cy="1150049"/>
          </a:xfrm>
          <a:prstGeom prst="wedgeRoundRectCallout">
            <a:avLst>
              <a:gd name="adj1" fmla="val -17104"/>
              <a:gd name="adj2" fmla="val -74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13/2011 NMHH rendelet </a:t>
            </a:r>
          </a:p>
          <a:p>
            <a:pPr algn="ctr"/>
            <a:r>
              <a:rPr lang="hu-HU" dirty="0" smtClean="0"/>
              <a:t>7.§ / (2) szerint van megadva a mértékegység!</a:t>
            </a:r>
          </a:p>
          <a:p>
            <a:pPr algn="ctr"/>
            <a:r>
              <a:rPr lang="hu-HU" dirty="0" smtClean="0"/>
              <a:t>Azaz x,</a:t>
            </a:r>
            <a:r>
              <a:rPr lang="hu-HU" dirty="0" err="1" smtClean="0"/>
              <a:t>xx</a:t>
            </a:r>
            <a:r>
              <a:rPr lang="hu-HU" dirty="0" smtClean="0"/>
              <a:t> Mbit/s</a:t>
            </a:r>
            <a:endParaRPr lang="hu-HU" dirty="0"/>
          </a:p>
        </p:txBody>
      </p:sp>
      <p:sp>
        <p:nvSpPr>
          <p:cNvPr id="13" name="Lekerekített téglalapbuborék 12"/>
          <p:cNvSpPr/>
          <p:nvPr/>
        </p:nvSpPr>
        <p:spPr>
          <a:xfrm>
            <a:off x="2421779" y="4993727"/>
            <a:ext cx="2936785" cy="821892"/>
          </a:xfrm>
          <a:prstGeom prst="wedgeRoundRectCallout">
            <a:avLst>
              <a:gd name="adj1" fmla="val 75782"/>
              <a:gd name="adj2" fmla="val -81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Mértékegység szerint helyes, érték szerint különleges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525344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13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1" name="Ellipszis 10"/>
          <p:cNvSpPr/>
          <p:nvPr/>
        </p:nvSpPr>
        <p:spPr>
          <a:xfrm>
            <a:off x="6444208" y="3415547"/>
            <a:ext cx="936104" cy="1471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539552" y="3648700"/>
            <a:ext cx="18002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92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2. </a:t>
            </a:r>
            <a:r>
              <a:rPr lang="hu-HU" altLang="hu-HU" sz="4000" dirty="0">
                <a:cs typeface="Arial" panose="020B0604020202020204" pitchFamily="34" charset="0"/>
              </a:rPr>
              <a:t>Szolgáltató </a:t>
            </a:r>
            <a:r>
              <a:rPr lang="hu-HU" altLang="hu-HU" sz="4000" dirty="0" smtClean="0">
                <a:cs typeface="Arial" panose="020B0604020202020204" pitchFamily="34" charset="0"/>
              </a:rPr>
              <a:t>ÁSZF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572" y="1916832"/>
            <a:ext cx="7992888" cy="3689025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>
          <a:xfrm>
            <a:off x="2304120" y="5344329"/>
            <a:ext cx="61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827584" y="5559236"/>
            <a:ext cx="16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0" y="6550223"/>
            <a:ext cx="255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ÁSZF hatályos 2019. május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-től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kerekített téglalapbuborék 13"/>
          <p:cNvSpPr/>
          <p:nvPr/>
        </p:nvSpPr>
        <p:spPr>
          <a:xfrm>
            <a:off x="4716016" y="5662077"/>
            <a:ext cx="3096345" cy="657114"/>
          </a:xfrm>
          <a:prstGeom prst="wedgeRoundRectCallout">
            <a:avLst>
              <a:gd name="adj1" fmla="val -19018"/>
              <a:gd name="adj2" fmla="val -75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 elég laza. Milyen mértékig, mennyi ideig, </a:t>
            </a:r>
            <a:r>
              <a:rPr lang="hu-HU" dirty="0" err="1" smtClean="0"/>
              <a:t>stb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14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31389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9087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2. </a:t>
            </a:r>
            <a:r>
              <a:rPr lang="hu-HU" altLang="hu-HU" sz="4000" dirty="0">
                <a:cs typeface="Arial" panose="020B0604020202020204" pitchFamily="34" charset="0"/>
              </a:rPr>
              <a:t>Szolgáltató </a:t>
            </a:r>
            <a:r>
              <a:rPr lang="hu-HU" altLang="hu-HU" sz="4000" dirty="0" smtClean="0">
                <a:cs typeface="Arial" panose="020B0604020202020204" pitchFamily="34" charset="0"/>
              </a:rPr>
              <a:t>ÁSZF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38" t="28193" r="29525" b="15108"/>
          <a:stretch/>
        </p:blipFill>
        <p:spPr>
          <a:xfrm>
            <a:off x="2339752" y="1278052"/>
            <a:ext cx="6235088" cy="4588084"/>
          </a:xfrm>
          <a:prstGeom prst="rect">
            <a:avLst/>
          </a:prstGeom>
        </p:spPr>
      </p:pic>
      <p:cxnSp>
        <p:nvCxnSpPr>
          <p:cNvPr id="11" name="Egyenes összekötő 10"/>
          <p:cNvCxnSpPr/>
          <p:nvPr/>
        </p:nvCxnSpPr>
        <p:spPr>
          <a:xfrm>
            <a:off x="2898000" y="2060848"/>
            <a:ext cx="8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104040" y="1916832"/>
            <a:ext cx="43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2862600" y="2852936"/>
            <a:ext cx="298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7236296" y="2860989"/>
            <a:ext cx="115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4104040" y="3212976"/>
            <a:ext cx="39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3995936" y="2977539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5666684" y="4779060"/>
            <a:ext cx="2757355" cy="450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5976007" y="2467033"/>
            <a:ext cx="1043917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" name="Lekerekített téglalapbuborék 19"/>
          <p:cNvSpPr/>
          <p:nvPr/>
        </p:nvSpPr>
        <p:spPr>
          <a:xfrm>
            <a:off x="926264" y="1592551"/>
            <a:ext cx="1075488" cy="324281"/>
          </a:xfrm>
          <a:prstGeom prst="wedgeRoundRectCallout">
            <a:avLst>
              <a:gd name="adj1" fmla="val 97493"/>
              <a:gd name="adj2" fmla="val 31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21" name="Lekerekített téglalapbuborék 20"/>
          <p:cNvSpPr/>
          <p:nvPr/>
        </p:nvSpPr>
        <p:spPr>
          <a:xfrm>
            <a:off x="926264" y="2556385"/>
            <a:ext cx="1075488" cy="324281"/>
          </a:xfrm>
          <a:prstGeom prst="wedgeRoundRectCallout">
            <a:avLst>
              <a:gd name="adj1" fmla="val 97493"/>
              <a:gd name="adj2" fmla="val 21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22" name="Lekerekített téglalapbuborék 21"/>
          <p:cNvSpPr/>
          <p:nvPr/>
        </p:nvSpPr>
        <p:spPr>
          <a:xfrm>
            <a:off x="152400" y="3087916"/>
            <a:ext cx="2331368" cy="629116"/>
          </a:xfrm>
          <a:prstGeom prst="wedgeRoundRectCallout">
            <a:avLst>
              <a:gd name="adj1" fmla="val 61177"/>
              <a:gd name="adj2" fmla="val -787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forgalomszabályozást?</a:t>
            </a:r>
            <a:endParaRPr lang="hu-HU" dirty="0"/>
          </a:p>
        </p:txBody>
      </p:sp>
      <p:sp>
        <p:nvSpPr>
          <p:cNvPr id="23" name="Lekerekített téglalapbuborék 22"/>
          <p:cNvSpPr/>
          <p:nvPr/>
        </p:nvSpPr>
        <p:spPr>
          <a:xfrm>
            <a:off x="206632" y="3884324"/>
            <a:ext cx="2331368" cy="629116"/>
          </a:xfrm>
          <a:prstGeom prst="wedgeRoundRectCallout">
            <a:avLst>
              <a:gd name="adj1" fmla="val 62629"/>
              <a:gd name="adj2" fmla="val -773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Előfizetői prioritások alkalmazása</a:t>
            </a:r>
            <a:endParaRPr lang="hu-HU" dirty="0"/>
          </a:p>
        </p:txBody>
      </p:sp>
      <p:sp>
        <p:nvSpPr>
          <p:cNvPr id="24" name="Lekerekített téglalapbuborék 23"/>
          <p:cNvSpPr/>
          <p:nvPr/>
        </p:nvSpPr>
        <p:spPr>
          <a:xfrm>
            <a:off x="183801" y="4592923"/>
            <a:ext cx="2331368" cy="629116"/>
          </a:xfrm>
          <a:prstGeom prst="wedgeRoundRectCallout">
            <a:avLst>
              <a:gd name="adj1" fmla="val 65898"/>
              <a:gd name="adj2" fmla="val 65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Miért marad a rossz prioritás +1 hónapig?</a:t>
            </a:r>
          </a:p>
        </p:txBody>
      </p:sp>
      <p:sp>
        <p:nvSpPr>
          <p:cNvPr id="25" name="Lekerekített téglalapbuborék 24"/>
          <p:cNvSpPr/>
          <p:nvPr/>
        </p:nvSpPr>
        <p:spPr>
          <a:xfrm>
            <a:off x="31191" y="5445224"/>
            <a:ext cx="2461171" cy="629116"/>
          </a:xfrm>
          <a:prstGeom prst="wedgeRoundRectCallout">
            <a:avLst>
              <a:gd name="adj1" fmla="val 56017"/>
              <a:gd name="adj2" fmla="val 14133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0 </a:t>
            </a:r>
            <a:r>
              <a:rPr lang="hu-HU" dirty="0" err="1" smtClean="0"/>
              <a:t>Mbit</a:t>
            </a:r>
            <a:r>
              <a:rPr lang="hu-HU" dirty="0" smtClean="0"/>
              <a:t>/</a:t>
            </a:r>
            <a:r>
              <a:rPr lang="hu-HU" dirty="0" err="1" smtClean="0"/>
              <a:t>s-ot</a:t>
            </a:r>
            <a:r>
              <a:rPr lang="hu-HU" dirty="0" smtClean="0"/>
              <a:t> mindig mindenkinek biztosítja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15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26" name="Ellipszis 25"/>
          <p:cNvSpPr/>
          <p:nvPr/>
        </p:nvSpPr>
        <p:spPr>
          <a:xfrm>
            <a:off x="5198632" y="5276882"/>
            <a:ext cx="936104" cy="24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7" name="Egyenes összekötő 26"/>
          <p:cNvCxnSpPr/>
          <p:nvPr/>
        </p:nvCxnSpPr>
        <p:spPr>
          <a:xfrm>
            <a:off x="2501936" y="5805264"/>
            <a:ext cx="19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>
            <a:off x="6480039" y="5661248"/>
            <a:ext cx="19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86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897707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2. </a:t>
            </a:r>
            <a:r>
              <a:rPr lang="hu-HU" altLang="hu-HU" sz="4000" dirty="0">
                <a:cs typeface="Arial" panose="020B0604020202020204" pitchFamily="34" charset="0"/>
              </a:rPr>
              <a:t>Szolgáltató </a:t>
            </a:r>
            <a:r>
              <a:rPr lang="hu-HU" altLang="hu-HU" sz="4000" dirty="0" smtClean="0">
                <a:cs typeface="Arial" panose="020B0604020202020204" pitchFamily="34" charset="0"/>
              </a:rPr>
              <a:t>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sz="4000" dirty="0" smtClean="0"/>
              <a:t>Garantált sebesség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41591"/>
            <a:ext cx="6175061" cy="146451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907690"/>
            <a:ext cx="6175061" cy="19750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4884306"/>
            <a:ext cx="6175061" cy="1425014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4572000" y="5373216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2" name="Lekerekített téglalapbuborék 11"/>
          <p:cNvSpPr/>
          <p:nvPr/>
        </p:nvSpPr>
        <p:spPr>
          <a:xfrm>
            <a:off x="6018890" y="4314125"/>
            <a:ext cx="2936785" cy="821892"/>
          </a:xfrm>
          <a:prstGeom prst="wedgeRoundRectCallout">
            <a:avLst>
              <a:gd name="adj1" fmla="val -49916"/>
              <a:gd name="adj2" fmla="val 886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Mértékegység szerint helyes, érték szerint különleges*</a:t>
            </a:r>
            <a:endParaRPr lang="hu-HU" dirty="0"/>
          </a:p>
        </p:txBody>
      </p:sp>
      <p:sp>
        <p:nvSpPr>
          <p:cNvPr id="14" name="Lekerekített téglalapbuborék 13"/>
          <p:cNvSpPr/>
          <p:nvPr/>
        </p:nvSpPr>
        <p:spPr>
          <a:xfrm>
            <a:off x="5755631" y="2154849"/>
            <a:ext cx="3303744" cy="1150049"/>
          </a:xfrm>
          <a:prstGeom prst="wedgeRoundRectCallout">
            <a:avLst>
              <a:gd name="adj1" fmla="val -37862"/>
              <a:gd name="adj2" fmla="val 79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13/2011 NMHH rendelet </a:t>
            </a:r>
          </a:p>
          <a:p>
            <a:pPr algn="ctr"/>
            <a:r>
              <a:rPr lang="hu-HU" dirty="0" smtClean="0"/>
              <a:t>7.§ / (2) szerint van megadva a mértékegység!</a:t>
            </a:r>
          </a:p>
          <a:p>
            <a:pPr algn="ctr"/>
            <a:r>
              <a:rPr lang="hu-HU" dirty="0" smtClean="0"/>
              <a:t>Azaz </a:t>
            </a:r>
            <a:r>
              <a:rPr lang="hu-HU" dirty="0"/>
              <a:t>x,</a:t>
            </a:r>
            <a:r>
              <a:rPr lang="hu-HU" dirty="0" err="1"/>
              <a:t>xx</a:t>
            </a:r>
            <a:r>
              <a:rPr lang="hu-HU" dirty="0"/>
              <a:t> </a:t>
            </a:r>
            <a:r>
              <a:rPr lang="hu-HU" dirty="0" smtClean="0"/>
              <a:t>Mbit/s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16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840718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3. </a:t>
            </a:r>
            <a:r>
              <a:rPr lang="hu-HU" altLang="hu-HU" sz="4000" dirty="0">
                <a:cs typeface="Arial" panose="020B0604020202020204" pitchFamily="34" charset="0"/>
              </a:rPr>
              <a:t>Szolgáltató </a:t>
            </a:r>
            <a:r>
              <a:rPr lang="hu-HU" altLang="hu-HU" sz="4000" dirty="0" smtClean="0">
                <a:cs typeface="Arial" panose="020B0604020202020204" pitchFamily="34" charset="0"/>
              </a:rPr>
              <a:t>ÁSZF 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0" y="6544788"/>
            <a:ext cx="2983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ÁSZF hatályos 2019. április 1-től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17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480" t="849" r="202" b="1503"/>
          <a:stretch/>
        </p:blipFill>
        <p:spPr>
          <a:xfrm>
            <a:off x="1483163" y="1756916"/>
            <a:ext cx="7265301" cy="4464496"/>
          </a:xfrm>
          <a:prstGeom prst="rect">
            <a:avLst/>
          </a:prstGeom>
        </p:spPr>
      </p:pic>
      <p:sp>
        <p:nvSpPr>
          <p:cNvPr id="14" name="Lekerekített téglalapbuborék 13"/>
          <p:cNvSpPr/>
          <p:nvPr/>
        </p:nvSpPr>
        <p:spPr>
          <a:xfrm>
            <a:off x="238590" y="681569"/>
            <a:ext cx="2951820" cy="953383"/>
          </a:xfrm>
          <a:prstGeom prst="wedgeRoundRectCallout">
            <a:avLst>
              <a:gd name="adj1" fmla="val 20304"/>
              <a:gd name="adj2" fmla="val 708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2015/2120 EU rendelet megengedett forgalomszabályozási esetei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6955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333"/>
          <a:stretch/>
        </p:blipFill>
        <p:spPr>
          <a:xfrm>
            <a:off x="2766220" y="1357684"/>
            <a:ext cx="6233505" cy="4636076"/>
          </a:xfrm>
          <a:prstGeom prst="rect">
            <a:avLst/>
          </a:prstGeom>
        </p:spPr>
      </p:pic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3. Szolgáltató ÁSZF </a:t>
            </a:r>
          </a:p>
        </p:txBody>
      </p:sp>
      <p:sp>
        <p:nvSpPr>
          <p:cNvPr id="10" name="Lekerekített téglalapbuborék 9"/>
          <p:cNvSpPr/>
          <p:nvPr/>
        </p:nvSpPr>
        <p:spPr>
          <a:xfrm>
            <a:off x="71500" y="1123096"/>
            <a:ext cx="2623220" cy="1089025"/>
          </a:xfrm>
          <a:prstGeom prst="wedgeRoundRectCallout">
            <a:avLst>
              <a:gd name="adj1" fmla="val 53297"/>
              <a:gd name="adj2" fmla="val 14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2015/2120 EU rendelet megengedett forgalomszabályozási esetek</a:t>
            </a:r>
            <a:endParaRPr lang="hu-HU" dirty="0"/>
          </a:p>
        </p:txBody>
      </p:sp>
      <p:sp>
        <p:nvSpPr>
          <p:cNvPr id="13" name="Lekerekített téglalapbuborék 12"/>
          <p:cNvSpPr/>
          <p:nvPr/>
        </p:nvSpPr>
        <p:spPr>
          <a:xfrm>
            <a:off x="215965" y="3252311"/>
            <a:ext cx="2395364" cy="435038"/>
          </a:xfrm>
          <a:prstGeom prst="wedgeRoundRectCallout">
            <a:avLst>
              <a:gd name="adj1" fmla="val 55770"/>
              <a:gd name="adj2" fmla="val -18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Tehát tartalmat vizsgál</a:t>
            </a:r>
            <a:endParaRPr lang="hu-HU" dirty="0"/>
          </a:p>
        </p:txBody>
      </p:sp>
      <p:sp>
        <p:nvSpPr>
          <p:cNvPr id="14" name="Lekerekített téglalapbuborék 13"/>
          <p:cNvSpPr/>
          <p:nvPr/>
        </p:nvSpPr>
        <p:spPr>
          <a:xfrm>
            <a:off x="251520" y="2432733"/>
            <a:ext cx="2388940" cy="560521"/>
          </a:xfrm>
          <a:prstGeom prst="wedgeRoundRectCallout">
            <a:avLst>
              <a:gd name="adj1" fmla="val 55233"/>
              <a:gd name="adj2" fmla="val -17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Fent van a honlapján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18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23" name="Lekerekített téglalapbuborék 22"/>
          <p:cNvSpPr/>
          <p:nvPr/>
        </p:nvSpPr>
        <p:spPr>
          <a:xfrm>
            <a:off x="484451" y="5340085"/>
            <a:ext cx="2108301" cy="435038"/>
          </a:xfrm>
          <a:prstGeom prst="wedgeRoundRectCallout">
            <a:avLst>
              <a:gd name="adj1" fmla="val 58446"/>
              <a:gd name="adj2" fmla="val -16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Hány óráig?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6963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3.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sz="4000" dirty="0" smtClean="0"/>
              <a:t>Hozzáférhetetlen honlapok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19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39311"/>
            <a:ext cx="8748464" cy="32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6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07950" y="1340768"/>
            <a:ext cx="8856663" cy="3167062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Internet </a:t>
            </a:r>
            <a:br>
              <a:rPr lang="hu-HU" altLang="hu-HU" dirty="0" smtClean="0"/>
            </a:br>
            <a:r>
              <a:rPr lang="hu-HU" altLang="hu-HU" dirty="0" smtClean="0"/>
              <a:t>semlegesség és forgalomszabályozás</a:t>
            </a:r>
            <a:br>
              <a:rPr lang="hu-HU" altLang="hu-HU" dirty="0" smtClean="0"/>
            </a:br>
            <a:r>
              <a:rPr lang="hu-HU" altLang="hu-HU" dirty="0" smtClean="0"/>
              <a:t> a szolgáltatói </a:t>
            </a:r>
            <a:r>
              <a:rPr lang="hu-HU" altLang="hu-HU" dirty="0" err="1" smtClean="0"/>
              <a:t>ÁSZF-ekben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 smtClean="0"/>
              <a:t>6 vizsgált szolgáltató esetében</a:t>
            </a:r>
            <a:r>
              <a:rPr lang="hu-HU" altLang="hu-HU" dirty="0"/>
              <a:t/>
            </a:r>
            <a:br>
              <a:rPr lang="hu-HU" altLang="hu-HU" dirty="0"/>
            </a:br>
            <a:endParaRPr lang="hu-HU" altLang="hu-HU" sz="3200" dirty="0" smtClean="0"/>
          </a:p>
        </p:txBody>
      </p:sp>
      <p:sp>
        <p:nvSpPr>
          <p:cNvPr id="4" name="Téglalap 3"/>
          <p:cNvSpPr/>
          <p:nvPr/>
        </p:nvSpPr>
        <p:spPr>
          <a:xfrm>
            <a:off x="2284413" y="4941888"/>
            <a:ext cx="45720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hu-HU" altLang="hu-HU" sz="2000" dirty="0"/>
          </a:p>
          <a:p>
            <a:pPr algn="ctr">
              <a:defRPr/>
            </a:pPr>
            <a:r>
              <a:rPr lang="hu-HU" altLang="hu-HU" sz="2000" dirty="0"/>
              <a:t>COMPU-CONSULT Kft.</a:t>
            </a:r>
            <a:endParaRPr lang="hu-HU" altLang="hu-HU" sz="2000" dirty="0">
              <a:latin typeface="+mj-lt"/>
            </a:endParaRPr>
          </a:p>
          <a:p>
            <a:pPr algn="ctr">
              <a:defRPr/>
            </a:pPr>
            <a:r>
              <a:rPr lang="hu-HU" altLang="hu-HU" sz="2000" dirty="0">
                <a:latin typeface="+mj-lt"/>
              </a:rPr>
              <a:t>Ügyvezető: dr. Darabos Zoltán</a:t>
            </a:r>
          </a:p>
          <a:p>
            <a:pPr algn="ctr">
              <a:defRPr/>
            </a:pPr>
            <a:r>
              <a:rPr lang="hu-HU" altLang="hu-HU" sz="2000" dirty="0">
                <a:latin typeface="+mj-lt"/>
              </a:rPr>
              <a:t>+36 30 9448-255</a:t>
            </a:r>
            <a:endParaRPr lang="hu-H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077473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3.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sz="4000" dirty="0" smtClean="0"/>
              <a:t>5.2.4.Magas </a:t>
            </a:r>
            <a:r>
              <a:rPr lang="hu-HU" sz="4000" dirty="0"/>
              <a:t>forgalom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Lekerekített téglalapbuborék 11"/>
          <p:cNvSpPr/>
          <p:nvPr/>
        </p:nvSpPr>
        <p:spPr>
          <a:xfrm>
            <a:off x="4932040" y="4542906"/>
            <a:ext cx="3039802" cy="576064"/>
          </a:xfrm>
          <a:prstGeom prst="wedgeRoundRectCallout">
            <a:avLst>
              <a:gd name="adj1" fmla="val 12629"/>
              <a:gd name="adj2" fmla="val -108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Itt nincs +1 hónap lassításos büntetés, lásd 2. Szolgáltató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20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897" t="4102" r="1339"/>
          <a:stretch/>
        </p:blipFill>
        <p:spPr>
          <a:xfrm>
            <a:off x="323528" y="1984592"/>
            <a:ext cx="8409869" cy="21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5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3.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sz="4000" dirty="0" smtClean="0"/>
              <a:t>Garantált sebesség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21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1351" t="1193" r="1211" b="732"/>
          <a:stretch/>
        </p:blipFill>
        <p:spPr>
          <a:xfrm>
            <a:off x="493933" y="1489359"/>
            <a:ext cx="5858169" cy="4848140"/>
          </a:xfrm>
          <a:prstGeom prst="rect">
            <a:avLst/>
          </a:prstGeom>
        </p:spPr>
      </p:pic>
      <p:sp>
        <p:nvSpPr>
          <p:cNvPr id="14" name="Lekerekített téglalapbuborék 13"/>
          <p:cNvSpPr/>
          <p:nvPr/>
        </p:nvSpPr>
        <p:spPr>
          <a:xfrm>
            <a:off x="5638800" y="2461699"/>
            <a:ext cx="3303744" cy="1150049"/>
          </a:xfrm>
          <a:prstGeom prst="wedgeRoundRectCallout">
            <a:avLst>
              <a:gd name="adj1" fmla="val -64002"/>
              <a:gd name="adj2" fmla="val 41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13/2011 NMHH rendelet </a:t>
            </a:r>
          </a:p>
          <a:p>
            <a:pPr algn="ctr"/>
            <a:r>
              <a:rPr lang="hu-HU" dirty="0" smtClean="0"/>
              <a:t>7.§ / (2) szerint van megadva a mértékegység!</a:t>
            </a:r>
          </a:p>
          <a:p>
            <a:pPr algn="ctr"/>
            <a:r>
              <a:rPr lang="hu-HU" dirty="0" smtClean="0"/>
              <a:t>Azaz </a:t>
            </a:r>
            <a:r>
              <a:rPr lang="hu-HU" dirty="0"/>
              <a:t>x,</a:t>
            </a:r>
            <a:r>
              <a:rPr lang="hu-HU" dirty="0" err="1"/>
              <a:t>xx</a:t>
            </a:r>
            <a:r>
              <a:rPr lang="hu-HU" dirty="0"/>
              <a:t> </a:t>
            </a:r>
            <a:r>
              <a:rPr lang="hu-HU" dirty="0" smtClean="0"/>
              <a:t>Mbit/s</a:t>
            </a:r>
            <a:endParaRPr lang="hu-HU" dirty="0"/>
          </a:p>
        </p:txBody>
      </p:sp>
      <p:sp>
        <p:nvSpPr>
          <p:cNvPr id="11" name="Lekerekített téglalapbuborék 10"/>
          <p:cNvSpPr/>
          <p:nvPr/>
        </p:nvSpPr>
        <p:spPr>
          <a:xfrm>
            <a:off x="6452830" y="4147323"/>
            <a:ext cx="2590442" cy="821892"/>
          </a:xfrm>
          <a:prstGeom prst="wedgeRoundRectCallout">
            <a:avLst>
              <a:gd name="adj1" fmla="val -56126"/>
              <a:gd name="adj2" fmla="val 76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Mértékegység szerint helyes, érték szerint különleges*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826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4. Szolgáltató ÁSZF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2434322"/>
            <a:ext cx="5904656" cy="3149150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0" y="6548636"/>
            <a:ext cx="255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ÁSZF hatályos 2019. május 1-től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22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3" name="Ellipszis 12"/>
          <p:cNvSpPr/>
          <p:nvPr/>
        </p:nvSpPr>
        <p:spPr>
          <a:xfrm>
            <a:off x="1600174" y="5157192"/>
            <a:ext cx="448399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9109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4. Szolgáltató ÁSZF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772816"/>
            <a:ext cx="4248472" cy="409112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777172"/>
            <a:ext cx="3888432" cy="2542437"/>
          </a:xfrm>
          <a:prstGeom prst="rect">
            <a:avLst/>
          </a:prstGeom>
        </p:spPr>
      </p:pic>
      <p:cxnSp>
        <p:nvCxnSpPr>
          <p:cNvPr id="14" name="Egyenes összekötő 13"/>
          <p:cNvCxnSpPr/>
          <p:nvPr/>
        </p:nvCxnSpPr>
        <p:spPr>
          <a:xfrm>
            <a:off x="5508104" y="2132856"/>
            <a:ext cx="180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076056" y="2564904"/>
            <a:ext cx="360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076056" y="2780928"/>
            <a:ext cx="208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2627784" y="4149080"/>
            <a:ext cx="180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23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98916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12474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4. Szolgáltató ÁSZF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44" y="1772816"/>
            <a:ext cx="4200388" cy="16155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773725"/>
            <a:ext cx="3848162" cy="3404143"/>
          </a:xfrm>
          <a:prstGeom prst="rect">
            <a:avLst/>
          </a:prstGeom>
        </p:spPr>
      </p:pic>
      <p:cxnSp>
        <p:nvCxnSpPr>
          <p:cNvPr id="12" name="Egyenes összekötő 11"/>
          <p:cNvCxnSpPr/>
          <p:nvPr/>
        </p:nvCxnSpPr>
        <p:spPr>
          <a:xfrm>
            <a:off x="683568" y="2348880"/>
            <a:ext cx="35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700901" y="2132856"/>
            <a:ext cx="79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5004048" y="2349128"/>
            <a:ext cx="35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004048" y="2564904"/>
            <a:ext cx="7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5004048" y="2996952"/>
            <a:ext cx="35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7808194" y="3212976"/>
            <a:ext cx="6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33" y="3573017"/>
            <a:ext cx="4165599" cy="2004496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/>
        </p:nvCxnSpPr>
        <p:spPr>
          <a:xfrm>
            <a:off x="2332901" y="4077072"/>
            <a:ext cx="219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519833" y="4365104"/>
            <a:ext cx="367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827584" y="4869160"/>
            <a:ext cx="37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24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3221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4.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/>
              <a:t>Garantált sebesség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901" y="1323439"/>
            <a:ext cx="6256229" cy="4416162"/>
          </a:xfrm>
          <a:prstGeom prst="rect">
            <a:avLst/>
          </a:prstGeom>
        </p:spPr>
      </p:pic>
      <p:sp>
        <p:nvSpPr>
          <p:cNvPr id="23" name="Lekerekített téglalapbuborék 22"/>
          <p:cNvSpPr/>
          <p:nvPr/>
        </p:nvSpPr>
        <p:spPr>
          <a:xfrm>
            <a:off x="5695188" y="4275984"/>
            <a:ext cx="3202796" cy="880972"/>
          </a:xfrm>
          <a:prstGeom prst="wedgeRoundRectCallout">
            <a:avLst>
              <a:gd name="adj1" fmla="val -89863"/>
              <a:gd name="adj2" fmla="val -1356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NMHH szabályozás szerint </a:t>
            </a:r>
          </a:p>
          <a:p>
            <a:pPr algn="ctr"/>
            <a:r>
              <a:rPr lang="hu-HU" dirty="0" smtClean="0"/>
              <a:t>8 </a:t>
            </a:r>
            <a:r>
              <a:rPr lang="hu-HU" dirty="0" err="1" smtClean="0"/>
              <a:t>kbit</a:t>
            </a:r>
            <a:r>
              <a:rPr lang="hu-HU" dirty="0" smtClean="0"/>
              <a:t>/s = 0,01 Mbit/s (kerekítés szabályai miatt)</a:t>
            </a:r>
            <a:endParaRPr lang="hu-HU" dirty="0"/>
          </a:p>
        </p:txBody>
      </p:sp>
      <p:sp>
        <p:nvSpPr>
          <p:cNvPr id="13" name="Lekerekített téglalapbuborék 12"/>
          <p:cNvSpPr/>
          <p:nvPr/>
        </p:nvSpPr>
        <p:spPr>
          <a:xfrm>
            <a:off x="5695188" y="2699988"/>
            <a:ext cx="3303744" cy="1150049"/>
          </a:xfrm>
          <a:prstGeom prst="wedgeRoundRectCallout">
            <a:avLst>
              <a:gd name="adj1" fmla="val -70922"/>
              <a:gd name="adj2" fmla="val -255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13/2011 NMHH rendelet </a:t>
            </a:r>
          </a:p>
          <a:p>
            <a:pPr algn="ctr"/>
            <a:r>
              <a:rPr lang="hu-HU" dirty="0" smtClean="0"/>
              <a:t>7.§ / (2) szerint van megadva a mértékegység!</a:t>
            </a:r>
          </a:p>
          <a:p>
            <a:pPr algn="ctr"/>
            <a:r>
              <a:rPr lang="hu-HU" dirty="0" smtClean="0"/>
              <a:t>Azaz </a:t>
            </a:r>
            <a:r>
              <a:rPr lang="hu-HU" dirty="0"/>
              <a:t>x,</a:t>
            </a:r>
            <a:r>
              <a:rPr lang="hu-HU" dirty="0" err="1"/>
              <a:t>xx</a:t>
            </a:r>
            <a:r>
              <a:rPr lang="hu-HU" dirty="0"/>
              <a:t> </a:t>
            </a:r>
            <a:r>
              <a:rPr lang="hu-HU" dirty="0" smtClean="0"/>
              <a:t>Mbit/s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25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13064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4.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5752" y="1628800"/>
            <a:ext cx="5112568" cy="2803667"/>
          </a:xfrm>
          <a:prstGeom prst="rect">
            <a:avLst/>
          </a:prstGeom>
        </p:spPr>
      </p:pic>
      <p:sp>
        <p:nvSpPr>
          <p:cNvPr id="23" name="Ellipszis 22"/>
          <p:cNvSpPr/>
          <p:nvPr/>
        </p:nvSpPr>
        <p:spPr>
          <a:xfrm>
            <a:off x="2967125" y="2846683"/>
            <a:ext cx="98673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Ellipszis 23"/>
          <p:cNvSpPr/>
          <p:nvPr/>
        </p:nvSpPr>
        <p:spPr>
          <a:xfrm>
            <a:off x="2967125" y="3676925"/>
            <a:ext cx="14187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Lekerekített téglalapbuborék 25"/>
          <p:cNvSpPr/>
          <p:nvPr/>
        </p:nvSpPr>
        <p:spPr>
          <a:xfrm>
            <a:off x="467544" y="2779606"/>
            <a:ext cx="2314695" cy="854234"/>
          </a:xfrm>
          <a:prstGeom prst="wedgeRoundRectCallout">
            <a:avLst>
              <a:gd name="adj1" fmla="val 52606"/>
              <a:gd name="adj2" fmla="val 742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5</a:t>
            </a:r>
            <a:r>
              <a:rPr lang="hu-HU" dirty="0" smtClean="0"/>
              <a:t>0 éve a másodperc mértékegysége az „s”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26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197858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5. Szolgáltató ÁSZF 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27584" y="2276402"/>
            <a:ext cx="7238046" cy="1584646"/>
            <a:chOff x="827584" y="2276402"/>
            <a:chExt cx="7238046" cy="1584646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584" y="2276402"/>
              <a:ext cx="7238046" cy="504526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584" y="2780928"/>
              <a:ext cx="7238046" cy="1080120"/>
            </a:xfrm>
            <a:prstGeom prst="rect">
              <a:avLst/>
            </a:prstGeom>
          </p:spPr>
        </p:pic>
      </p:grpSp>
      <p:sp>
        <p:nvSpPr>
          <p:cNvPr id="11" name="Szövegdoboz 10"/>
          <p:cNvSpPr txBox="1"/>
          <p:nvPr/>
        </p:nvSpPr>
        <p:spPr>
          <a:xfrm>
            <a:off x="0" y="6548636"/>
            <a:ext cx="255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ÁSZF hatályos 2019. május 1-től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64070" y="3537570"/>
            <a:ext cx="470001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27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314926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892151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5.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2.3.7 fejezet</a:t>
            </a:r>
            <a:endParaRPr lang="hu-HU" altLang="hu-HU" sz="4000" dirty="0"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510410"/>
            <a:ext cx="8640960" cy="2880320"/>
          </a:xfrm>
          <a:prstGeom prst="rect">
            <a:avLst/>
          </a:prstGeom>
        </p:spPr>
      </p:pic>
      <p:sp>
        <p:nvSpPr>
          <p:cNvPr id="16" name="Lekerekített téglalapbuborék 15"/>
          <p:cNvSpPr/>
          <p:nvPr/>
        </p:nvSpPr>
        <p:spPr>
          <a:xfrm>
            <a:off x="4589677" y="1397791"/>
            <a:ext cx="4391744" cy="739794"/>
          </a:xfrm>
          <a:prstGeom prst="wedgeRoundRectCallout">
            <a:avLst>
              <a:gd name="adj1" fmla="val -46816"/>
              <a:gd name="adj2" fmla="val 1055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2.3.7 fejezet nem tartalmaz forgalomszabályzáshoz kapcsolódó szöveget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28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676166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5211" y="1892151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5.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2.3.8 A szolgáltatás igénybe vételéhez kapcsolódó egyéb feltételek</a:t>
            </a:r>
            <a:endParaRPr lang="hu-HU" altLang="hu-HU" sz="4000" dirty="0">
              <a:cs typeface="Arial" panose="020B0604020202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251520" y="1892151"/>
            <a:ext cx="7265683" cy="4705201"/>
            <a:chOff x="1187624" y="764704"/>
            <a:chExt cx="6336704" cy="3888432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7624" y="764704"/>
              <a:ext cx="6336704" cy="180020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7624" y="2564904"/>
              <a:ext cx="6336704" cy="2088232"/>
            </a:xfrm>
            <a:prstGeom prst="rect">
              <a:avLst/>
            </a:prstGeom>
          </p:spPr>
        </p:pic>
      </p:grpSp>
      <p:cxnSp>
        <p:nvCxnSpPr>
          <p:cNvPr id="13" name="Egyenes összekötő 12"/>
          <p:cNvCxnSpPr/>
          <p:nvPr/>
        </p:nvCxnSpPr>
        <p:spPr>
          <a:xfrm>
            <a:off x="6005203" y="3332311"/>
            <a:ext cx="151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53203" y="3476327"/>
            <a:ext cx="392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117203" y="5924599"/>
            <a:ext cx="540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1433323" y="3836367"/>
            <a:ext cx="37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53203" y="4070485"/>
            <a:ext cx="15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kerekített téglalapbuborék 15"/>
          <p:cNvSpPr/>
          <p:nvPr/>
        </p:nvSpPr>
        <p:spPr>
          <a:xfrm>
            <a:off x="7673425" y="3332310"/>
            <a:ext cx="1420728" cy="576167"/>
          </a:xfrm>
          <a:prstGeom prst="wedgeRoundRectCallout">
            <a:avLst>
              <a:gd name="adj1" fmla="val -67674"/>
              <a:gd name="adj2" fmla="val 552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 nem ideiglenes</a:t>
            </a:r>
            <a:endParaRPr lang="hu-HU" dirty="0"/>
          </a:p>
        </p:txBody>
      </p:sp>
      <p:sp>
        <p:nvSpPr>
          <p:cNvPr id="17" name="Lekerekített téglalapbuborék 16"/>
          <p:cNvSpPr/>
          <p:nvPr/>
        </p:nvSpPr>
        <p:spPr>
          <a:xfrm>
            <a:off x="7256266" y="4339332"/>
            <a:ext cx="1800755" cy="1127398"/>
          </a:xfrm>
          <a:prstGeom prst="wedgeRoundRectCallout">
            <a:avLst>
              <a:gd name="adj1" fmla="val -89772"/>
              <a:gd name="adj2" fmla="val -394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Milyen </a:t>
            </a:r>
          </a:p>
          <a:p>
            <a:pPr algn="ctr"/>
            <a:r>
              <a:rPr lang="hu-HU" dirty="0" err="1" smtClean="0"/>
              <a:t>peer-to-peer</a:t>
            </a:r>
            <a:r>
              <a:rPr lang="hu-HU" dirty="0" smtClean="0"/>
              <a:t> alkalmazások, szolgáltatások?</a:t>
            </a:r>
            <a:endParaRPr lang="hu-HU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353203" y="6094413"/>
            <a:ext cx="493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2032339" y="5733256"/>
            <a:ext cx="16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kerekített téglalapbuborék 21"/>
          <p:cNvSpPr/>
          <p:nvPr/>
        </p:nvSpPr>
        <p:spPr>
          <a:xfrm>
            <a:off x="7663446" y="5581090"/>
            <a:ext cx="1411806" cy="727727"/>
          </a:xfrm>
          <a:prstGeom prst="wedgeRoundRectCallout">
            <a:avLst>
              <a:gd name="adj1" fmla="val -65184"/>
              <a:gd name="adj2" fmla="val -34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Milyen port, mikor?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525344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29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23" name="Lekerekített téglalapbuborék 22"/>
          <p:cNvSpPr/>
          <p:nvPr/>
        </p:nvSpPr>
        <p:spPr>
          <a:xfrm>
            <a:off x="5248081" y="5060350"/>
            <a:ext cx="1541741" cy="531125"/>
          </a:xfrm>
          <a:prstGeom prst="wedgeRoundRectCallout">
            <a:avLst>
              <a:gd name="adj1" fmla="val -127533"/>
              <a:gd name="adj2" fmla="val -46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jár díj csökkentés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080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„Semlegesség” keresése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a szolgáltatói </a:t>
            </a:r>
            <a:r>
              <a:rPr lang="hu-HU" sz="4000" dirty="0" err="1" smtClean="0"/>
              <a:t>ÁSZF-ekben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3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0" y="274201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800" dirty="0" smtClean="0">
                <a:latin typeface="+mn-lt"/>
              </a:rPr>
              <a:t>Nincs találat*</a:t>
            </a:r>
            <a:endParaRPr lang="hu-HU" altLang="hu-HU" sz="4800" dirty="0">
              <a:latin typeface="+mn-lt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116632" y="6318548"/>
            <a:ext cx="1465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2400" dirty="0" smtClean="0">
                <a:latin typeface="+mn-lt"/>
              </a:rPr>
              <a:t>* kivéve</a:t>
            </a:r>
            <a:endParaRPr lang="hu-HU" altLang="hu-H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9406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5.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Garantált sebesség</a:t>
            </a:r>
            <a:endParaRPr lang="hu-HU" altLang="hu-HU" sz="4000" dirty="0"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873"/>
          <a:stretch/>
        </p:blipFill>
        <p:spPr>
          <a:xfrm>
            <a:off x="467544" y="1484784"/>
            <a:ext cx="8174112" cy="3694983"/>
          </a:xfrm>
          <a:prstGeom prst="rect">
            <a:avLst/>
          </a:prstGeom>
        </p:spPr>
      </p:pic>
      <p:sp>
        <p:nvSpPr>
          <p:cNvPr id="12" name="Lekerekített téglalapbuborék 11"/>
          <p:cNvSpPr/>
          <p:nvPr/>
        </p:nvSpPr>
        <p:spPr>
          <a:xfrm>
            <a:off x="472203" y="5276973"/>
            <a:ext cx="3303744" cy="1150049"/>
          </a:xfrm>
          <a:prstGeom prst="wedgeRoundRectCallout">
            <a:avLst>
              <a:gd name="adj1" fmla="val -36581"/>
              <a:gd name="adj2" fmla="val -630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13/2011 NMHH rendelet </a:t>
            </a:r>
          </a:p>
          <a:p>
            <a:pPr algn="ctr"/>
            <a:r>
              <a:rPr lang="hu-HU" dirty="0" smtClean="0"/>
              <a:t>7.§ / (2) szerint van megadva a mértékegység!</a:t>
            </a:r>
          </a:p>
          <a:p>
            <a:pPr algn="ctr"/>
            <a:r>
              <a:rPr lang="hu-HU" dirty="0" smtClean="0"/>
              <a:t>Azaz </a:t>
            </a:r>
            <a:r>
              <a:rPr lang="hu-HU" dirty="0"/>
              <a:t>x,</a:t>
            </a:r>
            <a:r>
              <a:rPr lang="hu-HU" dirty="0" err="1"/>
              <a:t>xx</a:t>
            </a:r>
            <a:r>
              <a:rPr lang="hu-HU" dirty="0"/>
              <a:t> </a:t>
            </a:r>
            <a:r>
              <a:rPr lang="hu-HU" dirty="0" smtClean="0"/>
              <a:t>Mbit/s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309320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30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0" name="Lekerekített téglalapbuborék 9"/>
          <p:cNvSpPr/>
          <p:nvPr/>
        </p:nvSpPr>
        <p:spPr>
          <a:xfrm>
            <a:off x="6012160" y="5418496"/>
            <a:ext cx="2936785" cy="821892"/>
          </a:xfrm>
          <a:prstGeom prst="wedgeRoundRectCallout">
            <a:avLst>
              <a:gd name="adj1" fmla="val -13879"/>
              <a:gd name="adj2" fmla="val -823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Mértékegység szerint helyes, érték szerint különleges*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74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9087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6. Szolgáltató ÁSZF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466184"/>
            <a:ext cx="8054197" cy="3123056"/>
          </a:xfrm>
          <a:prstGeom prst="rect">
            <a:avLst/>
          </a:prstGeom>
        </p:spPr>
      </p:pic>
      <p:cxnSp>
        <p:nvCxnSpPr>
          <p:cNvPr id="10" name="Egyenes összekötő 9"/>
          <p:cNvCxnSpPr/>
          <p:nvPr/>
        </p:nvCxnSpPr>
        <p:spPr>
          <a:xfrm>
            <a:off x="3203848" y="5287320"/>
            <a:ext cx="208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kerekített téglalapbuborék 10"/>
          <p:cNvSpPr/>
          <p:nvPr/>
        </p:nvSpPr>
        <p:spPr>
          <a:xfrm>
            <a:off x="273140" y="1177596"/>
            <a:ext cx="3866811" cy="1105935"/>
          </a:xfrm>
          <a:prstGeom prst="wedgeRoundRectCallout">
            <a:avLst>
              <a:gd name="adj1" fmla="val 7816"/>
              <a:gd name="adj2" fmla="val 678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irányítás és a forgalomszabályozás zavarosan keveredik, irányításra az ÁSZF is 4 helyen hivatkozik, valójában forgalomszabályozás</a:t>
            </a:r>
            <a:endParaRPr lang="hu-HU" dirty="0"/>
          </a:p>
        </p:txBody>
      </p:sp>
      <p:sp>
        <p:nvSpPr>
          <p:cNvPr id="12" name="Lekerekített téglalapbuborék 11"/>
          <p:cNvSpPr/>
          <p:nvPr/>
        </p:nvSpPr>
        <p:spPr>
          <a:xfrm>
            <a:off x="6012160" y="5177069"/>
            <a:ext cx="1742691" cy="538544"/>
          </a:xfrm>
          <a:prstGeom prst="wedgeRoundRectCallout">
            <a:avLst>
              <a:gd name="adj1" fmla="val -90015"/>
              <a:gd name="adj2" fmla="val -46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Pedig alkalmaz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0" y="6548636"/>
            <a:ext cx="2551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ÁSZF hatályos 2019. május 1-től</a:t>
            </a: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31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56852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6. Szolgáltató ÁSZF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dirty="0"/>
              <a:t>A szerződés tárgyát képező előfizetői szolgáltatás(ok</a:t>
            </a:r>
            <a:r>
              <a:rPr lang="hu-HU" dirty="0" smtClean="0"/>
              <a:t>)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dirty="0" smtClean="0"/>
              <a:t>Az </a:t>
            </a:r>
            <a:r>
              <a:rPr lang="hu-HU" dirty="0"/>
              <a:t>egyes szolgáltatások rövid leírása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420888"/>
            <a:ext cx="8114747" cy="1872634"/>
          </a:xfrm>
          <a:prstGeom prst="rect">
            <a:avLst/>
          </a:prstGeom>
        </p:spPr>
      </p:pic>
      <p:cxnSp>
        <p:nvCxnSpPr>
          <p:cNvPr id="10" name="Egyenes összekötő 9"/>
          <p:cNvCxnSpPr/>
          <p:nvPr/>
        </p:nvCxnSpPr>
        <p:spPr>
          <a:xfrm>
            <a:off x="395536" y="3861048"/>
            <a:ext cx="180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kerekített téglalapbuborék 12"/>
          <p:cNvSpPr/>
          <p:nvPr/>
        </p:nvSpPr>
        <p:spPr>
          <a:xfrm>
            <a:off x="1187624" y="4883229"/>
            <a:ext cx="2736304" cy="538544"/>
          </a:xfrm>
          <a:prstGeom prst="wedgeRoundRectCallout">
            <a:avLst>
              <a:gd name="adj1" fmla="val -29060"/>
              <a:gd name="adj2" fmla="val -1942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Maga mondja az </a:t>
            </a:r>
            <a:r>
              <a:rPr lang="hu-HU" dirty="0" err="1" smtClean="0"/>
              <a:t>ÁSZF-ben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32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85665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811101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6. Szolgáltató – mobilinternet 2.3.1.3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4588699"/>
            <a:ext cx="5760640" cy="154169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908720"/>
            <a:ext cx="5436604" cy="3580203"/>
          </a:xfrm>
          <a:prstGeom prst="rect">
            <a:avLst/>
          </a:prstGeom>
        </p:spPr>
      </p:pic>
      <p:cxnSp>
        <p:nvCxnSpPr>
          <p:cNvPr id="10" name="Egyenes összekötő 9"/>
          <p:cNvCxnSpPr/>
          <p:nvPr/>
        </p:nvCxnSpPr>
        <p:spPr>
          <a:xfrm>
            <a:off x="2055359" y="3035237"/>
            <a:ext cx="381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311860" y="3251261"/>
            <a:ext cx="241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151620" y="3683309"/>
            <a:ext cx="18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151620" y="3827325"/>
            <a:ext cx="72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2951900" y="3827325"/>
            <a:ext cx="115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3185900" y="4043349"/>
            <a:ext cx="18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buborék 4"/>
          <p:cNvSpPr/>
          <p:nvPr/>
        </p:nvSpPr>
        <p:spPr>
          <a:xfrm>
            <a:off x="6804034" y="1258133"/>
            <a:ext cx="2088152" cy="1105935"/>
          </a:xfrm>
          <a:prstGeom prst="wedgeRoundRectCallout">
            <a:avLst>
              <a:gd name="adj1" fmla="val -63001"/>
              <a:gd name="adj2" fmla="val 816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Az </a:t>
            </a:r>
            <a:r>
              <a:rPr lang="hu-HU" dirty="0" err="1" smtClean="0"/>
              <a:t>ÁSZF-ben</a:t>
            </a:r>
            <a:r>
              <a:rPr lang="hu-HU" dirty="0" smtClean="0"/>
              <a:t> nincs letöltési és feltöltési sebesség célérték mobilra</a:t>
            </a:r>
            <a:endParaRPr lang="hu-HU" dirty="0"/>
          </a:p>
        </p:txBody>
      </p:sp>
      <p:sp>
        <p:nvSpPr>
          <p:cNvPr id="17" name="Lekerekített téglalapbuborék 16"/>
          <p:cNvSpPr/>
          <p:nvPr/>
        </p:nvSpPr>
        <p:spPr>
          <a:xfrm>
            <a:off x="6771490" y="2733401"/>
            <a:ext cx="2088152" cy="1105935"/>
          </a:xfrm>
          <a:prstGeom prst="wedgeRoundRectCallout">
            <a:avLst>
              <a:gd name="adj1" fmla="val -64623"/>
              <a:gd name="adj2" fmla="val 43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Figyeli az alkalmazásokat és különbséget tesz</a:t>
            </a:r>
            <a:endParaRPr lang="hu-HU" dirty="0"/>
          </a:p>
        </p:txBody>
      </p:sp>
      <p:sp>
        <p:nvSpPr>
          <p:cNvPr id="24" name="Lekerekített téglalapbuborék 23"/>
          <p:cNvSpPr/>
          <p:nvPr/>
        </p:nvSpPr>
        <p:spPr>
          <a:xfrm>
            <a:off x="6746917" y="4633885"/>
            <a:ext cx="1294742" cy="477181"/>
          </a:xfrm>
          <a:prstGeom prst="wedgeRoundRectCallout">
            <a:avLst>
              <a:gd name="adj1" fmla="val -192776"/>
              <a:gd name="adj2" fmla="val -3203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8" name="Egyenes összekötő 17"/>
          <p:cNvCxnSpPr/>
          <p:nvPr/>
        </p:nvCxnSpPr>
        <p:spPr>
          <a:xfrm>
            <a:off x="5723860" y="3467285"/>
            <a:ext cx="68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kerekített téglalapbuborék 18"/>
          <p:cNvSpPr/>
          <p:nvPr/>
        </p:nvSpPr>
        <p:spPr>
          <a:xfrm>
            <a:off x="6552220" y="4588699"/>
            <a:ext cx="2394829" cy="1003510"/>
          </a:xfrm>
          <a:prstGeom prst="wedgeRoundRectCallout">
            <a:avLst>
              <a:gd name="adj1" fmla="val -59131"/>
              <a:gd name="adj2" fmla="val -30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Forgalomszabályozás!</a:t>
            </a:r>
          </a:p>
          <a:p>
            <a:pPr algn="ctr"/>
            <a:r>
              <a:rPr lang="hu-HU" dirty="0" smtClean="0"/>
              <a:t>Állandó lassításra nincs lehetősége</a:t>
            </a:r>
            <a:endParaRPr lang="hu-HU" dirty="0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4572000" y="4816651"/>
            <a:ext cx="172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kerekített téglalapbuborék 20"/>
          <p:cNvSpPr/>
          <p:nvPr/>
        </p:nvSpPr>
        <p:spPr>
          <a:xfrm>
            <a:off x="6716626" y="3924693"/>
            <a:ext cx="2262967" cy="564230"/>
          </a:xfrm>
          <a:prstGeom prst="wedgeRoundRectCallout">
            <a:avLst>
              <a:gd name="adj1" fmla="val -136832"/>
              <a:gd name="adj2" fmla="val 28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Ez célérték a garantált?</a:t>
            </a:r>
            <a:endParaRPr lang="hu-HU" dirty="0"/>
          </a:p>
        </p:txBody>
      </p:sp>
      <p:sp>
        <p:nvSpPr>
          <p:cNvPr id="22" name="Ellipszis 21"/>
          <p:cNvSpPr/>
          <p:nvPr/>
        </p:nvSpPr>
        <p:spPr>
          <a:xfrm>
            <a:off x="1090681" y="4207170"/>
            <a:ext cx="673007" cy="263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Ellipszis 22"/>
          <p:cNvSpPr/>
          <p:nvPr/>
        </p:nvSpPr>
        <p:spPr>
          <a:xfrm>
            <a:off x="4348893" y="3053084"/>
            <a:ext cx="673007" cy="2634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5" name="Egyenes összekötő 24"/>
          <p:cNvCxnSpPr/>
          <p:nvPr/>
        </p:nvCxnSpPr>
        <p:spPr>
          <a:xfrm>
            <a:off x="1763688" y="5195477"/>
            <a:ext cx="31683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33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022066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>
                <a:latin typeface="Times New Roman" pitchFamily="18" charset="0"/>
              </a:rPr>
              <a:t>COMPU-CONSULT Kft.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241" t="1468" r="-1" b="-1"/>
          <a:stretch/>
        </p:blipFill>
        <p:spPr>
          <a:xfrm>
            <a:off x="611560" y="1539874"/>
            <a:ext cx="7632849" cy="352574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115616" y="184482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000" dirty="0" smtClean="0">
                <a:cs typeface="Arial" panose="020B0604020202020204" pitchFamily="34" charset="0"/>
              </a:rPr>
              <a:t>6. Szolgáltató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sz="4000" dirty="0" smtClean="0">
                <a:latin typeface="+mn-lt"/>
                <a:cs typeface="Arial" panose="020B0604020202020204" pitchFamily="34" charset="0"/>
              </a:rPr>
              <a:t>Garantált sebesség</a:t>
            </a:r>
            <a:endParaRPr lang="hu-HU" altLang="hu-HU" sz="4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6309717" y="1251960"/>
            <a:ext cx="2664216" cy="942522"/>
          </a:xfrm>
          <a:prstGeom prst="wedgeRoundRectCallout">
            <a:avLst>
              <a:gd name="adj1" fmla="val -31682"/>
              <a:gd name="adj2" fmla="val 563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Pl. erre a csomagra van a weben garantált. Mi akkor a vállalt célérték?</a:t>
            </a:r>
            <a:endParaRPr lang="hu-HU" dirty="0"/>
          </a:p>
        </p:txBody>
      </p:sp>
      <p:sp>
        <p:nvSpPr>
          <p:cNvPr id="11" name="Lekerekített téglalapbuborék 10"/>
          <p:cNvSpPr/>
          <p:nvPr/>
        </p:nvSpPr>
        <p:spPr>
          <a:xfrm>
            <a:off x="6309718" y="4192279"/>
            <a:ext cx="2664215" cy="864096"/>
          </a:xfrm>
          <a:prstGeom prst="wedgeRoundRectCallout">
            <a:avLst>
              <a:gd name="adj1" fmla="val -107919"/>
              <a:gd name="adj2" fmla="val -67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30 </a:t>
            </a:r>
            <a:r>
              <a:rPr lang="hu-HU" dirty="0" err="1" smtClean="0"/>
              <a:t>kbit</a:t>
            </a:r>
            <a:r>
              <a:rPr lang="hu-HU" dirty="0" smtClean="0"/>
              <a:t>/s alá lassítja?</a:t>
            </a:r>
          </a:p>
          <a:p>
            <a:pPr algn="ctr"/>
            <a:r>
              <a:rPr lang="hu-HU" dirty="0" smtClean="0"/>
              <a:t>szolgáltatói weboldal betöltése 4 perc</a:t>
            </a:r>
            <a:endParaRPr lang="hu-HU" dirty="0"/>
          </a:p>
        </p:txBody>
      </p:sp>
      <p:sp>
        <p:nvSpPr>
          <p:cNvPr id="13" name="Lekerekített téglalapbuborék 12"/>
          <p:cNvSpPr/>
          <p:nvPr/>
        </p:nvSpPr>
        <p:spPr>
          <a:xfrm>
            <a:off x="323528" y="5326127"/>
            <a:ext cx="3312021" cy="821892"/>
          </a:xfrm>
          <a:prstGeom prst="wedgeRoundRectCallout">
            <a:avLst>
              <a:gd name="adj1" fmla="val 98431"/>
              <a:gd name="adj2" fmla="val -921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Mértékegység szerint helytelen, érték szerint különleges</a:t>
            </a:r>
            <a:endParaRPr lang="hu-HU" dirty="0"/>
          </a:p>
        </p:txBody>
      </p:sp>
      <p:sp>
        <p:nvSpPr>
          <p:cNvPr id="14" name="Lekerekített téglalapbuborék 13"/>
          <p:cNvSpPr/>
          <p:nvPr/>
        </p:nvSpPr>
        <p:spPr>
          <a:xfrm>
            <a:off x="5012672" y="5336078"/>
            <a:ext cx="3303744" cy="1150049"/>
          </a:xfrm>
          <a:prstGeom prst="wedgeRoundRectCallout">
            <a:avLst>
              <a:gd name="adj1" fmla="val -36581"/>
              <a:gd name="adj2" fmla="val -81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13/2011 NMHH rendelet </a:t>
            </a:r>
          </a:p>
          <a:p>
            <a:pPr algn="ctr"/>
            <a:r>
              <a:rPr lang="hu-HU" dirty="0" smtClean="0"/>
              <a:t>7.§ / (2) szerint van megadva a mértékegység!</a:t>
            </a:r>
          </a:p>
          <a:p>
            <a:pPr algn="ctr"/>
            <a:r>
              <a:rPr lang="hu-HU" dirty="0" smtClean="0"/>
              <a:t>Azaz </a:t>
            </a:r>
            <a:r>
              <a:rPr lang="hu-HU" dirty="0"/>
              <a:t>x,</a:t>
            </a:r>
            <a:r>
              <a:rPr lang="hu-HU" dirty="0" err="1"/>
              <a:t>xx</a:t>
            </a:r>
            <a:r>
              <a:rPr lang="hu-HU" dirty="0"/>
              <a:t> </a:t>
            </a:r>
            <a:r>
              <a:rPr lang="hu-HU" dirty="0" smtClean="0"/>
              <a:t>Mbit/s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3505200" y="6309320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34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66428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/>
          <a:srcRect l="388" t="2504"/>
          <a:stretch/>
        </p:blipFill>
        <p:spPr>
          <a:xfrm>
            <a:off x="413792" y="2578132"/>
            <a:ext cx="8316416" cy="2699182"/>
          </a:xfrm>
          <a:prstGeom prst="rect">
            <a:avLst/>
          </a:prstGeom>
        </p:spPr>
      </p:pic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6. Szolgáltató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dirty="0" smtClean="0"/>
              <a:t>3</a:t>
            </a:r>
            <a:r>
              <a:rPr lang="hu-HU" dirty="0"/>
              <a:t>. sz. melléklet Termékek, szolgáltatáscsomagok, ezek elérhetőségeinek jellemzői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6804248" y="1938233"/>
            <a:ext cx="1754367" cy="578568"/>
          </a:xfrm>
          <a:prstGeom prst="wedgeRoundRectCallout">
            <a:avLst>
              <a:gd name="adj1" fmla="val -40603"/>
              <a:gd name="adj2" fmla="val 93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ÁSZF </a:t>
            </a:r>
            <a:endParaRPr lang="hu-HU" dirty="0"/>
          </a:p>
        </p:txBody>
      </p:sp>
      <p:sp>
        <p:nvSpPr>
          <p:cNvPr id="12" name="Lekerekített téglalapbuborék 11"/>
          <p:cNvSpPr/>
          <p:nvPr/>
        </p:nvSpPr>
        <p:spPr>
          <a:xfrm>
            <a:off x="791834" y="5249164"/>
            <a:ext cx="4599147" cy="1150049"/>
          </a:xfrm>
          <a:prstGeom prst="wedgeRoundRectCallout">
            <a:avLst>
              <a:gd name="adj1" fmla="val -20945"/>
              <a:gd name="adj2" fmla="val -690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Nem a 13/2011 NMHH rendelet </a:t>
            </a:r>
          </a:p>
          <a:p>
            <a:pPr algn="ctr"/>
            <a:r>
              <a:rPr lang="hu-HU" dirty="0" smtClean="0"/>
              <a:t>7.§ / (2) szerint van megadva a mértékegység!</a:t>
            </a:r>
          </a:p>
          <a:p>
            <a:pPr algn="ctr"/>
            <a:r>
              <a:rPr lang="hu-HU" dirty="0" smtClean="0"/>
              <a:t>8 </a:t>
            </a:r>
            <a:r>
              <a:rPr lang="hu-HU" dirty="0" err="1" smtClean="0"/>
              <a:t>kbit</a:t>
            </a:r>
            <a:r>
              <a:rPr lang="hu-HU" dirty="0" smtClean="0"/>
              <a:t>/s = 0,01 </a:t>
            </a:r>
            <a:r>
              <a:rPr lang="hu-HU" dirty="0" err="1" smtClean="0"/>
              <a:t>Mbit</a:t>
            </a:r>
            <a:r>
              <a:rPr lang="hu-HU" dirty="0" smtClean="0"/>
              <a:t>/s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35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69118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36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>
                <a:latin typeface="Times New Roman" panose="02020603050405020304" pitchFamily="18" charset="0"/>
              </a:rPr>
              <a:t>COMPU-CONSULT Kft.</a:t>
            </a:r>
          </a:p>
        </p:txBody>
      </p:sp>
      <p:sp>
        <p:nvSpPr>
          <p:cNvPr id="8" name="Text Box 88"/>
          <p:cNvSpPr txBox="1">
            <a:spLocks noChangeArrowheads="1"/>
          </p:cNvSpPr>
          <p:nvPr/>
        </p:nvSpPr>
        <p:spPr bwMode="auto">
          <a:xfrm>
            <a:off x="0" y="292668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800" dirty="0" smtClean="0">
                <a:latin typeface="+mn-lt"/>
              </a:rPr>
              <a:t>Köszönöm a figyelmet!</a:t>
            </a:r>
            <a:endParaRPr lang="hu-HU" altLang="hu-H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0800634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„Semlegesség” keresése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a szolgáltatói </a:t>
            </a:r>
            <a:r>
              <a:rPr lang="hu-HU" sz="4000" dirty="0" err="1" smtClean="0"/>
              <a:t>ÁSZF-ekben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4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0" y="2165955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2800" dirty="0">
                <a:latin typeface="+mn-lt"/>
              </a:rPr>
              <a:t>A </a:t>
            </a:r>
            <a:r>
              <a:rPr lang="hu-HU" altLang="hu-HU" sz="2800" i="1" dirty="0" smtClean="0">
                <a:latin typeface="+mn-lt"/>
              </a:rPr>
              <a:t>szolgáltató </a:t>
            </a:r>
            <a:r>
              <a:rPr lang="hu-HU" altLang="hu-HU" sz="2800" i="1" dirty="0" err="1" smtClean="0">
                <a:latin typeface="+mn-lt"/>
              </a:rPr>
              <a:t>guard</a:t>
            </a:r>
            <a:r>
              <a:rPr lang="hu-HU" altLang="hu-HU" sz="2800" dirty="0" smtClean="0">
                <a:latin typeface="+mn-lt"/>
              </a:rPr>
              <a:t> programcsomag </a:t>
            </a:r>
            <a:r>
              <a:rPr lang="hu-HU" altLang="hu-HU" sz="2800" dirty="0">
                <a:latin typeface="+mn-lt"/>
              </a:rPr>
              <a:t>vírusirtó szoftvere megjelenésükkel közel egy időben </a:t>
            </a:r>
            <a:r>
              <a:rPr lang="hu-HU" altLang="hu-HU" sz="2800" u="sng" dirty="0">
                <a:latin typeface="+mn-lt"/>
              </a:rPr>
              <a:t>semleges</a:t>
            </a:r>
            <a:r>
              <a:rPr lang="hu-HU" altLang="hu-HU" sz="2800" dirty="0">
                <a:latin typeface="+mn-lt"/>
              </a:rPr>
              <a:t>íti az e-mailben érkező, vagy az Internet-böngészése közben települő, illetőleg a hordozható adattárolókról az Előfizető számítógépére kerülő vírusok, ún. féreg- és trójai-programok működését.</a:t>
            </a:r>
          </a:p>
        </p:txBody>
      </p:sp>
    </p:spTree>
    <p:extLst>
      <p:ext uri="{BB962C8B-B14F-4D97-AF65-F5344CB8AC3E}">
        <p14:creationId xmlns:p14="http://schemas.microsoft.com/office/powerpoint/2010/main" val="111295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„Semlegesség” keresése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a szolgáltatói weboldalakon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5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0" y="2742019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altLang="hu-HU" sz="4800" dirty="0" smtClean="0">
                <a:latin typeface="+mn-lt"/>
              </a:rPr>
              <a:t>Van találat</a:t>
            </a:r>
            <a:endParaRPr lang="hu-HU" altLang="hu-H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9734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155679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„Semlegesség” keresése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hu-HU" sz="4000" dirty="0" smtClean="0"/>
              <a:t>a szolgáltatói weboldalakon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6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35496" y="5939988"/>
            <a:ext cx="8784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u-HU" altLang="hu-HU" sz="1800" dirty="0" smtClean="0">
                <a:latin typeface="+mn-lt"/>
              </a:rPr>
              <a:t>* Legtöbbször ezen a címen található meg, néhány oldalon keresőben is, máshol kutatni kell</a:t>
            </a:r>
            <a:endParaRPr lang="hu-HU" altLang="hu-HU" sz="1800" dirty="0">
              <a:latin typeface="+mn-lt"/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0" y="2742019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dirty="0" smtClean="0"/>
              <a:t>Hálózatsemlegesség </a:t>
            </a:r>
            <a:r>
              <a:rPr lang="hu-HU" altLang="hu-HU" dirty="0"/>
              <a:t>– egységes internet szolgáltatás-leíró </a:t>
            </a:r>
            <a:r>
              <a:rPr lang="hu-HU" altLang="hu-HU" dirty="0" smtClean="0"/>
              <a:t>táblázat* </a:t>
            </a:r>
            <a:endParaRPr lang="hu-HU" altLang="hu-HU" sz="4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3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98072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dirty="0" smtClean="0"/>
              <a:t>Hálózatsemlegesség – egységes internet szolgáltatás-leíró táblázat 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7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64546"/>
            <a:ext cx="2417624" cy="261456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/>
          <a:srcRect t="2591"/>
          <a:stretch/>
        </p:blipFill>
        <p:spPr>
          <a:xfrm>
            <a:off x="5070099" y="1149240"/>
            <a:ext cx="4009788" cy="147790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/>
          <a:srcRect t="1063"/>
          <a:stretch/>
        </p:blipFill>
        <p:spPr>
          <a:xfrm>
            <a:off x="5092989" y="2688379"/>
            <a:ext cx="3998454" cy="1190731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3879755" y="5342184"/>
            <a:ext cx="5211688" cy="1273077"/>
            <a:chOff x="453820" y="2363092"/>
            <a:chExt cx="8289322" cy="1911499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 rotWithShape="1">
            <a:blip r:embed="rId8"/>
            <a:srcRect l="388" r="79263"/>
            <a:stretch/>
          </p:blipFill>
          <p:spPr>
            <a:xfrm>
              <a:off x="453820" y="2364961"/>
              <a:ext cx="2245972" cy="1909630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 rotWithShape="1">
            <a:blip r:embed="rId8"/>
            <a:srcRect l="45299"/>
            <a:stretch/>
          </p:blipFill>
          <p:spPr>
            <a:xfrm>
              <a:off x="2699792" y="2363092"/>
              <a:ext cx="6043350" cy="1911499"/>
            </a:xfrm>
            <a:prstGeom prst="rect">
              <a:avLst/>
            </a:prstGeom>
          </p:spPr>
        </p:pic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272" y="3923563"/>
            <a:ext cx="6081082" cy="1410492"/>
          </a:xfrm>
          <a:prstGeom prst="rect">
            <a:avLst/>
          </a:prstGeom>
        </p:spPr>
      </p:pic>
      <p:sp>
        <p:nvSpPr>
          <p:cNvPr id="21" name="Lekerekített téglalapbuborék 20"/>
          <p:cNvSpPr/>
          <p:nvPr/>
        </p:nvSpPr>
        <p:spPr>
          <a:xfrm>
            <a:off x="6699890" y="4118298"/>
            <a:ext cx="1171028" cy="390567"/>
          </a:xfrm>
          <a:prstGeom prst="wedgeRoundRectCallout">
            <a:avLst>
              <a:gd name="adj1" fmla="val -203376"/>
              <a:gd name="adj2" fmla="val -1394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2" name="Lekerekített téglalapbuborék 21"/>
          <p:cNvSpPr/>
          <p:nvPr/>
        </p:nvSpPr>
        <p:spPr>
          <a:xfrm>
            <a:off x="7098663" y="4187472"/>
            <a:ext cx="1171028" cy="390567"/>
          </a:xfrm>
          <a:prstGeom prst="wedgeRoundRectCallout">
            <a:avLst>
              <a:gd name="adj1" fmla="val 68476"/>
              <a:gd name="adj2" fmla="val -451597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6330" y="1262268"/>
            <a:ext cx="2349657" cy="2616842"/>
          </a:xfrm>
          <a:prstGeom prst="rect">
            <a:avLst/>
          </a:prstGeom>
        </p:spPr>
      </p:pic>
      <p:sp>
        <p:nvSpPr>
          <p:cNvPr id="23" name="Lekerekített téglalapbuborék 22"/>
          <p:cNvSpPr/>
          <p:nvPr/>
        </p:nvSpPr>
        <p:spPr>
          <a:xfrm>
            <a:off x="2372490" y="4354996"/>
            <a:ext cx="567680" cy="348416"/>
          </a:xfrm>
          <a:prstGeom prst="wedgeRoundRectCallout">
            <a:avLst>
              <a:gd name="adj1" fmla="val 146320"/>
              <a:gd name="adj2" fmla="val -47677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buborék 18"/>
          <p:cNvSpPr/>
          <p:nvPr/>
        </p:nvSpPr>
        <p:spPr>
          <a:xfrm>
            <a:off x="6632948" y="4110169"/>
            <a:ext cx="1728539" cy="665700"/>
          </a:xfrm>
          <a:prstGeom prst="wedgeRoundRectCallout">
            <a:avLst>
              <a:gd name="adj1" fmla="val -13947"/>
              <a:gd name="adj2" fmla="val -102583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Igénybe vehető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Lekerekített téglalapbuborék 19"/>
          <p:cNvSpPr/>
          <p:nvPr/>
        </p:nvSpPr>
        <p:spPr>
          <a:xfrm>
            <a:off x="2296290" y="4292518"/>
            <a:ext cx="720080" cy="456364"/>
          </a:xfrm>
          <a:prstGeom prst="wedgeRoundRectCallout">
            <a:avLst>
              <a:gd name="adj1" fmla="val -93803"/>
              <a:gd name="adj2" fmla="val -174039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Igen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3183813" y="4775869"/>
            <a:ext cx="3183813" cy="558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buborék 23"/>
          <p:cNvSpPr/>
          <p:nvPr/>
        </p:nvSpPr>
        <p:spPr>
          <a:xfrm>
            <a:off x="533534" y="600146"/>
            <a:ext cx="1446178" cy="456364"/>
          </a:xfrm>
          <a:prstGeom prst="wedgeRoundRectCallout">
            <a:avLst>
              <a:gd name="adj1" fmla="val -39102"/>
              <a:gd name="adj2" fmla="val 93116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b="1" dirty="0" err="1" smtClean="0">
                <a:solidFill>
                  <a:schemeClr val="tx1"/>
                </a:solidFill>
              </a:rPr>
              <a:t>Feltétlekkel</a:t>
            </a:r>
            <a:r>
              <a:rPr lang="hu-HU" b="1" dirty="0" smtClean="0">
                <a:solidFill>
                  <a:schemeClr val="tx1"/>
                </a:solidFill>
              </a:rPr>
              <a:t>!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5" name="Lekerekített téglalapbuborék 24"/>
          <p:cNvSpPr/>
          <p:nvPr/>
        </p:nvSpPr>
        <p:spPr>
          <a:xfrm>
            <a:off x="6667644" y="4826780"/>
            <a:ext cx="1688922" cy="456364"/>
          </a:xfrm>
          <a:prstGeom prst="wedgeRoundRectCallout">
            <a:avLst>
              <a:gd name="adj1" fmla="val -32143"/>
              <a:gd name="adj2" fmla="val 65287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Nincs megkötés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Robbanás 1 4"/>
          <p:cNvSpPr/>
          <p:nvPr/>
        </p:nvSpPr>
        <p:spPr>
          <a:xfrm>
            <a:off x="498179" y="5396533"/>
            <a:ext cx="2584403" cy="13914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Hiányzik valami?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513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ackgr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52400" y="6094413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hu-HU" altLang="hu-HU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hu-HU" altLang="hu-HU">
                <a:solidFill>
                  <a:srgbClr val="000000"/>
                </a:solidFill>
                <a:latin typeface="Times New Roman" pitchFamily="18" charset="0"/>
              </a:rPr>
            </a:b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55301" name="Text Box 26"/>
          <p:cNvSpPr txBox="1">
            <a:spLocks noChangeArrowheads="1"/>
          </p:cNvSpPr>
          <p:nvPr/>
        </p:nvSpPr>
        <p:spPr bwMode="auto">
          <a:xfrm>
            <a:off x="7019925" y="6550025"/>
            <a:ext cx="2287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u-HU" altLang="hu-HU" sz="1400" dirty="0">
                <a:latin typeface="Times New Roman" pitchFamily="18" charset="0"/>
              </a:rPr>
              <a:t>COMPU-CONSULT Kft.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98072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Box 88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hu-HU" altLang="hu-HU" dirty="0" smtClean="0"/>
              <a:t>Hálózatsemlegesség – egységes internet szolgáltatás-leíró táblázat </a:t>
            </a:r>
            <a:endParaRPr lang="hu-HU" altLang="hu-H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05200" y="6520259"/>
            <a:ext cx="2133600" cy="365125"/>
          </a:xfrm>
        </p:spPr>
        <p:txBody>
          <a:bodyPr/>
          <a:lstStyle/>
          <a:p>
            <a:fld id="{8D64CF1D-1E83-4AA5-8772-CA25B3CE54BA}" type="slidenum">
              <a:rPr lang="hu-HU" altLang="hu-HU" smtClean="0"/>
              <a:pPr/>
              <a:t>8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64546"/>
            <a:ext cx="2417624" cy="261456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/>
          <a:srcRect t="2591"/>
          <a:stretch/>
        </p:blipFill>
        <p:spPr>
          <a:xfrm>
            <a:off x="5070099" y="1149240"/>
            <a:ext cx="4009788" cy="147790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7"/>
          <a:srcRect t="1063"/>
          <a:stretch/>
        </p:blipFill>
        <p:spPr>
          <a:xfrm>
            <a:off x="5092989" y="2688379"/>
            <a:ext cx="3998454" cy="1190731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3879755" y="5342184"/>
            <a:ext cx="5211688" cy="1273077"/>
            <a:chOff x="453820" y="2363092"/>
            <a:chExt cx="8289322" cy="1911499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 rotWithShape="1">
            <a:blip r:embed="rId8"/>
            <a:srcRect l="388" r="79263"/>
            <a:stretch/>
          </p:blipFill>
          <p:spPr>
            <a:xfrm>
              <a:off x="453820" y="2364961"/>
              <a:ext cx="2245972" cy="1909630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 rotWithShape="1">
            <a:blip r:embed="rId8"/>
            <a:srcRect l="45299"/>
            <a:stretch/>
          </p:blipFill>
          <p:spPr>
            <a:xfrm>
              <a:off x="2699792" y="2363092"/>
              <a:ext cx="6043350" cy="1911499"/>
            </a:xfrm>
            <a:prstGeom prst="rect">
              <a:avLst/>
            </a:prstGeom>
          </p:spPr>
        </p:pic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272" y="3923563"/>
            <a:ext cx="6081082" cy="1410492"/>
          </a:xfrm>
          <a:prstGeom prst="rect">
            <a:avLst/>
          </a:prstGeom>
        </p:spPr>
      </p:pic>
      <p:sp>
        <p:nvSpPr>
          <p:cNvPr id="21" name="Lekerekített téglalapbuborék 20"/>
          <p:cNvSpPr/>
          <p:nvPr/>
        </p:nvSpPr>
        <p:spPr>
          <a:xfrm>
            <a:off x="6699890" y="4118298"/>
            <a:ext cx="1171028" cy="390567"/>
          </a:xfrm>
          <a:prstGeom prst="wedgeRoundRectCallout">
            <a:avLst>
              <a:gd name="adj1" fmla="val -203376"/>
              <a:gd name="adj2" fmla="val -139435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2" name="Lekerekített téglalapbuborék 21"/>
          <p:cNvSpPr/>
          <p:nvPr/>
        </p:nvSpPr>
        <p:spPr>
          <a:xfrm>
            <a:off x="7098663" y="4187472"/>
            <a:ext cx="1171028" cy="390567"/>
          </a:xfrm>
          <a:prstGeom prst="wedgeRoundRectCallout">
            <a:avLst>
              <a:gd name="adj1" fmla="val 68476"/>
              <a:gd name="adj2" fmla="val -451597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6330" y="1262268"/>
            <a:ext cx="2349657" cy="2616842"/>
          </a:xfrm>
          <a:prstGeom prst="rect">
            <a:avLst/>
          </a:prstGeom>
        </p:spPr>
      </p:pic>
      <p:sp>
        <p:nvSpPr>
          <p:cNvPr id="23" name="Lekerekített téglalapbuborék 22"/>
          <p:cNvSpPr/>
          <p:nvPr/>
        </p:nvSpPr>
        <p:spPr>
          <a:xfrm>
            <a:off x="2372490" y="4354996"/>
            <a:ext cx="567680" cy="348416"/>
          </a:xfrm>
          <a:prstGeom prst="wedgeRoundRectCallout">
            <a:avLst>
              <a:gd name="adj1" fmla="val 146320"/>
              <a:gd name="adj2" fmla="val -47677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9" name="Lekerekített téglalapbuborék 18"/>
          <p:cNvSpPr/>
          <p:nvPr/>
        </p:nvSpPr>
        <p:spPr>
          <a:xfrm>
            <a:off x="6632948" y="4110169"/>
            <a:ext cx="1728539" cy="665700"/>
          </a:xfrm>
          <a:prstGeom prst="wedgeRoundRectCallout">
            <a:avLst>
              <a:gd name="adj1" fmla="val -13947"/>
              <a:gd name="adj2" fmla="val -102583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Igénybe vehető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0" name="Lekerekített téglalapbuborék 19"/>
          <p:cNvSpPr/>
          <p:nvPr/>
        </p:nvSpPr>
        <p:spPr>
          <a:xfrm>
            <a:off x="2296290" y="4292518"/>
            <a:ext cx="720080" cy="456364"/>
          </a:xfrm>
          <a:prstGeom prst="wedgeRoundRectCallout">
            <a:avLst>
              <a:gd name="adj1" fmla="val -93803"/>
              <a:gd name="adj2" fmla="val -174039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Igen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3183813" y="4775869"/>
            <a:ext cx="3183813" cy="558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Lekerekített téglalapbuborék 23"/>
          <p:cNvSpPr/>
          <p:nvPr/>
        </p:nvSpPr>
        <p:spPr>
          <a:xfrm>
            <a:off x="533534" y="600146"/>
            <a:ext cx="1446178" cy="456364"/>
          </a:xfrm>
          <a:prstGeom prst="wedgeRoundRectCallout">
            <a:avLst>
              <a:gd name="adj1" fmla="val -39102"/>
              <a:gd name="adj2" fmla="val 93116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b="1" dirty="0" err="1" smtClean="0">
                <a:solidFill>
                  <a:schemeClr val="tx1"/>
                </a:solidFill>
              </a:rPr>
              <a:t>Feltétlekkel</a:t>
            </a:r>
            <a:r>
              <a:rPr lang="hu-HU" b="1" dirty="0" smtClean="0">
                <a:solidFill>
                  <a:schemeClr val="tx1"/>
                </a:solidFill>
              </a:rPr>
              <a:t>!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5" name="Lekerekített téglalapbuborék 24"/>
          <p:cNvSpPr/>
          <p:nvPr/>
        </p:nvSpPr>
        <p:spPr>
          <a:xfrm>
            <a:off x="6667644" y="4826780"/>
            <a:ext cx="1688922" cy="456364"/>
          </a:xfrm>
          <a:prstGeom prst="wedgeRoundRectCallout">
            <a:avLst>
              <a:gd name="adj1" fmla="val -32143"/>
              <a:gd name="adj2" fmla="val 65287"/>
              <a:gd name="adj3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Nincs megkötés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5" name="Robbanás 1 4"/>
          <p:cNvSpPr/>
          <p:nvPr/>
        </p:nvSpPr>
        <p:spPr>
          <a:xfrm>
            <a:off x="498179" y="5396533"/>
            <a:ext cx="2584403" cy="13914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E-mail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1656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261194"/>
            <a:ext cx="9144000" cy="935558"/>
          </a:xfrm>
        </p:spPr>
        <p:txBody>
          <a:bodyPr/>
          <a:lstStyle/>
          <a:p>
            <a:pPr eaLnBrk="1" hangingPunct="1"/>
            <a:r>
              <a:rPr lang="hu-HU" altLang="hu-HU" dirty="0"/>
              <a:t>Forgalomszabályozás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73199" y="1916832"/>
            <a:ext cx="8597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Szabályozza-e a szolgáltató</a:t>
            </a:r>
          </a:p>
          <a:p>
            <a:pPr algn="ctr"/>
            <a:r>
              <a:rPr lang="hu-HU" sz="3600" dirty="0"/>
              <a:t>a</a:t>
            </a:r>
            <a:r>
              <a:rPr lang="hu-HU" sz="3600" dirty="0" smtClean="0"/>
              <a:t> felsorolt és az egyéb szolgáltatások </a:t>
            </a:r>
          </a:p>
          <a:p>
            <a:pPr algn="ctr"/>
            <a:r>
              <a:rPr lang="hu-HU" sz="3600" dirty="0" smtClean="0"/>
              <a:t>minőségét?</a:t>
            </a:r>
            <a:endParaRPr lang="hu-HU" sz="36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CF1D-1E83-4AA5-8772-CA25B3CE54BA}" type="slidenum">
              <a:rPr lang="hu-HU" altLang="hu-HU" smtClean="0"/>
              <a:pPr/>
              <a:t>9</a:t>
            </a:fld>
            <a:r>
              <a:rPr lang="hu-HU" altLang="hu-HU" dirty="0" smtClean="0"/>
              <a:t> / 36</a:t>
            </a: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376233857"/>
      </p:ext>
    </p:extLst>
  </p:cSld>
  <p:clrMapOvr>
    <a:masterClrMapping/>
  </p:clrMapOvr>
  <p:transition spd="slow" advTm="1604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6305</TotalTime>
  <Words>1048</Words>
  <Application>Microsoft Office PowerPoint</Application>
  <PresentationFormat>Diavetítés a képernyőre (4:3 oldalarány)</PresentationFormat>
  <Paragraphs>310</Paragraphs>
  <Slides>36</Slides>
  <Notes>32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A HTE  Vételtechnikai, Kábeltelevíziós Szakosztálya és a Média Klub előadása a BME TMIT I. épület B. 210-ben   Mobilinternet semlegesség gyakorlati mérése  Előadók: dr. Darabos Zoltán, Szabó Csaba (COMPU-CONSULT Kft.), Ritoók Zsigmond (NMHH)   2019.05.23.</vt:lpstr>
      <vt:lpstr>Internet  semlegesség és forgalomszabályozás  a szolgáltatói ÁSZF-ekben  6 vizsgált szolgáltató esetében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Forgalomszabályozás</vt:lpstr>
      <vt:lpstr>Szolgáltatói nyilatkozat Minden ÁSZF-nek része!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</dc:creator>
  <cp:lastModifiedBy>video2</cp:lastModifiedBy>
  <cp:revision>398</cp:revision>
  <dcterms:created xsi:type="dcterms:W3CDTF">2012-08-17T09:20:57Z</dcterms:created>
  <dcterms:modified xsi:type="dcterms:W3CDTF">2019-05-21T08:36:17Z</dcterms:modified>
</cp:coreProperties>
</file>