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44" r:id="rId2"/>
    <p:sldId id="447" r:id="rId3"/>
    <p:sldId id="454" r:id="rId4"/>
    <p:sldId id="455" r:id="rId5"/>
    <p:sldId id="453" r:id="rId6"/>
    <p:sldId id="450" r:id="rId7"/>
    <p:sldId id="448" r:id="rId8"/>
    <p:sldId id="449" r:id="rId9"/>
    <p:sldId id="451" r:id="rId10"/>
    <p:sldId id="452" r:id="rId11"/>
    <p:sldId id="456" r:id="rId12"/>
    <p:sldId id="458" r:id="rId13"/>
    <p:sldId id="459" r:id="rId14"/>
  </p:sldIdLst>
  <p:sldSz cx="9144000" cy="6858000" type="screen4x3"/>
  <p:notesSz cx="7102475" cy="10234613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Közepesen sötét stílus 4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6433" autoAdjust="0"/>
  </p:normalViewPr>
  <p:slideViewPr>
    <p:cSldViewPr>
      <p:cViewPr varScale="1">
        <p:scale>
          <a:sx n="109" d="100"/>
          <a:sy n="109" d="100"/>
        </p:scale>
        <p:origin x="145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393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95A4B1CE-C831-4123-A57F-650A0768D91C}" type="slidenum">
              <a:rPr lang="en-US" altLang="hu-HU"/>
              <a:pPr/>
              <a:t>‹#›</a:t>
            </a:fld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3199821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2DCEA5D-AE25-4E33-A1A4-F1AAE84DDD66}" type="datetimeFigureOut">
              <a:rPr lang="en-US"/>
              <a:pPr>
                <a:defRPr/>
              </a:pPr>
              <a:t>5/20/2019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en-US" noProof="0" smtClean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6835A6FF-0BC7-476E-B60A-D1949D7A44CF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1822741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5A6FF-0BC7-476E-B60A-D1949D7A44CF}" type="slidenum">
              <a:rPr lang="en-US" altLang="hu-HU" smtClean="0"/>
              <a:pPr/>
              <a:t>1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93975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5A6FF-0BC7-476E-B60A-D1949D7A44CF}" type="slidenum">
              <a:rPr lang="en-US" altLang="hu-HU" smtClean="0"/>
              <a:pPr/>
              <a:t>2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327257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5A6FF-0BC7-476E-B60A-D1949D7A44CF}" type="slidenum">
              <a:rPr lang="en-US" altLang="hu-HU" smtClean="0"/>
              <a:pPr/>
              <a:t>3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541768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5A6FF-0BC7-476E-B60A-D1949D7A44CF}" type="slidenum">
              <a:rPr lang="en-US" altLang="hu-HU" smtClean="0"/>
              <a:pPr/>
              <a:t>4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078697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7BBD7-1F51-4148-A12C-515B6D7B04FF}" type="datetime1">
              <a:rPr lang="hu-HU" smtClean="0"/>
              <a:t>2019.05.20.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4CF1D-1E83-4AA5-8772-CA25B3CE54BA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42309-5805-4A14-9DC2-7E186932707D}" type="datetime1">
              <a:rPr lang="hu-HU" smtClean="0"/>
              <a:t>2019.05.20.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23C2E-BC71-43AC-954C-EE7FA24A0014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73574-0DF1-4DCF-AB54-1CE7EB260C22}" type="datetime1">
              <a:rPr lang="hu-HU" smtClean="0"/>
              <a:t>2019.05.20.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28123-A09C-4461-B222-0B2A063C3C61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0C2A0-9788-4001-9324-D9D2DF3A4C44}" type="datetime1">
              <a:rPr lang="hu-HU" smtClean="0"/>
              <a:t>2019.05.20.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E67A1-251B-4EAC-BB64-C416C78B4438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BFCFA-C52D-437F-93A7-746954D897ED}" type="datetime1">
              <a:rPr lang="hu-HU" smtClean="0"/>
              <a:t>2019.05.20.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E346D0-02B8-44DC-8F45-F65056BA3AB4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3669A-DA1C-44EC-A993-588F65F61B0D}" type="datetime1">
              <a:rPr lang="hu-HU" smtClean="0"/>
              <a:t>2019.05.20.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7116F-AEB3-4EA7-A7B4-A73B7AA0B45B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F2243-8EE5-4BF1-AD06-BE7ECBB9851F}" type="datetime1">
              <a:rPr lang="hu-HU" smtClean="0"/>
              <a:t>2019.05.20.</a:t>
            </a:fld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5B557-B94C-494C-8A0C-13422ED60792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35131-AB20-4075-8795-C218CEFB6333}" type="datetime1">
              <a:rPr lang="hu-HU" smtClean="0"/>
              <a:t>2019.05.20.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DF009-8EBC-4D6F-8F36-B4E891AA1708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CF901-6679-438A-95EE-D0D25982CDB6}" type="datetime1">
              <a:rPr lang="hu-HU" smtClean="0"/>
              <a:t>2019.05.20.</a:t>
            </a:fld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F5038-C092-4C86-81BC-DD8835755311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AE7C6-2AAF-47D2-9EA2-BDF409FAAAE1}" type="datetime1">
              <a:rPr lang="hu-HU" smtClean="0"/>
              <a:t>2019.05.20.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05EFA-16EA-41CA-BBE6-39B38600F797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89903-46C9-451B-8C0C-F4C467EF167D}" type="datetime1">
              <a:rPr lang="hu-HU" smtClean="0"/>
              <a:t>2019.05.20.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C935F-08A0-42DC-9419-69C313F05E09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Click to edit Master title style</a:t>
            </a:r>
            <a:endParaRPr lang="hu-HU" altLang="hu-H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Click to edit Master text styles</a:t>
            </a:r>
          </a:p>
          <a:p>
            <a:pPr lvl="1"/>
            <a:r>
              <a:rPr lang="en-US" altLang="hu-HU" smtClean="0"/>
              <a:t>Second level</a:t>
            </a:r>
          </a:p>
          <a:p>
            <a:pPr lvl="2"/>
            <a:r>
              <a:rPr lang="en-US" altLang="hu-HU" smtClean="0"/>
              <a:t>Third level</a:t>
            </a:r>
          </a:p>
          <a:p>
            <a:pPr lvl="3"/>
            <a:r>
              <a:rPr lang="en-US" altLang="hu-HU" smtClean="0"/>
              <a:t>Fourth level</a:t>
            </a:r>
          </a:p>
          <a:p>
            <a:pPr lvl="4"/>
            <a:r>
              <a:rPr lang="en-US" altLang="hu-HU" smtClean="0"/>
              <a:t>Fifth level</a:t>
            </a:r>
            <a:endParaRPr lang="hu-HU" alt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61CF9F-C023-45DF-8EAA-EE67B2B27D9D}" type="datetime1">
              <a:rPr lang="hu-HU" smtClean="0"/>
              <a:t>2019.05.20.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44B35E0-76A8-4EC8-84EA-481E17ADCBAD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gr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107950" y="1557338"/>
            <a:ext cx="8856663" cy="3167062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Bevezetés az EU-s rendelkezések és útmutatók világába </a:t>
            </a:r>
            <a:br>
              <a:rPr lang="hu-HU" altLang="hu-HU" dirty="0" smtClean="0"/>
            </a:br>
            <a:r>
              <a:rPr lang="hu-HU" altLang="hu-HU" dirty="0" smtClean="0"/>
              <a:t/>
            </a:r>
            <a:br>
              <a:rPr lang="hu-HU" altLang="hu-HU" dirty="0" smtClean="0"/>
            </a:br>
            <a:endParaRPr lang="hu-HU" altLang="hu-HU" sz="3200" dirty="0" smtClean="0"/>
          </a:p>
        </p:txBody>
      </p:sp>
      <p:sp>
        <p:nvSpPr>
          <p:cNvPr id="4" name="Téglalap 3"/>
          <p:cNvSpPr/>
          <p:nvPr/>
        </p:nvSpPr>
        <p:spPr>
          <a:xfrm>
            <a:off x="2284413" y="4941888"/>
            <a:ext cx="4572000" cy="13223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hu-HU" altLang="hu-HU" sz="2000" dirty="0"/>
          </a:p>
          <a:p>
            <a:pPr algn="ctr">
              <a:defRPr/>
            </a:pPr>
            <a:r>
              <a:rPr lang="hu-HU" altLang="hu-HU" sz="2000" dirty="0"/>
              <a:t>COMPU-CONSULT Kft.</a:t>
            </a:r>
            <a:endParaRPr lang="hu-HU" altLang="hu-HU" sz="2000" dirty="0">
              <a:latin typeface="+mj-lt"/>
            </a:endParaRPr>
          </a:p>
          <a:p>
            <a:pPr algn="ctr">
              <a:defRPr/>
            </a:pPr>
            <a:r>
              <a:rPr lang="hu-HU" altLang="hu-HU" sz="2000" dirty="0">
                <a:latin typeface="+mj-lt"/>
              </a:rPr>
              <a:t>Ügyvezető: dr. Darabos Zoltán</a:t>
            </a:r>
          </a:p>
          <a:p>
            <a:pPr algn="ctr">
              <a:defRPr/>
            </a:pPr>
            <a:r>
              <a:rPr lang="hu-HU" altLang="hu-HU" sz="2000" dirty="0">
                <a:latin typeface="+mj-lt"/>
              </a:rPr>
              <a:t>+36 30 9448-255</a:t>
            </a:r>
            <a:endParaRPr lang="hu-H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4998037"/>
      </p:ext>
    </p:extLst>
  </p:cSld>
  <p:clrMapOvr>
    <a:masterClrMapping/>
  </p:clrMapOvr>
  <p:transition spd="slow" advTm="1604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gr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0" y="45170"/>
            <a:ext cx="9144000" cy="935558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Semlegesség - </a:t>
            </a:r>
            <a:r>
              <a:rPr lang="hu-HU" altLang="hu-HU" dirty="0" err="1"/>
              <a:t>W</a:t>
            </a:r>
            <a:r>
              <a:rPr lang="hu-HU" altLang="hu-HU" dirty="0" err="1" smtClean="0"/>
              <a:t>ikipedia</a:t>
            </a:r>
            <a:endParaRPr lang="hu-HU" altLang="hu-HU" sz="3200" dirty="0" smtClean="0"/>
          </a:p>
        </p:txBody>
      </p:sp>
      <p:sp>
        <p:nvSpPr>
          <p:cNvPr id="12" name="Text Box 107"/>
          <p:cNvSpPr txBox="1">
            <a:spLocks noChangeArrowheads="1"/>
          </p:cNvSpPr>
          <p:nvPr/>
        </p:nvSpPr>
        <p:spPr bwMode="auto">
          <a:xfrm>
            <a:off x="0" y="6550223"/>
            <a:ext cx="41231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400" dirty="0">
                <a:latin typeface="Times New Roman" pitchFamily="18" charset="0"/>
              </a:rPr>
              <a:t>https://hu.wikipedia.org/wiki/Netsemlegess%C3%A9g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l="18084" t="31100" r="3266" b="22700"/>
          <a:stretch/>
        </p:blipFill>
        <p:spPr>
          <a:xfrm>
            <a:off x="827584" y="1377732"/>
            <a:ext cx="7488832" cy="4775487"/>
          </a:xfrm>
          <a:prstGeom prst="rect">
            <a:avLst/>
          </a:prstGeom>
        </p:spPr>
      </p:pic>
      <p:sp>
        <p:nvSpPr>
          <p:cNvPr id="13" name="Lekerekített téglalapbuborék 12"/>
          <p:cNvSpPr/>
          <p:nvPr/>
        </p:nvSpPr>
        <p:spPr>
          <a:xfrm>
            <a:off x="5364088" y="1628800"/>
            <a:ext cx="3456384" cy="449101"/>
          </a:xfrm>
          <a:prstGeom prst="wedgeRoundRectCallout">
            <a:avLst>
              <a:gd name="adj1" fmla="val -58556"/>
              <a:gd name="adj2" fmla="val 361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Semlegesség megsértése, például:</a:t>
            </a:r>
            <a:endParaRPr lang="hu-HU" dirty="0"/>
          </a:p>
        </p:txBody>
      </p:sp>
      <p:sp>
        <p:nvSpPr>
          <p:cNvPr id="9" name="Lekerekített téglalapbuborék 8"/>
          <p:cNvSpPr/>
          <p:nvPr/>
        </p:nvSpPr>
        <p:spPr>
          <a:xfrm>
            <a:off x="107504" y="2780929"/>
            <a:ext cx="792088" cy="634454"/>
          </a:xfrm>
          <a:prstGeom prst="wedgeRoundRectCallout">
            <a:avLst>
              <a:gd name="adj1" fmla="val 55817"/>
              <a:gd name="adj2" fmla="val 838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Okok, pl.:</a:t>
            </a:r>
            <a:endParaRPr lang="hu-HU" dirty="0"/>
          </a:p>
        </p:txBody>
      </p:sp>
      <p:cxnSp>
        <p:nvCxnSpPr>
          <p:cNvPr id="11" name="Egyenes összekötő 10"/>
          <p:cNvCxnSpPr/>
          <p:nvPr/>
        </p:nvCxnSpPr>
        <p:spPr>
          <a:xfrm>
            <a:off x="971600" y="3789040"/>
            <a:ext cx="194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1547664" y="4467156"/>
            <a:ext cx="158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3059832" y="4941168"/>
            <a:ext cx="356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7092280" y="6550025"/>
            <a:ext cx="2071564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dirty="0">
                <a:latin typeface="Times New Roman" panose="02020603050405020304" pitchFamily="18" charset="0"/>
              </a:rPr>
              <a:t>COMPU-CONSULT Kft.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3505200" y="6491288"/>
            <a:ext cx="2133600" cy="365125"/>
          </a:xfrm>
        </p:spPr>
        <p:txBody>
          <a:bodyPr/>
          <a:lstStyle/>
          <a:p>
            <a:pPr algn="ctr"/>
            <a:fld id="{8D64CF1D-1E83-4AA5-8772-CA25B3CE54BA}" type="slidenum">
              <a:rPr lang="hu-HU" altLang="hu-HU" smtClean="0"/>
              <a:pPr algn="ctr"/>
              <a:t>10</a:t>
            </a:fld>
            <a:r>
              <a:rPr lang="hu-HU" altLang="hu-HU" dirty="0" smtClean="0"/>
              <a:t> / 13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1299352733"/>
      </p:ext>
    </p:extLst>
  </p:cSld>
  <p:clrMapOvr>
    <a:masterClrMapping/>
  </p:clrMapOvr>
  <p:transition spd="slow" advTm="16049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gr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zövegdoboz 15"/>
          <p:cNvSpPr txBox="1"/>
          <p:nvPr/>
        </p:nvSpPr>
        <p:spPr>
          <a:xfrm>
            <a:off x="323528" y="188640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dirty="0" smtClean="0">
                <a:latin typeface="+mn-lt"/>
              </a:rPr>
              <a:t>Semlegesség korlátozása </a:t>
            </a:r>
          </a:p>
          <a:p>
            <a:pPr algn="ctr"/>
            <a:r>
              <a:rPr lang="hu-HU" sz="4800" dirty="0" smtClean="0">
                <a:latin typeface="+mn-lt"/>
              </a:rPr>
              <a:t> </a:t>
            </a:r>
          </a:p>
          <a:p>
            <a:pPr algn="ctr"/>
            <a:r>
              <a:rPr lang="hu-HU" sz="4800" dirty="0" smtClean="0">
                <a:latin typeface="+mn-lt"/>
              </a:rPr>
              <a:t>forgalomszabályozás</a:t>
            </a:r>
            <a:endParaRPr lang="hu-HU" sz="2800" dirty="0"/>
          </a:p>
        </p:txBody>
      </p:sp>
      <p:sp>
        <p:nvSpPr>
          <p:cNvPr id="4" name="Lefelé nyíl 3"/>
          <p:cNvSpPr/>
          <p:nvPr/>
        </p:nvSpPr>
        <p:spPr>
          <a:xfrm>
            <a:off x="4427984" y="1124744"/>
            <a:ext cx="432048" cy="57606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323528" y="3250719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Semlegesség bizonyítása</a:t>
            </a:r>
          </a:p>
          <a:p>
            <a:pPr algn="ctr"/>
            <a:endParaRPr lang="hu-HU" sz="4000" dirty="0"/>
          </a:p>
          <a:p>
            <a:pPr algn="ctr"/>
            <a:endParaRPr lang="hu-HU" sz="4000" dirty="0" smtClean="0"/>
          </a:p>
          <a:p>
            <a:pPr algn="ctr"/>
            <a:r>
              <a:rPr lang="hu-HU" sz="4000" dirty="0" smtClean="0"/>
              <a:t>Méréssel*</a:t>
            </a:r>
            <a:endParaRPr lang="hu-HU" sz="4000" dirty="0"/>
          </a:p>
        </p:txBody>
      </p:sp>
      <p:sp>
        <p:nvSpPr>
          <p:cNvPr id="18" name="Lefelé nyíl 17"/>
          <p:cNvSpPr/>
          <p:nvPr/>
        </p:nvSpPr>
        <p:spPr>
          <a:xfrm>
            <a:off x="4427984" y="4186823"/>
            <a:ext cx="432048" cy="57606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ext Box 107"/>
          <p:cNvSpPr txBox="1">
            <a:spLocks noChangeArrowheads="1"/>
          </p:cNvSpPr>
          <p:nvPr/>
        </p:nvSpPr>
        <p:spPr bwMode="auto">
          <a:xfrm>
            <a:off x="0" y="6550223"/>
            <a:ext cx="29931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400" dirty="0" smtClean="0">
                <a:latin typeface="Times New Roman" pitchFamily="18" charset="0"/>
              </a:rPr>
              <a:t>* Lásd számlázási rendszer pontossága</a:t>
            </a:r>
            <a:endParaRPr lang="hu-HU" altLang="hu-HU" sz="1400" dirty="0">
              <a:latin typeface="Times New Roman" pitchFamily="18" charset="0"/>
            </a:endParaRP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7092280" y="6550025"/>
            <a:ext cx="2071564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dirty="0">
                <a:latin typeface="Times New Roman" panose="02020603050405020304" pitchFamily="18" charset="0"/>
              </a:rPr>
              <a:t>COMPU-CONSULT Kft.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3505200" y="6491288"/>
            <a:ext cx="2133600" cy="365125"/>
          </a:xfrm>
        </p:spPr>
        <p:txBody>
          <a:bodyPr/>
          <a:lstStyle/>
          <a:p>
            <a:pPr algn="ctr"/>
            <a:fld id="{8D64CF1D-1E83-4AA5-8772-CA25B3CE54BA}" type="slidenum">
              <a:rPr lang="hu-HU" altLang="hu-HU" smtClean="0"/>
              <a:pPr algn="ctr"/>
              <a:t>11</a:t>
            </a:fld>
            <a:r>
              <a:rPr lang="hu-HU" altLang="hu-HU" dirty="0" smtClean="0"/>
              <a:t> / 13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3507764629"/>
      </p:ext>
    </p:extLst>
  </p:cSld>
  <p:clrMapOvr>
    <a:masterClrMapping/>
  </p:clrMapOvr>
  <p:transition spd="slow" advTm="16049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gr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zövegdoboz 15"/>
          <p:cNvSpPr txBox="1"/>
          <p:nvPr/>
        </p:nvSpPr>
        <p:spPr>
          <a:xfrm>
            <a:off x="323528" y="332656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Semlegességi eltérések</a:t>
            </a:r>
          </a:p>
          <a:p>
            <a:pPr algn="ctr"/>
            <a:endParaRPr lang="hu-HU" sz="4000" dirty="0"/>
          </a:p>
          <a:p>
            <a:pPr algn="ctr"/>
            <a:endParaRPr lang="hu-HU" sz="4000" dirty="0" smtClean="0"/>
          </a:p>
          <a:p>
            <a:pPr algn="ctr"/>
            <a:r>
              <a:rPr lang="hu-HU" sz="4000" dirty="0" smtClean="0"/>
              <a:t>Forgalomszabályozási esetek</a:t>
            </a:r>
          </a:p>
        </p:txBody>
      </p:sp>
      <p:sp>
        <p:nvSpPr>
          <p:cNvPr id="4" name="Lefelé nyíl 3"/>
          <p:cNvSpPr/>
          <p:nvPr/>
        </p:nvSpPr>
        <p:spPr>
          <a:xfrm>
            <a:off x="4427984" y="1268760"/>
            <a:ext cx="432048" cy="57606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323528" y="2923197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4000" dirty="0" smtClean="0"/>
          </a:p>
          <a:p>
            <a:pPr algn="ctr"/>
            <a:endParaRPr lang="hu-HU" sz="4000" dirty="0" smtClean="0"/>
          </a:p>
          <a:p>
            <a:pPr algn="ctr"/>
            <a:r>
              <a:rPr lang="hu-HU" sz="4000" dirty="0" smtClean="0"/>
              <a:t>Kivizsgálás, megszüntetés</a:t>
            </a:r>
          </a:p>
          <a:p>
            <a:pPr algn="ctr"/>
            <a:r>
              <a:rPr lang="hu-HU" sz="4000" dirty="0" smtClean="0"/>
              <a:t>Megmagyarázás, ÁSZF közzététel</a:t>
            </a:r>
          </a:p>
        </p:txBody>
      </p:sp>
      <p:sp>
        <p:nvSpPr>
          <p:cNvPr id="7" name="Lefelé nyíl 6"/>
          <p:cNvSpPr/>
          <p:nvPr/>
        </p:nvSpPr>
        <p:spPr>
          <a:xfrm>
            <a:off x="4427984" y="3140174"/>
            <a:ext cx="432048" cy="57606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7092280" y="6550025"/>
            <a:ext cx="2071564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dirty="0">
                <a:latin typeface="Times New Roman" panose="02020603050405020304" pitchFamily="18" charset="0"/>
              </a:rPr>
              <a:t>COMPU-CONSULT Kft.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3505200" y="6491288"/>
            <a:ext cx="2133600" cy="365125"/>
          </a:xfrm>
        </p:spPr>
        <p:txBody>
          <a:bodyPr/>
          <a:lstStyle/>
          <a:p>
            <a:pPr algn="ctr"/>
            <a:fld id="{8D64CF1D-1E83-4AA5-8772-CA25B3CE54BA}" type="slidenum">
              <a:rPr lang="hu-HU" altLang="hu-HU" smtClean="0"/>
              <a:pPr algn="ctr"/>
              <a:t>12</a:t>
            </a:fld>
            <a:r>
              <a:rPr lang="hu-HU" altLang="hu-HU" dirty="0" smtClean="0"/>
              <a:t> / 13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165364943"/>
      </p:ext>
    </p:extLst>
  </p:cSld>
  <p:clrMapOvr>
    <a:masterClrMapping/>
  </p:clrMapOvr>
  <p:transition spd="slow" advTm="16049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gr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zövegdoboz 15"/>
          <p:cNvSpPr txBox="1"/>
          <p:nvPr/>
        </p:nvSpPr>
        <p:spPr>
          <a:xfrm>
            <a:off x="323528" y="332656"/>
            <a:ext cx="86409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Hogyan mér a hatóság?</a:t>
            </a:r>
          </a:p>
          <a:p>
            <a:pPr algn="ctr"/>
            <a:endParaRPr lang="hu-HU" sz="4000" dirty="0"/>
          </a:p>
          <a:p>
            <a:pPr algn="ctr"/>
            <a:endParaRPr lang="hu-HU" sz="4000" dirty="0" smtClean="0"/>
          </a:p>
          <a:p>
            <a:pPr algn="ctr"/>
            <a:endParaRPr lang="hu-HU" sz="4000" dirty="0"/>
          </a:p>
          <a:p>
            <a:pPr algn="ctr"/>
            <a:r>
              <a:rPr lang="hu-HU" sz="4000" dirty="0" smtClean="0"/>
              <a:t>Mobil semlegesség mérőrendszere</a:t>
            </a:r>
          </a:p>
        </p:txBody>
      </p:sp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7092280" y="6550025"/>
            <a:ext cx="2071564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dirty="0">
                <a:latin typeface="Times New Roman" panose="02020603050405020304" pitchFamily="18" charset="0"/>
              </a:rPr>
              <a:t>COMPU-CONSULT Kft.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3505200" y="6491288"/>
            <a:ext cx="2133600" cy="365125"/>
          </a:xfrm>
        </p:spPr>
        <p:txBody>
          <a:bodyPr/>
          <a:lstStyle/>
          <a:p>
            <a:pPr algn="ctr"/>
            <a:fld id="{8D64CF1D-1E83-4AA5-8772-CA25B3CE54BA}" type="slidenum">
              <a:rPr lang="hu-HU" altLang="hu-HU" smtClean="0"/>
              <a:pPr algn="ctr"/>
              <a:t>13</a:t>
            </a:fld>
            <a:r>
              <a:rPr lang="hu-HU" altLang="hu-HU" dirty="0" smtClean="0"/>
              <a:t> / 13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3886415905"/>
      </p:ext>
    </p:extLst>
  </p:cSld>
  <p:clrMapOvr>
    <a:masterClrMapping/>
  </p:clrMapOvr>
  <p:transition spd="slow" advTm="16049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gr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doboz 7"/>
          <p:cNvSpPr txBox="1"/>
          <p:nvPr/>
        </p:nvSpPr>
        <p:spPr>
          <a:xfrm>
            <a:off x="611560" y="2348880"/>
            <a:ext cx="8208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dirty="0" smtClean="0"/>
          </a:p>
          <a:p>
            <a:pPr algn="ctr"/>
            <a:r>
              <a:rPr lang="hu-HU" sz="3600" dirty="0" smtClean="0">
                <a:latin typeface="+mn-lt"/>
              </a:rPr>
              <a:t>Net semlegesség (nyílt internet) és forgalomszabályozás</a:t>
            </a:r>
          </a:p>
          <a:p>
            <a:pPr algn="ctr"/>
            <a:endParaRPr lang="hu-HU" dirty="0"/>
          </a:p>
          <a:p>
            <a:pPr algn="ctr"/>
            <a:endParaRPr lang="hu-HU" dirty="0"/>
          </a:p>
        </p:txBody>
      </p:sp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7092280" y="6550025"/>
            <a:ext cx="2071564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dirty="0">
                <a:latin typeface="Times New Roman" panose="02020603050405020304" pitchFamily="18" charset="0"/>
              </a:rPr>
              <a:t>COMPU-CONSULT Kft.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3505200" y="6363960"/>
            <a:ext cx="2133600" cy="365125"/>
          </a:xfrm>
        </p:spPr>
        <p:txBody>
          <a:bodyPr/>
          <a:lstStyle/>
          <a:p>
            <a:pPr algn="ctr"/>
            <a:fld id="{8D64CF1D-1E83-4AA5-8772-CA25B3CE54BA}" type="slidenum">
              <a:rPr lang="hu-HU" altLang="hu-HU" smtClean="0"/>
              <a:pPr algn="ctr"/>
              <a:t>2</a:t>
            </a:fld>
            <a:r>
              <a:rPr lang="hu-HU" altLang="hu-HU" dirty="0" smtClean="0"/>
              <a:t> / 13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1945145728"/>
      </p:ext>
    </p:extLst>
  </p:cSld>
  <p:clrMapOvr>
    <a:masterClrMapping/>
  </p:clrMapOvr>
  <p:transition spd="slow" advTm="1604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gr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0" y="44624"/>
            <a:ext cx="9144000" cy="935558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EU-s rendelkezések és útmutatók</a:t>
            </a:r>
            <a:endParaRPr lang="hu-HU" altLang="hu-HU" sz="3200" dirty="0" smtClean="0"/>
          </a:p>
        </p:txBody>
      </p:sp>
      <p:sp>
        <p:nvSpPr>
          <p:cNvPr id="8" name="Szövegdoboz 7"/>
          <p:cNvSpPr txBox="1"/>
          <p:nvPr/>
        </p:nvSpPr>
        <p:spPr>
          <a:xfrm>
            <a:off x="611560" y="1066085"/>
            <a:ext cx="820891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REGULATION </a:t>
            </a:r>
            <a:r>
              <a:rPr lang="en-US" sz="2000" dirty="0">
                <a:latin typeface="+mn-lt"/>
              </a:rPr>
              <a:t>(EU) 2015/2120 OF THE EUROPEAN PARLIAMENT AND OF THE </a:t>
            </a:r>
            <a:r>
              <a:rPr lang="en-US" sz="2000" dirty="0" smtClean="0">
                <a:latin typeface="+mn-lt"/>
              </a:rPr>
              <a:t>COUNCIL</a:t>
            </a:r>
            <a:r>
              <a:rPr lang="hu-HU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of </a:t>
            </a:r>
            <a:r>
              <a:rPr lang="en-US" sz="2000" dirty="0">
                <a:latin typeface="+mn-lt"/>
              </a:rPr>
              <a:t>25 November </a:t>
            </a:r>
            <a:r>
              <a:rPr lang="en-US" sz="2000" dirty="0" smtClean="0">
                <a:latin typeface="+mn-lt"/>
              </a:rPr>
              <a:t>2015</a:t>
            </a:r>
            <a:endParaRPr lang="hu-HU" sz="2000" dirty="0" smtClean="0">
              <a:latin typeface="+mn-lt"/>
            </a:endParaRPr>
          </a:p>
          <a:p>
            <a:pPr marL="355600"/>
            <a:r>
              <a:rPr lang="hu-HU" i="1" dirty="0" smtClean="0">
                <a:latin typeface="+mn-lt"/>
              </a:rPr>
              <a:t>„</a:t>
            </a:r>
            <a:r>
              <a:rPr lang="en-US" i="1" dirty="0" smtClean="0">
                <a:latin typeface="+mn-lt"/>
              </a:rPr>
              <a:t>laying </a:t>
            </a:r>
            <a:r>
              <a:rPr lang="en-US" i="1" dirty="0">
                <a:latin typeface="+mn-lt"/>
              </a:rPr>
              <a:t>down measures concerning open internet </a:t>
            </a:r>
            <a:r>
              <a:rPr lang="en-US" i="1" dirty="0" smtClean="0">
                <a:latin typeface="+mn-lt"/>
              </a:rPr>
              <a:t>access</a:t>
            </a:r>
            <a:r>
              <a:rPr lang="hu-HU" i="1" dirty="0" smtClean="0">
                <a:latin typeface="+mn-lt"/>
              </a:rPr>
              <a:t>…”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DIRECTIVE 2009/140/EC OF THE EUROPEAN PARLIAMENT AND OF THE </a:t>
            </a:r>
            <a:r>
              <a:rPr lang="en-US" sz="2000" dirty="0" smtClean="0">
                <a:latin typeface="+mn-lt"/>
              </a:rPr>
              <a:t>COUNCIL</a:t>
            </a:r>
            <a:r>
              <a:rPr lang="hu-HU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of </a:t>
            </a:r>
            <a:r>
              <a:rPr lang="en-US" sz="2000" dirty="0">
                <a:latin typeface="+mn-lt"/>
              </a:rPr>
              <a:t>25 November </a:t>
            </a:r>
            <a:r>
              <a:rPr lang="en-US" sz="2000" dirty="0" smtClean="0">
                <a:latin typeface="+mn-lt"/>
              </a:rPr>
              <a:t>2009</a:t>
            </a:r>
            <a:r>
              <a:rPr lang="hu-HU" sz="2000" dirty="0" smtClean="0">
                <a:latin typeface="+mn-lt"/>
              </a:rPr>
              <a:t> </a:t>
            </a:r>
          </a:p>
          <a:p>
            <a:pPr marL="355600"/>
            <a:r>
              <a:rPr lang="hu-HU" i="1" dirty="0" smtClean="0">
                <a:latin typeface="+mn-lt"/>
              </a:rPr>
              <a:t>„</a:t>
            </a:r>
            <a:r>
              <a:rPr lang="en-US" i="1" dirty="0" smtClean="0">
                <a:latin typeface="+mn-lt"/>
              </a:rPr>
              <a:t>common </a:t>
            </a:r>
            <a:r>
              <a:rPr lang="en-US" i="1" dirty="0">
                <a:latin typeface="+mn-lt"/>
              </a:rPr>
              <a:t>regulatory framework for electronic communications networks and </a:t>
            </a:r>
            <a:r>
              <a:rPr lang="en-US" i="1" dirty="0" smtClean="0">
                <a:latin typeface="+mn-lt"/>
              </a:rPr>
              <a:t>services</a:t>
            </a:r>
            <a:r>
              <a:rPr lang="hu-HU" i="1" dirty="0" smtClean="0">
                <a:latin typeface="+mn-lt"/>
              </a:rPr>
              <a:t>…”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+mn-lt"/>
              </a:rPr>
              <a:t>BEREC </a:t>
            </a:r>
            <a:r>
              <a:rPr lang="hu-HU" altLang="hu-HU" sz="2000" dirty="0" err="1">
                <a:latin typeface="+mn-lt"/>
              </a:rPr>
              <a:t>BoR</a:t>
            </a:r>
            <a:r>
              <a:rPr lang="hu-HU" altLang="hu-HU" sz="2000" dirty="0">
                <a:latin typeface="+mn-lt"/>
              </a:rPr>
              <a:t> (11) 53 A </a:t>
            </a:r>
            <a:r>
              <a:rPr lang="hu-HU" altLang="hu-HU" sz="2000" dirty="0" err="1">
                <a:latin typeface="+mn-lt"/>
              </a:rPr>
              <a:t>framework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for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Quality</a:t>
            </a:r>
            <a:r>
              <a:rPr lang="hu-HU" altLang="hu-HU" sz="2000" dirty="0">
                <a:latin typeface="+mn-lt"/>
              </a:rPr>
              <a:t> of Service </a:t>
            </a:r>
            <a:r>
              <a:rPr lang="hu-HU" altLang="hu-HU" sz="2000" dirty="0" err="1">
                <a:latin typeface="+mn-lt"/>
              </a:rPr>
              <a:t>in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the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scope</a:t>
            </a:r>
            <a:r>
              <a:rPr lang="hu-HU" altLang="hu-HU" sz="2000" dirty="0">
                <a:latin typeface="+mn-lt"/>
              </a:rPr>
              <a:t> of Net </a:t>
            </a:r>
            <a:r>
              <a:rPr lang="hu-HU" altLang="hu-HU" sz="2000" dirty="0" err="1" smtClean="0">
                <a:latin typeface="+mn-lt"/>
              </a:rPr>
              <a:t>Neutrality</a:t>
            </a:r>
            <a:endParaRPr lang="hu-HU" sz="20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n-lt"/>
              </a:rPr>
              <a:t>BEREC </a:t>
            </a:r>
            <a:r>
              <a:rPr lang="hu-HU" sz="2000" dirty="0" err="1" smtClean="0">
                <a:latin typeface="+mn-lt"/>
              </a:rPr>
              <a:t>BoR</a:t>
            </a:r>
            <a:r>
              <a:rPr lang="hu-HU" sz="2000" dirty="0" smtClean="0">
                <a:latin typeface="+mn-lt"/>
              </a:rPr>
              <a:t> (16) 127 BEREC </a:t>
            </a:r>
            <a:r>
              <a:rPr lang="hu-HU" sz="2000" dirty="0" err="1" smtClean="0">
                <a:latin typeface="+mn-lt"/>
              </a:rPr>
              <a:t>Guidelines</a:t>
            </a:r>
            <a:r>
              <a:rPr lang="hu-HU" sz="2000" dirty="0" smtClean="0">
                <a:latin typeface="+mn-lt"/>
              </a:rPr>
              <a:t> </a:t>
            </a:r>
            <a:r>
              <a:rPr lang="hu-HU" sz="2000" dirty="0" err="1" smtClean="0">
                <a:latin typeface="+mn-lt"/>
              </a:rPr>
              <a:t>on</a:t>
            </a:r>
            <a:r>
              <a:rPr lang="hu-HU" sz="2000" dirty="0" smtClean="0">
                <a:latin typeface="+mn-lt"/>
              </a:rPr>
              <a:t> </a:t>
            </a:r>
            <a:r>
              <a:rPr lang="hu-HU" sz="2000" dirty="0" err="1" smtClean="0">
                <a:latin typeface="+mn-lt"/>
              </a:rPr>
              <a:t>the</a:t>
            </a:r>
            <a:r>
              <a:rPr lang="hu-HU" sz="2000" dirty="0" smtClean="0">
                <a:latin typeface="+mn-lt"/>
              </a:rPr>
              <a:t> </a:t>
            </a:r>
            <a:r>
              <a:rPr lang="hu-HU" sz="2000" dirty="0" err="1" smtClean="0">
                <a:latin typeface="+mn-lt"/>
              </a:rPr>
              <a:t>Implementation</a:t>
            </a:r>
            <a:r>
              <a:rPr lang="hu-HU" sz="2000" dirty="0" smtClean="0">
                <a:latin typeface="+mn-lt"/>
              </a:rPr>
              <a:t> </a:t>
            </a:r>
            <a:r>
              <a:rPr lang="hu-HU" sz="2000" dirty="0" err="1" smtClean="0">
                <a:latin typeface="+mn-lt"/>
              </a:rPr>
              <a:t>by</a:t>
            </a:r>
            <a:r>
              <a:rPr lang="hu-HU" sz="2000" dirty="0" smtClean="0">
                <a:latin typeface="+mn-lt"/>
              </a:rPr>
              <a:t> National Regulators of European Net </a:t>
            </a:r>
            <a:r>
              <a:rPr lang="hu-HU" sz="2000" dirty="0" err="1" smtClean="0">
                <a:latin typeface="+mn-lt"/>
              </a:rPr>
              <a:t>Neutrality</a:t>
            </a:r>
            <a:r>
              <a:rPr lang="hu-HU" sz="2000" dirty="0" smtClean="0">
                <a:latin typeface="+mn-lt"/>
              </a:rPr>
              <a:t> </a:t>
            </a:r>
            <a:r>
              <a:rPr lang="hu-HU" sz="2000" dirty="0" err="1" smtClean="0">
                <a:latin typeface="+mn-lt"/>
              </a:rPr>
              <a:t>Rules</a:t>
            </a:r>
            <a:endParaRPr lang="hu-HU" sz="20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n-lt"/>
              </a:rPr>
              <a:t>BEREC </a:t>
            </a:r>
            <a:r>
              <a:rPr lang="hu-HU" sz="2000" dirty="0" err="1" smtClean="0">
                <a:latin typeface="+mn-lt"/>
              </a:rPr>
              <a:t>BoR</a:t>
            </a:r>
            <a:r>
              <a:rPr lang="hu-HU" sz="2000" dirty="0" smtClean="0">
                <a:latin typeface="+mn-lt"/>
              </a:rPr>
              <a:t> (17) 178 Net </a:t>
            </a:r>
            <a:r>
              <a:rPr lang="hu-HU" sz="2000" dirty="0" err="1" smtClean="0">
                <a:latin typeface="+mn-lt"/>
              </a:rPr>
              <a:t>Neutrality</a:t>
            </a:r>
            <a:r>
              <a:rPr lang="hu-HU" sz="2000" dirty="0" smtClean="0">
                <a:latin typeface="+mn-lt"/>
              </a:rPr>
              <a:t> </a:t>
            </a:r>
            <a:r>
              <a:rPr lang="hu-HU" sz="2000" dirty="0" err="1" smtClean="0">
                <a:latin typeface="+mn-lt"/>
              </a:rPr>
              <a:t>Regulatory</a:t>
            </a:r>
            <a:r>
              <a:rPr lang="hu-HU" sz="2000" dirty="0" smtClean="0">
                <a:latin typeface="+mn-lt"/>
              </a:rPr>
              <a:t> </a:t>
            </a:r>
            <a:r>
              <a:rPr lang="hu-HU" sz="2000" dirty="0" err="1" smtClean="0">
                <a:latin typeface="+mn-lt"/>
              </a:rPr>
              <a:t>Assessment</a:t>
            </a:r>
            <a:r>
              <a:rPr lang="hu-HU" sz="2000" dirty="0" smtClean="0">
                <a:latin typeface="+mn-lt"/>
              </a:rPr>
              <a:t> </a:t>
            </a:r>
            <a:r>
              <a:rPr lang="hu-HU" sz="2000" dirty="0" err="1" smtClean="0">
                <a:latin typeface="+mn-lt"/>
              </a:rPr>
              <a:t>Methodology</a:t>
            </a:r>
            <a:endParaRPr lang="hu-HU" sz="11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5496" y="6525344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https://berec.europa.eu/</a:t>
            </a:r>
            <a:endParaRPr lang="hu-HU" sz="1400" dirty="0"/>
          </a:p>
        </p:txBody>
      </p:sp>
      <p:sp>
        <p:nvSpPr>
          <p:cNvPr id="6" name="Ellipszis 5"/>
          <p:cNvSpPr/>
          <p:nvPr/>
        </p:nvSpPr>
        <p:spPr>
          <a:xfrm>
            <a:off x="899592" y="1057958"/>
            <a:ext cx="3312368" cy="3879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7092280" y="6550025"/>
            <a:ext cx="2071564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dirty="0">
                <a:latin typeface="Times New Roman" panose="02020603050405020304" pitchFamily="18" charset="0"/>
              </a:rPr>
              <a:t>COMPU-CONSULT Kft.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3649216" y="6467996"/>
            <a:ext cx="2133600" cy="365125"/>
          </a:xfrm>
        </p:spPr>
        <p:txBody>
          <a:bodyPr/>
          <a:lstStyle/>
          <a:p>
            <a:pPr algn="ctr"/>
            <a:fld id="{8D64CF1D-1E83-4AA5-8772-CA25B3CE54BA}" type="slidenum">
              <a:rPr lang="hu-HU" altLang="hu-HU" smtClean="0"/>
              <a:pPr algn="ctr"/>
              <a:t>3</a:t>
            </a:fld>
            <a:r>
              <a:rPr lang="hu-HU" altLang="hu-HU" dirty="0" smtClean="0"/>
              <a:t> / 13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2301570855"/>
      </p:ext>
    </p:extLst>
  </p:cSld>
  <p:clrMapOvr>
    <a:masterClrMapping/>
  </p:clrMapOvr>
  <p:transition spd="slow" advTm="1604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gr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0" y="189186"/>
            <a:ext cx="9144000" cy="935558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EU-s rendelkezések és útmutatók</a:t>
            </a:r>
            <a:endParaRPr lang="hu-HU" altLang="hu-HU" sz="3200" dirty="0" smtClean="0"/>
          </a:p>
        </p:txBody>
      </p:sp>
      <p:sp>
        <p:nvSpPr>
          <p:cNvPr id="8" name="Szövegdoboz 7"/>
          <p:cNvSpPr txBox="1"/>
          <p:nvPr/>
        </p:nvSpPr>
        <p:spPr>
          <a:xfrm>
            <a:off x="611560" y="1412776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1200" dirty="0" smtClean="0"/>
          </a:p>
          <a:p>
            <a:pPr algn="ctr"/>
            <a:r>
              <a:rPr lang="pt-BR" sz="2400" dirty="0" smtClean="0"/>
              <a:t>AZ </a:t>
            </a:r>
            <a:r>
              <a:rPr lang="pt-BR" sz="2400" dirty="0"/>
              <a:t>EURÓPAI PARLAMENT ÉS A TANÁCS (EU) 2015/2120 RENDELETE </a:t>
            </a:r>
          </a:p>
          <a:p>
            <a:pPr algn="ctr"/>
            <a:r>
              <a:rPr lang="hu-HU" sz="2400" dirty="0"/>
              <a:t>(2015. november 25.) </a:t>
            </a:r>
          </a:p>
          <a:p>
            <a:r>
              <a:rPr lang="hu-HU" sz="2400" dirty="0"/>
              <a:t>a </a:t>
            </a:r>
            <a:r>
              <a:rPr lang="hu-HU" sz="2400" u="sng" dirty="0">
                <a:solidFill>
                  <a:srgbClr val="FF0000"/>
                </a:solidFill>
              </a:rPr>
              <a:t>nyílt internet-hozzáférés </a:t>
            </a:r>
            <a:r>
              <a:rPr lang="hu-HU" sz="2400" dirty="0"/>
              <a:t>megteremtéséhez szükséges intézkedések meghozataláról</a:t>
            </a:r>
            <a:r>
              <a:rPr lang="hu-HU" sz="2400" dirty="0" smtClean="0"/>
              <a:t>, …</a:t>
            </a:r>
            <a:endParaRPr lang="hu-HU" sz="1200" dirty="0"/>
          </a:p>
          <a:p>
            <a:endParaRPr lang="hu-HU" sz="12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5496" y="6525344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https://berec.europa.eu/</a:t>
            </a:r>
            <a:endParaRPr lang="hu-HU" sz="1400" dirty="0"/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7092280" y="6550025"/>
            <a:ext cx="2071564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dirty="0">
                <a:latin typeface="Times New Roman" panose="02020603050405020304" pitchFamily="18" charset="0"/>
              </a:rPr>
              <a:t>COMPU-CONSULT Kft.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3649216" y="6504202"/>
            <a:ext cx="2133600" cy="365125"/>
          </a:xfrm>
        </p:spPr>
        <p:txBody>
          <a:bodyPr/>
          <a:lstStyle/>
          <a:p>
            <a:pPr algn="ctr"/>
            <a:fld id="{8D64CF1D-1E83-4AA5-8772-CA25B3CE54BA}" type="slidenum">
              <a:rPr lang="hu-HU" altLang="hu-HU" smtClean="0"/>
              <a:pPr algn="ctr"/>
              <a:t>4</a:t>
            </a:fld>
            <a:r>
              <a:rPr lang="hu-HU" altLang="hu-HU" dirty="0" smtClean="0"/>
              <a:t> / 13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1664635493"/>
      </p:ext>
    </p:extLst>
  </p:cSld>
  <p:clrMapOvr>
    <a:masterClrMapping/>
  </p:clrMapOvr>
  <p:transition spd="slow" advTm="1604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gr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0" y="45170"/>
            <a:ext cx="9144000" cy="935558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EU 2015/2120 – Net semlegesség</a:t>
            </a:r>
            <a:endParaRPr lang="hu-HU" altLang="hu-HU" sz="3200" dirty="0" smtClean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l="10625" t="23831" r="25588" b="-884"/>
          <a:stretch/>
        </p:blipFill>
        <p:spPr>
          <a:xfrm>
            <a:off x="539552" y="1124744"/>
            <a:ext cx="7964614" cy="5211414"/>
          </a:xfrm>
          <a:prstGeom prst="rect">
            <a:avLst/>
          </a:prstGeom>
        </p:spPr>
      </p:pic>
      <p:sp>
        <p:nvSpPr>
          <p:cNvPr id="6" name="Ellipszis 5"/>
          <p:cNvSpPr/>
          <p:nvPr/>
        </p:nvSpPr>
        <p:spPr>
          <a:xfrm>
            <a:off x="6516216" y="3284984"/>
            <a:ext cx="72008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35496" y="6309320"/>
            <a:ext cx="820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REGULATION (EU) 2015/2120 OF THE EUROPEAN PARLIAMENT AND OF THE </a:t>
            </a:r>
            <a:r>
              <a:rPr lang="en-US" sz="1200" dirty="0" smtClean="0"/>
              <a:t>COUNCIL</a:t>
            </a:r>
            <a:r>
              <a:rPr lang="hu-HU" sz="1200" dirty="0" smtClean="0"/>
              <a:t> </a:t>
            </a:r>
            <a:r>
              <a:rPr lang="en-US" sz="1200" dirty="0" smtClean="0"/>
              <a:t>of </a:t>
            </a:r>
            <a:r>
              <a:rPr lang="en-US" sz="1200" dirty="0"/>
              <a:t>25 November 2015</a:t>
            </a:r>
            <a:endParaRPr lang="hu-HU" sz="1200" dirty="0"/>
          </a:p>
        </p:txBody>
      </p:sp>
      <p:sp>
        <p:nvSpPr>
          <p:cNvPr id="9" name="Lekerekített téglalapbuborék 8"/>
          <p:cNvSpPr/>
          <p:nvPr/>
        </p:nvSpPr>
        <p:spPr>
          <a:xfrm>
            <a:off x="4860033" y="924525"/>
            <a:ext cx="3528392" cy="1136323"/>
          </a:xfrm>
          <a:prstGeom prst="wedgeRoundRectCallout">
            <a:avLst>
              <a:gd name="adj1" fmla="val -21541"/>
              <a:gd name="adj2" fmla="val 591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Semlegesség említése 1 helyen, technológiai semlegesség vonatkozásában.</a:t>
            </a:r>
          </a:p>
          <a:p>
            <a:pPr algn="ctr"/>
            <a:r>
              <a:rPr lang="hu-HU" dirty="0" smtClean="0"/>
              <a:t>Open internet 11 helyen</a:t>
            </a:r>
            <a:endParaRPr lang="hu-HU" dirty="0"/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7092280" y="6550025"/>
            <a:ext cx="2071564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dirty="0">
                <a:latin typeface="Times New Roman" panose="02020603050405020304" pitchFamily="18" charset="0"/>
              </a:rPr>
              <a:t>COMPU-CONSULT Kft.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3505200" y="6491288"/>
            <a:ext cx="2133600" cy="365125"/>
          </a:xfrm>
        </p:spPr>
        <p:txBody>
          <a:bodyPr/>
          <a:lstStyle/>
          <a:p>
            <a:pPr algn="ctr"/>
            <a:fld id="{8D64CF1D-1E83-4AA5-8772-CA25B3CE54BA}" type="slidenum">
              <a:rPr lang="hu-HU" altLang="hu-HU" smtClean="0"/>
              <a:pPr algn="ctr"/>
              <a:t>5</a:t>
            </a:fld>
            <a:r>
              <a:rPr lang="hu-HU" altLang="hu-HU" dirty="0" smtClean="0"/>
              <a:t> / 13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2486897953"/>
      </p:ext>
    </p:extLst>
  </p:cSld>
  <p:clrMapOvr>
    <a:masterClrMapping/>
  </p:clrMapOvr>
  <p:transition spd="slow" advTm="1604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gr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0" y="45170"/>
            <a:ext cx="9144000" cy="935558"/>
          </a:xfrm>
        </p:spPr>
        <p:txBody>
          <a:bodyPr/>
          <a:lstStyle/>
          <a:p>
            <a:pPr eaLnBrk="1" hangingPunct="1"/>
            <a:r>
              <a:rPr lang="hu-HU" altLang="hu-HU" dirty="0"/>
              <a:t>EU 2015/2120 </a:t>
            </a:r>
            <a:r>
              <a:rPr lang="hu-HU" altLang="hu-HU" dirty="0" smtClean="0"/>
              <a:t>– Net semlegesség</a:t>
            </a:r>
            <a:endParaRPr lang="hu-HU" altLang="hu-HU" sz="3200" dirty="0" smtClean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/>
          <a:srcRect l="15876" t="37400" r="17013" b="17450"/>
          <a:stretch/>
        </p:blipFill>
        <p:spPr>
          <a:xfrm>
            <a:off x="814110" y="908720"/>
            <a:ext cx="7515780" cy="5477601"/>
          </a:xfrm>
          <a:prstGeom prst="rect">
            <a:avLst/>
          </a:prstGeom>
        </p:spPr>
      </p:pic>
      <p:sp>
        <p:nvSpPr>
          <p:cNvPr id="6" name="Ellipszis 5"/>
          <p:cNvSpPr/>
          <p:nvPr/>
        </p:nvSpPr>
        <p:spPr>
          <a:xfrm>
            <a:off x="4499992" y="3486626"/>
            <a:ext cx="158417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35496" y="6381328"/>
            <a:ext cx="820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REGULATION (EU) 2015/2120 OF THE EUROPEAN PARLIAMENT AND OF THE </a:t>
            </a:r>
            <a:r>
              <a:rPr lang="en-US" sz="1200" dirty="0" smtClean="0"/>
              <a:t>COUNCIL</a:t>
            </a:r>
            <a:r>
              <a:rPr lang="hu-HU" sz="1200" dirty="0" smtClean="0"/>
              <a:t> </a:t>
            </a:r>
            <a:r>
              <a:rPr lang="en-US" sz="1200" dirty="0" smtClean="0"/>
              <a:t>of </a:t>
            </a:r>
            <a:r>
              <a:rPr lang="en-US" sz="1200" dirty="0"/>
              <a:t>25 November 2015</a:t>
            </a:r>
            <a:endParaRPr lang="hu-HU" sz="1200" dirty="0"/>
          </a:p>
        </p:txBody>
      </p:sp>
      <p:sp>
        <p:nvSpPr>
          <p:cNvPr id="9" name="Lekerekített téglalapbuborék 8"/>
          <p:cNvSpPr/>
          <p:nvPr/>
        </p:nvSpPr>
        <p:spPr>
          <a:xfrm>
            <a:off x="5018185" y="1038354"/>
            <a:ext cx="3716142" cy="792088"/>
          </a:xfrm>
          <a:prstGeom prst="wedgeRoundRectCallout">
            <a:avLst>
              <a:gd name="adj1" fmla="val -21061"/>
              <a:gd name="adj2" fmla="val 680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Semlegesség említése 1 helyen, technológiai semlegesség vonatkozásában</a:t>
            </a:r>
            <a:endParaRPr lang="hu-HU" dirty="0"/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7092280" y="6550025"/>
            <a:ext cx="2071564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dirty="0">
                <a:latin typeface="Times New Roman" panose="02020603050405020304" pitchFamily="18" charset="0"/>
              </a:rPr>
              <a:t>COMPU-CONSULT Kft.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3505200" y="6499780"/>
            <a:ext cx="2133600" cy="365125"/>
          </a:xfrm>
        </p:spPr>
        <p:txBody>
          <a:bodyPr/>
          <a:lstStyle/>
          <a:p>
            <a:pPr algn="ctr"/>
            <a:fld id="{8D64CF1D-1E83-4AA5-8772-CA25B3CE54BA}" type="slidenum">
              <a:rPr lang="hu-HU" altLang="hu-HU" smtClean="0"/>
              <a:pPr algn="ctr"/>
              <a:t>6</a:t>
            </a:fld>
            <a:r>
              <a:rPr lang="hu-HU" altLang="hu-HU" dirty="0" smtClean="0"/>
              <a:t> / 13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1692468976"/>
      </p:ext>
    </p:extLst>
  </p:cSld>
  <p:clrMapOvr>
    <a:masterClrMapping/>
  </p:clrMapOvr>
  <p:transition spd="slow" advTm="1604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gr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0" y="45170"/>
            <a:ext cx="9144000" cy="935558"/>
          </a:xfrm>
        </p:spPr>
        <p:txBody>
          <a:bodyPr/>
          <a:lstStyle/>
          <a:p>
            <a:pPr eaLnBrk="1" hangingPunct="1"/>
            <a:r>
              <a:rPr lang="hu-HU" altLang="hu-HU" dirty="0" err="1" smtClean="0"/>
              <a:t>BoR</a:t>
            </a:r>
            <a:r>
              <a:rPr lang="hu-HU" altLang="hu-HU" dirty="0" smtClean="0"/>
              <a:t> (11) 53 – Net semlegesség</a:t>
            </a:r>
            <a:endParaRPr lang="hu-HU" altLang="hu-HU" sz="3200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/>
          <a:srcRect l="11245" t="19550" r="12385" b="64700"/>
          <a:stretch/>
        </p:blipFill>
        <p:spPr>
          <a:xfrm>
            <a:off x="395536" y="2708920"/>
            <a:ext cx="8362529" cy="1872208"/>
          </a:xfrm>
          <a:prstGeom prst="rect">
            <a:avLst/>
          </a:prstGeom>
        </p:spPr>
      </p:pic>
      <p:sp>
        <p:nvSpPr>
          <p:cNvPr id="6" name="Ellipszis 5"/>
          <p:cNvSpPr/>
          <p:nvPr/>
        </p:nvSpPr>
        <p:spPr>
          <a:xfrm>
            <a:off x="3563888" y="3573016"/>
            <a:ext cx="129614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" name="Text Box 107"/>
          <p:cNvSpPr txBox="1">
            <a:spLocks noChangeArrowheads="1"/>
          </p:cNvSpPr>
          <p:nvPr/>
        </p:nvSpPr>
        <p:spPr bwMode="auto">
          <a:xfrm>
            <a:off x="0" y="6237312"/>
            <a:ext cx="64756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400" dirty="0" smtClean="0">
                <a:latin typeface="Times New Roman" pitchFamily="18" charset="0"/>
              </a:rPr>
              <a:t>BEREC </a:t>
            </a:r>
            <a:r>
              <a:rPr lang="hu-HU" altLang="hu-HU" sz="1400" dirty="0" err="1" smtClean="0">
                <a:latin typeface="Times New Roman" pitchFamily="18" charset="0"/>
              </a:rPr>
              <a:t>BoR</a:t>
            </a:r>
            <a:r>
              <a:rPr lang="hu-HU" altLang="hu-HU" sz="1400" dirty="0" smtClean="0">
                <a:latin typeface="Times New Roman" pitchFamily="18" charset="0"/>
              </a:rPr>
              <a:t> </a:t>
            </a:r>
            <a:r>
              <a:rPr lang="hu-HU" altLang="hu-HU" sz="1400" dirty="0">
                <a:latin typeface="Times New Roman" pitchFamily="18" charset="0"/>
              </a:rPr>
              <a:t>(</a:t>
            </a:r>
            <a:r>
              <a:rPr lang="hu-HU" altLang="hu-HU" sz="1400" dirty="0" smtClean="0">
                <a:latin typeface="Times New Roman" pitchFamily="18" charset="0"/>
              </a:rPr>
              <a:t>11) 53 A </a:t>
            </a:r>
            <a:r>
              <a:rPr lang="hu-HU" altLang="hu-HU" sz="1400" dirty="0" err="1" smtClean="0">
                <a:latin typeface="Times New Roman" pitchFamily="18" charset="0"/>
              </a:rPr>
              <a:t>framework</a:t>
            </a:r>
            <a:r>
              <a:rPr lang="hu-HU" altLang="hu-HU" sz="1400" dirty="0" smtClean="0">
                <a:latin typeface="Times New Roman" pitchFamily="18" charset="0"/>
              </a:rPr>
              <a:t> </a:t>
            </a:r>
            <a:r>
              <a:rPr lang="hu-HU" altLang="hu-HU" sz="1400" dirty="0" err="1" smtClean="0">
                <a:latin typeface="Times New Roman" pitchFamily="18" charset="0"/>
              </a:rPr>
              <a:t>for</a:t>
            </a:r>
            <a:r>
              <a:rPr lang="hu-HU" altLang="hu-HU" sz="1400" dirty="0" smtClean="0">
                <a:latin typeface="Times New Roman" pitchFamily="18" charset="0"/>
              </a:rPr>
              <a:t> </a:t>
            </a:r>
            <a:r>
              <a:rPr lang="hu-HU" altLang="hu-HU" sz="1400" dirty="0" err="1" smtClean="0">
                <a:latin typeface="Times New Roman" pitchFamily="18" charset="0"/>
              </a:rPr>
              <a:t>Quality</a:t>
            </a:r>
            <a:r>
              <a:rPr lang="hu-HU" altLang="hu-HU" sz="1400" dirty="0" smtClean="0">
                <a:latin typeface="Times New Roman" pitchFamily="18" charset="0"/>
              </a:rPr>
              <a:t> of Service </a:t>
            </a:r>
            <a:r>
              <a:rPr lang="hu-HU" altLang="hu-HU" sz="1400" dirty="0" err="1" smtClean="0">
                <a:latin typeface="Times New Roman" pitchFamily="18" charset="0"/>
              </a:rPr>
              <a:t>in</a:t>
            </a:r>
            <a:r>
              <a:rPr lang="hu-HU" altLang="hu-HU" sz="1400" dirty="0" smtClean="0">
                <a:latin typeface="Times New Roman" pitchFamily="18" charset="0"/>
              </a:rPr>
              <a:t> </a:t>
            </a:r>
            <a:r>
              <a:rPr lang="hu-HU" altLang="hu-HU" sz="1400" dirty="0" err="1" smtClean="0">
                <a:latin typeface="Times New Roman" pitchFamily="18" charset="0"/>
              </a:rPr>
              <a:t>the</a:t>
            </a:r>
            <a:r>
              <a:rPr lang="hu-HU" altLang="hu-HU" sz="1400" dirty="0" smtClean="0">
                <a:latin typeface="Times New Roman" pitchFamily="18" charset="0"/>
              </a:rPr>
              <a:t> </a:t>
            </a:r>
            <a:r>
              <a:rPr lang="hu-HU" altLang="hu-HU" sz="1400" dirty="0" err="1" smtClean="0">
                <a:latin typeface="Times New Roman" pitchFamily="18" charset="0"/>
              </a:rPr>
              <a:t>scope</a:t>
            </a:r>
            <a:r>
              <a:rPr lang="hu-HU" altLang="hu-HU" sz="1400" dirty="0" smtClean="0">
                <a:latin typeface="Times New Roman" pitchFamily="18" charset="0"/>
              </a:rPr>
              <a:t> of Net </a:t>
            </a:r>
            <a:r>
              <a:rPr lang="hu-HU" altLang="hu-HU" sz="1400" dirty="0" err="1" smtClean="0">
                <a:latin typeface="Times New Roman" pitchFamily="18" charset="0"/>
              </a:rPr>
              <a:t>Neutrality</a:t>
            </a:r>
            <a:endParaRPr lang="hu-HU" altLang="hu-HU" sz="1400" dirty="0">
              <a:latin typeface="Times New Roman" pitchFamily="18" charset="0"/>
            </a:endParaRPr>
          </a:p>
        </p:txBody>
      </p:sp>
      <p:sp>
        <p:nvSpPr>
          <p:cNvPr id="9" name="Lekerekített téglalapbuborék 8"/>
          <p:cNvSpPr/>
          <p:nvPr/>
        </p:nvSpPr>
        <p:spPr>
          <a:xfrm>
            <a:off x="3851920" y="1506302"/>
            <a:ext cx="5064967" cy="1008112"/>
          </a:xfrm>
          <a:prstGeom prst="wedgeRoundRectCallout">
            <a:avLst>
              <a:gd name="adj1" fmla="val -22063"/>
              <a:gd name="adj2" fmla="val 1596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Végfelhasználó képessége, hogy </a:t>
            </a:r>
            <a:r>
              <a:rPr lang="hu-HU" dirty="0"/>
              <a:t>szabadon </a:t>
            </a:r>
            <a:r>
              <a:rPr lang="hu-HU" dirty="0" smtClean="0"/>
              <a:t>hozzáférjen és megosszon információt, továbbá tetszőleges alkalmazást és szolgáltatást használjon.</a:t>
            </a:r>
            <a:endParaRPr lang="hu-HU" dirty="0"/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7092280" y="6550025"/>
            <a:ext cx="2071564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dirty="0">
                <a:latin typeface="Times New Roman" panose="02020603050405020304" pitchFamily="18" charset="0"/>
              </a:rPr>
              <a:t>COMPU-CONSULT Kft.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3505200" y="6488878"/>
            <a:ext cx="2133600" cy="365125"/>
          </a:xfrm>
        </p:spPr>
        <p:txBody>
          <a:bodyPr/>
          <a:lstStyle/>
          <a:p>
            <a:pPr algn="ctr"/>
            <a:fld id="{8D64CF1D-1E83-4AA5-8772-CA25B3CE54BA}" type="slidenum">
              <a:rPr lang="hu-HU" altLang="hu-HU" smtClean="0"/>
              <a:pPr algn="ctr"/>
              <a:t>7</a:t>
            </a:fld>
            <a:r>
              <a:rPr lang="hu-HU" altLang="hu-HU" dirty="0" smtClean="0"/>
              <a:t> / 13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2818624477"/>
      </p:ext>
    </p:extLst>
  </p:cSld>
  <p:clrMapOvr>
    <a:masterClrMapping/>
  </p:clrMapOvr>
  <p:transition spd="slow" advTm="1604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gr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0" y="45170"/>
            <a:ext cx="9144000" cy="935558"/>
          </a:xfrm>
        </p:spPr>
        <p:txBody>
          <a:bodyPr/>
          <a:lstStyle/>
          <a:p>
            <a:pPr eaLnBrk="1" hangingPunct="1"/>
            <a:r>
              <a:rPr lang="hu-HU" altLang="hu-HU" dirty="0" err="1"/>
              <a:t>BoR</a:t>
            </a:r>
            <a:r>
              <a:rPr lang="hu-HU" altLang="hu-HU" dirty="0"/>
              <a:t> (11) 53 </a:t>
            </a:r>
            <a:r>
              <a:rPr lang="hu-HU" altLang="hu-HU" dirty="0" smtClean="0"/>
              <a:t>– Net semlegesség</a:t>
            </a:r>
            <a:endParaRPr lang="hu-HU" altLang="hu-HU" sz="3200" dirty="0" smtClean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/>
          <a:srcRect l="12385" t="16400" r="12385" b="64700"/>
          <a:stretch/>
        </p:blipFill>
        <p:spPr>
          <a:xfrm>
            <a:off x="347530" y="1873795"/>
            <a:ext cx="8448939" cy="2304256"/>
          </a:xfrm>
          <a:prstGeom prst="rect">
            <a:avLst/>
          </a:prstGeom>
        </p:spPr>
      </p:pic>
      <p:sp>
        <p:nvSpPr>
          <p:cNvPr id="6" name="Ellipszis 5"/>
          <p:cNvSpPr/>
          <p:nvPr/>
        </p:nvSpPr>
        <p:spPr>
          <a:xfrm>
            <a:off x="2483768" y="1988840"/>
            <a:ext cx="864096" cy="3219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" name="Text Box 107"/>
          <p:cNvSpPr txBox="1">
            <a:spLocks noChangeArrowheads="1"/>
          </p:cNvSpPr>
          <p:nvPr/>
        </p:nvSpPr>
        <p:spPr bwMode="auto">
          <a:xfrm>
            <a:off x="0" y="6237312"/>
            <a:ext cx="64756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400" dirty="0" smtClean="0">
                <a:latin typeface="Times New Roman" pitchFamily="18" charset="0"/>
              </a:rPr>
              <a:t>BEREC </a:t>
            </a:r>
            <a:r>
              <a:rPr lang="hu-HU" altLang="hu-HU" sz="1400" dirty="0" err="1" smtClean="0">
                <a:latin typeface="Times New Roman" pitchFamily="18" charset="0"/>
              </a:rPr>
              <a:t>BoR</a:t>
            </a:r>
            <a:r>
              <a:rPr lang="hu-HU" altLang="hu-HU" sz="1400" dirty="0" smtClean="0">
                <a:latin typeface="Times New Roman" pitchFamily="18" charset="0"/>
              </a:rPr>
              <a:t> </a:t>
            </a:r>
            <a:r>
              <a:rPr lang="hu-HU" altLang="hu-HU" sz="1400" dirty="0">
                <a:latin typeface="Times New Roman" pitchFamily="18" charset="0"/>
              </a:rPr>
              <a:t>(</a:t>
            </a:r>
            <a:r>
              <a:rPr lang="hu-HU" altLang="hu-HU" sz="1400" dirty="0" smtClean="0">
                <a:latin typeface="Times New Roman" pitchFamily="18" charset="0"/>
              </a:rPr>
              <a:t>11) 53 A </a:t>
            </a:r>
            <a:r>
              <a:rPr lang="hu-HU" altLang="hu-HU" sz="1400" dirty="0" err="1" smtClean="0">
                <a:latin typeface="Times New Roman" pitchFamily="18" charset="0"/>
              </a:rPr>
              <a:t>framework</a:t>
            </a:r>
            <a:r>
              <a:rPr lang="hu-HU" altLang="hu-HU" sz="1400" dirty="0" smtClean="0">
                <a:latin typeface="Times New Roman" pitchFamily="18" charset="0"/>
              </a:rPr>
              <a:t> </a:t>
            </a:r>
            <a:r>
              <a:rPr lang="hu-HU" altLang="hu-HU" sz="1400" dirty="0" err="1" smtClean="0">
                <a:latin typeface="Times New Roman" pitchFamily="18" charset="0"/>
              </a:rPr>
              <a:t>for</a:t>
            </a:r>
            <a:r>
              <a:rPr lang="hu-HU" altLang="hu-HU" sz="1400" dirty="0" smtClean="0">
                <a:latin typeface="Times New Roman" pitchFamily="18" charset="0"/>
              </a:rPr>
              <a:t> </a:t>
            </a:r>
            <a:r>
              <a:rPr lang="hu-HU" altLang="hu-HU" sz="1400" dirty="0" err="1" smtClean="0">
                <a:latin typeface="Times New Roman" pitchFamily="18" charset="0"/>
              </a:rPr>
              <a:t>Quality</a:t>
            </a:r>
            <a:r>
              <a:rPr lang="hu-HU" altLang="hu-HU" sz="1400" dirty="0" smtClean="0">
                <a:latin typeface="Times New Roman" pitchFamily="18" charset="0"/>
              </a:rPr>
              <a:t> of Service </a:t>
            </a:r>
            <a:r>
              <a:rPr lang="hu-HU" altLang="hu-HU" sz="1400" dirty="0" err="1" smtClean="0">
                <a:latin typeface="Times New Roman" pitchFamily="18" charset="0"/>
              </a:rPr>
              <a:t>in</a:t>
            </a:r>
            <a:r>
              <a:rPr lang="hu-HU" altLang="hu-HU" sz="1400" dirty="0" smtClean="0">
                <a:latin typeface="Times New Roman" pitchFamily="18" charset="0"/>
              </a:rPr>
              <a:t> </a:t>
            </a:r>
            <a:r>
              <a:rPr lang="hu-HU" altLang="hu-HU" sz="1400" dirty="0" err="1" smtClean="0">
                <a:latin typeface="Times New Roman" pitchFamily="18" charset="0"/>
              </a:rPr>
              <a:t>the</a:t>
            </a:r>
            <a:r>
              <a:rPr lang="hu-HU" altLang="hu-HU" sz="1400" dirty="0" smtClean="0">
                <a:latin typeface="Times New Roman" pitchFamily="18" charset="0"/>
              </a:rPr>
              <a:t> </a:t>
            </a:r>
            <a:r>
              <a:rPr lang="hu-HU" altLang="hu-HU" sz="1400" dirty="0" err="1" smtClean="0">
                <a:latin typeface="Times New Roman" pitchFamily="18" charset="0"/>
              </a:rPr>
              <a:t>scope</a:t>
            </a:r>
            <a:r>
              <a:rPr lang="hu-HU" altLang="hu-HU" sz="1400" dirty="0" smtClean="0">
                <a:latin typeface="Times New Roman" pitchFamily="18" charset="0"/>
              </a:rPr>
              <a:t> of Net </a:t>
            </a:r>
            <a:r>
              <a:rPr lang="hu-HU" altLang="hu-HU" sz="1400" dirty="0" err="1" smtClean="0">
                <a:latin typeface="Times New Roman" pitchFamily="18" charset="0"/>
              </a:rPr>
              <a:t>Neutrality</a:t>
            </a:r>
            <a:endParaRPr lang="hu-HU" altLang="hu-HU" sz="1400" dirty="0">
              <a:latin typeface="Times New Roman" pitchFamily="18" charset="0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4855684" y="2276872"/>
            <a:ext cx="295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467544" y="2492896"/>
            <a:ext cx="2340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Lekerekített téglalapbuborék 1"/>
          <p:cNvSpPr/>
          <p:nvPr/>
        </p:nvSpPr>
        <p:spPr>
          <a:xfrm>
            <a:off x="5724128" y="1383804"/>
            <a:ext cx="1872208" cy="449101"/>
          </a:xfrm>
          <a:prstGeom prst="wedgeRoundRectCallout">
            <a:avLst>
              <a:gd name="adj1" fmla="val -20833"/>
              <a:gd name="adj2" fmla="val 926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Szigorúan véve</a:t>
            </a:r>
            <a:endParaRPr lang="hu-HU" dirty="0"/>
          </a:p>
        </p:txBody>
      </p:sp>
      <p:sp>
        <p:nvSpPr>
          <p:cNvPr id="10" name="Lekerekített téglalapbuborék 9"/>
          <p:cNvSpPr/>
          <p:nvPr/>
        </p:nvSpPr>
        <p:spPr>
          <a:xfrm>
            <a:off x="107504" y="4319405"/>
            <a:ext cx="4104456" cy="545664"/>
          </a:xfrm>
          <a:prstGeom prst="wedgeRoundRectCallout">
            <a:avLst>
              <a:gd name="adj1" fmla="val -20477"/>
              <a:gd name="adj2" fmla="val -916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Tágabb értelemben az internet nyitottsága, nyílt internet, lásd előző dia</a:t>
            </a:r>
            <a:endParaRPr lang="hu-HU" dirty="0"/>
          </a:p>
        </p:txBody>
      </p:sp>
      <p:cxnSp>
        <p:nvCxnSpPr>
          <p:cNvPr id="11" name="Egyenes összekötő 10"/>
          <p:cNvCxnSpPr/>
          <p:nvPr/>
        </p:nvCxnSpPr>
        <p:spPr>
          <a:xfrm>
            <a:off x="1763688" y="3573016"/>
            <a:ext cx="6660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>
            <a:off x="467544" y="3789040"/>
            <a:ext cx="3816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7020272" y="3356992"/>
            <a:ext cx="122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7092280" y="6550025"/>
            <a:ext cx="2071564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dirty="0">
                <a:latin typeface="Times New Roman" panose="02020603050405020304" pitchFamily="18" charset="0"/>
              </a:rPr>
              <a:t>COMPU-CONSULT Kft.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3505199" y="6503230"/>
            <a:ext cx="2133600" cy="365125"/>
          </a:xfrm>
        </p:spPr>
        <p:txBody>
          <a:bodyPr/>
          <a:lstStyle/>
          <a:p>
            <a:pPr algn="ctr"/>
            <a:fld id="{8D64CF1D-1E83-4AA5-8772-CA25B3CE54BA}" type="slidenum">
              <a:rPr lang="hu-HU" altLang="hu-HU" smtClean="0"/>
              <a:pPr algn="ctr"/>
              <a:t>8</a:t>
            </a:fld>
            <a:r>
              <a:rPr lang="hu-HU" altLang="hu-HU" dirty="0" smtClean="0"/>
              <a:t> / 13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3980451026"/>
      </p:ext>
    </p:extLst>
  </p:cSld>
  <p:clrMapOvr>
    <a:masterClrMapping/>
  </p:clrMapOvr>
  <p:transition spd="slow" advTm="16049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gr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0" y="45170"/>
            <a:ext cx="9144000" cy="935558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Semlegesség - </a:t>
            </a:r>
            <a:r>
              <a:rPr lang="hu-HU" altLang="hu-HU" dirty="0" err="1"/>
              <a:t>W</a:t>
            </a:r>
            <a:r>
              <a:rPr lang="hu-HU" altLang="hu-HU" dirty="0" err="1" smtClean="0"/>
              <a:t>ikipedia</a:t>
            </a:r>
            <a:endParaRPr lang="hu-HU" altLang="hu-HU" sz="3200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/>
          <a:srcRect l="18084" t="30051" r="3266" b="31908"/>
          <a:stretch/>
        </p:blipFill>
        <p:spPr>
          <a:xfrm>
            <a:off x="719572" y="1975739"/>
            <a:ext cx="7704856" cy="4045549"/>
          </a:xfrm>
          <a:prstGeom prst="rect">
            <a:avLst/>
          </a:prstGeom>
        </p:spPr>
      </p:pic>
      <p:sp>
        <p:nvSpPr>
          <p:cNvPr id="12" name="Text Box 107"/>
          <p:cNvSpPr txBox="1">
            <a:spLocks noChangeArrowheads="1"/>
          </p:cNvSpPr>
          <p:nvPr/>
        </p:nvSpPr>
        <p:spPr bwMode="auto">
          <a:xfrm>
            <a:off x="0" y="6237312"/>
            <a:ext cx="49791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400" dirty="0">
                <a:latin typeface="Times New Roman" pitchFamily="18" charset="0"/>
              </a:rPr>
              <a:t>https://en.wikipedia.org/wiki/Net_neutrality_in_the_United_States</a:t>
            </a:r>
          </a:p>
        </p:txBody>
      </p:sp>
      <p:sp>
        <p:nvSpPr>
          <p:cNvPr id="13" name="Lekerekített téglalapbuborék 12"/>
          <p:cNvSpPr/>
          <p:nvPr/>
        </p:nvSpPr>
        <p:spPr>
          <a:xfrm>
            <a:off x="4211960" y="3063204"/>
            <a:ext cx="4320480" cy="1008112"/>
          </a:xfrm>
          <a:prstGeom prst="wedgeRoundRectCallout">
            <a:avLst>
              <a:gd name="adj1" fmla="val -57479"/>
              <a:gd name="adj2" fmla="val -148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Szabad hozzáférés tartalomhoz, alkalmazás használatához, végberendezéshez és szolgáltatási csomagok leírásához </a:t>
            </a:r>
            <a:endParaRPr lang="hu-HU" dirty="0"/>
          </a:p>
        </p:txBody>
      </p:sp>
      <p:cxnSp>
        <p:nvCxnSpPr>
          <p:cNvPr id="14" name="Egyenes összekötő 13"/>
          <p:cNvCxnSpPr/>
          <p:nvPr/>
        </p:nvCxnSpPr>
        <p:spPr>
          <a:xfrm>
            <a:off x="827584" y="4359348"/>
            <a:ext cx="262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827584" y="4791396"/>
            <a:ext cx="2196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3995936" y="5295452"/>
            <a:ext cx="367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kerekített téglalapbuborék 16"/>
          <p:cNvSpPr/>
          <p:nvPr/>
        </p:nvSpPr>
        <p:spPr>
          <a:xfrm>
            <a:off x="935348" y="1110259"/>
            <a:ext cx="2412472" cy="576063"/>
          </a:xfrm>
          <a:prstGeom prst="wedgeRoundRectCallout">
            <a:avLst>
              <a:gd name="adj1" fmla="val -44494"/>
              <a:gd name="adj2" fmla="val 1071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FCC – USA NMHH</a:t>
            </a:r>
            <a:endParaRPr lang="hu-HU" dirty="0"/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7092280" y="6550025"/>
            <a:ext cx="2071564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dirty="0">
                <a:latin typeface="Times New Roman" panose="02020603050405020304" pitchFamily="18" charset="0"/>
              </a:rPr>
              <a:t>COMPU-CONSULT Kft.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3505200" y="6497670"/>
            <a:ext cx="2133600" cy="365125"/>
          </a:xfrm>
        </p:spPr>
        <p:txBody>
          <a:bodyPr/>
          <a:lstStyle/>
          <a:p>
            <a:pPr algn="ctr"/>
            <a:fld id="{8D64CF1D-1E83-4AA5-8772-CA25B3CE54BA}" type="slidenum">
              <a:rPr lang="hu-HU" altLang="hu-HU" smtClean="0"/>
              <a:pPr algn="ctr"/>
              <a:t>9</a:t>
            </a:fld>
            <a:r>
              <a:rPr lang="hu-HU" altLang="hu-HU" dirty="0" smtClean="0"/>
              <a:t> / 13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278935474"/>
      </p:ext>
    </p:extLst>
  </p:cSld>
  <p:clrMapOvr>
    <a:masterClrMapping/>
  </p:clrMapOvr>
  <p:transition spd="slow" advTm="16049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5512</TotalTime>
  <Words>462</Words>
  <Application>Microsoft Office PowerPoint</Application>
  <PresentationFormat>Diavetítés a képernyőre (4:3 oldalarány)</PresentationFormat>
  <Paragraphs>97</Paragraphs>
  <Slides>13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Bevezetés az EU-s rendelkezések és útmutatók világába   </vt:lpstr>
      <vt:lpstr>PowerPoint bemutató</vt:lpstr>
      <vt:lpstr>EU-s rendelkezések és útmutatók</vt:lpstr>
      <vt:lpstr>EU-s rendelkezések és útmutatók</vt:lpstr>
      <vt:lpstr>EU 2015/2120 – Net semlegesség</vt:lpstr>
      <vt:lpstr>EU 2015/2120 – Net semlegesség</vt:lpstr>
      <vt:lpstr>BoR (11) 53 – Net semlegesség</vt:lpstr>
      <vt:lpstr>BoR (11) 53 – Net semlegesség</vt:lpstr>
      <vt:lpstr>Semlegesség - Wikipedia</vt:lpstr>
      <vt:lpstr>Semlegesség - Wikipedia</vt:lpstr>
      <vt:lpstr>PowerPoint bemutató</vt:lpstr>
      <vt:lpstr>PowerPoint bemutató</vt:lpstr>
      <vt:lpstr>PowerPoint bemutató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Andi</dc:creator>
  <cp:lastModifiedBy>video2</cp:lastModifiedBy>
  <cp:revision>370</cp:revision>
  <dcterms:created xsi:type="dcterms:W3CDTF">2012-08-17T09:20:57Z</dcterms:created>
  <dcterms:modified xsi:type="dcterms:W3CDTF">2019-05-20T13:54:14Z</dcterms:modified>
</cp:coreProperties>
</file>