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4"/>
  </p:sldMasterIdLst>
  <p:notesMasterIdLst>
    <p:notesMasterId r:id="rId75"/>
  </p:notesMasterIdLst>
  <p:handoutMasterIdLst>
    <p:handoutMasterId r:id="rId76"/>
  </p:handoutMasterIdLst>
  <p:sldIdLst>
    <p:sldId id="417" r:id="rId5"/>
    <p:sldId id="427" r:id="rId6"/>
    <p:sldId id="419" r:id="rId7"/>
    <p:sldId id="564" r:id="rId8"/>
    <p:sldId id="565" r:id="rId9"/>
    <p:sldId id="566" r:id="rId10"/>
    <p:sldId id="567" r:id="rId11"/>
    <p:sldId id="568" r:id="rId12"/>
    <p:sldId id="569" r:id="rId13"/>
    <p:sldId id="570" r:id="rId14"/>
    <p:sldId id="571" r:id="rId15"/>
    <p:sldId id="572" r:id="rId16"/>
    <p:sldId id="573" r:id="rId17"/>
    <p:sldId id="574" r:id="rId18"/>
    <p:sldId id="575" r:id="rId19"/>
    <p:sldId id="576" r:id="rId20"/>
    <p:sldId id="429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482" r:id="rId34"/>
    <p:sldId id="503" r:id="rId35"/>
    <p:sldId id="520" r:id="rId36"/>
    <p:sldId id="519" r:id="rId37"/>
    <p:sldId id="535" r:id="rId38"/>
    <p:sldId id="518" r:id="rId39"/>
    <p:sldId id="534" r:id="rId40"/>
    <p:sldId id="521" r:id="rId41"/>
    <p:sldId id="525" r:id="rId42"/>
    <p:sldId id="526" r:id="rId43"/>
    <p:sldId id="548" r:id="rId44"/>
    <p:sldId id="527" r:id="rId45"/>
    <p:sldId id="528" r:id="rId46"/>
    <p:sldId id="529" r:id="rId47"/>
    <p:sldId id="530" r:id="rId48"/>
    <p:sldId id="531" r:id="rId49"/>
    <p:sldId id="532" r:id="rId50"/>
    <p:sldId id="533" r:id="rId51"/>
    <p:sldId id="418" r:id="rId52"/>
    <p:sldId id="484" r:id="rId53"/>
    <p:sldId id="486" r:id="rId54"/>
    <p:sldId id="489" r:id="rId55"/>
    <p:sldId id="490" r:id="rId56"/>
    <p:sldId id="493" r:id="rId57"/>
    <p:sldId id="491" r:id="rId58"/>
    <p:sldId id="492" r:id="rId59"/>
    <p:sldId id="494" r:id="rId60"/>
    <p:sldId id="485" r:id="rId61"/>
    <p:sldId id="487" r:id="rId62"/>
    <p:sldId id="523" r:id="rId63"/>
    <p:sldId id="541" r:id="rId64"/>
    <p:sldId id="524" r:id="rId65"/>
    <p:sldId id="495" r:id="rId66"/>
    <p:sldId id="483" r:id="rId67"/>
    <p:sldId id="542" r:id="rId68"/>
    <p:sldId id="543" r:id="rId69"/>
    <p:sldId id="544" r:id="rId70"/>
    <p:sldId id="545" r:id="rId71"/>
    <p:sldId id="546" r:id="rId72"/>
    <p:sldId id="547" r:id="rId73"/>
    <p:sldId id="445" r:id="rId74"/>
  </p:sldIdLst>
  <p:sldSz cx="9144000" cy="5143500" type="screen16x9"/>
  <p:notesSz cx="6858000" cy="9144000"/>
  <p:defaultTextStyle>
    <a:defPPr>
      <a:defRPr lang="en-US"/>
    </a:defPPr>
    <a:lvl1pPr marL="0" algn="l" defTabSz="685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4" algn="l" defTabSz="685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8" algn="l" defTabSz="685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21" algn="l" defTabSz="685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95" algn="l" defTabSz="685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69" algn="l" defTabSz="685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43" algn="l" defTabSz="685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16" algn="l" defTabSz="685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90" algn="l" defTabSz="6857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" id="{B3420B9B-3E0A-8A4B-90D0-1E5EB51E44CE}">
          <p14:sldIdLst>
            <p14:sldId id="417"/>
            <p14:sldId id="427"/>
            <p14:sldId id="419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429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482"/>
            <p14:sldId id="503"/>
            <p14:sldId id="520"/>
            <p14:sldId id="519"/>
            <p14:sldId id="535"/>
            <p14:sldId id="518"/>
            <p14:sldId id="534"/>
            <p14:sldId id="521"/>
            <p14:sldId id="525"/>
            <p14:sldId id="526"/>
            <p14:sldId id="548"/>
            <p14:sldId id="527"/>
            <p14:sldId id="528"/>
            <p14:sldId id="529"/>
            <p14:sldId id="530"/>
            <p14:sldId id="531"/>
            <p14:sldId id="532"/>
            <p14:sldId id="533"/>
            <p14:sldId id="418"/>
            <p14:sldId id="484"/>
            <p14:sldId id="486"/>
            <p14:sldId id="489"/>
            <p14:sldId id="490"/>
            <p14:sldId id="493"/>
            <p14:sldId id="491"/>
            <p14:sldId id="492"/>
            <p14:sldId id="494"/>
            <p14:sldId id="485"/>
            <p14:sldId id="487"/>
            <p14:sldId id="523"/>
            <p14:sldId id="541"/>
            <p14:sldId id="524"/>
            <p14:sldId id="495"/>
            <p14:sldId id="483"/>
            <p14:sldId id="542"/>
            <p14:sldId id="543"/>
            <p14:sldId id="544"/>
            <p14:sldId id="545"/>
            <p14:sldId id="546"/>
            <p14:sldId id="547"/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26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orient="horz" pos="1620">
          <p15:clr>
            <a:srgbClr val="A4A3A4"/>
          </p15:clr>
        </p15:guide>
        <p15:guide id="9" pos="2888">
          <p15:clr>
            <a:srgbClr val="A4A3A4"/>
          </p15:clr>
        </p15:guide>
        <p15:guide id="10" pos="634">
          <p15:clr>
            <a:srgbClr val="A4A3A4"/>
          </p15:clr>
        </p15:guide>
        <p15:guide id="11" pos="5505">
          <p15:clr>
            <a:srgbClr val="A4A3A4"/>
          </p15:clr>
        </p15:guide>
        <p15:guide id="12" pos="258">
          <p15:clr>
            <a:srgbClr val="A4A3A4"/>
          </p15:clr>
        </p15:guide>
        <p15:guide id="13" pos="1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849"/>
    <a:srgbClr val="239B98"/>
    <a:srgbClr val="C0C0C0"/>
    <a:srgbClr val="F3F4F4"/>
    <a:srgbClr val="2DC9C5"/>
    <a:srgbClr val="68B5C8"/>
    <a:srgbClr val="B4B5B4"/>
    <a:srgbClr val="83B5C6"/>
    <a:srgbClr val="D47434"/>
    <a:srgbClr val="A4A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86918" autoAdjust="0"/>
  </p:normalViewPr>
  <p:slideViewPr>
    <p:cSldViewPr snapToGrid="0">
      <p:cViewPr varScale="1">
        <p:scale>
          <a:sx n="129" d="100"/>
          <a:sy n="129" d="100"/>
        </p:scale>
        <p:origin x="1164" y="108"/>
      </p:cViewPr>
      <p:guideLst>
        <p:guide pos="3840"/>
        <p:guide orient="horz" pos="2160"/>
        <p:guide orient="horz" pos="260"/>
        <p:guide orient="horz" pos="2886"/>
        <p:guide orient="horz" pos="1620"/>
        <p:guide pos="2888"/>
        <p:guide pos="634"/>
        <p:guide pos="5505"/>
        <p:guide pos="258"/>
        <p:guide pos="1064"/>
      </p:guideLst>
    </p:cSldViewPr>
  </p:slideViewPr>
  <p:outlineViewPr>
    <p:cViewPr>
      <p:scale>
        <a:sx n="33" d="100"/>
        <a:sy n="33" d="100"/>
      </p:scale>
      <p:origin x="0" y="24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3168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BloomSpeak Title Heavy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EBAF-D955-C443-AB02-2BCBC7797572}" type="datetimeFigureOut">
              <a:rPr lang="en-US" b="1" smtClean="0">
                <a:latin typeface="BloomSpeak Title Heavy" charset="0"/>
              </a:rPr>
              <a:t>6/7/2019</a:t>
            </a:fld>
            <a:endParaRPr lang="en-US" b="1" dirty="0">
              <a:latin typeface="BloomSpeak Title Heavy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dirty="0">
              <a:latin typeface="BloomSpeak Title Heavy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DC8B-0A09-DC4E-ABCE-FAAA12F0302B}" type="slidenum">
              <a:rPr lang="en-US" b="1" smtClean="0">
                <a:latin typeface="BloomSpeak Title Heavy" charset="0"/>
              </a:rPr>
              <a:t>‹#›</a:t>
            </a:fld>
            <a:endParaRPr lang="en-US" b="1" dirty="0">
              <a:latin typeface="BloomSpeak Title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74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BloomSpeak Title Heavy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BloomSpeak Title Heavy" charset="0"/>
              </a:defRPr>
            </a:lvl1pPr>
          </a:lstStyle>
          <a:p>
            <a:fld id="{247A641A-FC50-3840-A830-42D90553FE8C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BloomSpeak Title Heavy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BloomSpeak Title Heavy" charset="0"/>
              </a:defRPr>
            </a:lvl1pPr>
          </a:lstStyle>
          <a:p>
            <a:fld id="{8C896355-3DDC-9949-861F-AD0908BFCC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1" i="0" kern="1200">
        <a:solidFill>
          <a:schemeClr val="tx1"/>
        </a:solidFill>
        <a:latin typeface="BloomSpeak Title Heavy" charset="0"/>
        <a:ea typeface="+mn-ea"/>
        <a:cs typeface="+mn-cs"/>
      </a:defRPr>
    </a:lvl1pPr>
    <a:lvl2pPr marL="342900" algn="l" defTabSz="685800" rtl="0" eaLnBrk="1" latinLnBrk="0" hangingPunct="1">
      <a:defRPr sz="900" b="1" i="0" kern="1200">
        <a:solidFill>
          <a:schemeClr val="tx1"/>
        </a:solidFill>
        <a:latin typeface="BloomSpeak Title Heavy" charset="0"/>
        <a:ea typeface="+mn-ea"/>
        <a:cs typeface="+mn-cs"/>
      </a:defRPr>
    </a:lvl2pPr>
    <a:lvl3pPr marL="685800" algn="l" defTabSz="685800" rtl="0" eaLnBrk="1" latinLnBrk="0" hangingPunct="1">
      <a:defRPr sz="900" b="1" i="0" kern="1200">
        <a:solidFill>
          <a:schemeClr val="tx1"/>
        </a:solidFill>
        <a:latin typeface="BloomSpeak Title Heavy" charset="0"/>
        <a:ea typeface="+mn-ea"/>
        <a:cs typeface="+mn-cs"/>
      </a:defRPr>
    </a:lvl3pPr>
    <a:lvl4pPr marL="1028700" algn="l" defTabSz="685800" rtl="0" eaLnBrk="1" latinLnBrk="0" hangingPunct="1">
      <a:defRPr sz="900" b="1" i="0" kern="1200">
        <a:solidFill>
          <a:schemeClr val="tx1"/>
        </a:solidFill>
        <a:latin typeface="BloomSpeak Title Heavy" charset="0"/>
        <a:ea typeface="+mn-ea"/>
        <a:cs typeface="+mn-cs"/>
      </a:defRPr>
    </a:lvl4pPr>
    <a:lvl5pPr marL="1371600" algn="l" defTabSz="685800" rtl="0" eaLnBrk="1" latinLnBrk="0" hangingPunct="1">
      <a:defRPr sz="900" b="1" i="0" kern="1200">
        <a:solidFill>
          <a:schemeClr val="tx1"/>
        </a:solidFill>
        <a:latin typeface="BloomSpeak Title Heavy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/index.php?title=IEEE&amp;action=edit&amp;redlink=1" TargetMode="External"/><Relationship Id="rId7" Type="http://schemas.openxmlformats.org/officeDocument/2006/relationships/hyperlink" Target="https://hu.wikipedia.org/wiki/Hi-f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hu.wikipedia.org/wiki/Wi-Fi#cite_note-1" TargetMode="External"/><Relationship Id="rId5" Type="http://schemas.openxmlformats.org/officeDocument/2006/relationships/hyperlink" Target="https://hu.wikipedia.org/wiki/IEEE_802.11" TargetMode="External"/><Relationship Id="rId4" Type="http://schemas.openxmlformats.org/officeDocument/2006/relationships/hyperlink" Target="https://hu.wikipedia.org/wiki/Wireless_LAN" TargetMode="Externa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14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09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5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lefedettségi problémák kezelésére születtek</a:t>
            </a:r>
            <a:r>
              <a:rPr lang="hu-HU" baseline="0" dirty="0" smtClean="0"/>
              <a:t> megoldások. </a:t>
            </a:r>
          </a:p>
          <a:p>
            <a:r>
              <a:rPr lang="hu-HU" baseline="0" dirty="0" smtClean="0"/>
              <a:t>230V-os hálózat felhasználása Ethernet jel átvitelére, majd ezeket később kombinálták </a:t>
            </a:r>
            <a:r>
              <a:rPr lang="hu-HU" baseline="0" dirty="0" err="1" smtClean="0"/>
              <a:t>wifi</a:t>
            </a:r>
            <a:r>
              <a:rPr lang="hu-HU" baseline="0" dirty="0" smtClean="0"/>
              <a:t> jelek átvitelével, kisugárzásával is.</a:t>
            </a:r>
          </a:p>
          <a:p>
            <a:r>
              <a:rPr lang="hu-HU" baseline="0" dirty="0" err="1" smtClean="0"/>
              <a:t>Wifi</a:t>
            </a:r>
            <a:r>
              <a:rPr lang="hu-HU" baseline="0" dirty="0" smtClean="0"/>
              <a:t> ismétlők már a nagyobb sebességek kiterjesztésére lettek kifejlesztve.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3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3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37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67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Műegyetem mint almamater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Ismerjük a szabványt és annak az evolúcióját, tudjuk</a:t>
            </a:r>
            <a:r>
              <a:rPr lang="hu-HU" baseline="0" dirty="0" smtClean="0">
                <a:sym typeface="Wingdings" panose="05000000000000000000" pitchFamily="2" charset="2"/>
              </a:rPr>
              <a:t> hogy milyeyn képességú eszközeink vannak (UPC) úgyhgoy most jövet a legizgalmasabb rész, a dolgok gyakorlati felhasználása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83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2004-es ábra</a:t>
            </a:r>
            <a:r>
              <a:rPr lang="hu-HU" baseline="0" dirty="0" smtClean="0"/>
              <a:t> – azaz még nagyon kezdeti wifi elérhető (b és g szabvány, max 55 mbps) bár ekkor még az internet sebességek is 1 mbps környékén voltak</a:t>
            </a:r>
            <a:endParaRPr lang="hu-HU" dirty="0" smtClean="0"/>
          </a:p>
          <a:p>
            <a:r>
              <a:rPr lang="hu-HU" dirty="0" smtClean="0"/>
              <a:t>Információ átvitel a levegőn keresztül vs dedikált kábelen – vezetéknélküli átvitelnél folyamatosan változó átviteli sebesség vs állandó/fix</a:t>
            </a:r>
            <a:r>
              <a:rPr lang="hu-HU" baseline="0" dirty="0" smtClean="0"/>
              <a:t> sávszélesség</a:t>
            </a:r>
          </a:p>
          <a:p>
            <a:r>
              <a:rPr lang="hu-HU" baseline="0" dirty="0" smtClean="0"/>
              <a:t>Full duplex (ethernet) vs half duplex (wifi)</a:t>
            </a:r>
            <a:endParaRPr lang="hu-HU" dirty="0" smtClean="0"/>
          </a:p>
          <a:p>
            <a:r>
              <a:rPr lang="hu-HU" dirty="0" smtClean="0"/>
              <a:t>„lefedettség” mint legfontosabb kérdés ami</a:t>
            </a:r>
            <a:r>
              <a:rPr lang="hu-HU" baseline="0" dirty="0" smtClean="0"/>
              <a:t> minket izgat</a:t>
            </a:r>
          </a:p>
          <a:p>
            <a:r>
              <a:rPr lang="hu-HU" baseline="0" dirty="0" smtClean="0"/>
              <a:t>Az átviteli környezet befolyásoló tényezője (tereptárgyak...)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88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Erősítés: a=10xlg(kimeneti</a:t>
            </a:r>
            <a:r>
              <a:rPr lang="hu-HU" baseline="0" dirty="0" smtClean="0"/>
              <a:t> teljesítmény/bemeneti teljesítmény)</a:t>
            </a:r>
          </a:p>
          <a:p>
            <a:r>
              <a:rPr lang="hu-HU" baseline="0" dirty="0" smtClean="0"/>
              <a:t>Csillapítás: </a:t>
            </a:r>
            <a:r>
              <a:rPr lang="hu-HU" dirty="0" smtClean="0"/>
              <a:t>a=10xlg(bemeneti</a:t>
            </a:r>
            <a:r>
              <a:rPr lang="hu-HU" baseline="0" dirty="0" smtClean="0"/>
              <a:t> teljesítmény/kimeneti teljesítmény)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34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Izotróp fényforrás/sugárzó nem létezik, de az elméleti</a:t>
            </a:r>
            <a:r>
              <a:rPr lang="hu-HU" baseline="0" dirty="0" smtClean="0"/>
              <a:t> összehasonlítás/anaógia miatt ezt használjuk</a:t>
            </a:r>
            <a:endParaRPr lang="hu-HU" dirty="0" smtClean="0"/>
          </a:p>
          <a:p>
            <a:r>
              <a:rPr lang="hu-HU" dirty="0" smtClean="0"/>
              <a:t>Wifi router -&gt; omni antenna 2-12 dBi -&gt; adási/sugárzási karakterisztikája</a:t>
            </a:r>
            <a:r>
              <a:rPr lang="hu-HU" baseline="0" dirty="0" smtClean="0"/>
              <a:t> nagyon hasonlít a dipólus antennáéhoz – fánk forma</a:t>
            </a:r>
            <a:endParaRPr lang="hu-HU" dirty="0" smtClean="0"/>
          </a:p>
          <a:p>
            <a:r>
              <a:rPr lang="hu-HU" dirty="0" smtClean="0"/>
              <a:t>Mobile device</a:t>
            </a:r>
            <a:r>
              <a:rPr lang="hu-HU" baseline="0" dirty="0" smtClean="0"/>
              <a:t> -&gt; patch antenna 5-17 dBi</a:t>
            </a:r>
          </a:p>
          <a:p>
            <a:r>
              <a:rPr lang="hu-HU" baseline="0" dirty="0" smtClean="0"/>
              <a:t>antennaKábel csillapításaméterenként 2,4 ghz -&gt; 3,1 dB; 5 ghz -&gt; 4,85 dB</a:t>
            </a:r>
          </a:p>
          <a:p>
            <a:r>
              <a:rPr lang="hu-HU" baseline="0" dirty="0" smtClean="0"/>
              <a:t>Fél hullámhosszú dipólus antenna (hullám) mérete 2,4 Ghz esetén 6.25 cm, 5 GHz esetén pedig 3 cm</a:t>
            </a:r>
          </a:p>
          <a:p>
            <a:r>
              <a:rPr lang="hu-HU" baseline="0" dirty="0" smtClean="0"/>
              <a:t>EIRP = Equivalent Isotropically Radiated Power</a:t>
            </a:r>
          </a:p>
          <a:p>
            <a:r>
              <a:rPr lang="hu-HU" baseline="0" dirty="0" smtClean="0"/>
              <a:t>Beamforming több antennával; MIMO és MU-MIMO az ac wave-2-vel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92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átviteli közeg miatti a protokoll a pontos jelátvitelre koncentrál sok</a:t>
            </a:r>
            <a:r>
              <a:rPr lang="hu-HU" baseline="0" dirty="0" smtClean="0"/>
              <a:t> vezérlést segítő kommunikációval és nagy mac fejlécekkel dolgozik</a:t>
            </a:r>
          </a:p>
          <a:p>
            <a:r>
              <a:rPr lang="hu-HU" baseline="0" dirty="0" smtClean="0"/>
              <a:t>AGGREGATION szerepe – enélkül 97% lenne az overhead, aggregation-el ez lényegesen alacsonyabb</a:t>
            </a:r>
          </a:p>
          <a:p>
            <a:r>
              <a:rPr lang="hu-HU" baseline="0" dirty="0" smtClean="0"/>
              <a:t>ACK a acsomag megérkezésekor minden packet esetén...</a:t>
            </a:r>
            <a:endParaRPr lang="hu-HU" dirty="0" smtClean="0"/>
          </a:p>
          <a:p>
            <a:r>
              <a:rPr lang="hu-HU" dirty="0" smtClean="0"/>
              <a:t>Csak a Beacon (életjel) jel miatti overhead ~5%</a:t>
            </a:r>
          </a:p>
          <a:p>
            <a:r>
              <a:rPr lang="hu-HU" dirty="0" smtClean="0"/>
              <a:t>Kapcsolati</a:t>
            </a:r>
            <a:r>
              <a:rPr lang="hu-HU" baseline="0" dirty="0" smtClean="0"/>
              <a:t> sebesség/effektív átviteli sebesség ~60%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56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Munkaidő előtt és közben is történt mérés</a:t>
            </a:r>
          </a:p>
          <a:p>
            <a:r>
              <a:rPr lang="hu-HU" dirty="0" smtClean="0"/>
              <a:t>NEM</a:t>
            </a:r>
            <a:r>
              <a:rPr lang="hu-HU" baseline="0" dirty="0" smtClean="0"/>
              <a:t> egy labor környezet, hatvan x wifi volt elérhető a mérési területen</a:t>
            </a:r>
          </a:p>
          <a:p>
            <a:r>
              <a:rPr lang="hu-HU" baseline="0" dirty="0" smtClean="0"/>
              <a:t>Tereptárgyakkal és wifit használókkal tele – vasbeton és gipszkarton falak, valamint üveg is több helyen</a:t>
            </a:r>
          </a:p>
          <a:p>
            <a:r>
              <a:rPr lang="hu-HU" baseline="0" dirty="0" smtClean="0"/>
              <a:t>Nagy oszlop mügütt a közösségi térben nem volt elérhető a wifi</a:t>
            </a:r>
          </a:p>
          <a:p>
            <a:r>
              <a:rPr lang="hu-HU" baseline="0" dirty="0" smtClean="0"/>
              <a:t>A résztvevő eszközök bemutatása után járuk végig együtt újra azt az utat az irodában amit mi pénteken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34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Mercury v1.1 extra</a:t>
            </a:r>
            <a:r>
              <a:rPr lang="hu-HU" baseline="0" dirty="0" smtClean="0"/>
              <a:t> features: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Airtime fairness (Wifree lepriorizálás)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Beamforming (Celano CL2440 feature – 802.11</a:t>
            </a:r>
            <a:r>
              <a:rPr lang="hu-HU" baseline="0" dirty="0" smtClean="0"/>
              <a:t> ac wave 2 -&gt; MU MIMO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35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Mercury v1.1 extra</a:t>
            </a:r>
            <a:r>
              <a:rPr lang="hu-HU" baseline="0" dirty="0" smtClean="0"/>
              <a:t> features: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Airtime fairness (Wifree lepriorizálás)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Beamforming (Celano CL2440 feature – 802.11</a:t>
            </a:r>
            <a:r>
              <a:rPr lang="hu-HU" baseline="0" dirty="0" smtClean="0"/>
              <a:t> ac wave 2 -&gt; MU MIMO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24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Mérésben résztvevő műszerek – </a:t>
            </a:r>
            <a:r>
              <a:rPr lang="hu-HU" dirty="0" err="1" smtClean="0"/>
              <a:t>Netscout</a:t>
            </a:r>
            <a:r>
              <a:rPr lang="hu-HU" dirty="0" smtClean="0"/>
              <a:t> </a:t>
            </a:r>
            <a:r>
              <a:rPr lang="hu-HU" dirty="0" err="1" smtClean="0"/>
              <a:t>Aircheck</a:t>
            </a:r>
            <a:r>
              <a:rPr lang="hu-HU" dirty="0" smtClean="0"/>
              <a:t> G2 </a:t>
            </a:r>
            <a:r>
              <a:rPr lang="hu-HU" dirty="0" err="1" smtClean="0"/>
              <a:t>Wifi</a:t>
            </a:r>
            <a:r>
              <a:rPr lang="hu-HU" dirty="0" smtClean="0"/>
              <a:t> </a:t>
            </a:r>
            <a:r>
              <a:rPr lang="hu-HU" dirty="0" err="1" smtClean="0"/>
              <a:t>teszeter</a:t>
            </a:r>
            <a:r>
              <a:rPr lang="hu-HU" dirty="0" smtClean="0"/>
              <a:t>,</a:t>
            </a:r>
            <a:r>
              <a:rPr lang="hu-HU" baseline="0" dirty="0" smtClean="0"/>
              <a:t> amit az </a:t>
            </a:r>
            <a:r>
              <a:rPr lang="hu-HU" baseline="0" dirty="0" err="1" smtClean="0"/>
              <a:t>Equicom</a:t>
            </a:r>
            <a:r>
              <a:rPr lang="hu-HU" baseline="0" dirty="0" smtClean="0"/>
              <a:t> Kft. Adott kölcsön számunkra, innen is köszönjük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93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Mérésben részt vevő másik műszer egy </a:t>
            </a:r>
            <a:r>
              <a:rPr lang="hu-HU" dirty="0" err="1" smtClean="0"/>
              <a:t>Viavi</a:t>
            </a:r>
            <a:r>
              <a:rPr lang="hu-HU" baseline="0" dirty="0" smtClean="0"/>
              <a:t> gyártmányú </a:t>
            </a:r>
            <a:r>
              <a:rPr lang="hu-HU" baseline="0" dirty="0" err="1" smtClean="0"/>
              <a:t>OneExpert</a:t>
            </a:r>
            <a:r>
              <a:rPr lang="hu-HU" baseline="0" dirty="0" smtClean="0"/>
              <a:t> ONX-630 típusú általános CATV hálózat karbantartási műszer, mely WIFI mérési opcióval is rendelkezik.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94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Nem labor környezet hanem teljesen a való életből vett mert a mérés idején is 60 pár darab egyéb</a:t>
            </a:r>
            <a:r>
              <a:rPr lang="hu-HU" baseline="0" dirty="0" smtClean="0"/>
              <a:t> wifi ssid volt elérhető</a:t>
            </a:r>
          </a:p>
          <a:p>
            <a:r>
              <a:rPr lang="hu-HU" baseline="0" dirty="0" smtClean="0"/>
              <a:t>Vasbeton és gipszkarton falak, üvegajtók, nagy tér + emeleti eltérés -&gt; ez nem is szerepel a slide-okon, de a napi operációban kiderült, hogy a vasbeton födémen ezzel az orientációval nem ogen működik jól (a kapcsolat még megvan, de adatátvitel már nagyon kevéssé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02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73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Hogyan is tudjuk alkalmazni az előzőekben elmondottakat</a:t>
            </a:r>
            <a:r>
              <a:rPr lang="hu-HU" baseline="0" dirty="0" smtClean="0"/>
              <a:t> otthoni környezetben a wifink beállítására/optimalizálásra</a:t>
            </a:r>
          </a:p>
          <a:p>
            <a:r>
              <a:rPr lang="hu-HU" baseline="0" dirty="0" smtClean="0"/>
              <a:t>Jelenleg egy aktívan élő élmény bennem mivel most kellett pár hónapja nekem is végigjárnom az új házban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7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Amióta upc wifi routert telepít az előfizetőknél új hibatípus jött be: wifi hiba</a:t>
            </a:r>
          </a:p>
          <a:p>
            <a:r>
              <a:rPr lang="hu-HU" dirty="0" smtClean="0"/>
              <a:t>Sok erőfeszítés de kevés javulás -&gt; ügyfél edukáció szükséges</a:t>
            </a:r>
          </a:p>
          <a:p>
            <a:r>
              <a:rPr lang="hu-HU" dirty="0" smtClean="0"/>
              <a:t>Biztosított sávszélesség (kinált) csak kábelen garantált, nem az eloszott közegen keresztül,</a:t>
            </a:r>
            <a:r>
              <a:rPr lang="hu-HU" baseline="0" dirty="0" smtClean="0"/>
              <a:t> de az alábbiakban átnézzük hogyan is lehet a legjobban beállítani</a:t>
            </a:r>
            <a:endParaRPr lang="hu-HU" dirty="0" smtClean="0"/>
          </a:p>
          <a:p>
            <a:r>
              <a:rPr lang="hu-HU" dirty="0" smtClean="0"/>
              <a:t>3 fontos téma van amit meg kell vizsgálnunk (az utolsót csak érintőlegesen</a:t>
            </a:r>
          </a:p>
          <a:p>
            <a:r>
              <a:rPr lang="hu-HU" dirty="0" smtClean="0"/>
              <a:t>Saját példa alapján – most költöztem és kellett kiépíteni a wifi hálózatot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4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91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 a kiindulási pontunk – előfizetői</a:t>
            </a:r>
            <a:r>
              <a:rPr lang="hu-HU" baseline="0" dirty="0" smtClean="0"/>
              <a:t> tények az egyik CEX kérdőívünk alapján</a:t>
            </a:r>
            <a:endParaRPr lang="hu-HU" dirty="0" smtClean="0"/>
          </a:p>
          <a:p>
            <a:r>
              <a:rPr lang="hu-HU" dirty="0" smtClean="0"/>
              <a:t>Internet</a:t>
            </a:r>
            <a:r>
              <a:rPr lang="hu-HU" baseline="0" dirty="0" smtClean="0"/>
              <a:t> fontossága -&gt; közmű szolgáltatás mára</a:t>
            </a:r>
          </a:p>
          <a:p>
            <a:r>
              <a:rPr lang="hu-HU" baseline="0" dirty="0" smtClean="0"/>
              <a:t>Különböző felhasználás – hatalmas klülönbésg az igényelt sávszélességben és felhasznált adatmennyiségben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097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Web traffik azaz ami a saját hálózaton belüli arról nincs adatunk – NAS-ról TV-re vagy bármilyen kijelzőre tartalom kijátszása (torrent letöltést ugyancsak laptop vagy nas végzi) – valamint ebben az esetben a laptop helyzete</a:t>
            </a:r>
            <a:r>
              <a:rPr lang="hu-HU" baseline="0" dirty="0" smtClean="0"/>
              <a:t> nem fix vihető olyan helyre ahol a legjobb a térerősség</a:t>
            </a:r>
            <a:endParaRPr lang="hu-HU" dirty="0" smtClean="0"/>
          </a:p>
          <a:p>
            <a:r>
              <a:rPr lang="hu-HU" dirty="0" smtClean="0"/>
              <a:t>Tablet csak 2%??!! – jól mutatja az egyes</a:t>
            </a:r>
            <a:r>
              <a:rPr lang="hu-HU" baseline="0" dirty="0" smtClean="0"/>
              <a:t> eszközök felhasználási módját</a:t>
            </a:r>
          </a:p>
          <a:p>
            <a:r>
              <a:rPr lang="hu-HU" baseline="0" dirty="0" smtClean="0"/>
              <a:t>Nem a  TV-re streamelünk Mo-on – saját példa a HGO kijátszása az apple TV-re, vagy a barca streamek nézése – azaz a streamet a laptop tölti le a netrőla TV csak megjeleníti</a:t>
            </a:r>
          </a:p>
          <a:p>
            <a:r>
              <a:rPr lang="hu-HU" baseline="0" dirty="0" smtClean="0"/>
              <a:t>Egyszerűen amilyen internet képes eszközünk van azon netezünk is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55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02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29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Nagyságrendileg a mobiltelefonokat 2 évente cseréljük</a:t>
            </a:r>
          </a:p>
          <a:p>
            <a:r>
              <a:rPr lang="hu-HU" dirty="0" smtClean="0"/>
              <a:t>Laptop, asztali</a:t>
            </a:r>
            <a:r>
              <a:rPr lang="hu-HU" baseline="0" dirty="0" smtClean="0"/>
              <a:t> számítógép és TV ritkábban</a:t>
            </a:r>
          </a:p>
          <a:p>
            <a:r>
              <a:rPr lang="hu-HU" baseline="0" dirty="0" smtClean="0"/>
              <a:t>Tablet még ritkábban</a:t>
            </a:r>
          </a:p>
          <a:p>
            <a:r>
              <a:rPr lang="hu-HU" baseline="0" dirty="0" smtClean="0"/>
              <a:t>802.11ac (wave1) már 2013-as szabvány így jó esélyel már az eszközök nagy része ac és 5 GHz kompatibilis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83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 a legkényelmesebb megoldást válasszunk ami a kábeles megvalósításnál még jó volt, a wifisnél nem</a:t>
            </a:r>
            <a:r>
              <a:rPr lang="hu-HU" baseline="0" dirty="0" smtClean="0"/>
              <a:t> biztos hogy az lesz</a:t>
            </a:r>
          </a:p>
          <a:p>
            <a:r>
              <a:rPr lang="hu-HU" baseline="0" dirty="0" smtClean="0"/>
              <a:t>Nagyon fontos figyelembe venni a saját szokásainkat és a környezeti adottságokat!</a:t>
            </a:r>
          </a:p>
          <a:p>
            <a:r>
              <a:rPr lang="hu-HU" baseline="0" dirty="0" smtClean="0"/>
              <a:t>2nd screen használat – HGO &gt; apple TV -&gt; TV kijelző</a:t>
            </a:r>
          </a:p>
          <a:p>
            <a:r>
              <a:rPr lang="hu-HU" baseline="0" dirty="0" smtClean="0"/>
              <a:t>Gazdagréten a megoldás a upc mellett telekom internet bekötése a másik szobába </a:t>
            </a:r>
            <a:r>
              <a:rPr lang="hu-HU" baseline="0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041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Mercury v1.1 extra</a:t>
            </a:r>
            <a:r>
              <a:rPr lang="hu-HU" baseline="0" dirty="0" smtClean="0"/>
              <a:t> features: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Airtime fairness (Wifree lepriorizálás)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Beamforming (Celano CL2440 feature – 802.11</a:t>
            </a:r>
            <a:r>
              <a:rPr lang="hu-HU" baseline="0" dirty="0" smtClean="0"/>
              <a:t> ac wave 2 -&gt; MU MIMO</a:t>
            </a:r>
            <a:r>
              <a:rPr lang="hu-HU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hu-HU" dirty="0" smtClean="0"/>
              <a:t>Persze nagy segítség ha van egy super routerünk, de az adási teljesítményt törvény maximalizálja így ez nem</a:t>
            </a:r>
            <a:r>
              <a:rPr lang="hu-HU" baseline="0" dirty="0" smtClean="0"/>
              <a:t> feltétlen oldja meg a problémáinkat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88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 nincs kalibrált mérőműszered akkor old meg uram ahogy tudod -&gt; windows alapalkalmazásokkal + sebesség mérő oldalakkal (de ezekkel csinján kell bánni,</a:t>
            </a:r>
            <a:r>
              <a:rPr lang="hu-HU" baseline="0" dirty="0" smtClean="0"/>
              <a:t> jobb ha az ember a kapcsolati sebességet, jelminőséget, térerősséget figyeli /optimalizálja)Control panel/vezérlőpult</a:t>
            </a:r>
          </a:p>
          <a:p>
            <a:r>
              <a:rPr lang="hu-HU" baseline="0" dirty="0" smtClean="0"/>
              <a:t>Router admin felületén lehet ellenőrizni az összes kapcsolódott eszközt és azok kapcsolódási sebességét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4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TEK :DD</a:t>
            </a:r>
          </a:p>
          <a:p>
            <a:r>
              <a:rPr lang="hu-HU" dirty="0" smtClean="0"/>
              <a:t>Window-os alkalmazás ami szemléletesen</a:t>
            </a:r>
            <a:r>
              <a:rPr lang="hu-HU" baseline="0" dirty="0" smtClean="0"/>
              <a:t> mutatja a látható wifiket a frekvencia tartományban, illetve azok képességeit és legfőképpen az elérhető jelerősséget</a:t>
            </a:r>
          </a:p>
          <a:p>
            <a:r>
              <a:rPr lang="hu-HU" baseline="0" dirty="0" smtClean="0"/>
              <a:t>Ezzel is körbejárhatjuk a lakásunkat, vagyis ebben az esetben is a jellemzően netezésre használt pontokat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982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Android – Wifi solver -&gt; fel kell rajzolnunk az ingatlanunk alaprajázát és az app segít leszimulálni az adott wifi router elhelyezéseket, így meghatározható a legideálisabb pont a lakásban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0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Wi</a:t>
            </a:r>
            <a:r>
              <a:rPr lang="hu-HU" dirty="0" smtClean="0"/>
              <a:t>-Fi az </a:t>
            </a:r>
            <a:r>
              <a:rPr lang="hu-HU" dirty="0" smtClean="0">
                <a:hlinkClick r:id="rId3" tooltip="IEEE (a lap nem létezik)"/>
              </a:rPr>
              <a:t>IEEE</a:t>
            </a:r>
            <a:r>
              <a:rPr lang="hu-HU" dirty="0" smtClean="0"/>
              <a:t> által kifejlesztett vezeték nélküli mikrohullámú kommunikációt (</a:t>
            </a:r>
            <a:r>
              <a:rPr lang="hu-HU" dirty="0" smtClean="0">
                <a:hlinkClick r:id="rId4" tooltip="Wireless LAN"/>
              </a:rPr>
              <a:t>WLAN</a:t>
            </a:r>
            <a:r>
              <a:rPr lang="hu-HU" dirty="0" smtClean="0"/>
              <a:t>) megvalósító, széleskörűen elterjedt szabvány (</a:t>
            </a:r>
            <a:r>
              <a:rPr lang="hu-HU" dirty="0" smtClean="0">
                <a:hlinkClick r:id="rId5" tooltip="IEEE 802.11"/>
              </a:rPr>
              <a:t>IEEE 802.11</a:t>
            </a:r>
            <a:r>
              <a:rPr lang="hu-HU" dirty="0" smtClean="0"/>
              <a:t>)</a:t>
            </a:r>
            <a:r>
              <a:rPr lang="hu-HU" baseline="30000" dirty="0" smtClean="0">
                <a:hlinkClick r:id="rId6"/>
              </a:rPr>
              <a:t>[1]</a:t>
            </a:r>
            <a:r>
              <a:rPr lang="hu-HU" dirty="0" smtClean="0"/>
              <a:t> népszerű neve. A </a:t>
            </a:r>
            <a:r>
              <a:rPr lang="hu-HU" dirty="0" err="1" smtClean="0"/>
              <a:t>Wi</a:t>
            </a:r>
            <a:r>
              <a:rPr lang="hu-HU" dirty="0" smtClean="0"/>
              <a:t>-Fi, az elterjedt nézetekkel szemben, nem az angol </a:t>
            </a:r>
            <a:r>
              <a:rPr lang="hu-HU" dirty="0" err="1" smtClean="0"/>
              <a:t>Wireless</a:t>
            </a:r>
            <a:r>
              <a:rPr lang="hu-HU" dirty="0" smtClean="0"/>
              <a:t> </a:t>
            </a:r>
            <a:r>
              <a:rPr lang="hu-HU" dirty="0" err="1" smtClean="0"/>
              <a:t>Fidelity</a:t>
            </a:r>
            <a:r>
              <a:rPr lang="hu-HU" dirty="0" smtClean="0"/>
              <a:t> kifejezésnek a rövidítése. Az elnevezést egy marketingcég találta ki játékosan utalva a </a:t>
            </a:r>
            <a:r>
              <a:rPr lang="hu-HU" dirty="0" smtClean="0">
                <a:hlinkClick r:id="rId7" tooltip="Hi-fi"/>
              </a:rPr>
              <a:t>Hi-Fi/hifi</a:t>
            </a:r>
            <a:r>
              <a:rPr lang="hu-HU" dirty="0" smtClean="0"/>
              <a:t> szóra, csak később igyekeztek rövidítésként aposztrofálni és úgy reklámozni (</a:t>
            </a:r>
            <a:r>
              <a:rPr lang="hu-HU" dirty="0" err="1" smtClean="0"/>
              <a:t>Wikipedia</a:t>
            </a:r>
            <a:r>
              <a:rPr lang="hu-HU" dirty="0" smtClean="0"/>
              <a:t>).</a:t>
            </a:r>
          </a:p>
          <a:p>
            <a:r>
              <a:rPr lang="hu-HU" dirty="0" smtClean="0"/>
              <a:t>Alig 20 éves múltja</a:t>
            </a:r>
            <a:r>
              <a:rPr lang="hu-HU" baseline="0" dirty="0" smtClean="0"/>
              <a:t> van.  Eredetileg önálló termékként képzelték el, mint önálló </a:t>
            </a:r>
            <a:r>
              <a:rPr lang="hu-HU" baseline="0" dirty="0" err="1" smtClean="0"/>
              <a:t>wifi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access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point</a:t>
            </a:r>
            <a:r>
              <a:rPr lang="hu-HU" baseline="0" dirty="0" smtClean="0"/>
              <a:t>, amit az ügyfelek megvesznek a boltban, hazaviszik és maguknak telepítik. De a hálózatüzemeltetők és eszköz gyártók nagyon gyorsan beintegrálták ezt a saját </a:t>
            </a:r>
            <a:r>
              <a:rPr lang="hu-HU" baseline="0" dirty="0" err="1" smtClean="0"/>
              <a:t>home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gateway</a:t>
            </a:r>
            <a:r>
              <a:rPr lang="hu-HU" baseline="0" dirty="0" smtClean="0"/>
              <a:t> eszközeikbe,, és mint emelt értékű szolgáltatást kezdték el értékesíteni. </a:t>
            </a:r>
          </a:p>
          <a:p>
            <a:r>
              <a:rPr lang="hu-HU" baseline="0" dirty="0" smtClean="0"/>
              <a:t>Ma a </a:t>
            </a:r>
            <a:r>
              <a:rPr lang="hu-HU" baseline="0" dirty="0" err="1" smtClean="0"/>
              <a:t>Wifi</a:t>
            </a:r>
            <a:r>
              <a:rPr lang="hu-HU" baseline="0" dirty="0" smtClean="0"/>
              <a:t> már a </a:t>
            </a:r>
            <a:r>
              <a:rPr lang="hu-HU" baseline="0" dirty="0" err="1" smtClean="0"/>
              <a:t>legelterjettebb</a:t>
            </a:r>
            <a:r>
              <a:rPr lang="hu-HU" baseline="0" dirty="0" smtClean="0"/>
              <a:t> hozzáférési technológia, az internet szolgáltatás lakáson belüli elosztására. </a:t>
            </a:r>
          </a:p>
          <a:p>
            <a:r>
              <a:rPr lang="hu-HU" baseline="0" dirty="0" smtClean="0"/>
              <a:t>Korábban a szabványra mindenki a 802.11 és betűjel rövidítéssel hivatkozott, legutóbbi években elterjedt és átállt a szakma a széles közönség számára közérthetőbb </a:t>
            </a:r>
            <a:r>
              <a:rPr lang="hu-HU" baseline="0" dirty="0" err="1" smtClean="0"/>
              <a:t>Wifi</a:t>
            </a:r>
            <a:r>
              <a:rPr lang="hu-HU" baseline="0" dirty="0" smtClean="0"/>
              <a:t> 4, </a:t>
            </a:r>
            <a:r>
              <a:rPr lang="hu-HU" baseline="0" dirty="0" err="1" smtClean="0"/>
              <a:t>wifi</a:t>
            </a:r>
            <a:r>
              <a:rPr lang="hu-HU" baseline="0" dirty="0" smtClean="0"/>
              <a:t> 5, </a:t>
            </a:r>
            <a:r>
              <a:rPr lang="hu-HU" baseline="0" dirty="0" err="1" smtClean="0"/>
              <a:t>wifi</a:t>
            </a:r>
            <a:r>
              <a:rPr lang="hu-HU" baseline="0" dirty="0" smtClean="0"/>
              <a:t> 6 elnevezésekre, ahol a szám a generációt jelenti, és </a:t>
            </a:r>
            <a:r>
              <a:rPr lang="hu-HU" baseline="0" dirty="0" err="1" smtClean="0"/>
              <a:t>egyértleműbben</a:t>
            </a:r>
            <a:r>
              <a:rPr lang="hu-HU" baseline="0" dirty="0" smtClean="0"/>
              <a:t> mutatja a fejlődést.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01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 egy routerrel nem megy akkor a UPC a következő megoldást tudja nyújtani – PLC alapú, nem wifin kommunikál egymással a 2 AP, azaz jobb mint az</a:t>
            </a:r>
            <a:r>
              <a:rPr lang="hu-HU" baseline="0" dirty="0" smtClean="0"/>
              <a:t> extender/repeater... Mesh hálózat a legjobb megoldás de az is úgy hogy vezetékes backbone van hozzá</a:t>
            </a:r>
          </a:p>
          <a:p>
            <a:r>
              <a:rPr lang="hu-HU" baseline="0" dirty="0" smtClean="0"/>
              <a:t>WDS (wireless distribution system) wifi képes routerek egy hálózatba kapcsolása (ASUS saját megoldást fejlesztett ki erre – régi router használható így másodlagos AP-nek)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152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86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szabványok fejlődése időgrafikonon ábrázolva.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 szabadon </a:t>
            </a:r>
            <a:r>
              <a:rPr lang="hu-HU" baseline="0" dirty="0" smtClean="0"/>
              <a:t>felhasználható spektrumnak és az olcsó telepítési költségeknek köszönhetően ez egy igen egyszerű megoldás lett a különböző számú és fajtájú ügyféligényeknek a kiszolgálására. Ma már széleskörben alkalmazott a napi életünk során </a:t>
            </a:r>
            <a:r>
              <a:rPr lang="hu-HU" baseline="0" dirty="0" err="1" smtClean="0"/>
              <a:t>mindehol</a:t>
            </a:r>
            <a:r>
              <a:rPr lang="hu-HU" baseline="0" dirty="0" smtClean="0"/>
              <a:t> találkozhatunk vele, szállodák, repterek, kórházak, önkormányzati hivatalok, iskolákban, stb. USA-ban az internet forgalom 70% -a </a:t>
            </a:r>
            <a:r>
              <a:rPr lang="hu-HU" baseline="0" dirty="0" err="1" smtClean="0"/>
              <a:t>wifi</a:t>
            </a:r>
            <a:r>
              <a:rPr lang="hu-HU" baseline="0" dirty="0" smtClean="0"/>
              <a:t> eszközökön keresztül jut el a felhasználókhoz.</a:t>
            </a:r>
            <a:endParaRPr lang="hu-HU" dirty="0" smtClean="0"/>
          </a:p>
          <a:p>
            <a:r>
              <a:rPr lang="hu-HU" dirty="0" smtClean="0"/>
              <a:t>MIMO = </a:t>
            </a:r>
            <a:r>
              <a:rPr lang="hu-HU" dirty="0" err="1" smtClean="0"/>
              <a:t>Multiple</a:t>
            </a:r>
            <a:r>
              <a:rPr lang="hu-HU" dirty="0" smtClean="0"/>
              <a:t> Input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Multiple</a:t>
            </a:r>
            <a:r>
              <a:rPr lang="hu-HU" baseline="0" dirty="0" smtClean="0"/>
              <a:t> Output rövidítése, és ez többszörös adó és vevő antennákat tartalmaz, így többszörözve meg az elérhető átviteli sebességet.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04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Elérhető sebességek. Plusz egyéb </a:t>
            </a:r>
            <a:r>
              <a:rPr lang="hu-HU" dirty="0" err="1" smtClean="0"/>
              <a:t>wifi</a:t>
            </a:r>
            <a:r>
              <a:rPr lang="hu-HU" dirty="0" smtClean="0"/>
              <a:t> szabványok más sávokban, amiket speciális alkalmazásokhoz szabványosítottak, pl. </a:t>
            </a:r>
            <a:r>
              <a:rPr lang="hu-HU" dirty="0" err="1" smtClean="0"/>
              <a:t>af</a:t>
            </a:r>
            <a:r>
              <a:rPr lang="hu-HU" dirty="0" smtClean="0"/>
              <a:t> a szenzorokhoz.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5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kereskedelmi forgalomban és szolgáltatók által biztosított eszközökön 2,4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GHz</a:t>
            </a:r>
            <a:r>
              <a:rPr lang="hu-HU" baseline="0" dirty="0" smtClean="0"/>
              <a:t> és újabban 5 </a:t>
            </a:r>
            <a:r>
              <a:rPr lang="hu-HU" baseline="0" dirty="0" err="1" smtClean="0"/>
              <a:t>GHz</a:t>
            </a:r>
            <a:r>
              <a:rPr lang="hu-HU" baseline="0" dirty="0" smtClean="0"/>
              <a:t>-es sávok használatosak a </a:t>
            </a:r>
            <a:r>
              <a:rPr lang="hu-HU" baseline="0" dirty="0" err="1" smtClean="0"/>
              <a:t>Wifi</a:t>
            </a:r>
            <a:r>
              <a:rPr lang="hu-HU" baseline="0" dirty="0" smtClean="0"/>
              <a:t> átvitelre.</a:t>
            </a:r>
            <a:endParaRPr lang="hu-HU" dirty="0" smtClean="0"/>
          </a:p>
          <a:p>
            <a:r>
              <a:rPr lang="hu-HU" dirty="0" err="1" smtClean="0"/>
              <a:t>Általánosségban</a:t>
            </a:r>
            <a:r>
              <a:rPr lang="hu-HU" dirty="0" smtClean="0"/>
              <a:t> elmondható, hogy</a:t>
            </a:r>
            <a:r>
              <a:rPr lang="hu-HU" baseline="0" dirty="0" smtClean="0"/>
              <a:t> a </a:t>
            </a:r>
            <a:r>
              <a:rPr lang="hu-HU" dirty="0" smtClean="0"/>
              <a:t>2.4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GHz</a:t>
            </a:r>
            <a:r>
              <a:rPr lang="hu-HU" baseline="0" dirty="0" smtClean="0"/>
              <a:t> terjedése kedvezőbb, de az 5 </a:t>
            </a:r>
            <a:r>
              <a:rPr lang="hu-HU" baseline="0" dirty="0" err="1" smtClean="0"/>
              <a:t>GHz</a:t>
            </a:r>
            <a:r>
              <a:rPr lang="hu-HU" baseline="0" dirty="0" smtClean="0"/>
              <a:t>-es sávban több csatorna, nagyobb sávszélesség áll rendelkezésre, nagyobb átviteli sebesség érhető el. A több csatorna </a:t>
            </a:r>
            <a:r>
              <a:rPr lang="hu-HU" baseline="0" dirty="0" err="1" smtClean="0"/>
              <a:t>előye</a:t>
            </a:r>
            <a:r>
              <a:rPr lang="hu-HU" baseline="0" dirty="0" smtClean="0"/>
              <a:t> még, hogy </a:t>
            </a:r>
            <a:r>
              <a:rPr lang="hu-HU" baseline="0" dirty="0" err="1" smtClean="0"/>
              <a:t>könyebben</a:t>
            </a:r>
            <a:r>
              <a:rPr lang="hu-HU" baseline="0" dirty="0" smtClean="0"/>
              <a:t> találunk nem használt csatornát.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6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rendelkezésre álló </a:t>
            </a:r>
            <a:r>
              <a:rPr lang="hu-HU" dirty="0" err="1" smtClean="0"/>
              <a:t>Wifi</a:t>
            </a:r>
            <a:r>
              <a:rPr lang="hu-HU" dirty="0" smtClean="0"/>
              <a:t> csatornák a 2.4 </a:t>
            </a:r>
            <a:r>
              <a:rPr lang="hu-HU" dirty="0" err="1" smtClean="0"/>
              <a:t>GHz</a:t>
            </a:r>
            <a:r>
              <a:rPr lang="hu-HU" baseline="0" dirty="0" smtClean="0"/>
              <a:t> és az 5 </a:t>
            </a:r>
            <a:r>
              <a:rPr lang="hu-HU" baseline="0" dirty="0" err="1" smtClean="0"/>
              <a:t>GHz</a:t>
            </a:r>
            <a:r>
              <a:rPr lang="hu-HU" baseline="0" dirty="0" smtClean="0"/>
              <a:t>-es sávokban. Plusz a sávszélességek.</a:t>
            </a:r>
            <a:endParaRPr lang="hu-HU" dirty="0" smtClean="0"/>
          </a:p>
          <a:p>
            <a:r>
              <a:rPr lang="hu-HU" dirty="0" smtClean="0"/>
              <a:t>DFS = </a:t>
            </a:r>
            <a:r>
              <a:rPr lang="hu-HU" dirty="0" err="1" smtClean="0"/>
              <a:t>Dynamic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Selection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96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Nem teljesen egységes az USA és az Európai csatornafelosztás. USA-ban plusz csatornákat</a:t>
            </a:r>
            <a:r>
              <a:rPr lang="hu-HU" baseline="0" dirty="0" smtClean="0"/>
              <a:t> is használnak.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6355-3DDC-9949-861F-AD0908BFCC2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4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00" y="1439888"/>
            <a:ext cx="1317600" cy="131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00" y="3318800"/>
            <a:ext cx="8532000" cy="646331"/>
          </a:xfrm>
        </p:spPr>
        <p:txBody>
          <a:bodyPr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000" y="3895518"/>
            <a:ext cx="8532000" cy="404726"/>
          </a:xfrm>
        </p:spPr>
        <p:txBody>
          <a:bodyPr>
            <a:sp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3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7699" y="691813"/>
            <a:ext cx="8532000" cy="315471"/>
          </a:xfrm>
        </p:spPr>
        <p:txBody>
          <a:bodyPr anchor="t" anchorCtr="0">
            <a:spAutoFit/>
          </a:bodyPr>
          <a:lstStyle>
            <a:lvl1pPr marL="0" indent="0">
              <a:buNone/>
              <a:defRPr sz="1000" b="0" cap="none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+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2421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1006475" y="1406931"/>
            <a:ext cx="7732713" cy="3158719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32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8105" y="2522676"/>
            <a:ext cx="2931583" cy="270843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800" b="1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+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105" y="2875722"/>
            <a:ext cx="2931583" cy="1689927"/>
          </a:xfrm>
        </p:spPr>
        <p:txBody>
          <a:bodyPr/>
          <a:lstStyle>
            <a:lvl1pPr marL="85725" indent="-85725">
              <a:defRPr sz="800"/>
            </a:lvl1pPr>
            <a:lvl2pPr marL="179388" indent="-93663">
              <a:defRPr sz="800"/>
            </a:lvl2pPr>
            <a:lvl3pPr marL="265113" indent="-85725">
              <a:defRPr sz="800"/>
            </a:lvl3pPr>
            <a:lvl4pPr marL="357188" indent="-92075">
              <a:defRPr sz="8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9356" y="919162"/>
            <a:ext cx="4279831" cy="3632201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79388" indent="0">
              <a:buFontTx/>
              <a:buNone/>
              <a:defRPr sz="1400"/>
            </a:lvl2pPr>
            <a:lvl3pPr marL="357187" indent="0">
              <a:buFontTx/>
              <a:buNone/>
              <a:defRPr sz="1400"/>
            </a:lvl3pPr>
            <a:lvl4pPr marL="536575" indent="0">
              <a:buFontTx/>
              <a:buNone/>
              <a:defRPr sz="1400"/>
            </a:lvl4pPr>
            <a:lvl5pPr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8105" y="861392"/>
            <a:ext cx="2931583" cy="1717393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04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7699" y="691813"/>
            <a:ext cx="8532000" cy="31547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000" b="0" cap="none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+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7830" y="1384851"/>
            <a:ext cx="3666595" cy="3166511"/>
          </a:xfrm>
        </p:spPr>
        <p:txBody>
          <a:bodyPr/>
          <a:lstStyle>
            <a:lvl1pPr marL="0" indent="0">
              <a:buFontTx/>
              <a:buNone/>
              <a:defRPr sz="800"/>
            </a:lvl1pPr>
            <a:lvl2pPr marL="179388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6575" indent="0">
              <a:buFontTx/>
              <a:buNone/>
              <a:defRPr sz="800"/>
            </a:lvl4pPr>
            <a:lvl5pPr>
              <a:buFontTx/>
              <a:buNone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2421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3"/>
          </p:nvPr>
        </p:nvSpPr>
        <p:spPr>
          <a:xfrm>
            <a:off x="918104" y="1384851"/>
            <a:ext cx="3666595" cy="3166511"/>
          </a:xfrm>
        </p:spPr>
        <p:txBody>
          <a:bodyPr/>
          <a:lstStyle>
            <a:lvl1pPr marL="0" indent="0">
              <a:buFontTx/>
              <a:buNone/>
              <a:defRPr sz="800"/>
            </a:lvl1pPr>
            <a:lvl2pPr marL="179388" indent="0">
              <a:buFontTx/>
              <a:buNone/>
              <a:defRPr sz="800"/>
            </a:lvl2pPr>
            <a:lvl3pPr marL="357187" indent="0">
              <a:buFontTx/>
              <a:buNone/>
              <a:defRPr sz="800"/>
            </a:lvl3pPr>
            <a:lvl4pPr marL="536575" indent="0">
              <a:buFontTx/>
              <a:buNone/>
              <a:defRPr sz="800"/>
            </a:lvl4pPr>
            <a:lvl5pPr>
              <a:buFontTx/>
              <a:buNone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20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hart Placeholder 12"/>
          <p:cNvSpPr>
            <a:spLocks noGrp="1" noChangeAspect="1"/>
          </p:cNvSpPr>
          <p:nvPr>
            <p:ph type="chart" sz="quarter" idx="16"/>
          </p:nvPr>
        </p:nvSpPr>
        <p:spPr>
          <a:xfrm>
            <a:off x="6778832" y="1805100"/>
            <a:ext cx="1800000" cy="18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7699" y="691813"/>
            <a:ext cx="8532000" cy="315471"/>
          </a:xfrm>
        </p:spPr>
        <p:txBody>
          <a:bodyPr anchor="t" anchorCtr="0">
            <a:spAutoFit/>
          </a:bodyPr>
          <a:lstStyle>
            <a:lvl1pPr marL="0" indent="0">
              <a:buNone/>
              <a:defRPr sz="1000" b="0" cap="none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+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2421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3" name="Chart Placeholder 12"/>
          <p:cNvSpPr>
            <a:spLocks noGrp="1" noChangeAspect="1"/>
          </p:cNvSpPr>
          <p:nvPr>
            <p:ph type="chart" sz="quarter" idx="13"/>
          </p:nvPr>
        </p:nvSpPr>
        <p:spPr>
          <a:xfrm>
            <a:off x="1292432" y="1805100"/>
            <a:ext cx="1800000" cy="18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nl-NL"/>
          </a:p>
        </p:txBody>
      </p:sp>
      <p:sp>
        <p:nvSpPr>
          <p:cNvPr id="14" name="Chart Placeholder 12"/>
          <p:cNvSpPr>
            <a:spLocks noGrp="1" noChangeAspect="1"/>
          </p:cNvSpPr>
          <p:nvPr>
            <p:ph type="chart" sz="quarter" idx="14"/>
          </p:nvPr>
        </p:nvSpPr>
        <p:spPr>
          <a:xfrm>
            <a:off x="3121232" y="1805100"/>
            <a:ext cx="1800000" cy="18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nl-NL"/>
          </a:p>
        </p:txBody>
      </p:sp>
      <p:sp>
        <p:nvSpPr>
          <p:cNvPr id="15" name="Chart Placeholder 12"/>
          <p:cNvSpPr>
            <a:spLocks noGrp="1" noChangeAspect="1"/>
          </p:cNvSpPr>
          <p:nvPr>
            <p:ph type="chart" sz="quarter" idx="15"/>
          </p:nvPr>
        </p:nvSpPr>
        <p:spPr>
          <a:xfrm>
            <a:off x="4950032" y="1805100"/>
            <a:ext cx="1800000" cy="18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nl-NL"/>
          </a:p>
        </p:txBody>
      </p:sp>
      <p:sp>
        <p:nvSpPr>
          <p:cNvPr id="12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1292432" y="3529597"/>
            <a:ext cx="18000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32"/>
          </p:nvPr>
        </p:nvSpPr>
        <p:spPr>
          <a:xfrm>
            <a:off x="1292432" y="3703984"/>
            <a:ext cx="18000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3121232" y="3529597"/>
            <a:ext cx="18000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34"/>
          </p:nvPr>
        </p:nvSpPr>
        <p:spPr>
          <a:xfrm>
            <a:off x="3121232" y="3703984"/>
            <a:ext cx="18000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4950032" y="3529597"/>
            <a:ext cx="18000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36"/>
          </p:nvPr>
        </p:nvSpPr>
        <p:spPr>
          <a:xfrm>
            <a:off x="4950032" y="3703984"/>
            <a:ext cx="18000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37" hasCustomPrompt="1"/>
          </p:nvPr>
        </p:nvSpPr>
        <p:spPr>
          <a:xfrm>
            <a:off x="6778832" y="3529597"/>
            <a:ext cx="18000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38"/>
          </p:nvPr>
        </p:nvSpPr>
        <p:spPr>
          <a:xfrm>
            <a:off x="6778832" y="3703984"/>
            <a:ext cx="18000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0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8105" y="2522676"/>
            <a:ext cx="2931583" cy="270843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800" b="1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+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105" y="2875722"/>
            <a:ext cx="2931583" cy="1689927"/>
          </a:xfrm>
        </p:spPr>
        <p:txBody>
          <a:bodyPr/>
          <a:lstStyle>
            <a:lvl1pPr marL="85725" indent="-85725">
              <a:defRPr sz="800"/>
            </a:lvl1pPr>
            <a:lvl2pPr marL="179388" indent="-93663">
              <a:defRPr sz="800"/>
            </a:lvl2pPr>
            <a:lvl3pPr marL="265113" indent="-85725">
              <a:defRPr sz="800"/>
            </a:lvl3pPr>
            <a:lvl4pPr marL="357188" indent="-92075">
              <a:defRPr sz="800"/>
            </a:lvl4pPr>
            <a:lvl5pPr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9356" y="919162"/>
            <a:ext cx="4279831" cy="3632201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179388" indent="0">
              <a:buFontTx/>
              <a:buNone/>
              <a:defRPr sz="1400"/>
            </a:lvl2pPr>
            <a:lvl3pPr marL="357187" indent="0">
              <a:buFontTx/>
              <a:buNone/>
              <a:defRPr sz="1400"/>
            </a:lvl3pPr>
            <a:lvl4pPr marL="536575" indent="0">
              <a:buFontTx/>
              <a:buNone/>
              <a:defRPr sz="1400"/>
            </a:lvl4pPr>
            <a:lvl5pPr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8105" y="861392"/>
            <a:ext cx="2931583" cy="1717393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84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24" name="Text Placeholder 2"/>
          <p:cNvSpPr>
            <a:spLocks noGrp="1"/>
          </p:cNvSpPr>
          <p:nvPr>
            <p:ph type="body" idx="27"/>
          </p:nvPr>
        </p:nvSpPr>
        <p:spPr>
          <a:xfrm>
            <a:off x="911479" y="2275799"/>
            <a:ext cx="2194906" cy="437043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8"/>
          </p:nvPr>
        </p:nvSpPr>
        <p:spPr>
          <a:xfrm>
            <a:off x="3463147" y="2275799"/>
            <a:ext cx="2194906" cy="437043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0"/>
          </p:nvPr>
        </p:nvSpPr>
        <p:spPr>
          <a:xfrm>
            <a:off x="6014816" y="2275799"/>
            <a:ext cx="2194906" cy="437043"/>
          </a:xfrm>
        </p:spPr>
        <p:txBody>
          <a:bodyPr wrap="square" anchor="b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2"/>
          </p:nvPr>
        </p:nvSpPr>
        <p:spPr>
          <a:xfrm>
            <a:off x="911479" y="2689950"/>
            <a:ext cx="2194906" cy="1875700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33"/>
          </p:nvPr>
        </p:nvSpPr>
        <p:spPr>
          <a:xfrm>
            <a:off x="3463147" y="2689950"/>
            <a:ext cx="2194906" cy="1875700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4"/>
          </p:nvPr>
        </p:nvSpPr>
        <p:spPr>
          <a:xfrm>
            <a:off x="6014816" y="2689950"/>
            <a:ext cx="2194906" cy="1875700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1479" y="1790009"/>
            <a:ext cx="7619472" cy="461665"/>
          </a:xfrm>
        </p:spPr>
        <p:txBody>
          <a:bodyPr anchor="b" anchorCtr="0"/>
          <a:lstStyle>
            <a:lvl1pPr>
              <a:defRPr sz="3000" b="1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91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9575" y="412750"/>
            <a:ext cx="8324850" cy="431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en-US" b="1" i="0" dirty="0">
              <a:latin typeface="BloomSpeak Title Heavy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382" y="913950"/>
            <a:ext cx="6029740" cy="3315600"/>
          </a:xfrm>
        </p:spPr>
        <p:txBody>
          <a:bodyPr anchor="ctr" anchorCtr="0">
            <a:normAutofit/>
          </a:bodyPr>
          <a:lstStyle>
            <a:lvl1pPr algn="l">
              <a:lnSpc>
                <a:spcPct val="95000"/>
              </a:lnSpc>
              <a:defRPr sz="33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835" y="5201478"/>
            <a:ext cx="7772400" cy="601725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9785" y="2343150"/>
            <a:ext cx="454819" cy="4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"/>
          <p:cNvSpPr>
            <a:spLocks noGrp="1"/>
          </p:cNvSpPr>
          <p:nvPr>
            <p:ph type="body" idx="27"/>
          </p:nvPr>
        </p:nvSpPr>
        <p:spPr bwMode="gray">
          <a:xfrm>
            <a:off x="3140078" y="1532486"/>
            <a:ext cx="3034800" cy="227755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2"/>
          </p:nvPr>
        </p:nvSpPr>
        <p:spPr bwMode="gray">
          <a:xfrm>
            <a:off x="3140078" y="1744074"/>
            <a:ext cx="3035437" cy="508793"/>
          </a:xfrm>
        </p:spPr>
        <p:txBody>
          <a:bodyPr/>
          <a:lstStyle>
            <a:lvl1pPr marL="85725" indent="-85725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34"/>
          </p:nvPr>
        </p:nvSpPr>
        <p:spPr bwMode="gray">
          <a:xfrm>
            <a:off x="3140078" y="2619164"/>
            <a:ext cx="3034800" cy="227755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5"/>
          </p:nvPr>
        </p:nvSpPr>
        <p:spPr bwMode="gray">
          <a:xfrm>
            <a:off x="3140078" y="2830752"/>
            <a:ext cx="3035437" cy="508793"/>
          </a:xfrm>
        </p:spPr>
        <p:txBody>
          <a:bodyPr/>
          <a:lstStyle>
            <a:lvl1pPr marL="85725" indent="-85725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37"/>
          </p:nvPr>
        </p:nvSpPr>
        <p:spPr bwMode="gray">
          <a:xfrm>
            <a:off x="3140078" y="3758851"/>
            <a:ext cx="3034800" cy="227755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38"/>
          </p:nvPr>
        </p:nvSpPr>
        <p:spPr bwMode="gray">
          <a:xfrm>
            <a:off x="3140078" y="3970439"/>
            <a:ext cx="3035437" cy="508793"/>
          </a:xfrm>
        </p:spPr>
        <p:txBody>
          <a:bodyPr/>
          <a:lstStyle>
            <a:lvl1pPr marL="85725" indent="-85725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140078" y="1016488"/>
            <a:ext cx="5705748" cy="493981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2421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3086100" y="1735677"/>
            <a:ext cx="0" cy="3407823"/>
          </a:xfrm>
          <a:prstGeom prst="line">
            <a:avLst/>
          </a:prstGeom>
          <a:ln>
            <a:solidFill>
              <a:schemeClr val="bg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 bwMode="gray">
          <a:xfrm>
            <a:off x="3004457" y="1559771"/>
            <a:ext cx="163286" cy="163286"/>
            <a:chOff x="4005943" y="2358285"/>
            <a:chExt cx="217714" cy="217714"/>
          </a:xfrm>
        </p:grpSpPr>
        <p:sp>
          <p:nvSpPr>
            <p:cNvPr id="12" name="Rectangle 11"/>
            <p:cNvSpPr/>
            <p:nvPr/>
          </p:nvSpPr>
          <p:spPr bwMode="gray">
            <a:xfrm>
              <a:off x="4005943" y="2358285"/>
              <a:ext cx="217714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gray">
            <a:xfrm>
              <a:off x="4089687" y="2434344"/>
              <a:ext cx="65594" cy="65594"/>
            </a:xfrm>
            <a:prstGeom prst="ellipse">
              <a:avLst/>
            </a:prstGeom>
            <a:solidFill>
              <a:schemeClr val="bg2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 bwMode="gray">
          <a:xfrm>
            <a:off x="3004457" y="2638794"/>
            <a:ext cx="163286" cy="163286"/>
            <a:chOff x="4005943" y="2358285"/>
            <a:chExt cx="217714" cy="217714"/>
          </a:xfrm>
        </p:grpSpPr>
        <p:sp>
          <p:nvSpPr>
            <p:cNvPr id="18" name="Rectangle 17"/>
            <p:cNvSpPr/>
            <p:nvPr/>
          </p:nvSpPr>
          <p:spPr bwMode="gray">
            <a:xfrm>
              <a:off x="4005943" y="2358285"/>
              <a:ext cx="217714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gray">
            <a:xfrm>
              <a:off x="4089687" y="2434344"/>
              <a:ext cx="65594" cy="65594"/>
            </a:xfrm>
            <a:prstGeom prst="ellipse">
              <a:avLst/>
            </a:prstGeom>
            <a:solidFill>
              <a:schemeClr val="bg2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 bwMode="gray">
          <a:xfrm>
            <a:off x="3004457" y="3774146"/>
            <a:ext cx="163286" cy="163286"/>
            <a:chOff x="4005943" y="2358285"/>
            <a:chExt cx="217714" cy="217714"/>
          </a:xfrm>
        </p:grpSpPr>
        <p:sp>
          <p:nvSpPr>
            <p:cNvPr id="24" name="Rectangle 23"/>
            <p:cNvSpPr/>
            <p:nvPr/>
          </p:nvSpPr>
          <p:spPr bwMode="gray">
            <a:xfrm>
              <a:off x="4005943" y="2358285"/>
              <a:ext cx="217714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gray">
            <a:xfrm>
              <a:off x="4089687" y="2434344"/>
              <a:ext cx="65594" cy="65594"/>
            </a:xfrm>
            <a:prstGeom prst="ellipse">
              <a:avLst/>
            </a:prstGeom>
            <a:solidFill>
              <a:schemeClr val="bg2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483554" y="1516680"/>
            <a:ext cx="1584187" cy="239713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Month Year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483554" y="2603358"/>
            <a:ext cx="1584187" cy="239713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Month Year</a:t>
            </a:r>
            <a:endParaRPr 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483554" y="3743045"/>
            <a:ext cx="1584187" cy="239713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inu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"/>
          <p:cNvSpPr>
            <a:spLocks noGrp="1"/>
          </p:cNvSpPr>
          <p:nvPr>
            <p:ph type="body" idx="27"/>
          </p:nvPr>
        </p:nvSpPr>
        <p:spPr bwMode="gray">
          <a:xfrm>
            <a:off x="3140078" y="1260820"/>
            <a:ext cx="3034800" cy="227755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2"/>
          </p:nvPr>
        </p:nvSpPr>
        <p:spPr bwMode="gray">
          <a:xfrm>
            <a:off x="3140078" y="1472408"/>
            <a:ext cx="3035437" cy="508793"/>
          </a:xfrm>
        </p:spPr>
        <p:txBody>
          <a:bodyPr/>
          <a:lstStyle>
            <a:lvl1pPr marL="85725" indent="-85725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34"/>
          </p:nvPr>
        </p:nvSpPr>
        <p:spPr bwMode="gray">
          <a:xfrm>
            <a:off x="3140078" y="2347498"/>
            <a:ext cx="3034800" cy="227755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5"/>
          </p:nvPr>
        </p:nvSpPr>
        <p:spPr bwMode="gray">
          <a:xfrm>
            <a:off x="3140078" y="2559086"/>
            <a:ext cx="3035437" cy="508793"/>
          </a:xfrm>
        </p:spPr>
        <p:txBody>
          <a:bodyPr/>
          <a:lstStyle>
            <a:lvl1pPr marL="85725" indent="-85725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37"/>
          </p:nvPr>
        </p:nvSpPr>
        <p:spPr bwMode="gray">
          <a:xfrm>
            <a:off x="3140078" y="3487185"/>
            <a:ext cx="3034800" cy="227755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38"/>
          </p:nvPr>
        </p:nvSpPr>
        <p:spPr bwMode="gray">
          <a:xfrm>
            <a:off x="3140078" y="3698773"/>
            <a:ext cx="3035437" cy="508793"/>
          </a:xfrm>
        </p:spPr>
        <p:txBody>
          <a:bodyPr/>
          <a:lstStyle>
            <a:lvl1pPr marL="85725" indent="-85725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3086100" y="1"/>
            <a:ext cx="0" cy="3633107"/>
          </a:xfrm>
          <a:prstGeom prst="line">
            <a:avLst/>
          </a:prstGeom>
          <a:ln>
            <a:solidFill>
              <a:schemeClr val="bg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 bwMode="gray">
          <a:xfrm>
            <a:off x="3002076" y="1288105"/>
            <a:ext cx="163286" cy="163286"/>
            <a:chOff x="4005943" y="2358285"/>
            <a:chExt cx="217714" cy="217714"/>
          </a:xfrm>
        </p:grpSpPr>
        <p:sp>
          <p:nvSpPr>
            <p:cNvPr id="12" name="Rectangle 11"/>
            <p:cNvSpPr/>
            <p:nvPr/>
          </p:nvSpPr>
          <p:spPr bwMode="gray">
            <a:xfrm>
              <a:off x="4005943" y="2358285"/>
              <a:ext cx="217714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gray">
            <a:xfrm>
              <a:off x="4089687" y="2434344"/>
              <a:ext cx="65594" cy="65594"/>
            </a:xfrm>
            <a:prstGeom prst="ellipse">
              <a:avLst/>
            </a:prstGeom>
            <a:solidFill>
              <a:schemeClr val="bg2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 bwMode="gray">
          <a:xfrm>
            <a:off x="3002076" y="2367128"/>
            <a:ext cx="163286" cy="163286"/>
            <a:chOff x="4005943" y="2358285"/>
            <a:chExt cx="217714" cy="217714"/>
          </a:xfrm>
        </p:grpSpPr>
        <p:sp>
          <p:nvSpPr>
            <p:cNvPr id="18" name="Rectangle 17"/>
            <p:cNvSpPr/>
            <p:nvPr/>
          </p:nvSpPr>
          <p:spPr bwMode="gray">
            <a:xfrm>
              <a:off x="4005943" y="2358285"/>
              <a:ext cx="217714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gray">
            <a:xfrm>
              <a:off x="4089687" y="2434344"/>
              <a:ext cx="65594" cy="65594"/>
            </a:xfrm>
            <a:prstGeom prst="ellipse">
              <a:avLst/>
            </a:prstGeom>
            <a:solidFill>
              <a:schemeClr val="bg2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 bwMode="gray">
          <a:xfrm>
            <a:off x="3002076" y="3502480"/>
            <a:ext cx="163286" cy="163286"/>
            <a:chOff x="4005943" y="2358285"/>
            <a:chExt cx="217714" cy="217714"/>
          </a:xfrm>
        </p:grpSpPr>
        <p:sp>
          <p:nvSpPr>
            <p:cNvPr id="24" name="Rectangle 23"/>
            <p:cNvSpPr/>
            <p:nvPr/>
          </p:nvSpPr>
          <p:spPr bwMode="gray">
            <a:xfrm>
              <a:off x="4005943" y="2358285"/>
              <a:ext cx="217714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gray">
            <a:xfrm>
              <a:off x="4089687" y="2434344"/>
              <a:ext cx="65594" cy="65594"/>
            </a:xfrm>
            <a:prstGeom prst="ellipse">
              <a:avLst/>
            </a:prstGeom>
            <a:solidFill>
              <a:schemeClr val="bg2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483554" y="1245014"/>
            <a:ext cx="1584187" cy="239713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Month Year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483554" y="2331692"/>
            <a:ext cx="1584187" cy="239713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Month Year</a:t>
            </a:r>
            <a:endParaRPr 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483554" y="3471379"/>
            <a:ext cx="1584187" cy="239713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inu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"/>
          <p:cNvSpPr>
            <a:spLocks noGrp="1"/>
          </p:cNvSpPr>
          <p:nvPr>
            <p:ph type="body" idx="27"/>
          </p:nvPr>
        </p:nvSpPr>
        <p:spPr bwMode="gray">
          <a:xfrm>
            <a:off x="3140078" y="1260820"/>
            <a:ext cx="3034800" cy="227755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2"/>
          </p:nvPr>
        </p:nvSpPr>
        <p:spPr bwMode="gray">
          <a:xfrm>
            <a:off x="3140078" y="1472408"/>
            <a:ext cx="3035437" cy="508793"/>
          </a:xfrm>
        </p:spPr>
        <p:txBody>
          <a:bodyPr/>
          <a:lstStyle>
            <a:lvl1pPr marL="85725" indent="-85725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34"/>
          </p:nvPr>
        </p:nvSpPr>
        <p:spPr bwMode="gray">
          <a:xfrm>
            <a:off x="3140078" y="2221603"/>
            <a:ext cx="3034800" cy="227755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5"/>
          </p:nvPr>
        </p:nvSpPr>
        <p:spPr bwMode="gray">
          <a:xfrm>
            <a:off x="3140078" y="2433191"/>
            <a:ext cx="3035437" cy="508793"/>
          </a:xfrm>
        </p:spPr>
        <p:txBody>
          <a:bodyPr/>
          <a:lstStyle>
            <a:lvl1pPr marL="85725" indent="-85725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37"/>
          </p:nvPr>
        </p:nvSpPr>
        <p:spPr bwMode="gray">
          <a:xfrm>
            <a:off x="3140078" y="3056489"/>
            <a:ext cx="3034800" cy="227755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38"/>
          </p:nvPr>
        </p:nvSpPr>
        <p:spPr bwMode="gray">
          <a:xfrm>
            <a:off x="3140078" y="3268077"/>
            <a:ext cx="3035437" cy="508793"/>
          </a:xfrm>
        </p:spPr>
        <p:txBody>
          <a:bodyPr/>
          <a:lstStyle>
            <a:lvl1pPr marL="85725" indent="-85725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3086100" y="1"/>
            <a:ext cx="0" cy="5143499"/>
          </a:xfrm>
          <a:prstGeom prst="line">
            <a:avLst/>
          </a:prstGeom>
          <a:ln>
            <a:solidFill>
              <a:schemeClr val="bg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 bwMode="gray">
          <a:xfrm>
            <a:off x="3002076" y="1288105"/>
            <a:ext cx="163286" cy="163286"/>
            <a:chOff x="4005943" y="2358285"/>
            <a:chExt cx="217714" cy="217714"/>
          </a:xfrm>
        </p:grpSpPr>
        <p:sp>
          <p:nvSpPr>
            <p:cNvPr id="12" name="Rectangle 11"/>
            <p:cNvSpPr/>
            <p:nvPr/>
          </p:nvSpPr>
          <p:spPr bwMode="gray">
            <a:xfrm>
              <a:off x="4005943" y="2358285"/>
              <a:ext cx="217714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gray">
            <a:xfrm>
              <a:off x="4089687" y="2434344"/>
              <a:ext cx="65594" cy="65594"/>
            </a:xfrm>
            <a:prstGeom prst="ellipse">
              <a:avLst/>
            </a:prstGeom>
            <a:solidFill>
              <a:schemeClr val="bg2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483554" y="1245014"/>
            <a:ext cx="1584187" cy="239713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847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5002693" y="413550"/>
            <a:ext cx="3736495" cy="4316400"/>
          </a:xfrm>
        </p:spPr>
        <p:txBody>
          <a:bodyPr anchor="ctr" anchorCtr="0"/>
          <a:lstStyle>
            <a:lvl1pPr marL="338138" indent="-338138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1pPr>
            <a:lvl2pPr marL="338138" indent="-338138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2pPr>
            <a:lvl3pPr marL="338138" indent="-338138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3pPr>
            <a:lvl4pPr marL="338138" indent="-338138">
              <a:lnSpc>
                <a:spcPct val="150000"/>
              </a:lnSpc>
              <a:spcBef>
                <a:spcPts val="0"/>
              </a:spcBef>
              <a:buClr>
                <a:schemeClr val="accent5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692" y="352147"/>
            <a:ext cx="3736495" cy="4985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8" name="Text Placeholder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79785" y="2343150"/>
            <a:ext cx="453600" cy="453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 smtClean="0"/>
              <a:t>Logo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2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inued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"/>
          <p:cNvSpPr>
            <a:spLocks noGrp="1"/>
          </p:cNvSpPr>
          <p:nvPr>
            <p:ph type="body" idx="27"/>
          </p:nvPr>
        </p:nvSpPr>
        <p:spPr bwMode="gray">
          <a:xfrm>
            <a:off x="3140078" y="1260820"/>
            <a:ext cx="3034800" cy="227755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2"/>
          </p:nvPr>
        </p:nvSpPr>
        <p:spPr bwMode="gray">
          <a:xfrm>
            <a:off x="3140078" y="1472408"/>
            <a:ext cx="3035437" cy="508793"/>
          </a:xfrm>
        </p:spPr>
        <p:txBody>
          <a:bodyPr/>
          <a:lstStyle>
            <a:lvl1pPr marL="85725" indent="-85725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34"/>
          </p:nvPr>
        </p:nvSpPr>
        <p:spPr bwMode="gray">
          <a:xfrm>
            <a:off x="3140078" y="2347498"/>
            <a:ext cx="3034800" cy="227755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5"/>
          </p:nvPr>
        </p:nvSpPr>
        <p:spPr bwMode="gray">
          <a:xfrm>
            <a:off x="3140078" y="2559086"/>
            <a:ext cx="3035437" cy="508793"/>
          </a:xfrm>
        </p:spPr>
        <p:txBody>
          <a:bodyPr/>
          <a:lstStyle>
            <a:lvl1pPr marL="85725" indent="-85725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37"/>
          </p:nvPr>
        </p:nvSpPr>
        <p:spPr bwMode="gray">
          <a:xfrm>
            <a:off x="3140078" y="3487185"/>
            <a:ext cx="3034800" cy="227755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1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38"/>
          </p:nvPr>
        </p:nvSpPr>
        <p:spPr bwMode="gray">
          <a:xfrm>
            <a:off x="3140078" y="3698773"/>
            <a:ext cx="3035437" cy="508793"/>
          </a:xfrm>
        </p:spPr>
        <p:txBody>
          <a:bodyPr/>
          <a:lstStyle>
            <a:lvl1pPr marL="85725" indent="-85725" algn="l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3086100" y="0"/>
            <a:ext cx="0" cy="5143500"/>
          </a:xfrm>
          <a:prstGeom prst="line">
            <a:avLst/>
          </a:prstGeom>
          <a:ln>
            <a:solidFill>
              <a:schemeClr val="bg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 bwMode="gray">
          <a:xfrm>
            <a:off x="3002076" y="1288105"/>
            <a:ext cx="163286" cy="163286"/>
            <a:chOff x="4005943" y="2358285"/>
            <a:chExt cx="217714" cy="217714"/>
          </a:xfrm>
        </p:grpSpPr>
        <p:sp>
          <p:nvSpPr>
            <p:cNvPr id="12" name="Rectangle 11"/>
            <p:cNvSpPr/>
            <p:nvPr/>
          </p:nvSpPr>
          <p:spPr bwMode="gray">
            <a:xfrm>
              <a:off x="4005943" y="2358285"/>
              <a:ext cx="217714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gray">
            <a:xfrm>
              <a:off x="4089687" y="2434344"/>
              <a:ext cx="65594" cy="65594"/>
            </a:xfrm>
            <a:prstGeom prst="ellipse">
              <a:avLst/>
            </a:prstGeom>
            <a:solidFill>
              <a:schemeClr val="bg2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 bwMode="gray">
          <a:xfrm>
            <a:off x="3002076" y="2367128"/>
            <a:ext cx="163286" cy="163286"/>
            <a:chOff x="4005943" y="2358285"/>
            <a:chExt cx="217714" cy="217714"/>
          </a:xfrm>
        </p:grpSpPr>
        <p:sp>
          <p:nvSpPr>
            <p:cNvPr id="18" name="Rectangle 17"/>
            <p:cNvSpPr/>
            <p:nvPr/>
          </p:nvSpPr>
          <p:spPr bwMode="gray">
            <a:xfrm>
              <a:off x="4005943" y="2358285"/>
              <a:ext cx="217714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gray">
            <a:xfrm>
              <a:off x="4089687" y="2434344"/>
              <a:ext cx="65594" cy="65594"/>
            </a:xfrm>
            <a:prstGeom prst="ellipse">
              <a:avLst/>
            </a:prstGeom>
            <a:solidFill>
              <a:schemeClr val="bg2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 bwMode="gray">
          <a:xfrm>
            <a:off x="3002076" y="3502480"/>
            <a:ext cx="163286" cy="163286"/>
            <a:chOff x="4005943" y="2358285"/>
            <a:chExt cx="217714" cy="217714"/>
          </a:xfrm>
        </p:grpSpPr>
        <p:sp>
          <p:nvSpPr>
            <p:cNvPr id="24" name="Rectangle 23"/>
            <p:cNvSpPr/>
            <p:nvPr/>
          </p:nvSpPr>
          <p:spPr bwMode="gray">
            <a:xfrm>
              <a:off x="4005943" y="2358285"/>
              <a:ext cx="217714" cy="2177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gray">
            <a:xfrm>
              <a:off x="4089687" y="2434343"/>
              <a:ext cx="65594" cy="65594"/>
            </a:xfrm>
            <a:prstGeom prst="ellipse">
              <a:avLst/>
            </a:prstGeom>
            <a:solidFill>
              <a:schemeClr val="bg2">
                <a:alpha val="4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ea typeface="BloomSpeak Title Heavy" charset="0"/>
                <a:cs typeface="BloomSpeak Title Heavy" charset="0"/>
              </a:endParaRPr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483554" y="1245014"/>
            <a:ext cx="1584187" cy="239713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Month Year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483554" y="2331692"/>
            <a:ext cx="1584187" cy="239713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Month Year</a:t>
            </a:r>
            <a:endParaRPr 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483554" y="3471379"/>
            <a:ext cx="1584187" cy="239713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buNone/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94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9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7547" y="1398104"/>
            <a:ext cx="3737113" cy="19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35"/>
          </p:nvPr>
        </p:nvSpPr>
        <p:spPr>
          <a:xfrm>
            <a:off x="1385211" y="1221922"/>
            <a:ext cx="1904400" cy="190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36"/>
          </p:nvPr>
        </p:nvSpPr>
        <p:spPr>
          <a:xfrm>
            <a:off x="3820818" y="1221922"/>
            <a:ext cx="1904400" cy="190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37"/>
          </p:nvPr>
        </p:nvSpPr>
        <p:spPr>
          <a:xfrm>
            <a:off x="6144589" y="1221922"/>
            <a:ext cx="1904400" cy="190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4" name="Text Placeholder 2"/>
          <p:cNvSpPr>
            <a:spLocks noGrp="1"/>
          </p:cNvSpPr>
          <p:nvPr>
            <p:ph type="body" idx="27"/>
          </p:nvPr>
        </p:nvSpPr>
        <p:spPr>
          <a:xfrm>
            <a:off x="1258266" y="3316092"/>
            <a:ext cx="2158290" cy="36317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8"/>
          </p:nvPr>
        </p:nvSpPr>
        <p:spPr>
          <a:xfrm>
            <a:off x="3693873" y="3316092"/>
            <a:ext cx="2158290" cy="36317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0"/>
          </p:nvPr>
        </p:nvSpPr>
        <p:spPr>
          <a:xfrm>
            <a:off x="6130288" y="3316092"/>
            <a:ext cx="2158290" cy="36317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2"/>
          </p:nvPr>
        </p:nvSpPr>
        <p:spPr>
          <a:xfrm>
            <a:off x="1258266" y="3703738"/>
            <a:ext cx="2158290" cy="86191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33"/>
          </p:nvPr>
        </p:nvSpPr>
        <p:spPr>
          <a:xfrm>
            <a:off x="3693873" y="3703738"/>
            <a:ext cx="2158290" cy="86191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4"/>
          </p:nvPr>
        </p:nvSpPr>
        <p:spPr>
          <a:xfrm>
            <a:off x="6130288" y="3703738"/>
            <a:ext cx="2158290" cy="86191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7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5" name="Picture Placeholder 2"/>
          <p:cNvSpPr>
            <a:spLocks noGrp="1" noChangeAspect="1"/>
          </p:cNvSpPr>
          <p:nvPr>
            <p:ph type="pic" idx="35"/>
          </p:nvPr>
        </p:nvSpPr>
        <p:spPr>
          <a:xfrm>
            <a:off x="1385211" y="1221922"/>
            <a:ext cx="1904400" cy="190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36"/>
          </p:nvPr>
        </p:nvSpPr>
        <p:spPr>
          <a:xfrm>
            <a:off x="3820818" y="1221922"/>
            <a:ext cx="1904400" cy="190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37"/>
          </p:nvPr>
        </p:nvSpPr>
        <p:spPr>
          <a:xfrm>
            <a:off x="6144589" y="1221922"/>
            <a:ext cx="1904400" cy="190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4" name="Text Placeholder 2"/>
          <p:cNvSpPr>
            <a:spLocks noGrp="1"/>
          </p:cNvSpPr>
          <p:nvPr>
            <p:ph type="body" idx="27"/>
          </p:nvPr>
        </p:nvSpPr>
        <p:spPr>
          <a:xfrm>
            <a:off x="1258266" y="3316092"/>
            <a:ext cx="2158290" cy="36317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8"/>
          </p:nvPr>
        </p:nvSpPr>
        <p:spPr>
          <a:xfrm>
            <a:off x="3693873" y="3316092"/>
            <a:ext cx="2158290" cy="36317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30"/>
          </p:nvPr>
        </p:nvSpPr>
        <p:spPr>
          <a:xfrm>
            <a:off x="6130288" y="3316092"/>
            <a:ext cx="2158290" cy="36317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32"/>
          </p:nvPr>
        </p:nvSpPr>
        <p:spPr>
          <a:xfrm>
            <a:off x="1258266" y="3703738"/>
            <a:ext cx="2158290" cy="86191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33"/>
          </p:nvPr>
        </p:nvSpPr>
        <p:spPr>
          <a:xfrm>
            <a:off x="3693873" y="3703738"/>
            <a:ext cx="2158290" cy="86191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34"/>
          </p:nvPr>
        </p:nvSpPr>
        <p:spPr>
          <a:xfrm>
            <a:off x="6130288" y="3703738"/>
            <a:ext cx="2158290" cy="86191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3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 with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5" name="Picture Placeholder 2"/>
          <p:cNvSpPr>
            <a:spLocks noGrp="1"/>
          </p:cNvSpPr>
          <p:nvPr>
            <p:ph type="pic" idx="25"/>
          </p:nvPr>
        </p:nvSpPr>
        <p:spPr>
          <a:xfrm>
            <a:off x="3820818" y="1221922"/>
            <a:ext cx="1904400" cy="1904400"/>
          </a:xfrm>
          <a:custGeom>
            <a:avLst/>
            <a:gdLst/>
            <a:ahLst/>
            <a:cxnLst/>
            <a:rect l="l" t="t" r="r" b="b"/>
            <a:pathLst>
              <a:path w="1904400" h="1904400">
                <a:moveTo>
                  <a:pt x="952200" y="0"/>
                </a:moveTo>
                <a:cubicBezTo>
                  <a:pt x="1275823" y="0"/>
                  <a:pt x="1561738" y="161445"/>
                  <a:pt x="1732776" y="408903"/>
                </a:cubicBezTo>
                <a:cubicBezTo>
                  <a:pt x="1715650" y="405704"/>
                  <a:pt x="1697814" y="408980"/>
                  <a:pt x="1681681" y="417603"/>
                </a:cubicBezTo>
                <a:cubicBezTo>
                  <a:pt x="1638051" y="442682"/>
                  <a:pt x="1623901" y="498811"/>
                  <a:pt x="1648664" y="541803"/>
                </a:cubicBezTo>
                <a:cubicBezTo>
                  <a:pt x="1699369" y="633759"/>
                  <a:pt x="1713519" y="740045"/>
                  <a:pt x="1686398" y="841554"/>
                </a:cubicBezTo>
                <a:cubicBezTo>
                  <a:pt x="1659277" y="943064"/>
                  <a:pt x="1594421" y="1027854"/>
                  <a:pt x="1504803" y="1080400"/>
                </a:cubicBezTo>
                <a:cubicBezTo>
                  <a:pt x="1414005" y="1132946"/>
                  <a:pt x="1309058" y="1147277"/>
                  <a:pt x="1208827" y="1119810"/>
                </a:cubicBezTo>
                <a:cubicBezTo>
                  <a:pt x="1108596" y="1092342"/>
                  <a:pt x="1023694" y="1026660"/>
                  <a:pt x="971810" y="934704"/>
                </a:cubicBezTo>
                <a:cubicBezTo>
                  <a:pt x="948226" y="891712"/>
                  <a:pt x="892804" y="876187"/>
                  <a:pt x="850353" y="901266"/>
                </a:cubicBezTo>
                <a:cubicBezTo>
                  <a:pt x="806723" y="926345"/>
                  <a:pt x="793752" y="982473"/>
                  <a:pt x="817336" y="1025466"/>
                </a:cubicBezTo>
                <a:cubicBezTo>
                  <a:pt x="892804" y="1159219"/>
                  <a:pt x="1015440" y="1254758"/>
                  <a:pt x="1161659" y="1295361"/>
                </a:cubicBezTo>
                <a:cubicBezTo>
                  <a:pt x="1211185" y="1308498"/>
                  <a:pt x="1261890" y="1315663"/>
                  <a:pt x="1311416" y="1315663"/>
                </a:cubicBezTo>
                <a:cubicBezTo>
                  <a:pt x="1409289" y="1315663"/>
                  <a:pt x="1505982" y="1289390"/>
                  <a:pt x="1593242" y="1238038"/>
                </a:cubicBezTo>
                <a:cubicBezTo>
                  <a:pt x="1725311" y="1161608"/>
                  <a:pt x="1819646" y="1037408"/>
                  <a:pt x="1859739" y="889324"/>
                </a:cubicBezTo>
                <a:cubicBezTo>
                  <a:pt x="1873713" y="835715"/>
                  <a:pt x="1880236" y="781337"/>
                  <a:pt x="1876638" y="727562"/>
                </a:cubicBezTo>
                <a:cubicBezTo>
                  <a:pt x="1895148" y="799415"/>
                  <a:pt x="1904400" y="874727"/>
                  <a:pt x="1904400" y="952200"/>
                </a:cubicBezTo>
                <a:cubicBezTo>
                  <a:pt x="1904400" y="1478086"/>
                  <a:pt x="1478086" y="1904400"/>
                  <a:pt x="952200" y="1904400"/>
                </a:cubicBezTo>
                <a:cubicBezTo>
                  <a:pt x="426314" y="1904400"/>
                  <a:pt x="0" y="1478086"/>
                  <a:pt x="0" y="952200"/>
                </a:cubicBezTo>
                <a:cubicBezTo>
                  <a:pt x="0" y="426314"/>
                  <a:pt x="426314" y="0"/>
                  <a:pt x="9522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anchor="ctr" anchorCtr="1">
            <a:normAutofit/>
          </a:bodyPr>
          <a:lstStyle>
            <a:lvl1pPr marL="0" indent="0" algn="ctr">
              <a:buNone/>
              <a:defRPr sz="1200"/>
            </a:lvl1pPr>
            <a:lvl2pPr marL="0" indent="0" algn="ctr">
              <a:buNone/>
              <a:defRPr sz="10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1"/>
            <a:endParaRPr lang="nl-NL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26"/>
          </p:nvPr>
        </p:nvSpPr>
        <p:spPr>
          <a:xfrm>
            <a:off x="6257233" y="1221922"/>
            <a:ext cx="1904400" cy="1904400"/>
          </a:xfrm>
          <a:custGeom>
            <a:avLst/>
            <a:gdLst/>
            <a:ahLst/>
            <a:cxnLst/>
            <a:rect l="l" t="t" r="r" b="b"/>
            <a:pathLst>
              <a:path w="1904400" h="1904400">
                <a:moveTo>
                  <a:pt x="952200" y="0"/>
                </a:moveTo>
                <a:cubicBezTo>
                  <a:pt x="1275823" y="0"/>
                  <a:pt x="1561738" y="161445"/>
                  <a:pt x="1732776" y="408903"/>
                </a:cubicBezTo>
                <a:cubicBezTo>
                  <a:pt x="1715650" y="405704"/>
                  <a:pt x="1697814" y="408980"/>
                  <a:pt x="1681681" y="417603"/>
                </a:cubicBezTo>
                <a:cubicBezTo>
                  <a:pt x="1638051" y="442682"/>
                  <a:pt x="1623901" y="498811"/>
                  <a:pt x="1648664" y="541803"/>
                </a:cubicBezTo>
                <a:cubicBezTo>
                  <a:pt x="1699369" y="633759"/>
                  <a:pt x="1713519" y="740045"/>
                  <a:pt x="1686398" y="841554"/>
                </a:cubicBezTo>
                <a:cubicBezTo>
                  <a:pt x="1659277" y="943064"/>
                  <a:pt x="1594421" y="1027854"/>
                  <a:pt x="1504803" y="1080400"/>
                </a:cubicBezTo>
                <a:cubicBezTo>
                  <a:pt x="1414005" y="1132946"/>
                  <a:pt x="1309058" y="1147277"/>
                  <a:pt x="1208827" y="1119810"/>
                </a:cubicBezTo>
                <a:cubicBezTo>
                  <a:pt x="1108596" y="1092342"/>
                  <a:pt x="1023694" y="1026660"/>
                  <a:pt x="971810" y="934704"/>
                </a:cubicBezTo>
                <a:cubicBezTo>
                  <a:pt x="948226" y="891712"/>
                  <a:pt x="892804" y="876187"/>
                  <a:pt x="850353" y="901266"/>
                </a:cubicBezTo>
                <a:cubicBezTo>
                  <a:pt x="806723" y="926345"/>
                  <a:pt x="793752" y="982473"/>
                  <a:pt x="817336" y="1025466"/>
                </a:cubicBezTo>
                <a:cubicBezTo>
                  <a:pt x="892804" y="1159219"/>
                  <a:pt x="1015440" y="1254758"/>
                  <a:pt x="1161659" y="1295361"/>
                </a:cubicBezTo>
                <a:cubicBezTo>
                  <a:pt x="1211185" y="1308498"/>
                  <a:pt x="1261890" y="1315663"/>
                  <a:pt x="1311416" y="1315663"/>
                </a:cubicBezTo>
                <a:cubicBezTo>
                  <a:pt x="1409289" y="1315663"/>
                  <a:pt x="1505982" y="1289390"/>
                  <a:pt x="1593242" y="1238038"/>
                </a:cubicBezTo>
                <a:cubicBezTo>
                  <a:pt x="1725311" y="1161608"/>
                  <a:pt x="1819646" y="1037408"/>
                  <a:pt x="1859739" y="889324"/>
                </a:cubicBezTo>
                <a:cubicBezTo>
                  <a:pt x="1873713" y="835715"/>
                  <a:pt x="1880236" y="781337"/>
                  <a:pt x="1876638" y="727562"/>
                </a:cubicBezTo>
                <a:cubicBezTo>
                  <a:pt x="1895148" y="799415"/>
                  <a:pt x="1904400" y="874727"/>
                  <a:pt x="1904400" y="952200"/>
                </a:cubicBezTo>
                <a:cubicBezTo>
                  <a:pt x="1904400" y="1478086"/>
                  <a:pt x="1478086" y="1904400"/>
                  <a:pt x="952200" y="1904400"/>
                </a:cubicBezTo>
                <a:cubicBezTo>
                  <a:pt x="426314" y="1904400"/>
                  <a:pt x="0" y="1478086"/>
                  <a:pt x="0" y="952200"/>
                </a:cubicBezTo>
                <a:cubicBezTo>
                  <a:pt x="0" y="426314"/>
                  <a:pt x="426314" y="0"/>
                  <a:pt x="95220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anchor="ctr" anchorCtr="1">
            <a:normAutofit/>
          </a:bodyPr>
          <a:lstStyle>
            <a:lvl1pPr marL="0" indent="0" algn="ctr">
              <a:buNone/>
              <a:defRPr sz="1200"/>
            </a:lvl1pPr>
            <a:lvl2pPr marL="0" indent="0" algn="ctr">
              <a:buNone/>
              <a:defRPr sz="10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1"/>
            <a:endParaRPr lang="nl-NL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385211" y="1221922"/>
            <a:ext cx="1904400" cy="1904400"/>
          </a:xfrm>
          <a:custGeom>
            <a:avLst/>
            <a:gdLst/>
            <a:ahLst/>
            <a:cxnLst/>
            <a:rect l="l" t="t" r="r" b="b"/>
            <a:pathLst>
              <a:path w="1904400" h="1904400">
                <a:moveTo>
                  <a:pt x="952200" y="0"/>
                </a:moveTo>
                <a:cubicBezTo>
                  <a:pt x="1275823" y="0"/>
                  <a:pt x="1561738" y="161445"/>
                  <a:pt x="1732776" y="408903"/>
                </a:cubicBezTo>
                <a:cubicBezTo>
                  <a:pt x="1715650" y="405704"/>
                  <a:pt x="1697814" y="408980"/>
                  <a:pt x="1681681" y="417603"/>
                </a:cubicBezTo>
                <a:cubicBezTo>
                  <a:pt x="1638051" y="442682"/>
                  <a:pt x="1623901" y="498811"/>
                  <a:pt x="1648664" y="541803"/>
                </a:cubicBezTo>
                <a:cubicBezTo>
                  <a:pt x="1699369" y="633759"/>
                  <a:pt x="1713519" y="740045"/>
                  <a:pt x="1686398" y="841554"/>
                </a:cubicBezTo>
                <a:cubicBezTo>
                  <a:pt x="1659277" y="943064"/>
                  <a:pt x="1594421" y="1027854"/>
                  <a:pt x="1504803" y="1080400"/>
                </a:cubicBezTo>
                <a:cubicBezTo>
                  <a:pt x="1414005" y="1132946"/>
                  <a:pt x="1309058" y="1147277"/>
                  <a:pt x="1208827" y="1119810"/>
                </a:cubicBezTo>
                <a:cubicBezTo>
                  <a:pt x="1108596" y="1092342"/>
                  <a:pt x="1023694" y="1026660"/>
                  <a:pt x="971810" y="934704"/>
                </a:cubicBezTo>
                <a:cubicBezTo>
                  <a:pt x="948226" y="891712"/>
                  <a:pt x="892804" y="876187"/>
                  <a:pt x="850353" y="901266"/>
                </a:cubicBezTo>
                <a:cubicBezTo>
                  <a:pt x="806723" y="926345"/>
                  <a:pt x="793752" y="982473"/>
                  <a:pt x="817336" y="1025466"/>
                </a:cubicBezTo>
                <a:cubicBezTo>
                  <a:pt x="892804" y="1159219"/>
                  <a:pt x="1015440" y="1254758"/>
                  <a:pt x="1161659" y="1295361"/>
                </a:cubicBezTo>
                <a:cubicBezTo>
                  <a:pt x="1211185" y="1308498"/>
                  <a:pt x="1261890" y="1315663"/>
                  <a:pt x="1311416" y="1315663"/>
                </a:cubicBezTo>
                <a:cubicBezTo>
                  <a:pt x="1409289" y="1315663"/>
                  <a:pt x="1505982" y="1289390"/>
                  <a:pt x="1593242" y="1238038"/>
                </a:cubicBezTo>
                <a:cubicBezTo>
                  <a:pt x="1725311" y="1161608"/>
                  <a:pt x="1819646" y="1037408"/>
                  <a:pt x="1859739" y="889324"/>
                </a:cubicBezTo>
                <a:cubicBezTo>
                  <a:pt x="1873713" y="835715"/>
                  <a:pt x="1880236" y="781337"/>
                  <a:pt x="1876638" y="727562"/>
                </a:cubicBezTo>
                <a:cubicBezTo>
                  <a:pt x="1895148" y="799415"/>
                  <a:pt x="1904400" y="874727"/>
                  <a:pt x="1904400" y="952200"/>
                </a:cubicBezTo>
                <a:cubicBezTo>
                  <a:pt x="1904400" y="1478086"/>
                  <a:pt x="1478086" y="1904400"/>
                  <a:pt x="952200" y="1904400"/>
                </a:cubicBezTo>
                <a:cubicBezTo>
                  <a:pt x="426314" y="1904400"/>
                  <a:pt x="0" y="1478086"/>
                  <a:pt x="0" y="952200"/>
                </a:cubicBezTo>
                <a:cubicBezTo>
                  <a:pt x="0" y="426314"/>
                  <a:pt x="426314" y="0"/>
                  <a:pt x="95220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anchor="ctr" anchorCtr="1">
            <a:normAutofit/>
          </a:bodyPr>
          <a:lstStyle>
            <a:lvl1pPr marL="0" indent="0" algn="ctr">
              <a:buNone/>
              <a:defRPr sz="1200"/>
            </a:lvl1pPr>
            <a:lvl2pPr marL="0" indent="0" algn="ctr">
              <a:buNone/>
              <a:defRPr sz="10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1"/>
            <a:endParaRPr lang="nl-NL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27"/>
          </p:nvPr>
        </p:nvSpPr>
        <p:spPr>
          <a:xfrm>
            <a:off x="1258266" y="3316092"/>
            <a:ext cx="2158290" cy="36317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8"/>
          </p:nvPr>
        </p:nvSpPr>
        <p:spPr>
          <a:xfrm>
            <a:off x="3693873" y="3316092"/>
            <a:ext cx="2158290" cy="36317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30"/>
          </p:nvPr>
        </p:nvSpPr>
        <p:spPr>
          <a:xfrm>
            <a:off x="6130288" y="3316092"/>
            <a:ext cx="2158290" cy="36317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2"/>
          </p:nvPr>
        </p:nvSpPr>
        <p:spPr>
          <a:xfrm>
            <a:off x="1258266" y="3703738"/>
            <a:ext cx="2158290" cy="86191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33"/>
          </p:nvPr>
        </p:nvSpPr>
        <p:spPr>
          <a:xfrm>
            <a:off x="3693873" y="3703738"/>
            <a:ext cx="2158290" cy="86191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4"/>
          </p:nvPr>
        </p:nvSpPr>
        <p:spPr>
          <a:xfrm>
            <a:off x="6130288" y="3703738"/>
            <a:ext cx="2158290" cy="86191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13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ircles with Swoo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5" name="Picture Placeholder 2"/>
          <p:cNvSpPr>
            <a:spLocks noGrp="1"/>
          </p:cNvSpPr>
          <p:nvPr>
            <p:ph type="pic" idx="25"/>
          </p:nvPr>
        </p:nvSpPr>
        <p:spPr>
          <a:xfrm>
            <a:off x="3820818" y="1221922"/>
            <a:ext cx="1904400" cy="1904400"/>
          </a:xfrm>
          <a:custGeom>
            <a:avLst/>
            <a:gdLst/>
            <a:ahLst/>
            <a:cxnLst/>
            <a:rect l="l" t="t" r="r" b="b"/>
            <a:pathLst>
              <a:path w="1904400" h="1904400">
                <a:moveTo>
                  <a:pt x="952200" y="0"/>
                </a:moveTo>
                <a:cubicBezTo>
                  <a:pt x="1275823" y="0"/>
                  <a:pt x="1561738" y="161445"/>
                  <a:pt x="1732776" y="408903"/>
                </a:cubicBezTo>
                <a:cubicBezTo>
                  <a:pt x="1715650" y="405704"/>
                  <a:pt x="1697814" y="408980"/>
                  <a:pt x="1681681" y="417603"/>
                </a:cubicBezTo>
                <a:cubicBezTo>
                  <a:pt x="1638051" y="442682"/>
                  <a:pt x="1623901" y="498811"/>
                  <a:pt x="1648664" y="541803"/>
                </a:cubicBezTo>
                <a:cubicBezTo>
                  <a:pt x="1699369" y="633759"/>
                  <a:pt x="1713519" y="740045"/>
                  <a:pt x="1686398" y="841554"/>
                </a:cubicBezTo>
                <a:cubicBezTo>
                  <a:pt x="1659277" y="943064"/>
                  <a:pt x="1594421" y="1027854"/>
                  <a:pt x="1504803" y="1080400"/>
                </a:cubicBezTo>
                <a:cubicBezTo>
                  <a:pt x="1414005" y="1132946"/>
                  <a:pt x="1309058" y="1147277"/>
                  <a:pt x="1208827" y="1119810"/>
                </a:cubicBezTo>
                <a:cubicBezTo>
                  <a:pt x="1108596" y="1092342"/>
                  <a:pt x="1023694" y="1026660"/>
                  <a:pt x="971810" y="934704"/>
                </a:cubicBezTo>
                <a:cubicBezTo>
                  <a:pt x="948226" y="891712"/>
                  <a:pt x="892804" y="876187"/>
                  <a:pt x="850353" y="901266"/>
                </a:cubicBezTo>
                <a:cubicBezTo>
                  <a:pt x="806723" y="926345"/>
                  <a:pt x="793752" y="982473"/>
                  <a:pt x="817336" y="1025466"/>
                </a:cubicBezTo>
                <a:cubicBezTo>
                  <a:pt x="892804" y="1159219"/>
                  <a:pt x="1015440" y="1254758"/>
                  <a:pt x="1161659" y="1295361"/>
                </a:cubicBezTo>
                <a:cubicBezTo>
                  <a:pt x="1211185" y="1308498"/>
                  <a:pt x="1261890" y="1315663"/>
                  <a:pt x="1311416" y="1315663"/>
                </a:cubicBezTo>
                <a:cubicBezTo>
                  <a:pt x="1409289" y="1315663"/>
                  <a:pt x="1505982" y="1289390"/>
                  <a:pt x="1593242" y="1238038"/>
                </a:cubicBezTo>
                <a:cubicBezTo>
                  <a:pt x="1725311" y="1161608"/>
                  <a:pt x="1819646" y="1037408"/>
                  <a:pt x="1859739" y="889324"/>
                </a:cubicBezTo>
                <a:cubicBezTo>
                  <a:pt x="1873713" y="835715"/>
                  <a:pt x="1880236" y="781337"/>
                  <a:pt x="1876638" y="727562"/>
                </a:cubicBezTo>
                <a:cubicBezTo>
                  <a:pt x="1895148" y="799415"/>
                  <a:pt x="1904400" y="874727"/>
                  <a:pt x="1904400" y="952200"/>
                </a:cubicBezTo>
                <a:cubicBezTo>
                  <a:pt x="1904400" y="1478086"/>
                  <a:pt x="1478086" y="1904400"/>
                  <a:pt x="952200" y="1904400"/>
                </a:cubicBezTo>
                <a:cubicBezTo>
                  <a:pt x="426314" y="1904400"/>
                  <a:pt x="0" y="1478086"/>
                  <a:pt x="0" y="952200"/>
                </a:cubicBezTo>
                <a:cubicBezTo>
                  <a:pt x="0" y="426314"/>
                  <a:pt x="426314" y="0"/>
                  <a:pt x="9522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anchor="ctr" anchorCtr="1">
            <a:normAutofit/>
          </a:bodyPr>
          <a:lstStyle>
            <a:lvl1pPr marL="0" indent="0" algn="ctr">
              <a:buNone/>
              <a:defRPr sz="1200"/>
            </a:lvl1pPr>
            <a:lvl2pPr marL="0" indent="0" algn="ctr">
              <a:buNone/>
              <a:defRPr sz="10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1"/>
            <a:endParaRPr lang="nl-NL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26"/>
          </p:nvPr>
        </p:nvSpPr>
        <p:spPr>
          <a:xfrm>
            <a:off x="6257233" y="1221922"/>
            <a:ext cx="1904400" cy="1904400"/>
          </a:xfrm>
          <a:custGeom>
            <a:avLst/>
            <a:gdLst/>
            <a:ahLst/>
            <a:cxnLst/>
            <a:rect l="l" t="t" r="r" b="b"/>
            <a:pathLst>
              <a:path w="1904400" h="1904400">
                <a:moveTo>
                  <a:pt x="952200" y="0"/>
                </a:moveTo>
                <a:cubicBezTo>
                  <a:pt x="1275823" y="0"/>
                  <a:pt x="1561738" y="161445"/>
                  <a:pt x="1732776" y="408903"/>
                </a:cubicBezTo>
                <a:cubicBezTo>
                  <a:pt x="1715650" y="405704"/>
                  <a:pt x="1697814" y="408980"/>
                  <a:pt x="1681681" y="417603"/>
                </a:cubicBezTo>
                <a:cubicBezTo>
                  <a:pt x="1638051" y="442682"/>
                  <a:pt x="1623901" y="498811"/>
                  <a:pt x="1648664" y="541803"/>
                </a:cubicBezTo>
                <a:cubicBezTo>
                  <a:pt x="1699369" y="633759"/>
                  <a:pt x="1713519" y="740045"/>
                  <a:pt x="1686398" y="841554"/>
                </a:cubicBezTo>
                <a:cubicBezTo>
                  <a:pt x="1659277" y="943064"/>
                  <a:pt x="1594421" y="1027854"/>
                  <a:pt x="1504803" y="1080400"/>
                </a:cubicBezTo>
                <a:cubicBezTo>
                  <a:pt x="1414005" y="1132946"/>
                  <a:pt x="1309058" y="1147277"/>
                  <a:pt x="1208827" y="1119810"/>
                </a:cubicBezTo>
                <a:cubicBezTo>
                  <a:pt x="1108596" y="1092342"/>
                  <a:pt x="1023694" y="1026660"/>
                  <a:pt x="971810" y="934704"/>
                </a:cubicBezTo>
                <a:cubicBezTo>
                  <a:pt x="948226" y="891712"/>
                  <a:pt x="892804" y="876187"/>
                  <a:pt x="850353" y="901266"/>
                </a:cubicBezTo>
                <a:cubicBezTo>
                  <a:pt x="806723" y="926345"/>
                  <a:pt x="793752" y="982473"/>
                  <a:pt x="817336" y="1025466"/>
                </a:cubicBezTo>
                <a:cubicBezTo>
                  <a:pt x="892804" y="1159219"/>
                  <a:pt x="1015440" y="1254758"/>
                  <a:pt x="1161659" y="1295361"/>
                </a:cubicBezTo>
                <a:cubicBezTo>
                  <a:pt x="1211185" y="1308498"/>
                  <a:pt x="1261890" y="1315663"/>
                  <a:pt x="1311416" y="1315663"/>
                </a:cubicBezTo>
                <a:cubicBezTo>
                  <a:pt x="1409289" y="1315663"/>
                  <a:pt x="1505982" y="1289390"/>
                  <a:pt x="1593242" y="1238038"/>
                </a:cubicBezTo>
                <a:cubicBezTo>
                  <a:pt x="1725311" y="1161608"/>
                  <a:pt x="1819646" y="1037408"/>
                  <a:pt x="1859739" y="889324"/>
                </a:cubicBezTo>
                <a:cubicBezTo>
                  <a:pt x="1873713" y="835715"/>
                  <a:pt x="1880236" y="781337"/>
                  <a:pt x="1876638" y="727562"/>
                </a:cubicBezTo>
                <a:cubicBezTo>
                  <a:pt x="1895148" y="799415"/>
                  <a:pt x="1904400" y="874727"/>
                  <a:pt x="1904400" y="952200"/>
                </a:cubicBezTo>
                <a:cubicBezTo>
                  <a:pt x="1904400" y="1478086"/>
                  <a:pt x="1478086" y="1904400"/>
                  <a:pt x="952200" y="1904400"/>
                </a:cubicBezTo>
                <a:cubicBezTo>
                  <a:pt x="426314" y="1904400"/>
                  <a:pt x="0" y="1478086"/>
                  <a:pt x="0" y="952200"/>
                </a:cubicBezTo>
                <a:cubicBezTo>
                  <a:pt x="0" y="426314"/>
                  <a:pt x="426314" y="0"/>
                  <a:pt x="952200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anchor="ctr" anchorCtr="1">
            <a:normAutofit/>
          </a:bodyPr>
          <a:lstStyle>
            <a:lvl1pPr marL="0" indent="0" algn="ctr">
              <a:buNone/>
              <a:defRPr sz="1200"/>
            </a:lvl1pPr>
            <a:lvl2pPr marL="0" indent="0" algn="ctr">
              <a:buNone/>
              <a:defRPr sz="10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1"/>
            <a:endParaRPr lang="nl-NL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385211" y="1221922"/>
            <a:ext cx="1904400" cy="1904400"/>
          </a:xfrm>
          <a:custGeom>
            <a:avLst/>
            <a:gdLst/>
            <a:ahLst/>
            <a:cxnLst/>
            <a:rect l="l" t="t" r="r" b="b"/>
            <a:pathLst>
              <a:path w="1904400" h="1904400">
                <a:moveTo>
                  <a:pt x="952200" y="0"/>
                </a:moveTo>
                <a:cubicBezTo>
                  <a:pt x="1275823" y="0"/>
                  <a:pt x="1561738" y="161445"/>
                  <a:pt x="1732776" y="408903"/>
                </a:cubicBezTo>
                <a:cubicBezTo>
                  <a:pt x="1715650" y="405704"/>
                  <a:pt x="1697814" y="408980"/>
                  <a:pt x="1681681" y="417603"/>
                </a:cubicBezTo>
                <a:cubicBezTo>
                  <a:pt x="1638051" y="442682"/>
                  <a:pt x="1623901" y="498811"/>
                  <a:pt x="1648664" y="541803"/>
                </a:cubicBezTo>
                <a:cubicBezTo>
                  <a:pt x="1699369" y="633759"/>
                  <a:pt x="1713519" y="740045"/>
                  <a:pt x="1686398" y="841554"/>
                </a:cubicBezTo>
                <a:cubicBezTo>
                  <a:pt x="1659277" y="943064"/>
                  <a:pt x="1594421" y="1027854"/>
                  <a:pt x="1504803" y="1080400"/>
                </a:cubicBezTo>
                <a:cubicBezTo>
                  <a:pt x="1414005" y="1132946"/>
                  <a:pt x="1309058" y="1147277"/>
                  <a:pt x="1208827" y="1119810"/>
                </a:cubicBezTo>
                <a:cubicBezTo>
                  <a:pt x="1108596" y="1092342"/>
                  <a:pt x="1023694" y="1026660"/>
                  <a:pt x="971810" y="934704"/>
                </a:cubicBezTo>
                <a:cubicBezTo>
                  <a:pt x="948226" y="891712"/>
                  <a:pt x="892804" y="876187"/>
                  <a:pt x="850353" y="901266"/>
                </a:cubicBezTo>
                <a:cubicBezTo>
                  <a:pt x="806723" y="926345"/>
                  <a:pt x="793752" y="982473"/>
                  <a:pt x="817336" y="1025466"/>
                </a:cubicBezTo>
                <a:cubicBezTo>
                  <a:pt x="892804" y="1159219"/>
                  <a:pt x="1015440" y="1254758"/>
                  <a:pt x="1161659" y="1295361"/>
                </a:cubicBezTo>
                <a:cubicBezTo>
                  <a:pt x="1211185" y="1308498"/>
                  <a:pt x="1261890" y="1315663"/>
                  <a:pt x="1311416" y="1315663"/>
                </a:cubicBezTo>
                <a:cubicBezTo>
                  <a:pt x="1409289" y="1315663"/>
                  <a:pt x="1505982" y="1289390"/>
                  <a:pt x="1593242" y="1238038"/>
                </a:cubicBezTo>
                <a:cubicBezTo>
                  <a:pt x="1725311" y="1161608"/>
                  <a:pt x="1819646" y="1037408"/>
                  <a:pt x="1859739" y="889324"/>
                </a:cubicBezTo>
                <a:cubicBezTo>
                  <a:pt x="1873713" y="835715"/>
                  <a:pt x="1880236" y="781337"/>
                  <a:pt x="1876638" y="727562"/>
                </a:cubicBezTo>
                <a:cubicBezTo>
                  <a:pt x="1895148" y="799415"/>
                  <a:pt x="1904400" y="874727"/>
                  <a:pt x="1904400" y="952200"/>
                </a:cubicBezTo>
                <a:cubicBezTo>
                  <a:pt x="1904400" y="1478086"/>
                  <a:pt x="1478086" y="1904400"/>
                  <a:pt x="952200" y="1904400"/>
                </a:cubicBezTo>
                <a:cubicBezTo>
                  <a:pt x="426314" y="1904400"/>
                  <a:pt x="0" y="1478086"/>
                  <a:pt x="0" y="952200"/>
                </a:cubicBezTo>
                <a:cubicBezTo>
                  <a:pt x="0" y="426314"/>
                  <a:pt x="426314" y="0"/>
                  <a:pt x="952200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anchor="ctr" anchorCtr="1">
            <a:normAutofit/>
          </a:bodyPr>
          <a:lstStyle>
            <a:lvl1pPr marL="0" indent="0" algn="ctr">
              <a:buNone/>
              <a:defRPr sz="1200"/>
            </a:lvl1pPr>
            <a:lvl2pPr marL="0" indent="0" algn="ctr">
              <a:buNone/>
              <a:defRPr sz="10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1"/>
            <a:endParaRPr lang="nl-NL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27"/>
          </p:nvPr>
        </p:nvSpPr>
        <p:spPr>
          <a:xfrm>
            <a:off x="1258266" y="3316092"/>
            <a:ext cx="2158290" cy="36317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8"/>
          </p:nvPr>
        </p:nvSpPr>
        <p:spPr>
          <a:xfrm>
            <a:off x="3693873" y="3316092"/>
            <a:ext cx="2158290" cy="36317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30"/>
          </p:nvPr>
        </p:nvSpPr>
        <p:spPr>
          <a:xfrm>
            <a:off x="6130288" y="3316092"/>
            <a:ext cx="2158290" cy="363176"/>
          </a:xfr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80000"/>
              </a:lnSpc>
              <a:buNone/>
              <a:defRPr sz="1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2"/>
          </p:nvPr>
        </p:nvSpPr>
        <p:spPr>
          <a:xfrm>
            <a:off x="1258266" y="3703738"/>
            <a:ext cx="2158290" cy="86191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33"/>
          </p:nvPr>
        </p:nvSpPr>
        <p:spPr>
          <a:xfrm>
            <a:off x="3693873" y="3703738"/>
            <a:ext cx="2158290" cy="86191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34"/>
          </p:nvPr>
        </p:nvSpPr>
        <p:spPr>
          <a:xfrm>
            <a:off x="6130288" y="3703738"/>
            <a:ext cx="2158290" cy="861912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43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1618122" y="2788126"/>
            <a:ext cx="1087200" cy="1087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3438270" y="2788126"/>
            <a:ext cx="1087200" cy="1087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5258418" y="2788126"/>
            <a:ext cx="1087200" cy="1087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7078566" y="2788126"/>
            <a:ext cx="1087200" cy="1087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1617410" y="971461"/>
            <a:ext cx="1087200" cy="10872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37375" y="971461"/>
            <a:ext cx="1087200" cy="1087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5257340" y="971461"/>
            <a:ext cx="1087200" cy="10872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7077306" y="971461"/>
            <a:ext cx="1087200" cy="10872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9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1208810" y="2124865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32"/>
          </p:nvPr>
        </p:nvSpPr>
        <p:spPr>
          <a:xfrm>
            <a:off x="1208810" y="2266122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3028775" y="2124865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34"/>
          </p:nvPr>
        </p:nvSpPr>
        <p:spPr>
          <a:xfrm>
            <a:off x="3028775" y="2266122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4848740" y="2124865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36"/>
          </p:nvPr>
        </p:nvSpPr>
        <p:spPr>
          <a:xfrm>
            <a:off x="4848740" y="2266122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7" hasCustomPrompt="1"/>
          </p:nvPr>
        </p:nvSpPr>
        <p:spPr>
          <a:xfrm>
            <a:off x="6668706" y="2124865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8"/>
          </p:nvPr>
        </p:nvSpPr>
        <p:spPr>
          <a:xfrm>
            <a:off x="6668706" y="2266122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1204361" y="3940412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40"/>
          </p:nvPr>
        </p:nvSpPr>
        <p:spPr>
          <a:xfrm>
            <a:off x="1204361" y="4081669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41" hasCustomPrompt="1"/>
          </p:nvPr>
        </p:nvSpPr>
        <p:spPr>
          <a:xfrm>
            <a:off x="3024326" y="3940412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42"/>
          </p:nvPr>
        </p:nvSpPr>
        <p:spPr>
          <a:xfrm>
            <a:off x="3024326" y="4081669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3" hasCustomPrompt="1"/>
          </p:nvPr>
        </p:nvSpPr>
        <p:spPr>
          <a:xfrm>
            <a:off x="4844291" y="3940412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44"/>
          </p:nvPr>
        </p:nvSpPr>
        <p:spPr>
          <a:xfrm>
            <a:off x="4844291" y="4081669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6664257" y="3940412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46"/>
          </p:nvPr>
        </p:nvSpPr>
        <p:spPr>
          <a:xfrm>
            <a:off x="6664257" y="4081669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3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1618122" y="2788126"/>
            <a:ext cx="1087200" cy="10872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3438270" y="2788126"/>
            <a:ext cx="1087200" cy="1087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5258418" y="2788126"/>
            <a:ext cx="1087200" cy="1087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7078566" y="2788126"/>
            <a:ext cx="1087200" cy="1087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1617410" y="971461"/>
            <a:ext cx="1087200" cy="10872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37375" y="971461"/>
            <a:ext cx="1087200" cy="1087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5257340" y="971461"/>
            <a:ext cx="1087200" cy="10872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7077306" y="971461"/>
            <a:ext cx="1087200" cy="10872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9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1208810" y="2124865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32"/>
          </p:nvPr>
        </p:nvSpPr>
        <p:spPr>
          <a:xfrm>
            <a:off x="1208810" y="2266122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3028775" y="2124865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34"/>
          </p:nvPr>
        </p:nvSpPr>
        <p:spPr>
          <a:xfrm>
            <a:off x="3028775" y="2266122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4848740" y="2124865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36"/>
          </p:nvPr>
        </p:nvSpPr>
        <p:spPr>
          <a:xfrm>
            <a:off x="4848740" y="2266122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37" hasCustomPrompt="1"/>
          </p:nvPr>
        </p:nvSpPr>
        <p:spPr>
          <a:xfrm>
            <a:off x="6668706" y="2124865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8"/>
          </p:nvPr>
        </p:nvSpPr>
        <p:spPr>
          <a:xfrm>
            <a:off x="6668706" y="2266122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1204361" y="3940412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40"/>
          </p:nvPr>
        </p:nvSpPr>
        <p:spPr>
          <a:xfrm>
            <a:off x="1204361" y="4081669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41" hasCustomPrompt="1"/>
          </p:nvPr>
        </p:nvSpPr>
        <p:spPr>
          <a:xfrm>
            <a:off x="3024326" y="3940412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42"/>
          </p:nvPr>
        </p:nvSpPr>
        <p:spPr>
          <a:xfrm>
            <a:off x="3024326" y="4081669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43" hasCustomPrompt="1"/>
          </p:nvPr>
        </p:nvSpPr>
        <p:spPr>
          <a:xfrm>
            <a:off x="4844291" y="3940412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44"/>
          </p:nvPr>
        </p:nvSpPr>
        <p:spPr>
          <a:xfrm>
            <a:off x="4844291" y="4081669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6664257" y="3940412"/>
            <a:ext cx="1904400" cy="227755"/>
          </a:xfrm>
        </p:spPr>
        <p:txBody>
          <a:bodyPr anchor="b" anchorCtr="0">
            <a:noAutofit/>
          </a:bodyPr>
          <a:lstStyle>
            <a:lvl1pPr marL="0" indent="0" algn="ctr">
              <a:lnSpc>
                <a:spcPct val="80000"/>
              </a:lnSpc>
              <a:buNone/>
              <a:defRPr sz="11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46"/>
          </p:nvPr>
        </p:nvSpPr>
        <p:spPr>
          <a:xfrm>
            <a:off x="6664257" y="4081669"/>
            <a:ext cx="1904400" cy="215444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2421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3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Conten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7699" y="691813"/>
            <a:ext cx="3618188" cy="31547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000" b="0" cap="none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+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106" y="1406931"/>
            <a:ext cx="2998258" cy="314443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4572886" y="1019431"/>
            <a:ext cx="1800000" cy="180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489160" y="1019432"/>
            <a:ext cx="1800000" cy="180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>
            <a:off x="4572000" y="2933925"/>
            <a:ext cx="1800000" cy="180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6489160" y="2933925"/>
            <a:ext cx="1800000" cy="180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2421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5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307699" y="691813"/>
            <a:ext cx="8532000" cy="31547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000" b="0" cap="none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+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298175" y="352147"/>
            <a:ext cx="8532000" cy="412421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21" name="Oval 20"/>
          <p:cNvSpPr/>
          <p:nvPr/>
        </p:nvSpPr>
        <p:spPr bwMode="gray">
          <a:xfrm>
            <a:off x="873656" y="2545822"/>
            <a:ext cx="49196" cy="49196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BloomSpeak Title Heavy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907085" y="2272058"/>
            <a:ext cx="1584187" cy="2397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 smtClean="0"/>
              <a:t>00.00 </a:t>
            </a:r>
            <a:r>
              <a:rPr lang="nl-NL" dirty="0" smtClean="0"/>
              <a:t>-</a:t>
            </a:r>
            <a:r>
              <a:rPr lang="en-US" dirty="0" smtClean="0"/>
              <a:t> 00.00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2863988" y="2272058"/>
            <a:ext cx="1584187" cy="2397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 smtClean="0"/>
              <a:t>00.00 </a:t>
            </a:r>
            <a:r>
              <a:rPr lang="nl-NL" dirty="0" smtClean="0"/>
              <a:t>-</a:t>
            </a:r>
            <a:r>
              <a:rPr lang="en-US" dirty="0" smtClean="0"/>
              <a:t> 00.00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 userDrawn="1">
            <p:ph type="body" sz="quarter" idx="16" hasCustomPrompt="1"/>
          </p:nvPr>
        </p:nvSpPr>
        <p:spPr bwMode="gray">
          <a:xfrm>
            <a:off x="4820891" y="2272058"/>
            <a:ext cx="1584187" cy="2397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 smtClean="0"/>
              <a:t>00.00 </a:t>
            </a:r>
            <a:r>
              <a:rPr lang="nl-NL" dirty="0" smtClean="0"/>
              <a:t>-</a:t>
            </a:r>
            <a:r>
              <a:rPr lang="en-US" dirty="0" smtClean="0"/>
              <a:t> 00.00</a:t>
            </a:r>
            <a:endParaRPr lang="en-US" dirty="0"/>
          </a:p>
        </p:txBody>
      </p:sp>
      <p:sp>
        <p:nvSpPr>
          <p:cNvPr id="31" name="Text Placeholder 5"/>
          <p:cNvSpPr>
            <a:spLocks noGrp="1"/>
          </p:cNvSpPr>
          <p:nvPr userDrawn="1">
            <p:ph type="body" sz="quarter" idx="17" hasCustomPrompt="1"/>
          </p:nvPr>
        </p:nvSpPr>
        <p:spPr bwMode="gray">
          <a:xfrm>
            <a:off x="6777795" y="2272058"/>
            <a:ext cx="1584187" cy="2397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 smtClean="0"/>
              <a:t>00.00 </a:t>
            </a:r>
            <a:r>
              <a:rPr lang="nl-NL" dirty="0" smtClean="0"/>
              <a:t>-</a:t>
            </a:r>
            <a:r>
              <a:rPr lang="en-US" dirty="0" smtClean="0"/>
              <a:t> 00.00</a:t>
            </a:r>
            <a:endParaRPr lang="en-US" dirty="0"/>
          </a:p>
        </p:txBody>
      </p:sp>
      <p:sp>
        <p:nvSpPr>
          <p:cNvPr id="32" name="Oval 31"/>
          <p:cNvSpPr/>
          <p:nvPr userDrawn="1"/>
        </p:nvSpPr>
        <p:spPr bwMode="gray">
          <a:xfrm>
            <a:off x="2826240" y="2545822"/>
            <a:ext cx="49196" cy="49196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BloomSpeak Title Heavy" charset="0"/>
            </a:endParaRPr>
          </a:p>
        </p:txBody>
      </p:sp>
      <p:sp>
        <p:nvSpPr>
          <p:cNvPr id="33" name="Oval 32"/>
          <p:cNvSpPr/>
          <p:nvPr userDrawn="1"/>
        </p:nvSpPr>
        <p:spPr bwMode="gray">
          <a:xfrm>
            <a:off x="4778824" y="2545822"/>
            <a:ext cx="49196" cy="49196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BloomSpeak Title Heavy" charset="0"/>
            </a:endParaRPr>
          </a:p>
        </p:txBody>
      </p:sp>
      <p:sp>
        <p:nvSpPr>
          <p:cNvPr id="34" name="Oval 33"/>
          <p:cNvSpPr/>
          <p:nvPr userDrawn="1"/>
        </p:nvSpPr>
        <p:spPr bwMode="gray">
          <a:xfrm>
            <a:off x="6731409" y="2545822"/>
            <a:ext cx="49196" cy="49196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BloomSpeak Title Heavy" charset="0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ph type="body" idx="27"/>
          </p:nvPr>
        </p:nvSpPr>
        <p:spPr bwMode="gray">
          <a:xfrm>
            <a:off x="907085" y="2632421"/>
            <a:ext cx="1836000" cy="437043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32"/>
          </p:nvPr>
        </p:nvSpPr>
        <p:spPr bwMode="gray">
          <a:xfrm>
            <a:off x="907085" y="2870512"/>
            <a:ext cx="1836000" cy="1695138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33"/>
          </p:nvPr>
        </p:nvSpPr>
        <p:spPr bwMode="gray">
          <a:xfrm>
            <a:off x="2863988" y="2632421"/>
            <a:ext cx="1836000" cy="437043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34"/>
          </p:nvPr>
        </p:nvSpPr>
        <p:spPr bwMode="gray">
          <a:xfrm>
            <a:off x="2863988" y="2870512"/>
            <a:ext cx="1836000" cy="1695138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35"/>
          </p:nvPr>
        </p:nvSpPr>
        <p:spPr bwMode="gray">
          <a:xfrm>
            <a:off x="4820891" y="2632421"/>
            <a:ext cx="1836000" cy="437043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36"/>
          </p:nvPr>
        </p:nvSpPr>
        <p:spPr bwMode="gray">
          <a:xfrm>
            <a:off x="4820891" y="2870512"/>
            <a:ext cx="1836000" cy="1695138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37"/>
          </p:nvPr>
        </p:nvSpPr>
        <p:spPr bwMode="gray">
          <a:xfrm>
            <a:off x="6777795" y="2632421"/>
            <a:ext cx="1836000" cy="437043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38"/>
          </p:nvPr>
        </p:nvSpPr>
        <p:spPr bwMode="gray">
          <a:xfrm>
            <a:off x="6777795" y="2870512"/>
            <a:ext cx="1836000" cy="1695138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5" name="Group 54"/>
          <p:cNvGrpSpPr/>
          <p:nvPr userDrawn="1"/>
        </p:nvGrpSpPr>
        <p:grpSpPr bwMode="gray">
          <a:xfrm>
            <a:off x="1007028" y="2571750"/>
            <a:ext cx="8136971" cy="58738"/>
            <a:chOff x="1007029" y="2571750"/>
            <a:chExt cx="7374834" cy="0"/>
          </a:xfrm>
        </p:grpSpPr>
        <p:cxnSp>
          <p:nvCxnSpPr>
            <p:cNvPr id="41" name="Straight Connector 40"/>
            <p:cNvCxnSpPr/>
            <p:nvPr userDrawn="1"/>
          </p:nvCxnSpPr>
          <p:spPr bwMode="gray">
            <a:xfrm>
              <a:off x="2782820" y="2571750"/>
              <a:ext cx="156375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gray">
            <a:xfrm>
              <a:off x="4551985" y="2571750"/>
              <a:ext cx="156375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gray">
            <a:xfrm>
              <a:off x="6321151" y="2571750"/>
              <a:ext cx="2060712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 bwMode="gray">
            <a:xfrm>
              <a:off x="1007029" y="2571750"/>
              <a:ext cx="156375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97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op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7699" y="691813"/>
            <a:ext cx="8532000" cy="31547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000" b="0" cap="none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+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106" y="1406931"/>
            <a:ext cx="2998258" cy="314443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2421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4817165" y="1497495"/>
            <a:ext cx="3922023" cy="3068155"/>
          </a:xfrm>
        </p:spPr>
        <p:txBody>
          <a:bodyPr anchor="t" anchorCtr="0"/>
          <a:lstStyle>
            <a:lvl1pPr marL="179388" indent="0">
              <a:buNone/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 marL="179388" indent="-179388">
              <a:buFont typeface="Arial" panose="020B0604020202020204" pitchFamily="34" charset="0"/>
              <a:buChar char="•"/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42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ext Placeholder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79785" y="2343150"/>
            <a:ext cx="453600" cy="453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 smtClean="0"/>
              <a:t>Logo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14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00" y="609600"/>
            <a:ext cx="7509600" cy="3924976"/>
          </a:xfrm>
          <a:solidFill>
            <a:srgbClr val="68B5C8">
              <a:alpha val="82745"/>
            </a:srgbClr>
          </a:solidFill>
        </p:spPr>
        <p:txBody>
          <a:bodyPr lIns="846000" rIns="846000" anchor="ctr" anchorCtr="0">
            <a:normAutofit/>
          </a:bodyPr>
          <a:lstStyle>
            <a:lvl1pPr algn="l">
              <a:lnSpc>
                <a:spcPct val="95000"/>
              </a:lnSpc>
              <a:defRPr sz="33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5" name="Text Placeholder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79785" y="2343150"/>
            <a:ext cx="453600" cy="453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 smtClean="0"/>
              <a:t>Logo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83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7878" y="1444486"/>
            <a:ext cx="3008244" cy="21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357" y="1766353"/>
            <a:ext cx="6301408" cy="1175706"/>
          </a:xfrm>
        </p:spPr>
        <p:txBody>
          <a:bodyPr wrap="square" anchor="b" anchorCtr="0">
            <a:spAutoFit/>
          </a:bodyPr>
          <a:lstStyle>
            <a:lvl1pPr algn="ctr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609" y="3054696"/>
            <a:ext cx="4770782" cy="1208023"/>
          </a:xfrm>
        </p:spPr>
        <p:txBody>
          <a:bodyPr>
            <a:spAutoFit/>
          </a:bodyPr>
          <a:lstStyle>
            <a:lvl1pPr marL="0" indent="0" algn="ctr">
              <a:buNone/>
              <a:defRPr sz="1000"/>
            </a:lvl1pPr>
            <a:lvl2pPr marL="179388" indent="0" algn="ctr">
              <a:buNone/>
              <a:defRPr sz="1000"/>
            </a:lvl2pPr>
            <a:lvl3pPr marL="357187" indent="0" algn="ctr">
              <a:buNone/>
              <a:defRPr sz="1000"/>
            </a:lvl3pPr>
            <a:lvl4pPr marL="536575" indent="0" algn="ctr">
              <a:buNone/>
              <a:defRPr sz="1000"/>
            </a:lvl4pPr>
            <a:lvl5pPr marL="0" indent="0" algn="ctr">
              <a:buFont typeface="Arial" panose="020B0604020202020204" pitchFamily="34" charset="0"/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1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continu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307699" y="691813"/>
            <a:ext cx="8532000" cy="31547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000" b="0" cap="none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+ 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298175" y="352147"/>
            <a:ext cx="8532000" cy="412421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21" name="Oval 20"/>
          <p:cNvSpPr/>
          <p:nvPr userDrawn="1"/>
        </p:nvSpPr>
        <p:spPr bwMode="gray">
          <a:xfrm>
            <a:off x="873656" y="2545822"/>
            <a:ext cx="49196" cy="49196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BloomSpeak Title Heavy" charset="0"/>
            </a:endParaRP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907085" y="2272058"/>
            <a:ext cx="1584187" cy="2397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 smtClean="0"/>
              <a:t>00.00 </a:t>
            </a:r>
            <a:r>
              <a:rPr lang="nl-NL" dirty="0" smtClean="0"/>
              <a:t>-</a:t>
            </a:r>
            <a:r>
              <a:rPr lang="en-US" dirty="0" smtClean="0"/>
              <a:t> 00.00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2863988" y="2272058"/>
            <a:ext cx="1584187" cy="2397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 smtClean="0"/>
              <a:t>00.00 </a:t>
            </a:r>
            <a:r>
              <a:rPr lang="nl-NL" dirty="0" smtClean="0"/>
              <a:t>-</a:t>
            </a:r>
            <a:r>
              <a:rPr lang="en-US" dirty="0" smtClean="0"/>
              <a:t> 00.00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 userDrawn="1">
            <p:ph type="body" sz="quarter" idx="16" hasCustomPrompt="1"/>
          </p:nvPr>
        </p:nvSpPr>
        <p:spPr bwMode="gray">
          <a:xfrm>
            <a:off x="4820891" y="2272058"/>
            <a:ext cx="1584187" cy="2397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 smtClean="0"/>
              <a:t>00.00 </a:t>
            </a:r>
            <a:r>
              <a:rPr lang="nl-NL" dirty="0" smtClean="0"/>
              <a:t>-</a:t>
            </a:r>
            <a:r>
              <a:rPr lang="en-US" dirty="0" smtClean="0"/>
              <a:t> 00.00</a:t>
            </a:r>
            <a:endParaRPr lang="en-US" dirty="0"/>
          </a:p>
        </p:txBody>
      </p:sp>
      <p:sp>
        <p:nvSpPr>
          <p:cNvPr id="31" name="Text Placeholder 5"/>
          <p:cNvSpPr>
            <a:spLocks noGrp="1"/>
          </p:cNvSpPr>
          <p:nvPr userDrawn="1">
            <p:ph type="body" sz="quarter" idx="17" hasCustomPrompt="1"/>
          </p:nvPr>
        </p:nvSpPr>
        <p:spPr bwMode="gray">
          <a:xfrm>
            <a:off x="6777795" y="2272058"/>
            <a:ext cx="1584187" cy="2397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r>
              <a:rPr lang="en-US" dirty="0" smtClean="0"/>
              <a:t>00.00 </a:t>
            </a:r>
            <a:r>
              <a:rPr lang="nl-NL" dirty="0" smtClean="0"/>
              <a:t>-</a:t>
            </a:r>
            <a:r>
              <a:rPr lang="en-US" dirty="0" smtClean="0"/>
              <a:t> 00.00</a:t>
            </a:r>
            <a:endParaRPr lang="en-US" dirty="0"/>
          </a:p>
        </p:txBody>
      </p:sp>
      <p:sp>
        <p:nvSpPr>
          <p:cNvPr id="32" name="Oval 31"/>
          <p:cNvSpPr/>
          <p:nvPr userDrawn="1"/>
        </p:nvSpPr>
        <p:spPr bwMode="gray">
          <a:xfrm>
            <a:off x="2826240" y="2545822"/>
            <a:ext cx="49196" cy="49196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BloomSpeak Title Heavy" charset="0"/>
            </a:endParaRPr>
          </a:p>
        </p:txBody>
      </p:sp>
      <p:sp>
        <p:nvSpPr>
          <p:cNvPr id="33" name="Oval 32"/>
          <p:cNvSpPr/>
          <p:nvPr userDrawn="1"/>
        </p:nvSpPr>
        <p:spPr bwMode="gray">
          <a:xfrm>
            <a:off x="4778824" y="2545822"/>
            <a:ext cx="49196" cy="49196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BloomSpeak Title Heavy" charset="0"/>
            </a:endParaRPr>
          </a:p>
        </p:txBody>
      </p:sp>
      <p:sp>
        <p:nvSpPr>
          <p:cNvPr id="34" name="Oval 33"/>
          <p:cNvSpPr/>
          <p:nvPr userDrawn="1"/>
        </p:nvSpPr>
        <p:spPr bwMode="gray">
          <a:xfrm>
            <a:off x="6731409" y="2545822"/>
            <a:ext cx="49196" cy="49196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BloomSpeak Title Heavy" charset="0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ph type="body" idx="27"/>
          </p:nvPr>
        </p:nvSpPr>
        <p:spPr bwMode="gray">
          <a:xfrm>
            <a:off x="907085" y="2632421"/>
            <a:ext cx="1836000" cy="437043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32"/>
          </p:nvPr>
        </p:nvSpPr>
        <p:spPr bwMode="gray">
          <a:xfrm>
            <a:off x="907085" y="2870512"/>
            <a:ext cx="1836000" cy="1695137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33"/>
          </p:nvPr>
        </p:nvSpPr>
        <p:spPr bwMode="gray">
          <a:xfrm>
            <a:off x="2863988" y="2632421"/>
            <a:ext cx="1836000" cy="437043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34"/>
          </p:nvPr>
        </p:nvSpPr>
        <p:spPr bwMode="gray">
          <a:xfrm>
            <a:off x="2863988" y="2870512"/>
            <a:ext cx="1836000" cy="1695137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35"/>
          </p:nvPr>
        </p:nvSpPr>
        <p:spPr bwMode="gray">
          <a:xfrm>
            <a:off x="4820891" y="2632421"/>
            <a:ext cx="1836000" cy="437043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36"/>
          </p:nvPr>
        </p:nvSpPr>
        <p:spPr bwMode="gray">
          <a:xfrm>
            <a:off x="4820891" y="2870512"/>
            <a:ext cx="1836000" cy="1695137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idx="37"/>
          </p:nvPr>
        </p:nvSpPr>
        <p:spPr bwMode="gray">
          <a:xfrm>
            <a:off x="6777795" y="2632421"/>
            <a:ext cx="1836000" cy="437043"/>
          </a:xfr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1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38"/>
          </p:nvPr>
        </p:nvSpPr>
        <p:spPr bwMode="gray">
          <a:xfrm>
            <a:off x="6777795" y="2870512"/>
            <a:ext cx="1836000" cy="1695137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5" name="Group 54"/>
          <p:cNvGrpSpPr/>
          <p:nvPr userDrawn="1"/>
        </p:nvGrpSpPr>
        <p:grpSpPr bwMode="gray">
          <a:xfrm>
            <a:off x="1007028" y="2571750"/>
            <a:ext cx="5636661" cy="0"/>
            <a:chOff x="1007029" y="2571750"/>
            <a:chExt cx="5108712" cy="0"/>
          </a:xfrm>
        </p:grpSpPr>
        <p:cxnSp>
          <p:nvCxnSpPr>
            <p:cNvPr id="41" name="Straight Connector 40"/>
            <p:cNvCxnSpPr/>
            <p:nvPr userDrawn="1"/>
          </p:nvCxnSpPr>
          <p:spPr bwMode="gray">
            <a:xfrm>
              <a:off x="2782820" y="2571750"/>
              <a:ext cx="156375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gray">
            <a:xfrm>
              <a:off x="4551985" y="2571750"/>
              <a:ext cx="156375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 bwMode="gray">
            <a:xfrm>
              <a:off x="1007029" y="2571750"/>
              <a:ext cx="1563756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 userDrawn="1"/>
        </p:nvCxnSpPr>
        <p:spPr bwMode="gray">
          <a:xfrm>
            <a:off x="0" y="2571750"/>
            <a:ext cx="79756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505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7699" y="691813"/>
            <a:ext cx="8532000" cy="315471"/>
          </a:xfrm>
        </p:spPr>
        <p:txBody>
          <a:bodyPr anchor="t" anchorCtr="0">
            <a:spAutoFit/>
          </a:bodyPr>
          <a:lstStyle>
            <a:lvl1pPr marL="0" indent="0">
              <a:buNone/>
              <a:defRPr sz="1000" b="0" cap="none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+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104" y="1406931"/>
            <a:ext cx="7922683" cy="315871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 b="1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2421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3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7699" y="1012150"/>
            <a:ext cx="8532000" cy="315471"/>
          </a:xfrm>
        </p:spPr>
        <p:txBody>
          <a:bodyPr anchor="t" anchorCtr="0">
            <a:spAutoFit/>
          </a:bodyPr>
          <a:lstStyle>
            <a:lvl1pPr marL="0" indent="0">
              <a:buNone/>
              <a:defRPr sz="1000" b="0" cap="none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+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105" y="1645469"/>
            <a:ext cx="7922683" cy="293605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8173" y="336485"/>
            <a:ext cx="8532000" cy="743567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25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7699" y="691813"/>
            <a:ext cx="8532000" cy="315471"/>
          </a:xfrm>
        </p:spPr>
        <p:txBody>
          <a:bodyPr anchor="t" anchorCtr="0">
            <a:spAutoFit/>
          </a:bodyPr>
          <a:lstStyle>
            <a:lvl1pPr marL="0" indent="0">
              <a:buNone/>
              <a:defRPr sz="1000" b="0" cap="none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+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8105" y="1406931"/>
            <a:ext cx="3758082" cy="315871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0617" y="1406931"/>
            <a:ext cx="3759558" cy="3158719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2421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9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09574" y="412750"/>
            <a:ext cx="4175125" cy="431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332" y="412750"/>
            <a:ext cx="3295320" cy="4316400"/>
          </a:xfrm>
        </p:spPr>
        <p:txBody>
          <a:bodyPr anchor="ctr" anchorCtr="0">
            <a:noAutofit/>
          </a:bodyPr>
          <a:lstStyle>
            <a:lvl1pPr algn="ctr">
              <a:defRPr sz="33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TITLE PRESENTATION - Data source - Month Day Year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ext Placeholder 3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913200" y="1774460"/>
            <a:ext cx="1317600" cy="1317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 smtClean="0"/>
              <a:t>Logo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56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lid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25" y="412750"/>
            <a:ext cx="8324400" cy="4316400"/>
          </a:xfrm>
          <a:solidFill>
            <a:schemeClr val="tx2"/>
          </a:solidFill>
        </p:spPr>
        <p:txBody>
          <a:bodyPr bIns="1854000" anchor="b" anchorCtr="0">
            <a:noAutofit/>
          </a:bodyPr>
          <a:lstStyle>
            <a:lvl1pPr algn="ctr">
              <a:defRPr sz="5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61459"/>
            <a:ext cx="7772400" cy="601725"/>
          </a:xfrm>
        </p:spPr>
        <p:txBody>
          <a:bodyPr anchor="t" anchorCtr="0"/>
          <a:lstStyle>
            <a:lvl1pPr marL="0" indent="0" algn="ctr">
              <a:buNone/>
              <a:defRPr sz="20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3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98175" y="352147"/>
            <a:ext cx="8532000" cy="4124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21026" y="1200151"/>
            <a:ext cx="7919762" cy="3365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98175" y="4809454"/>
            <a:ext cx="4174434" cy="21544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TITLE PRESENTATION - Data source - Month Day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692347" y="4809454"/>
            <a:ext cx="21336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46805F6F-5F43-4CEF-ACE7-03EB4D637246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9785" y="2343150"/>
            <a:ext cx="454819" cy="4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307" r:id="rId2"/>
    <p:sldLayoutId id="2147484326" r:id="rId3"/>
    <p:sldLayoutId id="2147484327" r:id="rId4"/>
    <p:sldLayoutId id="2147484292" r:id="rId5"/>
    <p:sldLayoutId id="2147484321" r:id="rId6"/>
    <p:sldLayoutId id="2147484309" r:id="rId7"/>
    <p:sldLayoutId id="2147484308" r:id="rId8"/>
    <p:sldLayoutId id="2147484290" r:id="rId9"/>
    <p:sldLayoutId id="2147484317" r:id="rId10"/>
    <p:sldLayoutId id="2147484315" r:id="rId11"/>
    <p:sldLayoutId id="2147484320" r:id="rId12"/>
    <p:sldLayoutId id="2147484319" r:id="rId13"/>
    <p:sldLayoutId id="2147484328" r:id="rId14"/>
    <p:sldLayoutId id="2147484323" r:id="rId15"/>
    <p:sldLayoutId id="2147484300" r:id="rId16"/>
    <p:sldLayoutId id="2147484332" r:id="rId17"/>
    <p:sldLayoutId id="2147484334" r:id="rId18"/>
    <p:sldLayoutId id="2147484335" r:id="rId19"/>
    <p:sldLayoutId id="2147484333" r:id="rId20"/>
    <p:sldLayoutId id="2147484294" r:id="rId21"/>
    <p:sldLayoutId id="2147484302" r:id="rId22"/>
    <p:sldLayoutId id="2147484313" r:id="rId23"/>
    <p:sldLayoutId id="2147484329" r:id="rId24"/>
    <p:sldLayoutId id="2147484301" r:id="rId25"/>
    <p:sldLayoutId id="2147484330" r:id="rId26"/>
    <p:sldLayoutId id="2147484310" r:id="rId27"/>
    <p:sldLayoutId id="2147484331" r:id="rId28"/>
    <p:sldLayoutId id="2147484311" r:id="rId29"/>
    <p:sldLayoutId id="2147484322" r:id="rId30"/>
    <p:sldLayoutId id="2147484299" r:id="rId31"/>
    <p:sldLayoutId id="2147484303" r:id="rId32"/>
    <p:sldLayoutId id="2147484318" r:id="rId33"/>
    <p:sldLayoutId id="2147484314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600" b="1" kern="1200" cap="all" spc="-10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45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914400" rtl="0" eaLnBrk="1" latinLnBrk="0" hangingPunct="1">
        <a:lnSpc>
          <a:spcPct val="145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9388" algn="l" defTabSz="914400" rtl="0" eaLnBrk="1" latinLnBrk="0" hangingPunct="1">
        <a:lnSpc>
          <a:spcPct val="145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9388" algn="l" defTabSz="914400" rtl="0" eaLnBrk="1" latinLnBrk="0" hangingPunct="1">
        <a:lnSpc>
          <a:spcPct val="145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45000"/>
        </a:lnSpc>
        <a:spcBef>
          <a:spcPts val="0"/>
        </a:spcBef>
        <a:buFont typeface="Arial" panose="020B0604020202020204" pitchFamily="34" charset="0"/>
        <a:buNone/>
        <a:defRPr sz="1400" b="1" kern="1200" cap="all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image" Target="../media/image21.jpg"/><Relationship Id="rId4" Type="http://schemas.openxmlformats.org/officeDocument/2006/relationships/image" Target="../media/image2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6.jpg"/><Relationship Id="rId4" Type="http://schemas.openxmlformats.org/officeDocument/2006/relationships/image" Target="../media/image9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/index.php?title=IEEE&amp;action=edit&amp;redlink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0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13" Type="http://schemas.openxmlformats.org/officeDocument/2006/relationships/image" Target="../media/image123.jp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12" Type="http://schemas.openxmlformats.org/officeDocument/2006/relationships/image" Target="../media/image1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6.jpeg"/><Relationship Id="rId11" Type="http://schemas.openxmlformats.org/officeDocument/2006/relationships/image" Target="../media/image121.jpeg"/><Relationship Id="rId5" Type="http://schemas.openxmlformats.org/officeDocument/2006/relationships/image" Target="../media/image115.jpg"/><Relationship Id="rId15" Type="http://schemas.openxmlformats.org/officeDocument/2006/relationships/image" Target="../media/image125.png"/><Relationship Id="rId10" Type="http://schemas.openxmlformats.org/officeDocument/2006/relationships/image" Target="../media/image120.jpeg"/><Relationship Id="rId4" Type="http://schemas.openxmlformats.org/officeDocument/2006/relationships/image" Target="../media/image114.jpeg"/><Relationship Id="rId9" Type="http://schemas.openxmlformats.org/officeDocument/2006/relationships/image" Target="../media/image119.jpg"/><Relationship Id="rId14" Type="http://schemas.openxmlformats.org/officeDocument/2006/relationships/image" Target="../media/image124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3.jpe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7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494849"/>
                </a:solidFill>
              </a:rPr>
              <a:t>Wi-Free</a:t>
            </a:r>
            <a:r>
              <a:rPr lang="hu-HU" dirty="0" smtClean="0"/>
              <a:t>, </a:t>
            </a:r>
            <a:r>
              <a:rPr lang="hu-HU" sz="3200" dirty="0" smtClean="0"/>
              <a:t>az ország legnagyobb wi-fi hálózata</a:t>
            </a:r>
            <a:endParaRPr lang="nl-NL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371600" y="4104318"/>
            <a:ext cx="6400800" cy="679866"/>
          </a:xfrm>
        </p:spPr>
        <p:txBody>
          <a:bodyPr/>
          <a:lstStyle/>
          <a:p>
            <a:pPr lvl="0"/>
            <a:r>
              <a:rPr lang="hu-HU" dirty="0" smtClean="0"/>
              <a:t>Veres Zoltán</a:t>
            </a:r>
            <a:r>
              <a:rPr lang="en-US" dirty="0" smtClean="0"/>
              <a:t>, </a:t>
            </a:r>
            <a:r>
              <a:rPr lang="hu-HU" dirty="0" smtClean="0"/>
              <a:t>Szlávi Domonkos, Nemetz Gyula, Éliás András</a:t>
            </a:r>
          </a:p>
          <a:p>
            <a:pPr lvl="0"/>
            <a:r>
              <a:rPr lang="hu-HU" dirty="0" smtClean="0"/>
              <a:t>2019.06.06. Budapest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29" y="0"/>
            <a:ext cx="1683807" cy="140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2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 err="1"/>
              <a:t>Wi</a:t>
            </a:r>
            <a:r>
              <a:rPr lang="hu-HU" dirty="0"/>
              <a:t>-Free, az ország legnagyobb </a:t>
            </a:r>
            <a:r>
              <a:rPr lang="hu-HU" dirty="0" err="1"/>
              <a:t>wifi</a:t>
            </a:r>
            <a:r>
              <a:rPr lang="hu-HU" dirty="0"/>
              <a:t>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</a:t>
            </a:r>
            <a:r>
              <a:rPr lang="hu-HU" dirty="0" smtClean="0"/>
              <a:t>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10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7165"/>
          </a:xfrm>
        </p:spPr>
        <p:txBody>
          <a:bodyPr/>
          <a:lstStyle/>
          <a:p>
            <a:pPr algn="ctr"/>
            <a:r>
              <a:rPr lang="hu-HU" cap="none" dirty="0" smtClean="0"/>
              <a:t>5 </a:t>
            </a:r>
            <a:r>
              <a:rPr lang="hu-HU" cap="none" dirty="0" err="1" smtClean="0"/>
              <a:t>GHz-es</a:t>
            </a:r>
            <a:r>
              <a:rPr lang="hu-HU" cap="none" dirty="0" smtClean="0"/>
              <a:t> </a:t>
            </a:r>
            <a:r>
              <a:rPr lang="hu-HU" dirty="0" smtClean="0"/>
              <a:t>sávban </a:t>
            </a:r>
            <a:r>
              <a:rPr lang="hu-HU" dirty="0"/>
              <a:t>lévő </a:t>
            </a:r>
            <a:r>
              <a:rPr lang="hu-HU" dirty="0" err="1"/>
              <a:t>wi-fi</a:t>
            </a:r>
            <a:r>
              <a:rPr lang="hu-HU" dirty="0"/>
              <a:t> </a:t>
            </a:r>
            <a:r>
              <a:rPr lang="hu-HU" dirty="0" smtClean="0"/>
              <a:t>csatornák  USA - EU</a:t>
            </a:r>
            <a:endParaRPr lang="hu-H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" b="1262"/>
          <a:stretch/>
        </p:blipFill>
        <p:spPr>
          <a:xfrm>
            <a:off x="1490651" y="824345"/>
            <a:ext cx="6114133" cy="3985109"/>
          </a:xfrm>
        </p:spPr>
      </p:pic>
    </p:spTree>
    <p:extLst>
      <p:ext uri="{BB962C8B-B14F-4D97-AF65-F5344CB8AC3E}">
        <p14:creationId xmlns:p14="http://schemas.microsoft.com/office/powerpoint/2010/main" val="40267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681144"/>
            <a:ext cx="4338889" cy="3779533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Wi-fi eszközök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3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50" y="1174990"/>
            <a:ext cx="7585379" cy="339174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 err="1"/>
              <a:t>Wi</a:t>
            </a:r>
            <a:r>
              <a:rPr lang="hu-HU" dirty="0"/>
              <a:t>-Free, az ország legnagyobb </a:t>
            </a:r>
            <a:r>
              <a:rPr lang="hu-HU" dirty="0" err="1"/>
              <a:t>wifi</a:t>
            </a:r>
            <a:r>
              <a:rPr lang="hu-HU" dirty="0"/>
              <a:t>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</a:t>
            </a:r>
            <a:r>
              <a:rPr lang="hu-HU" dirty="0" smtClean="0"/>
              <a:t>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12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35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18" y="1346950"/>
            <a:ext cx="2463046" cy="31591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 err="1" smtClean="0"/>
              <a:t>Wi</a:t>
            </a:r>
            <a:r>
              <a:rPr lang="hu-HU" dirty="0" smtClean="0"/>
              <a:t>-Free</a:t>
            </a:r>
            <a:r>
              <a:rPr lang="hu-HU" dirty="0"/>
              <a:t>, az ország legnagyobb </a:t>
            </a:r>
            <a:r>
              <a:rPr lang="hu-HU" dirty="0" err="1"/>
              <a:t>wifi</a:t>
            </a:r>
            <a:r>
              <a:rPr lang="hu-HU" dirty="0"/>
              <a:t>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</a:t>
            </a:r>
            <a:r>
              <a:rPr lang="hu-HU" dirty="0" smtClean="0"/>
              <a:t>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13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        </a:t>
            </a:r>
            <a:r>
              <a:rPr lang="hu-HU" dirty="0" err="1" smtClean="0"/>
              <a:t>Wifi</a:t>
            </a:r>
            <a:r>
              <a:rPr lang="hu-HU" dirty="0" smtClean="0"/>
              <a:t> </a:t>
            </a:r>
            <a:r>
              <a:rPr lang="hu-HU" dirty="0" smtClean="0"/>
              <a:t>modem				</a:t>
            </a:r>
            <a:r>
              <a:rPr lang="hu-HU" dirty="0" err="1" smtClean="0"/>
              <a:t>wifi</a:t>
            </a:r>
            <a:r>
              <a:rPr lang="hu-HU" dirty="0" smtClean="0"/>
              <a:t> </a:t>
            </a:r>
            <a:r>
              <a:rPr lang="hu-HU" dirty="0" err="1" smtClean="0"/>
              <a:t>booster</a:t>
            </a:r>
            <a:endParaRPr lang="hu-H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6950"/>
            <a:ext cx="2766060" cy="31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0" y="1328806"/>
            <a:ext cx="4738687" cy="31591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 err="1"/>
              <a:t>Wi</a:t>
            </a:r>
            <a:r>
              <a:rPr lang="hu-HU" dirty="0"/>
              <a:t>-Free, az ország legnagyobb </a:t>
            </a:r>
            <a:r>
              <a:rPr lang="hu-HU" dirty="0" err="1"/>
              <a:t>wifi</a:t>
            </a:r>
            <a:r>
              <a:rPr lang="hu-HU" dirty="0"/>
              <a:t>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</a:t>
            </a:r>
            <a:r>
              <a:rPr lang="hu-HU" dirty="0" smtClean="0"/>
              <a:t>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14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Modem – </a:t>
            </a:r>
            <a:r>
              <a:rPr lang="hu-HU" dirty="0" err="1"/>
              <a:t>Booster</a:t>
            </a:r>
            <a:r>
              <a:rPr lang="hu-HU" dirty="0"/>
              <a:t> bekötése</a:t>
            </a:r>
          </a:p>
        </p:txBody>
      </p:sp>
    </p:spTree>
    <p:extLst>
      <p:ext uri="{BB962C8B-B14F-4D97-AF65-F5344CB8AC3E}">
        <p14:creationId xmlns:p14="http://schemas.microsoft.com/office/powerpoint/2010/main" val="34502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20" y="1266344"/>
            <a:ext cx="6246020" cy="359146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 err="1"/>
              <a:t>Wi</a:t>
            </a:r>
            <a:r>
              <a:rPr lang="hu-HU" dirty="0"/>
              <a:t>-Free, az ország legnagyobb </a:t>
            </a:r>
            <a:r>
              <a:rPr lang="hu-HU" dirty="0" err="1"/>
              <a:t>wifi</a:t>
            </a:r>
            <a:r>
              <a:rPr lang="hu-HU" dirty="0"/>
              <a:t>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</a:t>
            </a:r>
            <a:r>
              <a:rPr lang="hu-HU" dirty="0" smtClean="0"/>
              <a:t>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15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Hálózat </a:t>
            </a:r>
            <a:r>
              <a:rPr lang="hu-HU" dirty="0" err="1"/>
              <a:t>Booster</a:t>
            </a:r>
            <a:r>
              <a:rPr lang="hu-HU" dirty="0"/>
              <a:t> használatával</a:t>
            </a:r>
          </a:p>
        </p:txBody>
      </p:sp>
    </p:spTree>
    <p:extLst>
      <p:ext uri="{BB962C8B-B14F-4D97-AF65-F5344CB8AC3E}">
        <p14:creationId xmlns:p14="http://schemas.microsoft.com/office/powerpoint/2010/main" val="2553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79" y="1406525"/>
            <a:ext cx="6839205" cy="31591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 err="1"/>
              <a:t>Wi</a:t>
            </a:r>
            <a:r>
              <a:rPr lang="hu-HU" dirty="0"/>
              <a:t>-Free, az ország legnagyobb </a:t>
            </a:r>
            <a:r>
              <a:rPr lang="hu-HU" dirty="0" err="1"/>
              <a:t>wifi</a:t>
            </a:r>
            <a:r>
              <a:rPr lang="hu-HU" dirty="0"/>
              <a:t>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</a:t>
            </a:r>
            <a:r>
              <a:rPr lang="hu-HU" dirty="0" smtClean="0"/>
              <a:t>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16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Wifi</a:t>
            </a:r>
            <a:r>
              <a:rPr lang="hu-HU" dirty="0"/>
              <a:t> </a:t>
            </a:r>
            <a:r>
              <a:rPr lang="hu-HU" dirty="0" err="1"/>
              <a:t>repeater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27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52332" y="412750"/>
            <a:ext cx="3380468" cy="4316400"/>
          </a:xfrm>
        </p:spPr>
        <p:txBody>
          <a:bodyPr/>
          <a:lstStyle/>
          <a:p>
            <a:r>
              <a:rPr lang="hu-HU" cap="none" dirty="0" err="1" smtClean="0"/>
              <a:t>Wi-Free</a:t>
            </a:r>
            <a:r>
              <a:rPr lang="hu-HU" cap="none" dirty="0" smtClean="0"/>
              <a:t> </a:t>
            </a:r>
            <a:r>
              <a:rPr lang="hu-HU" dirty="0" smtClean="0"/>
              <a:t>szolgáltatás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2275799"/>
            <a:ext cx="2194906" cy="437043"/>
          </a:xfrm>
        </p:spPr>
        <p:txBody>
          <a:bodyPr/>
          <a:lstStyle/>
          <a:p>
            <a:r>
              <a:rPr lang="hu-HU" dirty="0"/>
              <a:t>Ha publikus Wi-Fi, akkor UPC Wi-Free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hu-HU" dirty="0"/>
              <a:t>Magyarországon a legtöbb biztonságos nyílt Wi-Fi hálózatot a UPC Wi-Free szolgáltatással érheted el, hiszen </a:t>
            </a:r>
            <a:r>
              <a:rPr lang="hu-HU" b="1" dirty="0"/>
              <a:t>országszerte több mint 550.000 helyen </a:t>
            </a:r>
            <a:r>
              <a:rPr lang="hu-HU" dirty="0"/>
              <a:t>biztosít neked megbízható vezeték nélküli internetet.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/>
              <a:t>UPC Wi-Free szolgáltatás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51" y="1232810"/>
            <a:ext cx="4938511" cy="29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6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012413"/>
            <a:ext cx="2194906" cy="264688"/>
          </a:xfrm>
        </p:spPr>
        <p:txBody>
          <a:bodyPr/>
          <a:lstStyle/>
          <a:p>
            <a:r>
              <a:rPr lang="hu-HU" dirty="0"/>
              <a:t>PHASE I.  2014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2"/>
          </p:nvPr>
        </p:nvSpPr>
        <p:spPr>
          <a:xfrm>
            <a:off x="911479" y="1362202"/>
            <a:ext cx="4774213" cy="336215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Második SSID (UPC </a:t>
            </a:r>
            <a:r>
              <a:rPr lang="hu-HU" sz="1200" dirty="0" err="1"/>
              <a:t>Wi</a:t>
            </a:r>
            <a:r>
              <a:rPr lang="hu-HU" sz="1200" dirty="0"/>
              <a:t>-Free 2.4GHz)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Fizikailag ugyanaz a Wifi kártya/interfész a modemben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A Wifi interfész BRIDGE módban van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Otthoni használat során a privát SSID használata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WPA2-Enterprise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Autentikáció</a:t>
            </a:r>
            <a:endParaRPr lang="hu-HU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/>
              <a:t>EAP-TTLS/PEAP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/>
              <a:t>MSCHAPv2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Biztonsági beállítás: WPA2-Enterprise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Titkosítás: TKIP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Publikus IPv4 cím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Forgalom szétválasztás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/>
              <a:t>UPC Wi-Free szolgáltatás</a:t>
            </a:r>
            <a:endParaRPr lang="nl-NL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335C73D2-96D5-4401-A9B8-ED17B4AA1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7" y="2738078"/>
            <a:ext cx="36195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9340" y="1406931"/>
            <a:ext cx="3508744" cy="3144432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rgbClr val="239B98"/>
                </a:solidFill>
              </a:rPr>
              <a:t>Veres </a:t>
            </a:r>
            <a:r>
              <a:rPr lang="hu-HU" b="1" dirty="0">
                <a:solidFill>
                  <a:srgbClr val="239B98"/>
                </a:solidFill>
              </a:rPr>
              <a:t>Zoltán </a:t>
            </a:r>
            <a:r>
              <a:rPr lang="hu-HU" dirty="0"/>
              <a:t>–</a:t>
            </a:r>
            <a:r>
              <a:rPr lang="hu-HU" sz="1200" dirty="0"/>
              <a:t> </a:t>
            </a:r>
            <a:r>
              <a:rPr lang="hu-HU" sz="1200" dirty="0" smtClean="0"/>
              <a:t>AN Technology &amp; Optimisation Sr. Manager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239B98"/>
                </a:solidFill>
              </a:rPr>
              <a:t>Szlávi Domonkos </a:t>
            </a:r>
            <a:r>
              <a:rPr lang="hu-HU" dirty="0" smtClean="0"/>
              <a:t>– </a:t>
            </a:r>
            <a:r>
              <a:rPr lang="hu-HU" sz="1200" dirty="0" smtClean="0"/>
              <a:t>Senior CPE Specialist 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239B98"/>
                </a:solidFill>
              </a:rPr>
              <a:t>Nemetz Gyula </a:t>
            </a:r>
            <a:r>
              <a:rPr lang="hu-HU" dirty="0" smtClean="0"/>
              <a:t>– </a:t>
            </a:r>
            <a:r>
              <a:rPr lang="hu-HU" sz="1200" dirty="0" smtClean="0"/>
              <a:t>DOCSIS Team Leader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239B98"/>
                </a:solidFill>
              </a:rPr>
              <a:t>Éliás András </a:t>
            </a:r>
            <a:r>
              <a:rPr lang="hu-HU" dirty="0" smtClean="0"/>
              <a:t>– </a:t>
            </a:r>
            <a:r>
              <a:rPr lang="hu-HU" sz="1200" dirty="0" smtClean="0"/>
              <a:t>Product Expert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1040410"/>
            <a:ext cx="1800225" cy="1757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Rólunk</a:t>
            </a:r>
            <a:endParaRPr lang="nl-NL" dirty="0"/>
          </a:p>
        </p:txBody>
      </p:sp>
      <p:pic>
        <p:nvPicPr>
          <p:cNvPr id="11" name="Picture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r="1534"/>
          <a:stretch>
            <a:fillRect/>
          </a:stretch>
        </p:blipFill>
        <p:spPr bwMode="gray">
          <a:xfrm>
            <a:off x="4572000" y="1040410"/>
            <a:ext cx="1800000" cy="175775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pic>
        <p:nvPicPr>
          <p:cNvPr id="12" name="Kép helye 8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2543"/>
          <a:stretch>
            <a:fillRect/>
          </a:stretch>
        </p:blipFill>
        <p:spPr/>
      </p:pic>
      <p:pic>
        <p:nvPicPr>
          <p:cNvPr id="15" name="Kép 7" descr="A képen fa, kültéri, személy, férfi látható&#10;&#10;Automatikusan generált leírás">
            <a:extLst>
              <a:ext uri="{FF2B5EF4-FFF2-40B4-BE49-F238E27FC236}">
                <a16:creationId xmlns:a16="http://schemas.microsoft.com/office/drawing/2014/main" xmlns="" id="{FA53B257-C3FC-460E-A018-EA95D60678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" b="4254"/>
          <a:stretch/>
        </p:blipFill>
        <p:spPr>
          <a:xfrm>
            <a:off x="4572000" y="2933925"/>
            <a:ext cx="179999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012413"/>
            <a:ext cx="2194906" cy="264688"/>
          </a:xfrm>
        </p:spPr>
        <p:txBody>
          <a:bodyPr/>
          <a:lstStyle/>
          <a:p>
            <a:r>
              <a:rPr lang="hu-HU" dirty="0"/>
              <a:t>PHASE I.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/>
              <a:t>UPC Wi-Free szolgáltatás</a:t>
            </a:r>
            <a:endParaRPr lang="nl-NL" dirty="0"/>
          </a:p>
        </p:txBody>
      </p:sp>
      <p:pic>
        <p:nvPicPr>
          <p:cNvPr id="8" name="Kép 7" descr="A képen szöveg, térkép látható&#10;&#10;Automatikusan generált leírás">
            <a:extLst>
              <a:ext uri="{FF2B5EF4-FFF2-40B4-BE49-F238E27FC236}">
                <a16:creationId xmlns:a16="http://schemas.microsoft.com/office/drawing/2014/main" xmlns="" id="{16716666-BB9B-4103-B9D0-7CF9A40E5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32" y="975419"/>
            <a:ext cx="6079297" cy="38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012413"/>
            <a:ext cx="2194906" cy="264688"/>
          </a:xfrm>
        </p:spPr>
        <p:txBody>
          <a:bodyPr/>
          <a:lstStyle/>
          <a:p>
            <a:r>
              <a:rPr lang="hu-HU" dirty="0"/>
              <a:t>PHASE I.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/>
              <a:t>UPC Wi-Free szolgáltatás</a:t>
            </a:r>
            <a:endParaRPr lang="nl-NL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C09725A-F99D-49A7-BE0C-BEFFBF714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46" y="1043681"/>
            <a:ext cx="6748286" cy="2344046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xmlns="" id="{38CC7A6C-8DC8-49E8-BF09-E1B925900EDA}"/>
              </a:ext>
            </a:extLst>
          </p:cNvPr>
          <p:cNvSpPr/>
          <p:nvPr/>
        </p:nvSpPr>
        <p:spPr>
          <a:xfrm>
            <a:off x="7734" y="3141506"/>
            <a:ext cx="91362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1, UE contacts access point (eMTA)</a:t>
            </a:r>
            <a:r>
              <a:rPr lang="hu-HU" sz="10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Access point starts </a:t>
            </a:r>
            <a:r>
              <a:rPr lang="en-US" sz="1000" b="1" dirty="0">
                <a:solidFill>
                  <a:schemeClr val="accent3">
                    <a:lumMod val="75000"/>
                  </a:schemeClr>
                </a:solidFill>
              </a:rPr>
              <a:t>EAP</a:t>
            </a:r>
            <a:r>
              <a:rPr lang="en-US" sz="1000" dirty="0">
                <a:solidFill>
                  <a:schemeClr val="accent3">
                    <a:lumMod val="75000"/>
                  </a:schemeClr>
                </a:solidFill>
              </a:rPr>
              <a:t> with AAA server and TLS tunnel is established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xmlns="" id="{9AE02A6A-18C3-4BC8-870D-8EB96A8A5D32}"/>
              </a:ext>
            </a:extLst>
          </p:cNvPr>
          <p:cNvSpPr/>
          <p:nvPr/>
        </p:nvSpPr>
        <p:spPr>
          <a:xfrm>
            <a:off x="7734" y="3396650"/>
            <a:ext cx="9128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000" dirty="0">
                <a:solidFill>
                  <a:srgbClr val="00B050"/>
                </a:solidFill>
              </a:rPr>
              <a:t>2</a:t>
            </a:r>
            <a:r>
              <a:rPr lang="en-US" sz="1000" dirty="0">
                <a:solidFill>
                  <a:srgbClr val="00B050"/>
                </a:solidFill>
              </a:rPr>
              <a:t>, UE initiates </a:t>
            </a:r>
            <a:r>
              <a:rPr lang="en-US" sz="1000" b="1" dirty="0">
                <a:solidFill>
                  <a:srgbClr val="00B050"/>
                </a:solidFill>
              </a:rPr>
              <a:t>MS-CHAP-V2 </a:t>
            </a:r>
            <a:r>
              <a:rPr lang="en-US" sz="1000" dirty="0">
                <a:solidFill>
                  <a:srgbClr val="00B050"/>
                </a:solidFill>
              </a:rPr>
              <a:t>by tunneling User-Name, MS-CHAP-Challenge, and MS-CHAP2- Response AVPs (attribute value pairs) to the AAA server.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AFEE5715-2EFF-417F-983C-B885B9AFFA6E}"/>
              </a:ext>
            </a:extLst>
          </p:cNvPr>
          <p:cNvSpPr/>
          <p:nvPr/>
        </p:nvSpPr>
        <p:spPr>
          <a:xfrm>
            <a:off x="7734" y="3635509"/>
            <a:ext cx="9128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000" dirty="0">
                <a:solidFill>
                  <a:srgbClr val="7030A0"/>
                </a:solidFill>
              </a:rPr>
              <a:t>3</a:t>
            </a:r>
            <a:r>
              <a:rPr lang="en-US" sz="1000" dirty="0">
                <a:solidFill>
                  <a:srgbClr val="7030A0"/>
                </a:solidFill>
              </a:rPr>
              <a:t>, The AAA server queries the LDAP-server. The LDAP communication towards the AAA server is encrypted using LDAPS (LDAP over SSL/TLS)</a:t>
            </a:r>
            <a:r>
              <a:rPr lang="hu-HU" sz="1000" dirty="0">
                <a:solidFill>
                  <a:srgbClr val="7030A0"/>
                </a:solidFill>
              </a:rPr>
              <a:t>.</a:t>
            </a:r>
            <a:r>
              <a:rPr lang="en-US" sz="1000" dirty="0">
                <a:solidFill>
                  <a:srgbClr val="7030A0"/>
                </a:solidFill>
              </a:rPr>
              <a:t> </a:t>
            </a:r>
            <a:r>
              <a:rPr lang="hu-HU" sz="1000" dirty="0">
                <a:solidFill>
                  <a:srgbClr val="7030A0"/>
                </a:solidFill>
              </a:rPr>
              <a:t>The </a:t>
            </a:r>
            <a:r>
              <a:rPr lang="en-US" sz="1000" dirty="0">
                <a:solidFill>
                  <a:srgbClr val="7030A0"/>
                </a:solidFill>
              </a:rPr>
              <a:t>LDAP server sends response to AAA server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xmlns="" id="{DAEC6347-8A22-4B32-8022-FB390182D0CB}"/>
              </a:ext>
            </a:extLst>
          </p:cNvPr>
          <p:cNvSpPr/>
          <p:nvPr/>
        </p:nvSpPr>
        <p:spPr>
          <a:xfrm>
            <a:off x="0" y="4174970"/>
            <a:ext cx="91285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>
                <a:solidFill>
                  <a:srgbClr val="00B0F0"/>
                </a:solidFill>
              </a:rPr>
              <a:t>5, UE sends DHCP Discover to CNR and obtains its IP settings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xmlns="" id="{391EC806-0FB4-43BF-88C9-7ABF5C4327A1}"/>
              </a:ext>
            </a:extLst>
          </p:cNvPr>
          <p:cNvSpPr/>
          <p:nvPr/>
        </p:nvSpPr>
        <p:spPr>
          <a:xfrm>
            <a:off x="15468" y="4370734"/>
            <a:ext cx="91130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>
                <a:solidFill>
                  <a:srgbClr val="FF0000"/>
                </a:solidFill>
              </a:rPr>
              <a:t>6, UE start</a:t>
            </a:r>
            <a:r>
              <a:rPr lang="hu-HU" sz="1000" dirty="0">
                <a:solidFill>
                  <a:srgbClr val="FF0000"/>
                </a:solidFill>
              </a:rPr>
              <a:t>s</a:t>
            </a:r>
            <a:r>
              <a:rPr lang="en-US" sz="1000" dirty="0">
                <a:solidFill>
                  <a:srgbClr val="FF0000"/>
                </a:solidFill>
              </a:rPr>
              <a:t> traffic to Internet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xmlns="" id="{28CF7C39-ED70-40E9-98E8-2722FA710982}"/>
              </a:ext>
            </a:extLst>
          </p:cNvPr>
          <p:cNvSpPr/>
          <p:nvPr/>
        </p:nvSpPr>
        <p:spPr>
          <a:xfrm>
            <a:off x="0" y="3963579"/>
            <a:ext cx="91362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000" dirty="0">
                <a:solidFill>
                  <a:srgbClr val="7030A0"/>
                </a:solidFill>
              </a:rPr>
              <a:t>4</a:t>
            </a:r>
            <a:r>
              <a:rPr lang="en-US" sz="1000" dirty="0">
                <a:solidFill>
                  <a:srgbClr val="7030A0"/>
                </a:solidFill>
              </a:rPr>
              <a:t>, AAA server accepts or rejects request based on LDAP response. AAA server sends response to access point</a:t>
            </a:r>
          </a:p>
        </p:txBody>
      </p:sp>
    </p:spTree>
    <p:extLst>
      <p:ext uri="{BB962C8B-B14F-4D97-AF65-F5344CB8AC3E}">
        <p14:creationId xmlns:p14="http://schemas.microsoft.com/office/powerpoint/2010/main" val="344415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/>
              <a:t>UPC Wi-Free szolgáltatás</a:t>
            </a:r>
            <a:endParaRPr lang="nl-NL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A1A6D06-CB0B-436F-959B-AB0F890A0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3892"/>
            <a:ext cx="9144000" cy="306421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32DF4FF-4F7D-4107-A04A-501EEE9809BF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0" y="1025500"/>
            <a:ext cx="9144000" cy="437043"/>
          </a:xfrm>
        </p:spPr>
        <p:txBody>
          <a:bodyPr/>
          <a:lstStyle/>
          <a:p>
            <a:r>
              <a:rPr lang="hu-HU" dirty="0"/>
              <a:t>2014 November - </a:t>
            </a:r>
            <a:r>
              <a:rPr lang="hu-HU" dirty="0" err="1" smtClean="0"/>
              <a:t>Wi-Free</a:t>
            </a:r>
            <a:r>
              <a:rPr lang="hu-HU" dirty="0" smtClean="0"/>
              <a:t> </a:t>
            </a:r>
            <a:r>
              <a:rPr lang="hu-HU" dirty="0" err="1"/>
              <a:t>Phase</a:t>
            </a:r>
            <a:r>
              <a:rPr lang="hu-HU" dirty="0"/>
              <a:t> I. országos indulás – a felhasználók által használt </a:t>
            </a:r>
            <a:r>
              <a:rPr lang="hu-HU" dirty="0" err="1"/>
              <a:t>Hotspot</a:t>
            </a:r>
            <a:r>
              <a:rPr lang="hu-HU" dirty="0"/>
              <a:t> (</a:t>
            </a:r>
            <a:r>
              <a:rPr lang="hu-HU" dirty="0" err="1"/>
              <a:t>Wi</a:t>
            </a:r>
            <a:r>
              <a:rPr lang="hu-HU" dirty="0"/>
              <a:t>-Free képes modem) csatlakozások száma napi bontásban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/>
              <a:t>UPC Wi-Free szolgáltatás</a:t>
            </a:r>
            <a:endParaRPr lang="nl-NL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1CFEA931-C1DC-40E8-8372-967766B31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811"/>
            <a:ext cx="9144000" cy="30643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D4D04006-5279-458C-9DE9-34625BDCA968}"/>
              </a:ext>
            </a:extLst>
          </p:cNvPr>
          <p:cNvSpPr txBox="1">
            <a:spLocks/>
          </p:cNvSpPr>
          <p:nvPr/>
        </p:nvSpPr>
        <p:spPr bwMode="gray">
          <a:xfrm>
            <a:off x="0" y="1199806"/>
            <a:ext cx="9144000" cy="26468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2014 November - </a:t>
            </a:r>
            <a:r>
              <a:rPr lang="hu-HU" dirty="0" err="1"/>
              <a:t>Wi-ree</a:t>
            </a:r>
            <a:r>
              <a:rPr lang="hu-HU" dirty="0"/>
              <a:t> </a:t>
            </a:r>
            <a:r>
              <a:rPr lang="hu-HU" dirty="0" err="1"/>
              <a:t>Phase</a:t>
            </a:r>
            <a:r>
              <a:rPr lang="hu-HU" dirty="0"/>
              <a:t> I. országos indulás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012413"/>
            <a:ext cx="2194906" cy="264688"/>
          </a:xfrm>
        </p:spPr>
        <p:txBody>
          <a:bodyPr/>
          <a:lstStyle/>
          <a:p>
            <a:r>
              <a:rPr lang="hu-HU" dirty="0"/>
              <a:t>PHASE II. 2016-2017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2"/>
          </p:nvPr>
        </p:nvSpPr>
        <p:spPr>
          <a:xfrm>
            <a:off x="911479" y="1361333"/>
            <a:ext cx="6286490" cy="299965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WAG: </a:t>
            </a:r>
            <a:r>
              <a:rPr lang="hu-HU" sz="1200" dirty="0" err="1"/>
              <a:t>Wireless</a:t>
            </a:r>
            <a:r>
              <a:rPr lang="hu-HU" sz="1200" dirty="0"/>
              <a:t> Access </a:t>
            </a:r>
            <a:r>
              <a:rPr lang="hu-HU" sz="1200" dirty="0" err="1"/>
              <a:t>Gateway</a:t>
            </a:r>
            <a:endParaRPr lang="hu-HU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 err="1"/>
              <a:t>Radius</a:t>
            </a:r>
            <a:r>
              <a:rPr lang="hu-HU" dirty="0"/>
              <a:t> proxy -&gt; AAA funkció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 err="1"/>
              <a:t>Tunnel</a:t>
            </a:r>
            <a:r>
              <a:rPr lang="hu-HU" dirty="0"/>
              <a:t> végpont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/>
              <a:t>IP cím kiosztásért felel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/>
              <a:t>Átjáró a publikus Internet felé / NAT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hu-HU" dirty="0"/>
              <a:t>Session menedzser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2.4GHz/5GHz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Autentikáció</a:t>
            </a:r>
            <a:r>
              <a:rPr lang="hu-HU" sz="1200" dirty="0"/>
              <a:t>, titkosítás nem változik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 err="1"/>
              <a:t>Airtime</a:t>
            </a:r>
            <a:r>
              <a:rPr lang="hu-HU" sz="1200" dirty="0"/>
              <a:t> </a:t>
            </a:r>
            <a:r>
              <a:rPr lang="hu-HU" sz="1200" dirty="0" err="1"/>
              <a:t>fairness</a:t>
            </a:r>
            <a:r>
              <a:rPr lang="hu-HU" sz="1200" dirty="0"/>
              <a:t>, Band </a:t>
            </a:r>
            <a:r>
              <a:rPr lang="hu-HU" sz="1200" dirty="0" err="1"/>
              <a:t>Steering</a:t>
            </a:r>
            <a:endParaRPr lang="hu-H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Gyorsabb csatlakozási idő mint a </a:t>
            </a:r>
            <a:r>
              <a:rPr lang="hu-HU" sz="1200" dirty="0" err="1"/>
              <a:t>Phase</a:t>
            </a:r>
            <a:r>
              <a:rPr lang="hu-HU" sz="1200" dirty="0"/>
              <a:t> I. esetében (3.7s átlagos)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dirty="0"/>
              <a:t>Privát IPv4 cím</a:t>
            </a:r>
            <a:endParaRPr lang="en-US" sz="12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/>
              <a:t>UPC Wi-Free szolgáltatás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9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012413"/>
            <a:ext cx="2194906" cy="264688"/>
          </a:xfrm>
        </p:spPr>
        <p:txBody>
          <a:bodyPr/>
          <a:lstStyle/>
          <a:p>
            <a:r>
              <a:rPr lang="hu-HU" dirty="0"/>
              <a:t>PHASE II.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/>
              <a:t>UPC Wi-Free szolgáltatás</a:t>
            </a:r>
            <a:endParaRPr lang="nl-NL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355346A7-20F9-4B3C-B547-912AFFBE1C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177" y="1315085"/>
            <a:ext cx="5795645" cy="2513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4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012413"/>
            <a:ext cx="2194906" cy="264688"/>
          </a:xfrm>
        </p:spPr>
        <p:txBody>
          <a:bodyPr/>
          <a:lstStyle/>
          <a:p>
            <a:r>
              <a:rPr lang="hu-HU" dirty="0"/>
              <a:t>PHASE II.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/>
              <a:t>UPC Wi-Free szolgáltatás</a:t>
            </a:r>
            <a:endParaRPr lang="nl-NL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DE606F7C-5CED-4B50-AC8F-97F3757A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54" y="1594857"/>
            <a:ext cx="3682533" cy="164852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E192CDE5-1637-4660-8364-06E22C60F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71" y="1594857"/>
            <a:ext cx="3690734" cy="1648528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487851C8-B0B6-4E1F-9B80-B575C3BEC08E}"/>
              </a:ext>
            </a:extLst>
          </p:cNvPr>
          <p:cNvSpPr txBox="1">
            <a:spLocks/>
          </p:cNvSpPr>
          <p:nvPr/>
        </p:nvSpPr>
        <p:spPr bwMode="gray">
          <a:xfrm>
            <a:off x="911479" y="1324227"/>
            <a:ext cx="3010160" cy="312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Az összes letöltött adat mennyisége – elmúlt 7 nap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1005A0EE-7C65-4B8A-86AE-597827C297B9}"/>
              </a:ext>
            </a:extLst>
          </p:cNvPr>
          <p:cNvSpPr txBox="1">
            <a:spLocks/>
          </p:cNvSpPr>
          <p:nvPr/>
        </p:nvSpPr>
        <p:spPr bwMode="gray">
          <a:xfrm>
            <a:off x="4721215" y="1282725"/>
            <a:ext cx="3010160" cy="312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Az összes feltöltött adat mennyisége – elmúlt 7 nap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0489D3EA-9E32-4F52-AD63-F0B0881B91CC}"/>
              </a:ext>
            </a:extLst>
          </p:cNvPr>
          <p:cNvSpPr txBox="1">
            <a:spLocks/>
          </p:cNvSpPr>
          <p:nvPr/>
        </p:nvSpPr>
        <p:spPr bwMode="gray">
          <a:xfrm>
            <a:off x="962411" y="3507142"/>
            <a:ext cx="5977783" cy="26468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Több mint </a:t>
            </a:r>
            <a:r>
              <a:rPr lang="hu-HU" dirty="0" smtClean="0"/>
              <a:t>50 </a:t>
            </a:r>
            <a:r>
              <a:rPr lang="hu-HU" dirty="0" err="1" smtClean="0"/>
              <a:t>GigaByte</a:t>
            </a:r>
            <a:r>
              <a:rPr lang="hu-HU" dirty="0" smtClean="0"/>
              <a:t>/óra </a:t>
            </a:r>
            <a:r>
              <a:rPr lang="hu-HU" dirty="0"/>
              <a:t>letöltési irányban </a:t>
            </a:r>
            <a:r>
              <a:rPr lang="hu-HU" dirty="0" err="1"/>
              <a:t>max</a:t>
            </a:r>
            <a:r>
              <a:rPr lang="hu-HU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012413"/>
            <a:ext cx="2194906" cy="264688"/>
          </a:xfrm>
        </p:spPr>
        <p:txBody>
          <a:bodyPr/>
          <a:lstStyle/>
          <a:p>
            <a:r>
              <a:rPr lang="hu-HU" dirty="0"/>
              <a:t>PHASE II.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/>
              <a:t>UPC Wi-Free szolgáltatás</a:t>
            </a:r>
            <a:endParaRPr lang="nl-NL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487851C8-B0B6-4E1F-9B80-B575C3BEC08E}"/>
              </a:ext>
            </a:extLst>
          </p:cNvPr>
          <p:cNvSpPr txBox="1">
            <a:spLocks/>
          </p:cNvSpPr>
          <p:nvPr/>
        </p:nvSpPr>
        <p:spPr bwMode="gray">
          <a:xfrm>
            <a:off x="911479" y="1324227"/>
            <a:ext cx="3010160" cy="312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Az átlagos letöltött adat mennyisége – elmúlt 7 nap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1005A0EE-7C65-4B8A-86AE-597827C297B9}"/>
              </a:ext>
            </a:extLst>
          </p:cNvPr>
          <p:cNvSpPr txBox="1">
            <a:spLocks/>
          </p:cNvSpPr>
          <p:nvPr/>
        </p:nvSpPr>
        <p:spPr bwMode="gray">
          <a:xfrm>
            <a:off x="4721215" y="1282725"/>
            <a:ext cx="3010160" cy="312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Az átlagos feltöltött adat mennyisége – elmúlt 7 nap</a:t>
            </a:r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C7B86F27-B364-4B65-94FD-AEEAF720F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1" y="1594856"/>
            <a:ext cx="3746039" cy="171105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6C0DE551-1382-4671-BB27-5B969447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82" y="1594857"/>
            <a:ext cx="3866973" cy="171105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A2446166-AD81-4D08-8FC2-5A95E0F0FA8B}"/>
              </a:ext>
            </a:extLst>
          </p:cNvPr>
          <p:cNvSpPr txBox="1">
            <a:spLocks/>
          </p:cNvSpPr>
          <p:nvPr/>
        </p:nvSpPr>
        <p:spPr bwMode="gray">
          <a:xfrm>
            <a:off x="962411" y="3469899"/>
            <a:ext cx="7692544" cy="78175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Átlagos letöltött adatmennyiség </a:t>
            </a:r>
            <a:r>
              <a:rPr lang="hu-HU" dirty="0" smtClean="0"/>
              <a:t>   29 Megabyte</a:t>
            </a:r>
            <a:endParaRPr lang="hu-HU" dirty="0"/>
          </a:p>
          <a:p>
            <a:endParaRPr lang="hu-HU" dirty="0"/>
          </a:p>
          <a:p>
            <a:r>
              <a:rPr lang="hu-HU" dirty="0"/>
              <a:t>Átlagos feltöltött adatmennyiség </a:t>
            </a:r>
            <a:r>
              <a:rPr lang="hu-HU" dirty="0" smtClean="0"/>
              <a:t> 2.1 Megabyte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9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012413"/>
            <a:ext cx="2194906" cy="264688"/>
          </a:xfrm>
        </p:spPr>
        <p:txBody>
          <a:bodyPr/>
          <a:lstStyle/>
          <a:p>
            <a:r>
              <a:rPr lang="hu-HU" dirty="0"/>
              <a:t>PHASE II.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/>
              <a:t>UPC Wi-Free szolgáltatás</a:t>
            </a:r>
            <a:endParaRPr lang="nl-NL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487851C8-B0B6-4E1F-9B80-B575C3BEC08E}"/>
              </a:ext>
            </a:extLst>
          </p:cNvPr>
          <p:cNvSpPr txBox="1">
            <a:spLocks/>
          </p:cNvSpPr>
          <p:nvPr/>
        </p:nvSpPr>
        <p:spPr bwMode="gray">
          <a:xfrm>
            <a:off x="911479" y="1324227"/>
            <a:ext cx="3010160" cy="312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Az átlagos session időtartam – elmúlt 7 nap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A2446166-AD81-4D08-8FC2-5A95E0F0FA8B}"/>
              </a:ext>
            </a:extLst>
          </p:cNvPr>
          <p:cNvSpPr txBox="1">
            <a:spLocks/>
          </p:cNvSpPr>
          <p:nvPr/>
        </p:nvSpPr>
        <p:spPr bwMode="gray">
          <a:xfrm>
            <a:off x="962411" y="3282148"/>
            <a:ext cx="5977783" cy="26468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Az átlagos kapcsolódási idő </a:t>
            </a:r>
            <a:r>
              <a:rPr lang="hu-HU" dirty="0" smtClean="0"/>
              <a:t>17 perc</a:t>
            </a:r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DCE5FB39-649C-4868-8CDB-E22A6BF7D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11" y="1676158"/>
            <a:ext cx="7682523" cy="13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012413"/>
            <a:ext cx="2194906" cy="264688"/>
          </a:xfrm>
        </p:spPr>
        <p:txBody>
          <a:bodyPr/>
          <a:lstStyle/>
          <a:p>
            <a:r>
              <a:rPr lang="hu-HU" dirty="0"/>
              <a:t>PHASE II.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/>
              <a:t>UPC Wi-Free szolgáltatás</a:t>
            </a:r>
            <a:endParaRPr lang="nl-NL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5FF30512-7D74-413C-8D09-731124F18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50" y="1665185"/>
            <a:ext cx="5227257" cy="246590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2C53C227-CC26-4809-B873-AAD45441F7B7}"/>
              </a:ext>
            </a:extLst>
          </p:cNvPr>
          <p:cNvSpPr txBox="1">
            <a:spLocks/>
          </p:cNvSpPr>
          <p:nvPr/>
        </p:nvSpPr>
        <p:spPr bwMode="gray">
          <a:xfrm>
            <a:off x="911479" y="1324227"/>
            <a:ext cx="3010160" cy="312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Csatlakozások száma országonként – elmúlt 7 nap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1D3F40B3-A947-4AD9-A8A8-A086EC93B2C5}"/>
              </a:ext>
            </a:extLst>
          </p:cNvPr>
          <p:cNvSpPr txBox="1">
            <a:spLocks/>
          </p:cNvSpPr>
          <p:nvPr/>
        </p:nvSpPr>
        <p:spPr bwMode="gray">
          <a:xfrm>
            <a:off x="911479" y="4293627"/>
            <a:ext cx="5977783" cy="26468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5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Magyarország a TOP3-ban 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hu-HU" dirty="0"/>
              <a:t> </a:t>
            </a:r>
            <a:r>
              <a:rPr lang="hu-HU" dirty="0" smtClean="0"/>
              <a:t>Wi-Fi </a:t>
            </a:r>
            <a:r>
              <a:rPr lang="hu-HU" dirty="0"/>
              <a:t>szabványok fejlődése az elmúlt </a:t>
            </a:r>
            <a:r>
              <a:rPr lang="hu-HU" dirty="0" smtClean="0"/>
              <a:t>években</a:t>
            </a:r>
          </a:p>
          <a:p>
            <a:r>
              <a:rPr lang="hu-HU" dirty="0"/>
              <a:t>Mit tudnak a mai korszerű </a:t>
            </a:r>
            <a:r>
              <a:rPr lang="hu-HU" dirty="0" smtClean="0"/>
              <a:t>Wi-Fi eszközök</a:t>
            </a:r>
          </a:p>
          <a:p>
            <a:r>
              <a:rPr lang="hu-HU" dirty="0" smtClean="0"/>
              <a:t>UPC Wi-Free szolgáltatás</a:t>
            </a:r>
            <a:endParaRPr lang="en-US" dirty="0" smtClean="0"/>
          </a:p>
          <a:p>
            <a:r>
              <a:rPr lang="hu-HU" dirty="0" smtClean="0"/>
              <a:t>Wi-Fi Tuning</a:t>
            </a:r>
            <a:endParaRPr lang="en-US" dirty="0" smtClean="0"/>
          </a:p>
          <a:p>
            <a:r>
              <a:rPr lang="hu-HU" dirty="0" smtClean="0"/>
              <a:t>Wi-Fi mérés</a:t>
            </a:r>
            <a:endParaRPr lang="en-US" dirty="0" smtClean="0"/>
          </a:p>
          <a:p>
            <a:r>
              <a:rPr lang="hu-HU" dirty="0" smtClean="0"/>
              <a:t>Wi-Fi marketinges szemmel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Agenda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603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r="12233"/>
          <a:stretch>
            <a:fillRect/>
          </a:stretch>
        </p:blipFill>
        <p:spPr/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Wi-Fi Mérés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 smtClean="0"/>
              <a:t>avagy</a:t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/>
              <a:t>Hogyan mérjünk és valójában mit is mérünk a Wi-Fi </a:t>
            </a:r>
            <a:r>
              <a:rPr lang="hu-HU" sz="2000" dirty="0" smtClean="0"/>
              <a:t>sebességméréskor</a:t>
            </a:r>
            <a:endParaRPr lang="nl-NL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29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0190" y="324321"/>
            <a:ext cx="7619472" cy="707886"/>
          </a:xfrm>
        </p:spPr>
        <p:txBody>
          <a:bodyPr/>
          <a:lstStyle/>
          <a:p>
            <a:pPr algn="ctr"/>
            <a:r>
              <a:rPr lang="hu-HU" dirty="0" smtClean="0"/>
              <a:t>Wi-Fi elméleti alapok</a:t>
            </a:r>
            <a:br>
              <a:rPr lang="hu-HU" dirty="0" smtClean="0"/>
            </a:br>
            <a:r>
              <a:rPr lang="hu-HU" sz="2000" dirty="0" smtClean="0">
                <a:solidFill>
                  <a:srgbClr val="C0C0C0"/>
                </a:solidFill>
              </a:rPr>
              <a:t>a kommunikációs közeg – „on air”</a:t>
            </a:r>
            <a:endParaRPr lang="nl-NL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49" y="1509343"/>
            <a:ext cx="3432544" cy="26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0190" y="324321"/>
            <a:ext cx="7619472" cy="707886"/>
          </a:xfrm>
        </p:spPr>
        <p:txBody>
          <a:bodyPr/>
          <a:lstStyle/>
          <a:p>
            <a:pPr algn="ctr"/>
            <a:r>
              <a:rPr lang="hu-HU" dirty="0" smtClean="0"/>
              <a:t>Wi-Fi elméleti alapok</a:t>
            </a:r>
            <a:br>
              <a:rPr lang="hu-HU" dirty="0" smtClean="0"/>
            </a:br>
            <a:r>
              <a:rPr lang="hu-HU" sz="2000" dirty="0" smtClean="0">
                <a:solidFill>
                  <a:srgbClr val="C0C0C0"/>
                </a:solidFill>
              </a:rPr>
              <a:t>Decibel [dB]</a:t>
            </a:r>
            <a:endParaRPr lang="nl-NL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76086"/>
              </p:ext>
            </p:extLst>
          </p:nvPr>
        </p:nvGraphicFramePr>
        <p:xfrm>
          <a:off x="4472609" y="1497056"/>
          <a:ext cx="4047052" cy="1244426"/>
        </p:xfrm>
        <a:graphic>
          <a:graphicData uri="http://schemas.openxmlformats.org/drawingml/2006/table">
            <a:tbl>
              <a:tblPr/>
              <a:tblGrid>
                <a:gridCol w="1694275">
                  <a:extLst>
                    <a:ext uri="{9D8B030D-6E8A-4147-A177-3AD203B41FA5}">
                      <a16:colId xmlns:a16="http://schemas.microsoft.com/office/drawing/2014/main" xmlns="" val="2329643618"/>
                    </a:ext>
                  </a:extLst>
                </a:gridCol>
                <a:gridCol w="2352777">
                  <a:extLst>
                    <a:ext uri="{9D8B030D-6E8A-4147-A177-3AD203B41FA5}">
                      <a16:colId xmlns:a16="http://schemas.microsoft.com/office/drawing/2014/main" xmlns="" val="702729092"/>
                    </a:ext>
                  </a:extLst>
                </a:gridCol>
              </a:tblGrid>
              <a:tr h="24642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+3 dB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239B98"/>
                          </a:solidFill>
                          <a:effectLst/>
                          <a:latin typeface="Arial" panose="020B0604020202020204" pitchFamily="34" charset="0"/>
                        </a:rPr>
                        <a:t>Power x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5478817"/>
                  </a:ext>
                </a:extLst>
              </a:tr>
              <a:tr h="24642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+10 dB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239B98"/>
                          </a:solidFill>
                          <a:effectLst/>
                          <a:latin typeface="Arial" panose="020B0604020202020204" pitchFamily="34" charset="0"/>
                        </a:rPr>
                        <a:t>Power x 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3175108"/>
                  </a:ext>
                </a:extLst>
              </a:tr>
              <a:tr h="24642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dB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239B98"/>
                          </a:solidFill>
                          <a:effectLst/>
                          <a:latin typeface="Arial" panose="020B0604020202020204" pitchFamily="34" charset="0"/>
                        </a:rPr>
                        <a:t>Power / 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2811542"/>
                  </a:ext>
                </a:extLst>
              </a:tr>
              <a:tr h="24642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dB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239B98"/>
                          </a:solidFill>
                          <a:effectLst/>
                          <a:latin typeface="Arial" panose="020B0604020202020204" pitchFamily="34" charset="0"/>
                        </a:rPr>
                        <a:t>Power / 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5747519"/>
                  </a:ext>
                </a:extLst>
              </a:tr>
              <a:tr h="258742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távolság duplázódik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239B98"/>
                          </a:solidFill>
                          <a:effectLst/>
                          <a:latin typeface="Arial" panose="020B0604020202020204" pitchFamily="34" charset="0"/>
                        </a:rPr>
                        <a:t>Power - 6 dB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680749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58134"/>
              </p:ext>
            </p:extLst>
          </p:nvPr>
        </p:nvGraphicFramePr>
        <p:xfrm>
          <a:off x="4472607" y="3027429"/>
          <a:ext cx="4047054" cy="1074420"/>
        </p:xfrm>
        <a:graphic>
          <a:graphicData uri="http://schemas.openxmlformats.org/drawingml/2006/table">
            <a:tbl>
              <a:tblPr/>
              <a:tblGrid>
                <a:gridCol w="1673012">
                  <a:extLst>
                    <a:ext uri="{9D8B030D-6E8A-4147-A177-3AD203B41FA5}">
                      <a16:colId xmlns:a16="http://schemas.microsoft.com/office/drawing/2014/main" xmlns="" val="717373586"/>
                    </a:ext>
                  </a:extLst>
                </a:gridCol>
                <a:gridCol w="2374042">
                  <a:extLst>
                    <a:ext uri="{9D8B030D-6E8A-4147-A177-3AD203B41FA5}">
                      <a16:colId xmlns:a16="http://schemas.microsoft.com/office/drawing/2014/main" xmlns="" val="81651722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239B98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hu-HU" sz="1100" b="1" i="0" u="none" strike="noStrike" dirty="0" smtClean="0">
                          <a:solidFill>
                            <a:srgbClr val="239B98"/>
                          </a:solidFill>
                          <a:effectLst/>
                          <a:latin typeface="+mn-lt"/>
                        </a:rPr>
                        <a:t>logaritmikus arány</a:t>
                      </a:r>
                      <a:endParaRPr lang="hu-HU" sz="1100" b="1" i="0" u="none" strike="noStrike" dirty="0">
                        <a:solidFill>
                          <a:srgbClr val="239B98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472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dBm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239B98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hu-HU" sz="1100" b="1" i="0" u="none" strike="noStrike" dirty="0" smtClean="0">
                          <a:solidFill>
                            <a:srgbClr val="239B98"/>
                          </a:solidFill>
                          <a:effectLst/>
                          <a:latin typeface="+mn-lt"/>
                        </a:rPr>
                        <a:t>mW-ban kifejezett normálérték</a:t>
                      </a:r>
                      <a:endParaRPr lang="hu-HU" sz="1100" b="1" i="0" u="none" strike="noStrike" dirty="0">
                        <a:solidFill>
                          <a:srgbClr val="239B98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794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>
                          <a:solidFill>
                            <a:srgbClr val="239B98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hu-HU" sz="1100" b="1" i="0" u="none" strike="noStrike" dirty="0" smtClean="0">
                          <a:solidFill>
                            <a:srgbClr val="239B98"/>
                          </a:solidFill>
                          <a:effectLst/>
                          <a:latin typeface="+mn-lt"/>
                        </a:rPr>
                        <a:t>Izotróp antennához</a:t>
                      </a:r>
                      <a:r>
                        <a:rPr lang="hu-HU" sz="1100" b="1" i="0" u="none" strike="noStrike" baseline="0" dirty="0" smtClean="0">
                          <a:solidFill>
                            <a:srgbClr val="239B98"/>
                          </a:solidFill>
                          <a:effectLst/>
                          <a:latin typeface="+mn-lt"/>
                        </a:rPr>
                        <a:t> viszonyított</a:t>
                      </a:r>
                      <a:r>
                        <a:rPr lang="hu-HU" sz="1100" b="1" i="0" u="none" strike="noStrike" dirty="0" smtClean="0">
                          <a:solidFill>
                            <a:srgbClr val="239B98"/>
                          </a:solidFill>
                          <a:effectLst/>
                          <a:latin typeface="+mn-lt"/>
                        </a:rPr>
                        <a:t> nyeresége</a:t>
                      </a:r>
                      <a:endParaRPr lang="hu-HU" sz="1100" b="1" i="0" u="none" strike="noStrike" dirty="0">
                        <a:solidFill>
                          <a:srgbClr val="239B98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06892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dBd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100" b="1" i="0" u="none" strike="noStrike" dirty="0" smtClean="0">
                          <a:solidFill>
                            <a:srgbClr val="239B98"/>
                          </a:solidFill>
                          <a:effectLst/>
                          <a:latin typeface="+mn-lt"/>
                        </a:rPr>
                        <a:t>Félhullám dipólus</a:t>
                      </a:r>
                      <a:r>
                        <a:rPr lang="hu-HU" sz="1100" b="1" i="0" u="none" strike="noStrike" baseline="0" dirty="0" smtClean="0">
                          <a:solidFill>
                            <a:srgbClr val="239B98"/>
                          </a:solidFill>
                          <a:effectLst/>
                          <a:latin typeface="+mn-lt"/>
                        </a:rPr>
                        <a:t> antennához viszonyított nyeresége</a:t>
                      </a:r>
                      <a:endParaRPr lang="hu-HU" sz="1100" b="1" i="0" u="none" strike="noStrike" dirty="0">
                        <a:solidFill>
                          <a:srgbClr val="239B98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79437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90" y="1497056"/>
            <a:ext cx="3358813" cy="246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0190" y="324321"/>
            <a:ext cx="7619472" cy="707886"/>
          </a:xfrm>
        </p:spPr>
        <p:txBody>
          <a:bodyPr/>
          <a:lstStyle/>
          <a:p>
            <a:pPr algn="ctr"/>
            <a:r>
              <a:rPr lang="hu-HU" dirty="0" smtClean="0"/>
              <a:t>Wi-Fi elméleti alapok</a:t>
            </a:r>
            <a:br>
              <a:rPr lang="hu-HU" dirty="0" smtClean="0"/>
            </a:br>
            <a:r>
              <a:rPr lang="hu-HU" sz="2000" dirty="0" smtClean="0">
                <a:solidFill>
                  <a:srgbClr val="C0C0C0"/>
                </a:solidFill>
              </a:rPr>
              <a:t>antennák</a:t>
            </a:r>
            <a:endParaRPr lang="nl-NL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77" y="1605072"/>
            <a:ext cx="2477829" cy="2477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0093" y="4082902"/>
            <a:ext cx="2498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239B98"/>
                </a:solidFill>
              </a:rPr>
              <a:t>2,4 GHz 6 dBi 50 ohm wifi antenna</a:t>
            </a:r>
            <a:endParaRPr lang="hu-HU" sz="1200" b="1" dirty="0">
              <a:solidFill>
                <a:srgbClr val="239B9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89" y="2339140"/>
            <a:ext cx="1882260" cy="1882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3846" y="4082901"/>
            <a:ext cx="2498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rgbClr val="239B98"/>
                </a:solidFill>
              </a:rPr>
              <a:t>Iphone 8 Plus 2x2 wifi antenna </a:t>
            </a:r>
            <a:endParaRPr lang="hu-HU" sz="1200" b="1" dirty="0">
              <a:solidFill>
                <a:srgbClr val="239B9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5227" y="1173551"/>
            <a:ext cx="5192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C0C0C0"/>
                </a:solidFill>
              </a:rPr>
              <a:t>Interfész a vezetékes és vezeték nélküli világ között</a:t>
            </a:r>
            <a:endParaRPr lang="hu-HU" sz="1600" b="1" dirty="0">
              <a:solidFill>
                <a:srgbClr val="C0C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00190" y="1512105"/>
            <a:ext cx="7619472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7" y="230349"/>
            <a:ext cx="1624693" cy="16037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92347" y="2089833"/>
            <a:ext cx="189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Maximum EIRP [dBm] (ETSI):</a:t>
            </a:r>
          </a:p>
          <a:p>
            <a:pPr marL="285750" indent="-285750">
              <a:buFontTx/>
              <a:buChar char="-"/>
            </a:pPr>
            <a:r>
              <a:rPr lang="hu-HU" sz="1200" b="1" dirty="0" smtClean="0">
                <a:solidFill>
                  <a:srgbClr val="C0C0C0"/>
                </a:solidFill>
              </a:rPr>
              <a:t>2,4 GHz: </a:t>
            </a:r>
            <a:r>
              <a:rPr lang="hu-HU" sz="1200" b="1" dirty="0" smtClean="0">
                <a:solidFill>
                  <a:srgbClr val="239B98"/>
                </a:solidFill>
              </a:rPr>
              <a:t>20 dBm</a:t>
            </a:r>
          </a:p>
          <a:p>
            <a:pPr marL="285750" indent="-285750">
              <a:buFontTx/>
              <a:buChar char="-"/>
            </a:pPr>
            <a:r>
              <a:rPr lang="hu-HU" sz="1200" b="1" dirty="0" smtClean="0">
                <a:solidFill>
                  <a:srgbClr val="C0C0C0"/>
                </a:solidFill>
              </a:rPr>
              <a:t>5 GHz: </a:t>
            </a:r>
            <a:r>
              <a:rPr lang="hu-HU" sz="1200" b="1" dirty="0" smtClean="0">
                <a:solidFill>
                  <a:srgbClr val="239B98"/>
                </a:solidFill>
              </a:rPr>
              <a:t>23-30 dBm</a:t>
            </a:r>
            <a:endParaRPr lang="hu-HU" sz="1200" b="1" dirty="0">
              <a:solidFill>
                <a:srgbClr val="239B98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59" y="3110268"/>
            <a:ext cx="1695045" cy="141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0190" y="324321"/>
            <a:ext cx="7619472" cy="707886"/>
          </a:xfrm>
        </p:spPr>
        <p:txBody>
          <a:bodyPr/>
          <a:lstStyle/>
          <a:p>
            <a:pPr algn="ctr"/>
            <a:r>
              <a:rPr lang="hu-HU" dirty="0" smtClean="0"/>
              <a:t>Wi-Fi elméleti alapok</a:t>
            </a:r>
            <a:br>
              <a:rPr lang="hu-HU" dirty="0" smtClean="0"/>
            </a:br>
            <a:r>
              <a:rPr lang="hu-HU" sz="2000" dirty="0" smtClean="0">
                <a:solidFill>
                  <a:srgbClr val="C0C0C0"/>
                </a:solidFill>
              </a:rPr>
              <a:t>MAC frame format</a:t>
            </a:r>
            <a:endParaRPr lang="nl-NL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90" y="1229483"/>
            <a:ext cx="4519558" cy="3382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377" y="2190307"/>
            <a:ext cx="246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 smtClean="0">
                <a:solidFill>
                  <a:srgbClr val="239B98"/>
                </a:solidFill>
              </a:rPr>
              <a:t>Robosztus működés </a:t>
            </a:r>
            <a:r>
              <a:rPr lang="hu-HU" sz="1800" b="1" dirty="0" smtClean="0">
                <a:solidFill>
                  <a:srgbClr val="C0C0C0"/>
                </a:solidFill>
              </a:rPr>
              <a:t>-</a:t>
            </a:r>
            <a:r>
              <a:rPr lang="hu-HU" sz="1800" b="1" dirty="0" smtClean="0">
                <a:solidFill>
                  <a:srgbClr val="239B98"/>
                </a:solidFill>
              </a:rPr>
              <a:t> </a:t>
            </a:r>
            <a:r>
              <a:rPr lang="hu-HU" sz="1800" b="1" dirty="0" smtClean="0">
                <a:solidFill>
                  <a:srgbClr val="C0C0C0"/>
                </a:solidFill>
              </a:rPr>
              <a:t>nagy overhead</a:t>
            </a:r>
            <a:endParaRPr lang="hu-HU" sz="18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Mérési környezet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" y="914401"/>
            <a:ext cx="2541181" cy="1905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4401"/>
            <a:ext cx="2541181" cy="1905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" y="2903568"/>
            <a:ext cx="2541181" cy="1905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r="24134"/>
          <a:stretch/>
        </p:blipFill>
        <p:spPr>
          <a:xfrm rot="5400000">
            <a:off x="3979131" y="2582037"/>
            <a:ext cx="1898117" cy="2541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9023" y="1095153"/>
            <a:ext cx="1991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239B98"/>
                </a:solidFill>
              </a:rPr>
              <a:t>Helyszín: </a:t>
            </a:r>
            <a:r>
              <a:rPr lang="hu-HU" sz="1200" b="1" dirty="0" smtClean="0"/>
              <a:t>Haller Gardens Offices, UPC HQ Közösségi tér</a:t>
            </a:r>
          </a:p>
          <a:p>
            <a:endParaRPr lang="hu-HU" sz="1200" b="1" dirty="0" smtClean="0"/>
          </a:p>
          <a:p>
            <a:r>
              <a:rPr lang="hu-HU" sz="1200" b="1" dirty="0" smtClean="0">
                <a:solidFill>
                  <a:srgbClr val="239B98"/>
                </a:solidFill>
              </a:rPr>
              <a:t>Időpont</a:t>
            </a:r>
            <a:r>
              <a:rPr lang="hu-HU" sz="1200" b="1" dirty="0" smtClean="0"/>
              <a:t>: 2019.05.31.</a:t>
            </a:r>
            <a:endParaRPr lang="hu-HU" sz="1200" b="1" dirty="0"/>
          </a:p>
          <a:p>
            <a:endParaRPr lang="hu-HU" sz="1200" b="1" dirty="0"/>
          </a:p>
          <a:p>
            <a:r>
              <a:rPr lang="hu-HU" sz="1200" b="1" dirty="0" smtClean="0">
                <a:solidFill>
                  <a:srgbClr val="239B98"/>
                </a:solidFill>
              </a:rPr>
              <a:t>Wi-Fi Router: </a:t>
            </a:r>
            <a:r>
              <a:rPr lang="hu-HU" sz="1200" b="1" dirty="0" smtClean="0"/>
              <a:t>Compal CH7469</a:t>
            </a:r>
            <a:endParaRPr lang="hu-HU" sz="1200" b="1" dirty="0"/>
          </a:p>
        </p:txBody>
      </p:sp>
    </p:spTree>
    <p:extLst>
      <p:ext uri="{BB962C8B-B14F-4D97-AF65-F5344CB8AC3E}">
        <p14:creationId xmlns:p14="http://schemas.microsoft.com/office/powerpoint/2010/main" val="12917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UPC Wi-Fi Router</a:t>
            </a:r>
            <a:endParaRPr lang="nl-NL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6" y="964986"/>
            <a:ext cx="2463046" cy="3159125"/>
          </a:xfrm>
          <a:prstGeom prst="rect">
            <a:avLst/>
          </a:prstGeom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286899"/>
              </p:ext>
            </p:extLst>
          </p:nvPr>
        </p:nvGraphicFramePr>
        <p:xfrm>
          <a:off x="3434241" y="1832291"/>
          <a:ext cx="5391706" cy="175632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052159">
                  <a:extLst>
                    <a:ext uri="{9D8B030D-6E8A-4147-A177-3AD203B41FA5}">
                      <a16:colId xmlns:a16="http://schemas.microsoft.com/office/drawing/2014/main" xmlns="" val="3403981580"/>
                    </a:ext>
                  </a:extLst>
                </a:gridCol>
                <a:gridCol w="1682044">
                  <a:extLst>
                    <a:ext uri="{9D8B030D-6E8A-4147-A177-3AD203B41FA5}">
                      <a16:colId xmlns:a16="http://schemas.microsoft.com/office/drawing/2014/main" xmlns="" val="2129031148"/>
                    </a:ext>
                  </a:extLst>
                </a:gridCol>
                <a:gridCol w="1657503">
                  <a:extLst>
                    <a:ext uri="{9D8B030D-6E8A-4147-A177-3AD203B41FA5}">
                      <a16:colId xmlns:a16="http://schemas.microsoft.com/office/drawing/2014/main" xmlns="" val="1374238812"/>
                    </a:ext>
                  </a:extLst>
                </a:gridCol>
              </a:tblGrid>
              <a:tr h="2509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 smtClean="0">
                          <a:solidFill>
                            <a:srgbClr val="494849"/>
                          </a:solidFill>
                          <a:effectLst/>
                        </a:rPr>
                        <a:t>Component</a:t>
                      </a:r>
                      <a:endParaRPr lang="en-US" sz="1000" b="1" i="0" u="none" strike="noStrike" kern="1200" dirty="0">
                        <a:solidFill>
                          <a:srgbClr val="4948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 smtClean="0">
                          <a:solidFill>
                            <a:srgbClr val="494849"/>
                          </a:solidFill>
                          <a:effectLst/>
                        </a:rPr>
                        <a:t>Mercury</a:t>
                      </a:r>
                      <a:r>
                        <a:rPr lang="en-US" sz="1000" b="1" u="none" strike="noStrike" kern="1200" baseline="0" dirty="0" smtClean="0">
                          <a:solidFill>
                            <a:srgbClr val="494849"/>
                          </a:solidFill>
                          <a:effectLst/>
                        </a:rPr>
                        <a:t> v1.0</a:t>
                      </a:r>
                      <a:endParaRPr lang="en-US" sz="1000" b="1" i="0" u="none" strike="noStrike" kern="1200" dirty="0">
                        <a:solidFill>
                          <a:srgbClr val="4948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none" strike="noStrike" kern="1200" dirty="0" smtClean="0">
                          <a:solidFill>
                            <a:srgbClr val="494849"/>
                          </a:solidFill>
                          <a:effectLst/>
                        </a:rPr>
                        <a:t>Mercury v1.1</a:t>
                      </a:r>
                      <a:endParaRPr lang="en-US" sz="1000" b="1" i="0" u="none" strike="noStrike" kern="1200" dirty="0">
                        <a:solidFill>
                          <a:srgbClr val="49484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97306579"/>
                  </a:ext>
                </a:extLst>
              </a:tr>
              <a:tr h="250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Wi-Fi</a:t>
                      </a:r>
                      <a:r>
                        <a:rPr lang="en-US" sz="900" b="1" baseline="0" dirty="0" smtClean="0">
                          <a:solidFill>
                            <a:srgbClr val="494849"/>
                          </a:solidFill>
                        </a:rPr>
                        <a:t> 5 GHz </a:t>
                      </a:r>
                      <a:r>
                        <a:rPr lang="en-US" sz="900" b="1" baseline="0" dirty="0" err="1" smtClean="0">
                          <a:solidFill>
                            <a:srgbClr val="494849"/>
                          </a:solidFill>
                        </a:rPr>
                        <a:t>SoC</a:t>
                      </a:r>
                      <a:endParaRPr lang="en-US" sz="900" b="1" dirty="0" smtClean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 smtClean="0">
                          <a:solidFill>
                            <a:srgbClr val="494849"/>
                          </a:solidFill>
                        </a:rPr>
                        <a:t>Celeno</a:t>
                      </a:r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 CL2330</a:t>
                      </a:r>
                      <a:r>
                        <a:rPr lang="en-US" sz="900" b="1" baseline="0" dirty="0" smtClean="0">
                          <a:solidFill>
                            <a:srgbClr val="494849"/>
                          </a:solidFill>
                        </a:rPr>
                        <a:t> (3x3)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 smtClean="0">
                          <a:solidFill>
                            <a:srgbClr val="494849"/>
                          </a:solidFill>
                        </a:rPr>
                        <a:t>Celeno</a:t>
                      </a:r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 CL2440 (4x4)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93691564"/>
                  </a:ext>
                </a:extLst>
              </a:tr>
              <a:tr h="250904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Ethernet Switch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 smtClean="0">
                          <a:solidFill>
                            <a:srgbClr val="494849"/>
                          </a:solidFill>
                        </a:rPr>
                        <a:t>RealTek</a:t>
                      </a:r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 RTL8365MB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Lantiq PEB7082 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762005717"/>
                  </a:ext>
                </a:extLst>
              </a:tr>
              <a:tr h="250904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SLIC (Serial Line Interface Circuit)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 smtClean="0">
                          <a:solidFill>
                            <a:srgbClr val="494849"/>
                          </a:solidFill>
                        </a:rPr>
                        <a:t>Micro</a:t>
                      </a:r>
                      <a:r>
                        <a:rPr lang="en-US" sz="900" b="1" baseline="0" dirty="0" err="1" smtClean="0">
                          <a:solidFill>
                            <a:srgbClr val="494849"/>
                          </a:solidFill>
                        </a:rPr>
                        <a:t>semi</a:t>
                      </a:r>
                      <a:r>
                        <a:rPr lang="en-US" sz="900" b="1" baseline="0" dirty="0" smtClean="0">
                          <a:solidFill>
                            <a:srgbClr val="494849"/>
                          </a:solidFill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Le9662WQC 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Lantiq PEF32002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03392223"/>
                  </a:ext>
                </a:extLst>
              </a:tr>
              <a:tr h="250904"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Upstream PGA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Maxim MAX3521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 smtClean="0">
                          <a:solidFill>
                            <a:srgbClr val="494849"/>
                          </a:solidFill>
                        </a:rPr>
                        <a:t>MaxLinear</a:t>
                      </a:r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 MxL231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067453865"/>
                  </a:ext>
                </a:extLst>
              </a:tr>
              <a:tr h="250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5</a:t>
                      </a:r>
                      <a:r>
                        <a:rPr lang="en-US" sz="900" b="1" baseline="0" dirty="0" smtClean="0">
                          <a:solidFill>
                            <a:srgbClr val="494849"/>
                          </a:solidFill>
                        </a:rPr>
                        <a:t>GHz </a:t>
                      </a:r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Front</a:t>
                      </a:r>
                      <a:r>
                        <a:rPr lang="en-US" sz="900" b="1" baseline="0" dirty="0" smtClean="0">
                          <a:solidFill>
                            <a:srgbClr val="494849"/>
                          </a:solidFill>
                        </a:rPr>
                        <a:t> End Module (FEM)</a:t>
                      </a:r>
                      <a:endParaRPr lang="en-US" sz="900" b="1" dirty="0" smtClean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 smtClean="0">
                          <a:solidFill>
                            <a:srgbClr val="494849"/>
                          </a:solidFill>
                        </a:rPr>
                        <a:t>Richware</a:t>
                      </a:r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 RTC5637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err="1" smtClean="0">
                          <a:solidFill>
                            <a:srgbClr val="494849"/>
                          </a:solidFill>
                        </a:rPr>
                        <a:t>Richwave</a:t>
                      </a:r>
                      <a:r>
                        <a:rPr lang="en-US" sz="900" b="1" baseline="0" dirty="0" smtClean="0">
                          <a:solidFill>
                            <a:srgbClr val="494849"/>
                          </a:solidFill>
                        </a:rPr>
                        <a:t> RTC5638H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791126036"/>
                  </a:ext>
                </a:extLst>
              </a:tr>
              <a:tr h="250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HEATSINK Wi-Fi</a:t>
                      </a:r>
                      <a:r>
                        <a:rPr lang="en-US" sz="900" b="1" baseline="0" dirty="0" smtClean="0">
                          <a:solidFill>
                            <a:srgbClr val="494849"/>
                          </a:solidFill>
                        </a:rPr>
                        <a:t> 5 GHz</a:t>
                      </a:r>
                      <a:endParaRPr lang="en-US" sz="900" b="1" dirty="0" smtClean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No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solidFill>
                            <a:srgbClr val="494849"/>
                          </a:solidFill>
                        </a:rPr>
                        <a:t>Yes</a:t>
                      </a:r>
                      <a:endParaRPr lang="en-US" sz="900" b="1" dirty="0">
                        <a:solidFill>
                          <a:srgbClr val="494849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00944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50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UPC Wi-Fi Router</a:t>
            </a:r>
            <a:endParaRPr lang="nl-N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9" y="920995"/>
            <a:ext cx="6950799" cy="388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3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5" y="846976"/>
            <a:ext cx="3685554" cy="368555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38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40044" y="329569"/>
            <a:ext cx="7152492" cy="461665"/>
          </a:xfrm>
        </p:spPr>
        <p:txBody>
          <a:bodyPr/>
          <a:lstStyle/>
          <a:p>
            <a:pPr algn="ctr"/>
            <a:r>
              <a:rPr lang="hu-HU" sz="3000" cap="none" dirty="0" smtClean="0">
                <a:solidFill>
                  <a:srgbClr val="239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NETSCOUT AirCheck</a:t>
            </a:r>
            <a:r>
              <a:rPr lang="hu-HU" sz="3000" cap="none" dirty="0">
                <a:solidFill>
                  <a:srgbClr val="239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G2 WiFi </a:t>
            </a:r>
            <a:r>
              <a:rPr lang="hu-HU" sz="3000" cap="none" dirty="0" smtClean="0">
                <a:solidFill>
                  <a:srgbClr val="239B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teszter</a:t>
            </a:r>
            <a:endParaRPr lang="hu-HU" sz="3000" cap="none" dirty="0">
              <a:solidFill>
                <a:srgbClr val="239B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56" y="1110191"/>
            <a:ext cx="1895475" cy="3159125"/>
          </a:xfrm>
          <a:prstGeom prst="rect">
            <a:avLst/>
          </a:prstGeom>
        </p:spPr>
      </p:pic>
      <p:sp>
        <p:nvSpPr>
          <p:cNvPr id="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28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39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0354" y="282966"/>
            <a:ext cx="5730092" cy="461665"/>
          </a:xfrm>
        </p:spPr>
        <p:txBody>
          <a:bodyPr/>
          <a:lstStyle/>
          <a:p>
            <a:pPr algn="ctr"/>
            <a:r>
              <a:rPr lang="hu-HU" sz="3000" cap="none" dirty="0" err="1" smtClean="0">
                <a:solidFill>
                  <a:srgbClr val="239B98"/>
                </a:solidFill>
                <a:latin typeface="+mn-lt"/>
              </a:rPr>
              <a:t>Viavi</a:t>
            </a:r>
            <a:r>
              <a:rPr lang="hu-HU" sz="3000" cap="none" dirty="0" smtClean="0">
                <a:solidFill>
                  <a:srgbClr val="239B98"/>
                </a:solidFill>
                <a:latin typeface="+mn-lt"/>
              </a:rPr>
              <a:t> </a:t>
            </a:r>
            <a:r>
              <a:rPr lang="hu-HU" sz="3000" cap="none" dirty="0" err="1" smtClean="0">
                <a:solidFill>
                  <a:srgbClr val="239B98"/>
                </a:solidFill>
                <a:latin typeface="+mn-lt"/>
              </a:rPr>
              <a:t>one</a:t>
            </a:r>
            <a:r>
              <a:rPr lang="hu-HU" sz="3000" cap="none" dirty="0" smtClean="0">
                <a:solidFill>
                  <a:srgbClr val="239B98"/>
                </a:solidFill>
                <a:latin typeface="+mn-lt"/>
              </a:rPr>
              <a:t> </a:t>
            </a:r>
            <a:r>
              <a:rPr lang="hu-HU" sz="3000" cap="none" dirty="0" err="1" smtClean="0">
                <a:solidFill>
                  <a:srgbClr val="239B98"/>
                </a:solidFill>
                <a:latin typeface="+mn-lt"/>
              </a:rPr>
              <a:t>expert</a:t>
            </a:r>
            <a:r>
              <a:rPr lang="hu-HU" sz="3000" cap="none" dirty="0" smtClean="0">
                <a:solidFill>
                  <a:srgbClr val="239B98"/>
                </a:solidFill>
                <a:latin typeface="+mn-lt"/>
              </a:rPr>
              <a:t> CATV onx-630</a:t>
            </a:r>
            <a:endParaRPr lang="hu-HU" sz="3000" cap="none" dirty="0">
              <a:solidFill>
                <a:srgbClr val="239B98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14" y="995219"/>
            <a:ext cx="2718722" cy="3729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90" y="950930"/>
            <a:ext cx="2264314" cy="3773857"/>
          </a:xfrm>
          <a:prstGeom prst="rect">
            <a:avLst/>
          </a:prstGeom>
        </p:spPr>
      </p:pic>
      <p:sp>
        <p:nvSpPr>
          <p:cNvPr id="8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24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Wi-fi alapok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95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250908"/>
            <a:ext cx="2194906" cy="437043"/>
          </a:xfrm>
        </p:spPr>
        <p:txBody>
          <a:bodyPr/>
          <a:lstStyle/>
          <a:p>
            <a:r>
              <a:rPr lang="hu-HU" dirty="0" smtClean="0"/>
              <a:t>Haller Gardens Office 3. emelet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2"/>
          </p:nvPr>
        </p:nvSpPr>
        <p:spPr>
          <a:xfrm>
            <a:off x="911479" y="1686433"/>
            <a:ext cx="2194906" cy="3007967"/>
          </a:xfrm>
        </p:spPr>
        <p:txBody>
          <a:bodyPr/>
          <a:lstStyle/>
          <a:p>
            <a:pPr algn="just"/>
            <a:r>
              <a:rPr lang="hu-HU" dirty="0" smtClean="0"/>
              <a:t>Az irodát vasbeton fal határolja körül, a lépcsőházaknál és szakaszhatároknál tűzzáró ajtók vannak beépítve. A 3. emelet ezen részét nagyrészt a közösségi tér és a nappali, valamint 2 tárgyaló foglalja el. Ezek falazata </a:t>
            </a:r>
            <a:r>
              <a:rPr lang="hu-HU" dirty="0" smtClean="0"/>
              <a:t>gipszkartonból </a:t>
            </a:r>
            <a:r>
              <a:rPr lang="hu-HU" dirty="0" smtClean="0"/>
              <a:t>készült.</a:t>
            </a:r>
          </a:p>
          <a:p>
            <a:pPr algn="just"/>
            <a:endParaRPr lang="hu-HU" dirty="0" smtClean="0"/>
          </a:p>
          <a:p>
            <a:pPr algn="just"/>
            <a:r>
              <a:rPr lang="hu-HU" b="1" dirty="0" smtClean="0"/>
              <a:t>A számok a </a:t>
            </a:r>
            <a:r>
              <a:rPr lang="hu-HU" b="1" dirty="0" smtClean="0"/>
              <a:t>következőkben </a:t>
            </a:r>
            <a:r>
              <a:rPr lang="hu-HU" b="1" dirty="0" smtClean="0"/>
              <a:t>bemutatott mérések helyét jelölik, az AP pedig UPC </a:t>
            </a:r>
            <a:r>
              <a:rPr lang="hu-HU" b="1" dirty="0" err="1" smtClean="0"/>
              <a:t>Wi-Fi</a:t>
            </a:r>
            <a:r>
              <a:rPr lang="hu-HU" b="1" dirty="0" smtClean="0"/>
              <a:t> </a:t>
            </a:r>
            <a:r>
              <a:rPr lang="hu-HU" b="1" dirty="0" smtClean="0"/>
              <a:t>routerének helyzetét.</a:t>
            </a:r>
            <a:endParaRPr lang="en-US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Mérés helyszíne</a:t>
            </a:r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83894" y="1925470"/>
            <a:ext cx="358766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71556" y="1925470"/>
            <a:ext cx="0" cy="16154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51685" y="1925470"/>
            <a:ext cx="0" cy="54527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91135" y="1925470"/>
            <a:ext cx="0" cy="54527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655483" y="1925470"/>
            <a:ext cx="0" cy="54527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29619" y="1925470"/>
            <a:ext cx="0" cy="545278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83894" y="1925470"/>
            <a:ext cx="0" cy="8467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83894" y="2757126"/>
            <a:ext cx="2818032" cy="109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84455" y="2757126"/>
            <a:ext cx="5024" cy="6079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317188" y="2757126"/>
            <a:ext cx="1675" cy="77372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22212" y="3540897"/>
            <a:ext cx="97971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301926" y="2757127"/>
            <a:ext cx="0" cy="7837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791136" y="2470748"/>
            <a:ext cx="460549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251685" y="2470748"/>
            <a:ext cx="819871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079281" y="2757125"/>
            <a:ext cx="5024" cy="6079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884454" y="3365051"/>
            <a:ext cx="20403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84455" y="3365050"/>
            <a:ext cx="0" cy="17584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088492" y="3365050"/>
            <a:ext cx="0" cy="17584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362159" y="2079536"/>
            <a:ext cx="256480" cy="19774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94849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340985" y="1480116"/>
            <a:ext cx="3838222" cy="2506133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4" name="Straight Connector 53"/>
          <p:cNvCxnSpPr/>
          <p:nvPr/>
        </p:nvCxnSpPr>
        <p:spPr>
          <a:xfrm>
            <a:off x="5275534" y="2757125"/>
            <a:ext cx="0" cy="773724"/>
          </a:xfrm>
          <a:prstGeom prst="line">
            <a:avLst/>
          </a:prstGeom>
          <a:ln w="19050">
            <a:solidFill>
              <a:srgbClr val="4948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773677" y="2767174"/>
            <a:ext cx="6824" cy="763675"/>
          </a:xfrm>
          <a:prstGeom prst="line">
            <a:avLst/>
          </a:prstGeom>
          <a:ln w="19050">
            <a:solidFill>
              <a:srgbClr val="49484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275535" y="3530849"/>
            <a:ext cx="504966" cy="0"/>
          </a:xfrm>
          <a:prstGeom prst="line">
            <a:avLst/>
          </a:prstGeom>
          <a:ln w="19050">
            <a:solidFill>
              <a:srgbClr val="4948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319704" y="2062120"/>
            <a:ext cx="385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smtClean="0">
                <a:solidFill>
                  <a:srgbClr val="239B98"/>
                </a:solidFill>
              </a:rPr>
              <a:t>AP</a:t>
            </a:r>
            <a:endParaRPr lang="hu-HU" sz="1000" b="1" dirty="0">
              <a:solidFill>
                <a:srgbClr val="239B98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12222" y="2222839"/>
            <a:ext cx="29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239B98"/>
                </a:solidFill>
              </a:rPr>
              <a:t>1</a:t>
            </a:r>
            <a:endParaRPr lang="hu-HU" sz="1200" b="1" dirty="0">
              <a:solidFill>
                <a:srgbClr val="239B98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13403" y="3020876"/>
            <a:ext cx="29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239B98"/>
                </a:solidFill>
              </a:rPr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99249" y="2067427"/>
            <a:ext cx="29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239B98"/>
                </a:solidFill>
              </a:rPr>
              <a:t>2</a:t>
            </a:r>
            <a:endParaRPr lang="hu-HU" sz="1200" b="1" dirty="0">
              <a:solidFill>
                <a:srgbClr val="239B98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74960" y="2065602"/>
            <a:ext cx="29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239B98"/>
                </a:solidFill>
              </a:rPr>
              <a:t>3</a:t>
            </a:r>
            <a:endParaRPr lang="hu-HU" sz="1200" b="1" dirty="0">
              <a:solidFill>
                <a:srgbClr val="239B98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72950" y="3329079"/>
            <a:ext cx="29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239B98"/>
                </a:solidFill>
              </a:rPr>
              <a:t>4</a:t>
            </a:r>
            <a:endParaRPr lang="hu-HU" sz="1200" b="1" dirty="0">
              <a:solidFill>
                <a:srgbClr val="239B98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45588" y="3279786"/>
            <a:ext cx="29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239B98"/>
                </a:solidFill>
              </a:rPr>
              <a:t>5</a:t>
            </a:r>
            <a:endParaRPr lang="hu-HU" sz="1200" b="1" dirty="0">
              <a:solidFill>
                <a:srgbClr val="239B98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9738" y="2284101"/>
            <a:ext cx="295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>
                <a:solidFill>
                  <a:srgbClr val="239B98"/>
                </a:solidFill>
              </a:rPr>
              <a:t>6</a:t>
            </a:r>
            <a:endParaRPr lang="hu-HU" sz="1200" b="1" dirty="0">
              <a:solidFill>
                <a:srgbClr val="239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43" y="1004742"/>
            <a:ext cx="1895475" cy="31591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11544" y="4945918"/>
            <a:ext cx="2133600" cy="215444"/>
          </a:xfrm>
        </p:spPr>
        <p:txBody>
          <a:bodyPr/>
          <a:lstStyle/>
          <a:p>
            <a:fld id="{46805F6F-5F43-4CEF-ACE7-03EB4D637246}" type="slidenum">
              <a:rPr lang="nl-NL" smtClean="0"/>
              <a:t>41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1643" y="304617"/>
            <a:ext cx="8532000" cy="461665"/>
          </a:xfrm>
        </p:spPr>
        <p:txBody>
          <a:bodyPr/>
          <a:lstStyle/>
          <a:p>
            <a:pPr algn="ctr"/>
            <a:r>
              <a:rPr lang="hu-HU" sz="3000" cap="none" dirty="0" smtClean="0">
                <a:solidFill>
                  <a:srgbClr val="239B98"/>
                </a:solidFill>
                <a:latin typeface="+mn-lt"/>
              </a:rPr>
              <a:t>Azonos </a:t>
            </a:r>
            <a:r>
              <a:rPr lang="hu-HU" sz="3000" cap="none" dirty="0" smtClean="0">
                <a:solidFill>
                  <a:srgbClr val="239B98"/>
                </a:solidFill>
                <a:latin typeface="+mn-lt"/>
              </a:rPr>
              <a:t>helyiségen </a:t>
            </a:r>
            <a:r>
              <a:rPr lang="hu-HU" sz="3000" cap="none" dirty="0" smtClean="0">
                <a:solidFill>
                  <a:srgbClr val="239B98"/>
                </a:solidFill>
                <a:latin typeface="+mn-lt"/>
              </a:rPr>
              <a:t>belüli mérések </a:t>
            </a:r>
            <a:r>
              <a:rPr lang="hu-HU" sz="2000" cap="none" dirty="0" smtClean="0">
                <a:solidFill>
                  <a:srgbClr val="C0C0C0"/>
                </a:solidFill>
                <a:latin typeface="+mn-lt"/>
              </a:rPr>
              <a:t>(1)</a:t>
            </a:r>
            <a:endParaRPr lang="hu-HU" sz="2000" cap="none" dirty="0">
              <a:solidFill>
                <a:srgbClr val="C0C0C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66" y="1004742"/>
            <a:ext cx="1895475" cy="3159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3119" y="4305501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Modemmel egy térben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2785574" y="4305501"/>
            <a:ext cx="2315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több eszköz is csatlakozott</a:t>
            </a:r>
            <a:endParaRPr lang="hu-HU" dirty="0"/>
          </a:p>
        </p:txBody>
      </p:sp>
      <p:sp>
        <p:nvSpPr>
          <p:cNvPr id="11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pic>
        <p:nvPicPr>
          <p:cNvPr id="12" name="Kép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99" y="1004742"/>
            <a:ext cx="1895475" cy="3159125"/>
          </a:xfrm>
          <a:prstGeom prst="rect">
            <a:avLst/>
          </a:prstGeom>
        </p:spPr>
      </p:pic>
      <p:cxnSp>
        <p:nvCxnSpPr>
          <p:cNvPr id="15" name="Egyenes összekötő nyíllal 6"/>
          <p:cNvCxnSpPr/>
          <p:nvPr/>
        </p:nvCxnSpPr>
        <p:spPr>
          <a:xfrm>
            <a:off x="6480575" y="3205813"/>
            <a:ext cx="951583" cy="106421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8"/>
          <p:cNvCxnSpPr/>
          <p:nvPr/>
        </p:nvCxnSpPr>
        <p:spPr>
          <a:xfrm>
            <a:off x="6287328" y="2024135"/>
            <a:ext cx="1534491" cy="98995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0"/>
          <p:cNvSpPr txBox="1"/>
          <p:nvPr/>
        </p:nvSpPr>
        <p:spPr>
          <a:xfrm>
            <a:off x="5148428" y="1830144"/>
            <a:ext cx="163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5GHz térerő Santiago tárgyaló</a:t>
            </a:r>
            <a:endParaRPr lang="hu-HU" sz="1200" dirty="0"/>
          </a:p>
        </p:txBody>
      </p:sp>
      <p:sp>
        <p:nvSpPr>
          <p:cNvPr id="18" name="Szövegdoboz 11"/>
          <p:cNvSpPr txBox="1"/>
          <p:nvPr/>
        </p:nvSpPr>
        <p:spPr>
          <a:xfrm>
            <a:off x="5169476" y="3082132"/>
            <a:ext cx="163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2,4 </a:t>
            </a:r>
            <a:r>
              <a:rPr lang="hu-HU" sz="1200" dirty="0" err="1" smtClean="0"/>
              <a:t>GHz</a:t>
            </a:r>
            <a:r>
              <a:rPr lang="hu-HU" sz="1200" dirty="0" smtClean="0"/>
              <a:t> térerő a Santiago tárgyalóban</a:t>
            </a:r>
            <a:endParaRPr lang="hu-HU" sz="1200" dirty="0"/>
          </a:p>
        </p:txBody>
      </p:sp>
      <p:cxnSp>
        <p:nvCxnSpPr>
          <p:cNvPr id="19" name="Egyenes összekötő nyíllal 13"/>
          <p:cNvCxnSpPr/>
          <p:nvPr/>
        </p:nvCxnSpPr>
        <p:spPr>
          <a:xfrm flipV="1">
            <a:off x="6654636" y="2560821"/>
            <a:ext cx="1974574" cy="4184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6"/>
          <p:cNvSpPr txBox="1"/>
          <p:nvPr/>
        </p:nvSpPr>
        <p:spPr>
          <a:xfrm>
            <a:off x="5154177" y="2295180"/>
            <a:ext cx="165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5GHz térerő közösségi térben a modem közelében</a:t>
            </a:r>
            <a:endParaRPr lang="hu-HU" sz="1200" dirty="0"/>
          </a:p>
        </p:txBody>
      </p:sp>
      <p:sp>
        <p:nvSpPr>
          <p:cNvPr id="21" name="Szövegdoboz 18"/>
          <p:cNvSpPr txBox="1"/>
          <p:nvPr/>
        </p:nvSpPr>
        <p:spPr>
          <a:xfrm>
            <a:off x="5164491" y="986736"/>
            <a:ext cx="176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b="1" dirty="0" smtClean="0">
                <a:solidFill>
                  <a:srgbClr val="239B98"/>
                </a:solidFill>
              </a:rPr>
              <a:t>A kék kitöltésű a 2,4GHz-es térerő, a kitöltés nélküli az 5GHz-es térerő az idő függvényében</a:t>
            </a:r>
            <a:endParaRPr lang="hu-HU" sz="1000" b="1" dirty="0">
              <a:solidFill>
                <a:srgbClr val="239B98"/>
              </a:solidFill>
            </a:endParaRPr>
          </a:p>
        </p:txBody>
      </p:sp>
      <p:cxnSp>
        <p:nvCxnSpPr>
          <p:cNvPr id="22" name="Egyenes összekötő nyíllal 19"/>
          <p:cNvCxnSpPr/>
          <p:nvPr/>
        </p:nvCxnSpPr>
        <p:spPr>
          <a:xfrm flipV="1">
            <a:off x="6717412" y="2897466"/>
            <a:ext cx="1916225" cy="96474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5189511" y="3556680"/>
            <a:ext cx="165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2,4 </a:t>
            </a:r>
            <a:r>
              <a:rPr lang="hu-HU" sz="1200" dirty="0" err="1" smtClean="0"/>
              <a:t>GHz</a:t>
            </a:r>
            <a:r>
              <a:rPr lang="hu-HU" sz="1200" dirty="0" smtClean="0"/>
              <a:t> térerő közösségi térben a modem közelében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9481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5" y="1035402"/>
            <a:ext cx="1895475" cy="31591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42</a:t>
            </a:fld>
            <a:endParaRPr lang="nl-N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2936" y="306991"/>
            <a:ext cx="8532000" cy="461665"/>
          </a:xfrm>
        </p:spPr>
        <p:txBody>
          <a:bodyPr/>
          <a:lstStyle/>
          <a:p>
            <a:pPr algn="ctr"/>
            <a:r>
              <a:rPr lang="hu-HU" sz="3000" cap="none" dirty="0" smtClean="0">
                <a:solidFill>
                  <a:srgbClr val="239B98"/>
                </a:solidFill>
                <a:latin typeface="+mn-lt"/>
              </a:rPr>
              <a:t>Gipszkarton falak hatása a wifi jelre </a:t>
            </a:r>
            <a:r>
              <a:rPr lang="hu-HU" sz="2000" cap="none" dirty="0" smtClean="0">
                <a:solidFill>
                  <a:srgbClr val="C0C0C0"/>
                </a:solidFill>
                <a:latin typeface="+mn-lt"/>
              </a:rPr>
              <a:t>(2,3)</a:t>
            </a:r>
            <a:endParaRPr lang="hu-HU" sz="2000" cap="none" dirty="0">
              <a:solidFill>
                <a:srgbClr val="239B98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78" y="1035401"/>
            <a:ext cx="1895475" cy="3159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89" y="1035400"/>
            <a:ext cx="1895475" cy="3159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14724" y="4322430"/>
            <a:ext cx="189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 fal mögötti mérések</a:t>
            </a:r>
            <a:endParaRPr lang="hu-H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22" y="1035400"/>
            <a:ext cx="1895475" cy="3159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4076" y="4322430"/>
            <a:ext cx="270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3</a:t>
            </a:r>
            <a:r>
              <a:rPr lang="hu-HU" dirty="0" smtClean="0"/>
              <a:t> fal mögötti mérések, Santiago</a:t>
            </a:r>
            <a:endParaRPr lang="hu-HU" dirty="0"/>
          </a:p>
        </p:txBody>
      </p:sp>
      <p:sp>
        <p:nvSpPr>
          <p:cNvPr id="15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02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70" y="949312"/>
            <a:ext cx="1931113" cy="321852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43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71" y="949312"/>
            <a:ext cx="1931113" cy="3218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5370" y="4238932"/>
            <a:ext cx="192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Tükör téve a modem</a:t>
            </a:r>
          </a:p>
          <a:p>
            <a:pPr algn="ctr"/>
            <a:r>
              <a:rPr lang="hu-HU" dirty="0"/>
              <a:t>é</a:t>
            </a:r>
            <a:r>
              <a:rPr lang="hu-HU" dirty="0" smtClean="0"/>
              <a:t>s a műszer közé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3100038" y="4238932"/>
            <a:ext cx="193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Tükör nélkül ugyanazon a ponton</a:t>
            </a:r>
            <a:endParaRPr lang="hu-HU" dirty="0"/>
          </a:p>
        </p:txBody>
      </p:sp>
      <p:sp>
        <p:nvSpPr>
          <p:cNvPr id="11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929976" y="227816"/>
            <a:ext cx="44662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b="1" spc="-150" dirty="0" smtClean="0">
                <a:solidFill>
                  <a:srgbClr val="239B98"/>
                </a:solidFill>
              </a:rPr>
              <a:t>Tükör hatása </a:t>
            </a:r>
            <a:r>
              <a:rPr lang="hu-HU" sz="3000" b="1" spc="-150" dirty="0">
                <a:solidFill>
                  <a:srgbClr val="239B98"/>
                </a:solidFill>
              </a:rPr>
              <a:t>a wifi </a:t>
            </a:r>
            <a:r>
              <a:rPr lang="hu-HU" sz="3000" b="1" spc="-150" dirty="0" smtClean="0">
                <a:solidFill>
                  <a:srgbClr val="239B98"/>
                </a:solidFill>
              </a:rPr>
              <a:t>jelre </a:t>
            </a:r>
            <a:r>
              <a:rPr lang="hu-HU" sz="2000" b="1" dirty="0" smtClean="0">
                <a:solidFill>
                  <a:srgbClr val="C0C0C0"/>
                </a:solidFill>
              </a:rPr>
              <a:t>(3)</a:t>
            </a:r>
            <a:endParaRPr lang="hu-HU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191338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84" y="941633"/>
            <a:ext cx="1942015" cy="322695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44</a:t>
            </a:fld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3166170" y="4227409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Lépcsőházban nyitott </a:t>
            </a:r>
          </a:p>
          <a:p>
            <a:pPr algn="ctr"/>
            <a:r>
              <a:rPr lang="hu-HU" dirty="0" smtClean="0"/>
              <a:t>második ajtónál</a:t>
            </a:r>
            <a:endParaRPr lang="hu-H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3" y="941633"/>
            <a:ext cx="1936171" cy="3226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8476" y="4280235"/>
            <a:ext cx="236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Lépcsőházban 2 ajtó között</a:t>
            </a:r>
            <a:endParaRPr lang="hu-H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76" y="941633"/>
            <a:ext cx="1936171" cy="3226952"/>
          </a:xfrm>
          <a:prstGeom prst="rect">
            <a:avLst/>
          </a:prstGeom>
        </p:spPr>
      </p:pic>
      <p:sp>
        <p:nvSpPr>
          <p:cNvPr id="12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929976" y="216527"/>
            <a:ext cx="59166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b="1" spc="-150" dirty="0" smtClean="0">
                <a:solidFill>
                  <a:srgbClr val="239B98"/>
                </a:solidFill>
              </a:rPr>
              <a:t>Vasbeton </a:t>
            </a:r>
            <a:r>
              <a:rPr lang="hu-HU" sz="3000" b="1" spc="-150" dirty="0">
                <a:solidFill>
                  <a:srgbClr val="239B98"/>
                </a:solidFill>
              </a:rPr>
              <a:t>falak hatása a wifi </a:t>
            </a:r>
            <a:r>
              <a:rPr lang="hu-HU" sz="3000" b="1" spc="-150" dirty="0" smtClean="0">
                <a:solidFill>
                  <a:srgbClr val="239B98"/>
                </a:solidFill>
              </a:rPr>
              <a:t>jelre </a:t>
            </a:r>
            <a:r>
              <a:rPr lang="hu-HU" sz="2000" b="1" dirty="0" smtClean="0">
                <a:solidFill>
                  <a:srgbClr val="C0C0C0"/>
                </a:solidFill>
              </a:rPr>
              <a:t>(4)</a:t>
            </a:r>
            <a:endParaRPr lang="hu-HU" sz="2000" b="1" spc="-150" dirty="0"/>
          </a:p>
        </p:txBody>
      </p:sp>
      <p:sp>
        <p:nvSpPr>
          <p:cNvPr id="16" name="Szövegdoboz 5"/>
          <p:cNvSpPr txBox="1"/>
          <p:nvPr/>
        </p:nvSpPr>
        <p:spPr>
          <a:xfrm>
            <a:off x="5481731" y="2555109"/>
            <a:ext cx="121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1m-en belüli elmozdulás teljes térerősség megszűnésé-hez vezet</a:t>
            </a:r>
            <a:endParaRPr lang="hu-HU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613451" y="2860158"/>
            <a:ext cx="1881963" cy="637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45</a:t>
            </a:fld>
            <a:endParaRPr lang="nl-NL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84" y="951028"/>
            <a:ext cx="1936539" cy="322756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1" y="951028"/>
            <a:ext cx="1936539" cy="3227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3185" y="4272679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Lépcsőházban nyitott ajtó</a:t>
            </a:r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848114" y="4267758"/>
            <a:ext cx="2303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Lépcsőházban csukott ajtó</a:t>
            </a:r>
            <a:endParaRPr lang="hu-H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30" y="951028"/>
            <a:ext cx="1925417" cy="3227565"/>
          </a:xfrm>
          <a:prstGeom prst="rect">
            <a:avLst/>
          </a:prstGeom>
        </p:spPr>
      </p:pic>
      <p:sp>
        <p:nvSpPr>
          <p:cNvPr id="13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14" name="Rectangle 13"/>
          <p:cNvSpPr/>
          <p:nvPr/>
        </p:nvSpPr>
        <p:spPr>
          <a:xfrm>
            <a:off x="929976" y="216527"/>
            <a:ext cx="58797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b="1" spc="-150" dirty="0" smtClean="0">
                <a:solidFill>
                  <a:srgbClr val="239B98"/>
                </a:solidFill>
              </a:rPr>
              <a:t>Vasbeton </a:t>
            </a:r>
            <a:r>
              <a:rPr lang="hu-HU" sz="3000" b="1" spc="-150" dirty="0">
                <a:solidFill>
                  <a:srgbClr val="239B98"/>
                </a:solidFill>
              </a:rPr>
              <a:t>falak hatása a wifi </a:t>
            </a:r>
            <a:r>
              <a:rPr lang="hu-HU" sz="3000" b="1" spc="-150" dirty="0" smtClean="0">
                <a:solidFill>
                  <a:srgbClr val="239B98"/>
                </a:solidFill>
              </a:rPr>
              <a:t>jelre</a:t>
            </a:r>
            <a:r>
              <a:rPr lang="hu-HU" sz="2000" b="1" spc="-150" dirty="0" smtClean="0">
                <a:solidFill>
                  <a:srgbClr val="239B98"/>
                </a:solidFill>
              </a:rPr>
              <a:t> </a:t>
            </a:r>
            <a:r>
              <a:rPr lang="hu-HU" sz="2000" b="1" dirty="0" smtClean="0">
                <a:solidFill>
                  <a:srgbClr val="C0C0C0"/>
                </a:solidFill>
              </a:rPr>
              <a:t>(5)</a:t>
            </a:r>
            <a:endParaRPr lang="hu-HU" sz="2000" b="1" spc="-15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445845" y="2838120"/>
            <a:ext cx="1794388" cy="245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zövegdoboz 5"/>
          <p:cNvSpPr txBox="1"/>
          <p:nvPr/>
        </p:nvSpPr>
        <p:spPr>
          <a:xfrm>
            <a:off x="5436125" y="2479917"/>
            <a:ext cx="121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Tűzzáró ajtó nyitása azonnali térerősség növekedést eredményezett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9011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7" y="947584"/>
            <a:ext cx="1946692" cy="324448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46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93" y="947585"/>
            <a:ext cx="1946691" cy="3244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9719" y="4239152"/>
            <a:ext cx="20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Eltávolodva 25 méterre </a:t>
            </a:r>
          </a:p>
          <a:p>
            <a:pPr algn="ctr"/>
            <a:r>
              <a:rPr lang="hu-HU" dirty="0" smtClean="0"/>
              <a:t>a modemtől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3146526" y="4239152"/>
            <a:ext cx="20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Eltávolodva 35 méterre </a:t>
            </a:r>
          </a:p>
          <a:p>
            <a:pPr algn="ctr"/>
            <a:r>
              <a:rPr lang="hu-HU" dirty="0" smtClean="0"/>
              <a:t>a modemtől</a:t>
            </a:r>
            <a:endParaRPr lang="hu-HU" dirty="0"/>
          </a:p>
        </p:txBody>
      </p:sp>
      <p:sp>
        <p:nvSpPr>
          <p:cNvPr id="12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13" name="Rectangle 12"/>
          <p:cNvSpPr/>
          <p:nvPr/>
        </p:nvSpPr>
        <p:spPr>
          <a:xfrm>
            <a:off x="929976" y="216527"/>
            <a:ext cx="50064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b="1" spc="-150" dirty="0" smtClean="0">
                <a:solidFill>
                  <a:srgbClr val="239B98"/>
                </a:solidFill>
              </a:rPr>
              <a:t>Távolság hatása </a:t>
            </a:r>
            <a:r>
              <a:rPr lang="hu-HU" sz="3000" b="1" spc="-150" dirty="0">
                <a:solidFill>
                  <a:srgbClr val="239B98"/>
                </a:solidFill>
              </a:rPr>
              <a:t>a wifi </a:t>
            </a:r>
            <a:r>
              <a:rPr lang="hu-HU" sz="3000" b="1" spc="-150" dirty="0" smtClean="0">
                <a:solidFill>
                  <a:srgbClr val="239B98"/>
                </a:solidFill>
              </a:rPr>
              <a:t>jelre </a:t>
            </a:r>
            <a:r>
              <a:rPr lang="hu-HU" sz="2000" b="1" dirty="0" smtClean="0">
                <a:solidFill>
                  <a:srgbClr val="C0C0C0"/>
                </a:solidFill>
              </a:rPr>
              <a:t>(6)</a:t>
            </a:r>
            <a:endParaRPr lang="hu-HU" sz="2000" b="1" spc="-150" dirty="0"/>
          </a:p>
        </p:txBody>
      </p:sp>
      <p:sp>
        <p:nvSpPr>
          <p:cNvPr id="14" name="TextBox 13"/>
          <p:cNvSpPr txBox="1"/>
          <p:nvPr/>
        </p:nvSpPr>
        <p:spPr>
          <a:xfrm>
            <a:off x="5348175" y="2016646"/>
            <a:ext cx="14407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/>
              <a:t>Távolság hatására jól látható ahogy </a:t>
            </a:r>
            <a:r>
              <a:rPr lang="hu-HU" sz="1200" dirty="0"/>
              <a:t>a 2,4GHz-en a térerősség a kritikus érték közelében, de 5GHz-en még gyenge, de elfogadható a térerősség.</a:t>
            </a:r>
          </a:p>
        </p:txBody>
      </p:sp>
      <p:pic>
        <p:nvPicPr>
          <p:cNvPr id="17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28" y="947584"/>
            <a:ext cx="1948578" cy="324763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6613451" y="2860158"/>
            <a:ext cx="2126512" cy="691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82" y="946600"/>
            <a:ext cx="1940546" cy="323424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66742" y="1870648"/>
            <a:ext cx="1636973" cy="2308324"/>
          </a:xfrm>
        </p:spPr>
        <p:txBody>
          <a:bodyPr/>
          <a:lstStyle/>
          <a:p>
            <a:pPr algn="ctr"/>
            <a:r>
              <a:rPr lang="hu-HU" sz="1200" dirty="0">
                <a:solidFill>
                  <a:srgbClr val="494849"/>
                </a:solidFill>
              </a:rPr>
              <a:t>A mikró által keltett zavarok  </a:t>
            </a:r>
            <a:r>
              <a:rPr lang="hu-HU" sz="1200" dirty="0" smtClean="0">
                <a:solidFill>
                  <a:srgbClr val="494849"/>
                </a:solidFill>
              </a:rPr>
              <a:t>2,4 </a:t>
            </a:r>
            <a:r>
              <a:rPr lang="hu-HU" sz="1200" dirty="0" err="1" smtClean="0">
                <a:solidFill>
                  <a:srgbClr val="494849"/>
                </a:solidFill>
              </a:rPr>
              <a:t>GHz-en</a:t>
            </a:r>
            <a:r>
              <a:rPr lang="hu-HU" sz="1200" dirty="0" smtClean="0">
                <a:solidFill>
                  <a:srgbClr val="494849"/>
                </a:solidFill>
              </a:rPr>
              <a:t> </a:t>
            </a:r>
            <a:r>
              <a:rPr lang="hu-HU" sz="1200" dirty="0">
                <a:solidFill>
                  <a:srgbClr val="494849"/>
                </a:solidFill>
              </a:rPr>
              <a:t>teljes térerő eséshez </a:t>
            </a:r>
            <a:r>
              <a:rPr lang="hu-HU" sz="1200" dirty="0" smtClean="0">
                <a:solidFill>
                  <a:srgbClr val="494849"/>
                </a:solidFill>
              </a:rPr>
              <a:t>vezetnek.</a:t>
            </a:r>
          </a:p>
          <a:p>
            <a:pPr algn="ctr"/>
            <a:endParaRPr lang="hu-HU" sz="1200" dirty="0" smtClean="0">
              <a:solidFill>
                <a:srgbClr val="494849"/>
              </a:solidFill>
            </a:endParaRPr>
          </a:p>
          <a:p>
            <a:pPr algn="ctr"/>
            <a:endParaRPr lang="hu-HU" sz="1200" dirty="0">
              <a:solidFill>
                <a:srgbClr val="494849"/>
              </a:solidFill>
            </a:endParaRPr>
          </a:p>
          <a:p>
            <a:pPr algn="ctr"/>
            <a:r>
              <a:rPr lang="hu-HU" sz="1200" dirty="0">
                <a:solidFill>
                  <a:srgbClr val="494849"/>
                </a:solidFill>
              </a:rPr>
              <a:t>Mosogató gépbe helyezve a műszert, </a:t>
            </a:r>
            <a:r>
              <a:rPr lang="hu-HU" sz="1200" dirty="0" smtClean="0">
                <a:solidFill>
                  <a:srgbClr val="494849"/>
                </a:solidFill>
              </a:rPr>
              <a:t>5 </a:t>
            </a:r>
            <a:r>
              <a:rPr lang="hu-HU" sz="1200" dirty="0" err="1" smtClean="0">
                <a:solidFill>
                  <a:srgbClr val="494849"/>
                </a:solidFill>
              </a:rPr>
              <a:t>GHz-en</a:t>
            </a:r>
            <a:r>
              <a:rPr lang="hu-HU" sz="1200" dirty="0" smtClean="0">
                <a:solidFill>
                  <a:srgbClr val="494849"/>
                </a:solidFill>
              </a:rPr>
              <a:t> </a:t>
            </a:r>
            <a:r>
              <a:rPr lang="hu-HU" sz="1200" dirty="0">
                <a:solidFill>
                  <a:srgbClr val="494849"/>
                </a:solidFill>
              </a:rPr>
              <a:t>még használható térerősség </a:t>
            </a:r>
            <a:r>
              <a:rPr lang="hu-HU" sz="1200" dirty="0" smtClean="0">
                <a:solidFill>
                  <a:srgbClr val="494849"/>
                </a:solidFill>
              </a:rPr>
              <a:t>mérhető.</a:t>
            </a:r>
            <a:endParaRPr lang="hu-HU" sz="1200" dirty="0">
              <a:solidFill>
                <a:srgbClr val="494849"/>
              </a:solidFill>
            </a:endParaRPr>
          </a:p>
          <a:p>
            <a:endParaRPr lang="nl-NL" sz="1200" dirty="0">
              <a:solidFill>
                <a:srgbClr val="49484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46" y="946600"/>
            <a:ext cx="1947887" cy="3234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24" y="946600"/>
            <a:ext cx="1939423" cy="32323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9882" y="4233538"/>
            <a:ext cx="4054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Mosogatógépben és a korábban bekapcsolt mikrosütő közelében</a:t>
            </a:r>
            <a:endParaRPr lang="hu-HU" dirty="0"/>
          </a:p>
        </p:txBody>
      </p:sp>
      <p:sp>
        <p:nvSpPr>
          <p:cNvPr id="11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929976" y="216527"/>
            <a:ext cx="31806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b="1" spc="-150" dirty="0" smtClean="0">
                <a:solidFill>
                  <a:srgbClr val="239B98"/>
                </a:solidFill>
              </a:rPr>
              <a:t>Extreme testing </a:t>
            </a:r>
            <a:r>
              <a:rPr lang="hu-HU" sz="2000" b="1" dirty="0" smtClean="0">
                <a:solidFill>
                  <a:srgbClr val="C0C0C0"/>
                </a:solidFill>
              </a:rPr>
              <a:t>(7)</a:t>
            </a:r>
            <a:endParaRPr lang="hu-HU" sz="2000" b="1" spc="-15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709144" y="2222205"/>
            <a:ext cx="967563" cy="1063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28158" y="3125972"/>
            <a:ext cx="1878148" cy="341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531844" y="2233368"/>
            <a:ext cx="711946" cy="658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7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/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Wi-Fi tuning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 smtClean="0"/>
              <a:t>avagy</a:t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hogyan állítsuk be az otthoni wifi hálózatot, hogy kihozzuk belőle a maximumot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pPr/>
              <a:t>48</a:t>
            </a:fld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2678998"/>
            <a:ext cx="2194906" cy="437043"/>
          </a:xfrm>
        </p:spPr>
        <p:txBody>
          <a:bodyPr/>
          <a:lstStyle/>
          <a:p>
            <a:r>
              <a:rPr lang="hu-HU" dirty="0" smtClean="0"/>
              <a:t>Wi-Fi Router ideális elhelyezése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28"/>
          </p:nvPr>
        </p:nvSpPr>
        <p:spPr>
          <a:xfrm>
            <a:off x="3463147" y="2678999"/>
            <a:ext cx="2194906" cy="437043"/>
          </a:xfrm>
        </p:spPr>
        <p:txBody>
          <a:bodyPr/>
          <a:lstStyle/>
          <a:p>
            <a:r>
              <a:rPr lang="hu-HU" dirty="0" smtClean="0"/>
              <a:t>Wi-Fi eszközök az otthoni hálózatban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30"/>
          </p:nvPr>
        </p:nvSpPr>
        <p:spPr>
          <a:xfrm>
            <a:off x="6014816" y="2828462"/>
            <a:ext cx="2194906" cy="264688"/>
          </a:xfrm>
        </p:spPr>
        <p:txBody>
          <a:bodyPr/>
          <a:lstStyle/>
          <a:p>
            <a:r>
              <a:rPr lang="hu-HU" dirty="0" smtClean="0"/>
              <a:t>Wi-Fi Booster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2"/>
          </p:nvPr>
        </p:nvSpPr>
        <p:spPr>
          <a:xfrm>
            <a:off x="911479" y="3116042"/>
            <a:ext cx="2194906" cy="1875700"/>
          </a:xfrm>
        </p:spPr>
        <p:txBody>
          <a:bodyPr/>
          <a:lstStyle/>
          <a:p>
            <a:r>
              <a:rPr lang="hu-HU" dirty="0" smtClean="0"/>
              <a:t>Elsődleges fontosságú, hogy a </a:t>
            </a:r>
            <a:r>
              <a:rPr lang="hu-HU" b="1" dirty="0" smtClean="0"/>
              <a:t>Wi-Fi router </a:t>
            </a:r>
            <a:r>
              <a:rPr lang="hu-HU" dirty="0" smtClean="0"/>
              <a:t>a legoptimálisabb helyre kerüljön és ezzel megfelelő lefedettséget biztosítson </a:t>
            </a:r>
            <a:r>
              <a:rPr lang="hu-HU" dirty="0"/>
              <a:t>a ingatlan teljes </a:t>
            </a:r>
            <a:r>
              <a:rPr lang="hu-HU" dirty="0" smtClean="0"/>
              <a:t>területén.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3"/>
          </p:nvPr>
        </p:nvSpPr>
        <p:spPr>
          <a:xfrm>
            <a:off x="3463147" y="3093150"/>
            <a:ext cx="2194906" cy="1875700"/>
          </a:xfrm>
        </p:spPr>
        <p:txBody>
          <a:bodyPr/>
          <a:lstStyle/>
          <a:p>
            <a:r>
              <a:rPr lang="hu-HU" dirty="0" smtClean="0"/>
              <a:t>Fontos tisztában lennünk az otthoni hálózatunkban működő összes </a:t>
            </a:r>
            <a:r>
              <a:rPr lang="hu-HU" b="1" dirty="0" smtClean="0"/>
              <a:t>mobil</a:t>
            </a:r>
            <a:r>
              <a:rPr lang="hu-HU" dirty="0" smtClean="0"/>
              <a:t> </a:t>
            </a:r>
            <a:r>
              <a:rPr lang="hu-HU" b="1" dirty="0" smtClean="0"/>
              <a:t>eszközeink</a:t>
            </a:r>
            <a:r>
              <a:rPr lang="hu-HU" dirty="0" smtClean="0"/>
              <a:t> képességeiről, valamint a saját internet </a:t>
            </a:r>
            <a:r>
              <a:rPr lang="hu-HU" b="1" dirty="0" smtClean="0"/>
              <a:t>fogyasztási szokásainkról</a:t>
            </a:r>
            <a:r>
              <a:rPr lang="hu-HU" dirty="0" smtClean="0"/>
              <a:t>, hogy mindig a megfelelő minőségben tudjuk kedvenc tartalmainkat fogyasztani.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4"/>
          </p:nvPr>
        </p:nvSpPr>
        <p:spPr>
          <a:xfrm>
            <a:off x="6014816" y="3064350"/>
            <a:ext cx="2194906" cy="1875700"/>
          </a:xfrm>
        </p:spPr>
        <p:txBody>
          <a:bodyPr/>
          <a:lstStyle/>
          <a:p>
            <a:r>
              <a:rPr lang="hu-HU" dirty="0"/>
              <a:t>A különböző csomagokban kapható UPC Wifi Boosterek lényegében olyan </a:t>
            </a:r>
            <a:r>
              <a:rPr lang="hu-HU" b="1" dirty="0"/>
              <a:t>hálózati jeltovábbító és erősítő adapterek</a:t>
            </a:r>
            <a:r>
              <a:rPr lang="hu-HU" dirty="0"/>
              <a:t>, amik az otthoni elektromos hálózaton keresztül képesek növelni az internetes jelek hatótávolságát.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Wi-Fi Tuning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44" y="754549"/>
            <a:ext cx="1775218" cy="17289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47" y="944609"/>
            <a:ext cx="2088053" cy="1392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5" y="944609"/>
            <a:ext cx="2034415" cy="13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6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005835" y="1346950"/>
          <a:ext cx="7490464" cy="3159126"/>
        </p:xfrm>
        <a:graphic>
          <a:graphicData uri="http://schemas.openxmlformats.org/drawingml/2006/table">
            <a:tbl>
              <a:tblPr/>
              <a:tblGrid>
                <a:gridCol w="936308">
                  <a:extLst>
                    <a:ext uri="{9D8B030D-6E8A-4147-A177-3AD203B41FA5}">
                      <a16:colId xmlns:a16="http://schemas.microsoft.com/office/drawing/2014/main" xmlns="" val="369735958"/>
                    </a:ext>
                  </a:extLst>
                </a:gridCol>
                <a:gridCol w="936308">
                  <a:extLst>
                    <a:ext uri="{9D8B030D-6E8A-4147-A177-3AD203B41FA5}">
                      <a16:colId xmlns:a16="http://schemas.microsoft.com/office/drawing/2014/main" xmlns="" val="3140501442"/>
                    </a:ext>
                  </a:extLst>
                </a:gridCol>
                <a:gridCol w="936308">
                  <a:extLst>
                    <a:ext uri="{9D8B030D-6E8A-4147-A177-3AD203B41FA5}">
                      <a16:colId xmlns:a16="http://schemas.microsoft.com/office/drawing/2014/main" xmlns="" val="3334074299"/>
                    </a:ext>
                  </a:extLst>
                </a:gridCol>
                <a:gridCol w="936308">
                  <a:extLst>
                    <a:ext uri="{9D8B030D-6E8A-4147-A177-3AD203B41FA5}">
                      <a16:colId xmlns:a16="http://schemas.microsoft.com/office/drawing/2014/main" xmlns="" val="3569081721"/>
                    </a:ext>
                  </a:extLst>
                </a:gridCol>
                <a:gridCol w="936308">
                  <a:extLst>
                    <a:ext uri="{9D8B030D-6E8A-4147-A177-3AD203B41FA5}">
                      <a16:colId xmlns:a16="http://schemas.microsoft.com/office/drawing/2014/main" xmlns="" val="1860619463"/>
                    </a:ext>
                  </a:extLst>
                </a:gridCol>
                <a:gridCol w="936308">
                  <a:extLst>
                    <a:ext uri="{9D8B030D-6E8A-4147-A177-3AD203B41FA5}">
                      <a16:colId xmlns:a16="http://schemas.microsoft.com/office/drawing/2014/main" xmlns="" val="2318972015"/>
                    </a:ext>
                  </a:extLst>
                </a:gridCol>
                <a:gridCol w="936308">
                  <a:extLst>
                    <a:ext uri="{9D8B030D-6E8A-4147-A177-3AD203B41FA5}">
                      <a16:colId xmlns:a16="http://schemas.microsoft.com/office/drawing/2014/main" xmlns="" val="1626238263"/>
                    </a:ext>
                  </a:extLst>
                </a:gridCol>
                <a:gridCol w="936308">
                  <a:extLst>
                    <a:ext uri="{9D8B030D-6E8A-4147-A177-3AD203B41FA5}">
                      <a16:colId xmlns:a16="http://schemas.microsoft.com/office/drawing/2014/main" xmlns="" val="2865604566"/>
                    </a:ext>
                  </a:extLst>
                </a:gridCol>
              </a:tblGrid>
              <a:tr h="732551">
                <a:tc>
                  <a:txBody>
                    <a:bodyPr/>
                    <a:lstStyle/>
                    <a:p>
                      <a:r>
                        <a:rPr lang="hu-HU" sz="900" dirty="0">
                          <a:hlinkClick r:id="rId3" tooltip="IEEE (a lap nem létezik)"/>
                        </a:rPr>
                        <a:t>IEEE</a:t>
                      </a:r>
                      <a:r>
                        <a:rPr lang="hu-HU" sz="900" dirty="0"/>
                        <a:t> szabvány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 dirty="0"/>
                        <a:t>Generációs jelölés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 dirty="0"/>
                        <a:t>Megjelenés ideje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 dirty="0"/>
                        <a:t>Működési frekvencia (</a:t>
                      </a:r>
                      <a:r>
                        <a:rPr lang="hu-HU" sz="900" dirty="0" err="1"/>
                        <a:t>GHz</a:t>
                      </a:r>
                      <a:r>
                        <a:rPr lang="hu-HU" sz="900" dirty="0"/>
                        <a:t>)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 dirty="0"/>
                        <a:t>Sebesség (jellemző) (</a:t>
                      </a:r>
                      <a:r>
                        <a:rPr lang="hu-HU" sz="900" dirty="0" err="1"/>
                        <a:t>Mbit</a:t>
                      </a:r>
                      <a:r>
                        <a:rPr lang="hu-HU" sz="900" dirty="0"/>
                        <a:t>/s)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 dirty="0"/>
                        <a:t>Sebesség (maximális) (</a:t>
                      </a:r>
                      <a:r>
                        <a:rPr lang="hu-HU" sz="900" dirty="0" err="1"/>
                        <a:t>Mbit</a:t>
                      </a:r>
                      <a:r>
                        <a:rPr lang="hu-HU" sz="900" dirty="0"/>
                        <a:t>/s)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 dirty="0"/>
                        <a:t>Hatótávolság </a:t>
                      </a:r>
                      <a:r>
                        <a:rPr lang="hu-HU" sz="900" dirty="0" err="1"/>
                        <a:t>beltéren</a:t>
                      </a:r>
                      <a:r>
                        <a:rPr lang="hu-HU" sz="900" dirty="0"/>
                        <a:t> (méter)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 dirty="0"/>
                        <a:t>Hatótávolság </a:t>
                      </a:r>
                      <a:r>
                        <a:rPr lang="hu-HU" sz="900" dirty="0" err="1"/>
                        <a:t>kültéren</a:t>
                      </a:r>
                      <a:r>
                        <a:rPr lang="hu-HU" sz="900" dirty="0"/>
                        <a:t> (méter)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706465"/>
                  </a:ext>
                </a:extLst>
              </a:tr>
              <a:tr h="320491">
                <a:tc>
                  <a:txBody>
                    <a:bodyPr/>
                    <a:lstStyle/>
                    <a:p>
                      <a:r>
                        <a:rPr lang="hu-HU" sz="900" dirty="0"/>
                        <a:t>Eredeti 802.11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(nincs)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1997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2,4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0,9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2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~20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~100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0348742"/>
                  </a:ext>
                </a:extLst>
              </a:tr>
              <a:tr h="320491">
                <a:tc>
                  <a:txBody>
                    <a:bodyPr/>
                    <a:lstStyle/>
                    <a:p>
                      <a:r>
                        <a:rPr lang="hu-HU" sz="900" dirty="0"/>
                        <a:t>802.11a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(nincs)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1999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5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23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54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~35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~120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616962"/>
                  </a:ext>
                </a:extLst>
              </a:tr>
              <a:tr h="320491">
                <a:tc>
                  <a:txBody>
                    <a:bodyPr/>
                    <a:lstStyle/>
                    <a:p>
                      <a:r>
                        <a:rPr lang="hu-HU" sz="900" dirty="0"/>
                        <a:t>802.11b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(nincs)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1999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2,4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4,3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11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~38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~140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3478876"/>
                  </a:ext>
                </a:extLst>
              </a:tr>
              <a:tr h="320491">
                <a:tc>
                  <a:txBody>
                    <a:bodyPr/>
                    <a:lstStyle/>
                    <a:p>
                      <a:r>
                        <a:rPr lang="hu-HU" sz="900" dirty="0"/>
                        <a:t>802.11g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(nincs)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2003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2,4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19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54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~38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~140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9613659"/>
                  </a:ext>
                </a:extLst>
              </a:tr>
              <a:tr h="183138">
                <a:tc>
                  <a:txBody>
                    <a:bodyPr/>
                    <a:lstStyle/>
                    <a:p>
                      <a:r>
                        <a:rPr lang="hu-HU" sz="900" dirty="0"/>
                        <a:t>802.11y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(nincs)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2008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3,7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23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54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~50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~5000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095996"/>
                  </a:ext>
                </a:extLst>
              </a:tr>
              <a:tr h="320491">
                <a:tc>
                  <a:txBody>
                    <a:bodyPr/>
                    <a:lstStyle/>
                    <a:p>
                      <a:r>
                        <a:rPr lang="hu-HU" sz="900" dirty="0"/>
                        <a:t>802.11n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Wi-Fi 4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2009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2,4 / 5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74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600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~70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~250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3304687"/>
                  </a:ext>
                </a:extLst>
              </a:tr>
              <a:tr h="320491">
                <a:tc>
                  <a:txBody>
                    <a:bodyPr/>
                    <a:lstStyle/>
                    <a:p>
                      <a:r>
                        <a:rPr lang="hu-HU" sz="900" dirty="0"/>
                        <a:t>802.11ac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Wi-Fi 5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2013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5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500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1300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~140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~350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7313701"/>
                  </a:ext>
                </a:extLst>
              </a:tr>
              <a:tr h="320491">
                <a:tc>
                  <a:txBody>
                    <a:bodyPr/>
                    <a:lstStyle/>
                    <a:p>
                      <a:r>
                        <a:rPr lang="hu-HU" sz="900" dirty="0"/>
                        <a:t>802.11ax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Wi-Fi 6 </a:t>
                      </a:r>
                    </a:p>
                  </a:txBody>
                  <a:tcPr marL="45784" marR="45784" marT="22892" marB="2289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900"/>
                        <a:t>2018 </a:t>
                      </a:r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900"/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900"/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900"/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900"/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900" dirty="0"/>
                    </a:p>
                  </a:txBody>
                  <a:tcPr marL="45784" marR="45784" marT="22892" marB="228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251304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5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7165"/>
          </a:xfrm>
        </p:spPr>
        <p:txBody>
          <a:bodyPr/>
          <a:lstStyle/>
          <a:p>
            <a:pPr algn="ctr"/>
            <a:r>
              <a:rPr lang="hu-HU" dirty="0" err="1" smtClean="0"/>
              <a:t>Wi</a:t>
            </a:r>
            <a:r>
              <a:rPr lang="hu-HU" dirty="0" smtClean="0"/>
              <a:t>-fi szabványok fejlődése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1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209860"/>
            <a:ext cx="2194906" cy="781752"/>
          </a:xfrm>
        </p:spPr>
        <p:txBody>
          <a:bodyPr/>
          <a:lstStyle/>
          <a:p>
            <a:r>
              <a:rPr lang="hu-HU" dirty="0" smtClean="0"/>
              <a:t>Különböző típusú eszközökön különböző típusú tartalmakat fogyasztunk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2"/>
          </p:nvPr>
        </p:nvSpPr>
        <p:spPr>
          <a:xfrm>
            <a:off x="911479" y="1968720"/>
            <a:ext cx="2194906" cy="1875700"/>
          </a:xfrm>
        </p:spPr>
        <p:txBody>
          <a:bodyPr/>
          <a:lstStyle/>
          <a:p>
            <a:r>
              <a:rPr lang="hu-HU" dirty="0" smtClean="0"/>
              <a:t>Mobiltelefon; tablet; laptop, IoT – egyéb okos eszközök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Wi-Fi eszközök az otthoni hálózatban</a:t>
            </a:r>
            <a:endParaRPr lang="nl-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27"/>
          </p:nvPr>
        </p:nvSpPr>
        <p:spPr>
          <a:xfrm>
            <a:off x="3526279" y="1531677"/>
            <a:ext cx="2194906" cy="437043"/>
          </a:xfrm>
        </p:spPr>
        <p:txBody>
          <a:bodyPr/>
          <a:lstStyle/>
          <a:p>
            <a:r>
              <a:rPr lang="hu-HU" dirty="0" smtClean="0"/>
              <a:t>Így wifiznek a magyar felhasználók</a:t>
            </a:r>
            <a:endParaRPr lang="en-US" dirty="0" smtClean="0"/>
          </a:p>
        </p:txBody>
      </p:sp>
      <p:sp>
        <p:nvSpPr>
          <p:cNvPr id="8" name="Text Placeholder 5"/>
          <p:cNvSpPr>
            <a:spLocks noGrp="1"/>
          </p:cNvSpPr>
          <p:nvPr>
            <p:ph type="body" sz="half" idx="32"/>
          </p:nvPr>
        </p:nvSpPr>
        <p:spPr>
          <a:xfrm>
            <a:off x="3526279" y="1968720"/>
            <a:ext cx="2194906" cy="1875700"/>
          </a:xfrm>
        </p:spPr>
        <p:txBody>
          <a:bodyPr/>
          <a:lstStyle/>
          <a:p>
            <a:r>
              <a:rPr lang="hu-HU" dirty="0" smtClean="0"/>
              <a:t>Az internet hozzáférési szolgáltatás és ezzel együtt a Wi-Fi megléte alapvető fontosságúnak tekinthető (mint pl a mosógép megléte). Kétszer több felhasználónak fontosabb a netezési lehetőség mint a TV előfizetés.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85" y="1210120"/>
            <a:ext cx="2750025" cy="296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Wi-Fi eszközök az otthoni hálózatban</a:t>
            </a:r>
            <a:endParaRPr lang="nl-NL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97" y="1507350"/>
            <a:ext cx="3665212" cy="2051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999" y="1507350"/>
            <a:ext cx="3665211" cy="20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7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301700"/>
            <a:ext cx="7619472" cy="707886"/>
          </a:xfrm>
        </p:spPr>
        <p:txBody>
          <a:bodyPr/>
          <a:lstStyle/>
          <a:p>
            <a:r>
              <a:rPr lang="hu-HU" dirty="0" smtClean="0"/>
              <a:t>Wi-Fi eszközök az otthoni hálózatban</a:t>
            </a:r>
            <a:br>
              <a:rPr lang="hu-HU" dirty="0" smtClean="0"/>
            </a:br>
            <a:r>
              <a:rPr lang="hu-HU" sz="2000" dirty="0" smtClean="0">
                <a:solidFill>
                  <a:srgbClr val="C0C0C0"/>
                </a:solidFill>
              </a:rPr>
              <a:t>mobil vs tablet vs desktop</a:t>
            </a:r>
            <a:endParaRPr lang="nl-NL" dirty="0">
              <a:solidFill>
                <a:srgbClr val="C0C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61" y="1560473"/>
            <a:ext cx="3970853" cy="22336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00" y="1560474"/>
            <a:ext cx="4009147" cy="22551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54548" y="4078628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Desktop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58,84%</a:t>
            </a:r>
            <a:endParaRPr lang="hu-HU" b="1" dirty="0">
              <a:solidFill>
                <a:srgbClr val="239B9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0948" y="4078628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Mobil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38,9%</a:t>
            </a:r>
            <a:endParaRPr lang="hu-HU" b="1" dirty="0">
              <a:solidFill>
                <a:srgbClr val="239B9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4888" y="4078628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Tablet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2,26%</a:t>
            </a:r>
            <a:endParaRPr lang="hu-HU" b="1" dirty="0">
              <a:solidFill>
                <a:srgbClr val="239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301700"/>
            <a:ext cx="7619472" cy="707886"/>
          </a:xfrm>
        </p:spPr>
        <p:txBody>
          <a:bodyPr/>
          <a:lstStyle/>
          <a:p>
            <a:r>
              <a:rPr lang="hu-HU" dirty="0" smtClean="0"/>
              <a:t>Wi-Fi eszközök az otthoni hálózatban</a:t>
            </a:r>
            <a:br>
              <a:rPr lang="hu-HU" dirty="0" smtClean="0"/>
            </a:br>
            <a:r>
              <a:rPr lang="hu-HU" sz="2000" dirty="0" smtClean="0">
                <a:solidFill>
                  <a:srgbClr val="C0C0C0"/>
                </a:solidFill>
              </a:rPr>
              <a:t>mobil </a:t>
            </a:r>
            <a:r>
              <a:rPr lang="hu-HU" sz="2000" dirty="0" smtClean="0">
                <a:solidFill>
                  <a:srgbClr val="C0C0C0"/>
                </a:solidFill>
              </a:rPr>
              <a:t>márkák piaci részesedése</a:t>
            </a:r>
            <a:endParaRPr lang="nl-NL" dirty="0">
              <a:solidFill>
                <a:srgbClr val="C0C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2" y="1560474"/>
            <a:ext cx="3970853" cy="2233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00" y="1560474"/>
            <a:ext cx="4009146" cy="2255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2948" y="4078628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Samsung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33,13%</a:t>
            </a:r>
            <a:endParaRPr lang="hu-HU" b="1" dirty="0">
              <a:solidFill>
                <a:srgbClr val="239B9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7348" y="4078628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Huawei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27,21%</a:t>
            </a:r>
            <a:endParaRPr lang="hu-HU" b="1" dirty="0">
              <a:solidFill>
                <a:srgbClr val="239B9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288" y="4078628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Apple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20,02%</a:t>
            </a:r>
            <a:endParaRPr lang="hu-HU" b="1" dirty="0">
              <a:solidFill>
                <a:srgbClr val="239B9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7688" y="4078628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Xiaomi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6,15%</a:t>
            </a:r>
            <a:endParaRPr lang="hu-HU" b="1" dirty="0">
              <a:solidFill>
                <a:srgbClr val="239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3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301700"/>
            <a:ext cx="7619472" cy="707886"/>
          </a:xfrm>
        </p:spPr>
        <p:txBody>
          <a:bodyPr/>
          <a:lstStyle/>
          <a:p>
            <a:r>
              <a:rPr lang="hu-HU" dirty="0" smtClean="0"/>
              <a:t>Wi-Fi eszközök az otthoni hálózatban</a:t>
            </a:r>
            <a:r>
              <a:rPr lang="hu-HU" dirty="0"/>
              <a:t/>
            </a:r>
            <a:br>
              <a:rPr lang="hu-HU" dirty="0"/>
            </a:br>
            <a:r>
              <a:rPr lang="hu-HU" sz="2000" dirty="0" smtClean="0">
                <a:solidFill>
                  <a:srgbClr val="C0C0C0"/>
                </a:solidFill>
              </a:rPr>
              <a:t>Operációs </a:t>
            </a:r>
            <a:r>
              <a:rPr lang="hu-HU" sz="2000" dirty="0">
                <a:solidFill>
                  <a:srgbClr val="C0C0C0"/>
                </a:solidFill>
              </a:rPr>
              <a:t>rendszerek piaci </a:t>
            </a:r>
            <a:r>
              <a:rPr lang="hu-HU" sz="2000" dirty="0" smtClean="0">
                <a:solidFill>
                  <a:srgbClr val="C0C0C0"/>
                </a:solidFill>
              </a:rPr>
              <a:t>részesedése</a:t>
            </a:r>
            <a:endParaRPr lang="nl-NL" dirty="0">
              <a:solidFill>
                <a:srgbClr val="C0C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2" y="1560474"/>
            <a:ext cx="3970853" cy="2233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00" y="1560474"/>
            <a:ext cx="4009146" cy="2255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6408" y="4067857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Windows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53,05%</a:t>
            </a:r>
            <a:endParaRPr lang="hu-HU" b="1" dirty="0">
              <a:solidFill>
                <a:srgbClr val="239B9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703" y="4074914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Android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31,47%</a:t>
            </a:r>
            <a:endParaRPr lang="hu-HU" b="1" dirty="0">
              <a:solidFill>
                <a:srgbClr val="239B9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8998" y="4067857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iOS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9,06%</a:t>
            </a:r>
            <a:endParaRPr lang="hu-HU" b="1" dirty="0">
              <a:solidFill>
                <a:srgbClr val="239B9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1148" y="4067857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OS X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3,41%</a:t>
            </a:r>
            <a:endParaRPr lang="hu-HU" b="1" dirty="0">
              <a:solidFill>
                <a:srgbClr val="239B9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9148" y="4067857"/>
            <a:ext cx="7360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Linux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1,03%</a:t>
            </a:r>
            <a:endParaRPr lang="hu-HU" b="1" dirty="0">
              <a:solidFill>
                <a:srgbClr val="239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8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301700"/>
            <a:ext cx="7619472" cy="707886"/>
          </a:xfrm>
        </p:spPr>
        <p:txBody>
          <a:bodyPr/>
          <a:lstStyle/>
          <a:p>
            <a:r>
              <a:rPr lang="hu-HU" dirty="0" smtClean="0"/>
              <a:t>Wi-Fi eszközök az otthoni hálózatban</a:t>
            </a:r>
            <a:br>
              <a:rPr lang="hu-HU" dirty="0" smtClean="0"/>
            </a:br>
            <a:r>
              <a:rPr lang="hu-HU" sz="2000" dirty="0" smtClean="0">
                <a:solidFill>
                  <a:srgbClr val="C0C0C0"/>
                </a:solidFill>
              </a:rPr>
              <a:t> PC operációs </a:t>
            </a:r>
            <a:r>
              <a:rPr lang="hu-HU" sz="2000" dirty="0" smtClean="0">
                <a:solidFill>
                  <a:srgbClr val="C0C0C0"/>
                </a:solidFill>
              </a:rPr>
              <a:t>rendszer </a:t>
            </a:r>
            <a:r>
              <a:rPr lang="hu-HU" sz="2000" dirty="0">
                <a:solidFill>
                  <a:srgbClr val="C0C0C0"/>
                </a:solidFill>
              </a:rPr>
              <a:t>verziók piaci részesedése </a:t>
            </a:r>
            <a:endParaRPr lang="nl-NL" dirty="0">
              <a:solidFill>
                <a:srgbClr val="C0C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2" y="1560474"/>
            <a:ext cx="3970853" cy="2233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00" y="1560474"/>
            <a:ext cx="4009146" cy="2255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2948" y="4078628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Window10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56,65%</a:t>
            </a:r>
            <a:endParaRPr lang="hu-HU" b="1" dirty="0">
              <a:solidFill>
                <a:srgbClr val="239B9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7348" y="4078628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Windows7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33,72%</a:t>
            </a:r>
            <a:endParaRPr lang="hu-HU" b="1" dirty="0">
              <a:solidFill>
                <a:srgbClr val="239B9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288" y="4078628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Windows8.1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6,05%</a:t>
            </a:r>
            <a:endParaRPr lang="hu-HU" b="1" dirty="0">
              <a:solidFill>
                <a:srgbClr val="239B9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7688" y="4078628"/>
            <a:ext cx="97492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WindowsXP</a:t>
            </a:r>
          </a:p>
          <a:p>
            <a:r>
              <a:rPr lang="hu-HU" b="1" dirty="0" smtClean="0">
                <a:solidFill>
                  <a:srgbClr val="239B98"/>
                </a:solidFill>
              </a:rPr>
              <a:t>2,33%</a:t>
            </a:r>
            <a:endParaRPr lang="hu-HU" b="1" dirty="0">
              <a:solidFill>
                <a:srgbClr val="239B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8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301700"/>
            <a:ext cx="7619472" cy="707886"/>
          </a:xfrm>
        </p:spPr>
        <p:txBody>
          <a:bodyPr/>
          <a:lstStyle/>
          <a:p>
            <a:r>
              <a:rPr lang="hu-HU" dirty="0" smtClean="0"/>
              <a:t>Wi-Fi eszközök az otthoni hálózatban</a:t>
            </a:r>
            <a:br>
              <a:rPr lang="hu-HU" dirty="0" smtClean="0"/>
            </a:br>
            <a:r>
              <a:rPr lang="hu-HU" sz="2000" dirty="0" smtClean="0">
                <a:solidFill>
                  <a:srgbClr val="C0C0C0"/>
                </a:solidFill>
              </a:rPr>
              <a:t>átlagos </a:t>
            </a:r>
            <a:r>
              <a:rPr lang="hu-HU" sz="2000" dirty="0" smtClean="0">
                <a:solidFill>
                  <a:srgbClr val="C0C0C0"/>
                </a:solidFill>
              </a:rPr>
              <a:t>mobil eszköz élettartam</a:t>
            </a:r>
            <a:endParaRPr lang="nl-NL" dirty="0">
              <a:solidFill>
                <a:srgbClr val="C0C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59" y="1504875"/>
            <a:ext cx="3453750" cy="259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Wi-Fi Router ideális elhelyezése</a:t>
            </a:r>
            <a:endParaRPr lang="nl-NL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1" y="1497599"/>
            <a:ext cx="2043688" cy="25446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00" y="1116000"/>
            <a:ext cx="4672965" cy="31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1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UPC Wi-Fi Superhorse</a:t>
            </a:r>
            <a:endParaRPr lang="nl-NL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79" y="920995"/>
            <a:ext cx="6950799" cy="388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Mérés PC-vel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70" y="858484"/>
            <a:ext cx="7515941" cy="38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76" y="1207448"/>
            <a:ext cx="6957704" cy="34788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 err="1" smtClean="0"/>
              <a:t>Wi</a:t>
            </a:r>
            <a:r>
              <a:rPr lang="hu-HU" dirty="0" smtClean="0"/>
              <a:t>-Free</a:t>
            </a:r>
            <a:r>
              <a:rPr lang="hu-HU" dirty="0"/>
              <a:t>, az ország legnagyobb </a:t>
            </a:r>
            <a:r>
              <a:rPr lang="hu-HU" dirty="0" err="1"/>
              <a:t>wifi</a:t>
            </a:r>
            <a:r>
              <a:rPr lang="hu-HU" dirty="0"/>
              <a:t>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</a:t>
            </a:r>
            <a:r>
              <a:rPr lang="hu-HU" dirty="0" smtClean="0"/>
              <a:t>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6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7165"/>
          </a:xfrm>
        </p:spPr>
        <p:txBody>
          <a:bodyPr/>
          <a:lstStyle/>
          <a:p>
            <a:pPr algn="ctr"/>
            <a:r>
              <a:rPr lang="hu-HU" dirty="0" err="1" smtClean="0"/>
              <a:t>Wi</a:t>
            </a:r>
            <a:r>
              <a:rPr lang="hu-HU" dirty="0" smtClean="0"/>
              <a:t>-fi szabványok fejlődése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1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Mérés PC-vel - inSSIDer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5"/>
          <a:stretch/>
        </p:blipFill>
        <p:spPr>
          <a:xfrm>
            <a:off x="996491" y="912200"/>
            <a:ext cx="7326857" cy="359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Mérő applikációk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150093"/>
            <a:ext cx="893057" cy="893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78" y="1149043"/>
            <a:ext cx="918102" cy="8941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24089" y="2156695"/>
            <a:ext cx="7706862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78" y="2290801"/>
            <a:ext cx="562307" cy="5490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535" y="2290801"/>
            <a:ext cx="544896" cy="549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80" y="2296618"/>
            <a:ext cx="535039" cy="5432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68" y="2313040"/>
            <a:ext cx="522795" cy="526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581" y="2313040"/>
            <a:ext cx="518482" cy="5234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57779" y="3463048"/>
            <a:ext cx="196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Wifi Analyser</a:t>
            </a:r>
            <a:endParaRPr lang="hu-HU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313041"/>
            <a:ext cx="525869" cy="530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3637" y="2313803"/>
            <a:ext cx="522704" cy="5227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59" y="2313040"/>
            <a:ext cx="528157" cy="5304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31" y="2993424"/>
            <a:ext cx="1070158" cy="1897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81" y="2290801"/>
            <a:ext cx="523467" cy="5457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7750" y="3463048"/>
            <a:ext cx="1968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Wifi Meter</a:t>
            </a:r>
            <a:endParaRPr lang="hu-HU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19" y="2993424"/>
            <a:ext cx="1066583" cy="18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3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272282"/>
            <a:ext cx="2194906" cy="415669"/>
          </a:xfrm>
        </p:spPr>
        <p:txBody>
          <a:bodyPr/>
          <a:lstStyle/>
          <a:p>
            <a:r>
              <a:rPr lang="hu-HU" dirty="0" smtClean="0"/>
              <a:t>Power Line Adapter alias Wi-Fi Booster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2"/>
          </p:nvPr>
        </p:nvSpPr>
        <p:spPr>
          <a:xfrm>
            <a:off x="911479" y="1686433"/>
            <a:ext cx="2194906" cy="3007967"/>
          </a:xfrm>
        </p:spPr>
        <p:txBody>
          <a:bodyPr/>
          <a:lstStyle/>
          <a:p>
            <a:r>
              <a:rPr lang="hu-HU" dirty="0"/>
              <a:t>Egyelőre igazán kevés olyan háztartás létezik ma Magyarországon, aminek ne lenne olyan pontja, ahol az ottlakók örülnének a lényegesen erősebb wifinek. Az ilyen jellegű problémákra azonban kiváló megoldás lehet egy </a:t>
            </a:r>
            <a:r>
              <a:rPr lang="hu-HU" b="1" dirty="0" smtClean="0"/>
              <a:t>Wi-Fi Booster</a:t>
            </a:r>
            <a:r>
              <a:rPr lang="hu-HU" dirty="0"/>
              <a:t> </a:t>
            </a:r>
            <a:r>
              <a:rPr lang="hu-HU" dirty="0" smtClean="0"/>
              <a:t>beszerzése.</a:t>
            </a:r>
          </a:p>
          <a:p>
            <a:r>
              <a:rPr lang="hu-HU" dirty="0" smtClean="0"/>
              <a:t>A UPC </a:t>
            </a:r>
            <a:r>
              <a:rPr lang="hu-HU" dirty="0"/>
              <a:t>Wifi Boosterek lényegében olyan hálózati jeltovábbító és erősítő adapterek, amik az otthoni elektromos hálózaton keresztül </a:t>
            </a:r>
            <a:r>
              <a:rPr lang="hu-HU" b="1" dirty="0"/>
              <a:t>képesek növelni az internetes jelek hatótávolságát.</a:t>
            </a:r>
            <a:endParaRPr lang="en-US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Wi-Fi Booster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799" y="1709325"/>
            <a:ext cx="4776375" cy="26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772290"/>
            <a:ext cx="4175125" cy="385536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Wi-Fi használat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 smtClean="0"/>
              <a:t>avagy</a:t>
            </a:r>
            <a:br>
              <a:rPr lang="hu-HU" sz="2000" dirty="0" smtClean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b="0" dirty="0"/>
              <a:t>Nem elég a jó hálózat, meg is kell tanítani az előfizetőknek a használatát, </a:t>
            </a:r>
            <a:r>
              <a:rPr lang="hu-HU" sz="2000" b="0" dirty="0" smtClean="0"/>
              <a:t/>
            </a:r>
            <a:br>
              <a:rPr lang="hu-HU" sz="2000" b="0" dirty="0" smtClean="0"/>
            </a:br>
            <a:r>
              <a:rPr lang="hu-HU" sz="2000" b="0" dirty="0" smtClean="0"/>
              <a:t>avagy </a:t>
            </a:r>
            <a:br>
              <a:rPr lang="hu-HU" sz="2000" b="0" dirty="0" smtClean="0"/>
            </a:br>
            <a:r>
              <a:rPr lang="hu-HU" sz="2000" b="0" dirty="0" err="1" smtClean="0"/>
              <a:t>Wi-Fi</a:t>
            </a:r>
            <a:r>
              <a:rPr lang="hu-HU" sz="2000" b="0" dirty="0" smtClean="0"/>
              <a:t> </a:t>
            </a:r>
            <a:r>
              <a:rPr lang="hu-HU" sz="2000" b="0" dirty="0"/>
              <a:t>marketinges szemmel.</a:t>
            </a:r>
            <a:endParaRPr lang="nl-NL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pPr/>
              <a:t>63</a:t>
            </a:fld>
            <a:endParaRPr lang="nl-NL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36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7"/>
          </p:nvPr>
        </p:nvSpPr>
        <p:spPr>
          <a:xfrm>
            <a:off x="911479" y="1006090"/>
            <a:ext cx="2472744" cy="437043"/>
          </a:xfrm>
        </p:spPr>
        <p:txBody>
          <a:bodyPr/>
          <a:lstStyle/>
          <a:p>
            <a:r>
              <a:rPr lang="hu-HU" dirty="0" smtClean="0"/>
              <a:t>Középpontban az ügyfél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2"/>
          </p:nvPr>
        </p:nvSpPr>
        <p:spPr>
          <a:xfrm>
            <a:off x="911479" y="1453111"/>
            <a:ext cx="2680133" cy="2959463"/>
          </a:xfrm>
        </p:spPr>
        <p:txBody>
          <a:bodyPr/>
          <a:lstStyle/>
          <a:p>
            <a:r>
              <a:rPr lang="hu-HU" b="1" dirty="0" smtClean="0"/>
              <a:t>A jó marketing mindig az ügyfélre fókuszál.</a:t>
            </a:r>
          </a:p>
          <a:p>
            <a:endParaRPr lang="hu-HU" b="1" dirty="0" smtClean="0"/>
          </a:p>
          <a:p>
            <a:r>
              <a:rPr lang="hu-HU" dirty="0" smtClean="0"/>
              <a:t>A cél, hogy felmérjük a fogyasztói igényeket, hogy </a:t>
            </a:r>
            <a:r>
              <a:rPr lang="hu-HU" b="1" dirty="0" smtClean="0"/>
              <a:t>mire vágyik</a:t>
            </a:r>
            <a:r>
              <a:rPr lang="hu-HU" dirty="0" smtClean="0"/>
              <a:t> az ügyfél, és megtaláljuk azokat a megoldásokat, amelyek </a:t>
            </a:r>
            <a:r>
              <a:rPr lang="hu-HU" b="1" dirty="0" smtClean="0"/>
              <a:t>a legjobban kiszolgálják</a:t>
            </a:r>
            <a:r>
              <a:rPr lang="hu-HU" dirty="0" smtClean="0"/>
              <a:t> ezeket az igényeket.</a:t>
            </a:r>
          </a:p>
          <a:p>
            <a:endParaRPr lang="hu-HU" dirty="0" smtClean="0"/>
          </a:p>
          <a:p>
            <a:r>
              <a:rPr lang="hu-HU" dirty="0" smtClean="0"/>
              <a:t>Nem csak arról kell beszélni, hogy mit és hogyan csinálunk, hanem, </a:t>
            </a:r>
            <a:r>
              <a:rPr lang="hu-HU" dirty="0"/>
              <a:t>hogy miért lesz jó az ügyfélnek és hogyan </a:t>
            </a:r>
            <a:r>
              <a:rPr lang="hu-HU" dirty="0" smtClean="0"/>
              <a:t>tudunk </a:t>
            </a:r>
            <a:r>
              <a:rPr lang="hu-HU" dirty="0"/>
              <a:t>neki </a:t>
            </a:r>
            <a:r>
              <a:rPr lang="hu-HU" dirty="0" smtClean="0"/>
              <a:t>segíteni.</a:t>
            </a:r>
          </a:p>
          <a:p>
            <a:endParaRPr lang="hu-HU" dirty="0" smtClean="0"/>
          </a:p>
          <a:p>
            <a:r>
              <a:rPr lang="hu-HU" b="1" dirty="0" smtClean="0"/>
              <a:t>Az ügyfeleket tanítani és segíteni kell, hogy minél magasabb szinten tudják kihasználni a lehetőségeket.</a:t>
            </a:r>
            <a:endParaRPr lang="en-US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1479" y="299609"/>
            <a:ext cx="7619472" cy="461665"/>
          </a:xfrm>
        </p:spPr>
        <p:txBody>
          <a:bodyPr/>
          <a:lstStyle/>
          <a:p>
            <a:pPr algn="ctr"/>
            <a:r>
              <a:rPr lang="hu-HU" dirty="0" smtClean="0"/>
              <a:t>Hogy jön a képbe a marketing?</a:t>
            </a:r>
            <a:endParaRPr lang="nl-NL" dirty="0"/>
          </a:p>
        </p:txBody>
      </p:sp>
      <p:pic>
        <p:nvPicPr>
          <p:cNvPr id="1028" name="Picture 4" descr="https://www.upc.hu/ugyfelszolgalat/_jcr_content/background_fullwidth/templatesection_39277991/section_content/nested_columns/parsys-0/nested_columns/parsys-1/grouping/grouped/image.img.jpg/1542809906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78" y="1032914"/>
            <a:ext cx="3365932" cy="336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5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327" y="411951"/>
            <a:ext cx="7619472" cy="707886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pPr algn="ctr"/>
            <a:r>
              <a:rPr lang="hu-HU" dirty="0"/>
              <a:t>Mit szeretne az ügyfél?</a:t>
            </a:r>
            <a:br>
              <a:rPr lang="hu-HU" dirty="0"/>
            </a:br>
            <a:r>
              <a:rPr lang="hu-HU" sz="2000" dirty="0">
                <a:solidFill>
                  <a:srgbClr val="C0C0C0"/>
                </a:solidFill>
              </a:rPr>
              <a:t>Milyen a jó </a:t>
            </a:r>
            <a:r>
              <a:rPr lang="hu-HU" sz="2000" dirty="0" err="1">
                <a:solidFill>
                  <a:srgbClr val="C0C0C0"/>
                </a:solidFill>
              </a:rPr>
              <a:t>Wi-Fi</a:t>
            </a:r>
            <a:r>
              <a:rPr lang="hu-HU" sz="2000" dirty="0">
                <a:solidFill>
                  <a:srgbClr val="C0C0C0"/>
                </a:solidFill>
              </a:rPr>
              <a:t>?</a:t>
            </a:r>
            <a:endParaRPr lang="nl-NL" sz="2000" dirty="0">
              <a:solidFill>
                <a:srgbClr val="C0C0C0"/>
              </a:solidFill>
            </a:endParaRPr>
          </a:p>
        </p:txBody>
      </p:sp>
      <p:pic>
        <p:nvPicPr>
          <p:cNvPr id="3078" name="Picture 6" descr="KÃ©ptalÃ¡lat a kÃ¶vetkezÅre: âflash icon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97" y="2392355"/>
            <a:ext cx="1366737" cy="97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"/>
          <p:cNvSpPr>
            <a:spLocks noGrp="1"/>
          </p:cNvSpPr>
          <p:nvPr>
            <p:ph type="body" idx="27"/>
          </p:nvPr>
        </p:nvSpPr>
        <p:spPr>
          <a:xfrm>
            <a:off x="1145478" y="1844972"/>
            <a:ext cx="1679311" cy="313932"/>
          </a:xfrm>
        </p:spPr>
        <p:txBody>
          <a:bodyPr/>
          <a:lstStyle/>
          <a:p>
            <a:r>
              <a:rPr lang="hu-HU" sz="1800" dirty="0" smtClean="0"/>
              <a:t>Villámgyors</a:t>
            </a:r>
            <a:endParaRPr lang="en-US" dirty="0" smtClean="0"/>
          </a:p>
        </p:txBody>
      </p:sp>
      <p:pic>
        <p:nvPicPr>
          <p:cNvPr id="3080" name="Picture 8" descr="KÃ©ptalÃ¡lat a kÃ¶vetkezÅre: âreliable icon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85" y="2416893"/>
            <a:ext cx="927163" cy="9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type="body" idx="27"/>
          </p:nvPr>
        </p:nvSpPr>
        <p:spPr>
          <a:xfrm>
            <a:off x="6510710" y="1844972"/>
            <a:ext cx="1466165" cy="313932"/>
          </a:xfrm>
        </p:spPr>
        <p:txBody>
          <a:bodyPr/>
          <a:lstStyle/>
          <a:p>
            <a:r>
              <a:rPr lang="hu-HU" sz="1800" dirty="0" smtClean="0"/>
              <a:t>Megbízható</a:t>
            </a:r>
            <a:endParaRPr lang="en-US" sz="1800" dirty="0" smtClean="0"/>
          </a:p>
        </p:txBody>
      </p:sp>
      <p:sp>
        <p:nvSpPr>
          <p:cNvPr id="19" name="Text Placeholder 2"/>
          <p:cNvSpPr>
            <a:spLocks noGrp="1"/>
          </p:cNvSpPr>
          <p:nvPr>
            <p:ph type="body" idx="27"/>
          </p:nvPr>
        </p:nvSpPr>
        <p:spPr>
          <a:xfrm>
            <a:off x="1012713" y="4247424"/>
            <a:ext cx="1944840" cy="513568"/>
          </a:xfrm>
        </p:spPr>
        <p:txBody>
          <a:bodyPr/>
          <a:lstStyle/>
          <a:p>
            <a:r>
              <a:rPr lang="hu-HU" sz="1800" dirty="0" smtClean="0"/>
              <a:t>Minden négyzetméteren</a:t>
            </a:r>
            <a:endParaRPr lang="en-US" dirty="0" smtClean="0"/>
          </a:p>
        </p:txBody>
      </p:sp>
      <p:pic>
        <p:nvPicPr>
          <p:cNvPr id="3092" name="Picture 20" descr="KÃ©ptalÃ¡lat a kÃ¶vetkezÅre: âeverytime icon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38" y="3412118"/>
            <a:ext cx="1041009" cy="104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Placeholder 2"/>
          <p:cNvSpPr>
            <a:spLocks noGrp="1"/>
          </p:cNvSpPr>
          <p:nvPr>
            <p:ph type="body" idx="27"/>
          </p:nvPr>
        </p:nvSpPr>
        <p:spPr>
          <a:xfrm>
            <a:off x="6510710" y="4384326"/>
            <a:ext cx="1944840" cy="313932"/>
          </a:xfrm>
        </p:spPr>
        <p:txBody>
          <a:bodyPr/>
          <a:lstStyle/>
          <a:p>
            <a:r>
              <a:rPr lang="hu-HU" sz="1800" dirty="0" smtClean="0"/>
              <a:t>Minden percben</a:t>
            </a:r>
            <a:endParaRPr lang="en-US" dirty="0" smtClean="0"/>
          </a:p>
        </p:txBody>
      </p:sp>
      <p:pic>
        <p:nvPicPr>
          <p:cNvPr id="3094" name="Picture 22" descr="KÃ©ptalÃ¡lat a kÃ¶vetkezÅre: âeverywhere icon blueâ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36" y="3477833"/>
            <a:ext cx="877360" cy="87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smerd meg, hogyan wifiznek a magyar felhasznÃ¡lÃ³k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92" y="2534688"/>
            <a:ext cx="2209676" cy="147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Vidd magaddal kedvenc tv mÅ±soraidat!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27" y="2514858"/>
            <a:ext cx="2225240" cy="148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kerekített téglalap 10"/>
          <p:cNvSpPr/>
          <p:nvPr/>
        </p:nvSpPr>
        <p:spPr>
          <a:xfrm>
            <a:off x="3436417" y="2289992"/>
            <a:ext cx="2434031" cy="2318584"/>
          </a:xfrm>
          <a:prstGeom prst="roundRect">
            <a:avLst/>
          </a:prstGeom>
          <a:noFill/>
          <a:ln>
            <a:solidFill>
              <a:srgbClr val="239A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2"/>
          <p:cNvSpPr/>
          <p:nvPr/>
        </p:nvSpPr>
        <p:spPr>
          <a:xfrm>
            <a:off x="838327" y="1371600"/>
            <a:ext cx="7749641" cy="384048"/>
          </a:xfrm>
          <a:prstGeom prst="roundRect">
            <a:avLst/>
          </a:prstGeom>
          <a:solidFill>
            <a:srgbClr val="239B98"/>
          </a:solidFill>
          <a:ln>
            <a:solidFill>
              <a:srgbClr val="239A9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ÉLMÉNYEK ÉS SZÓRAKOZÁS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0039" y="436451"/>
            <a:ext cx="7619472" cy="461665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pPr algn="ctr"/>
            <a:r>
              <a:rPr lang="hu-HU" dirty="0" smtClean="0"/>
              <a:t>Élményközpontú internet</a:t>
            </a:r>
            <a:endParaRPr lang="nl-NL" sz="2000" dirty="0">
              <a:solidFill>
                <a:srgbClr val="C0C0C0"/>
              </a:solidFill>
            </a:endParaRPr>
          </a:p>
        </p:txBody>
      </p:sp>
      <p:sp>
        <p:nvSpPr>
          <p:cNvPr id="19" name="Text Placeholder 5"/>
          <p:cNvSpPr>
            <a:spLocks noGrp="1"/>
          </p:cNvSpPr>
          <p:nvPr>
            <p:ph type="body" sz="half" idx="32"/>
          </p:nvPr>
        </p:nvSpPr>
        <p:spPr>
          <a:xfrm>
            <a:off x="987551" y="1298142"/>
            <a:ext cx="3712465" cy="247916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hu-HU" sz="1600" b="1" dirty="0">
                <a:solidFill>
                  <a:schemeClr val="tx2"/>
                </a:solidFill>
              </a:rPr>
              <a:t>A UPC Magyarország évek óta dolgozik azon, hogy minél teljesebb körű legyen az otthon </a:t>
            </a:r>
            <a:r>
              <a:rPr lang="hu-HU" sz="1600" b="1" dirty="0" err="1">
                <a:solidFill>
                  <a:schemeClr val="tx2"/>
                </a:solidFill>
              </a:rPr>
              <a:t>Wi-Fi-élmény</a:t>
            </a:r>
            <a:r>
              <a:rPr lang="hu-HU" sz="1600" b="1" dirty="0">
                <a:solidFill>
                  <a:schemeClr val="tx2"/>
                </a:solidFill>
              </a:rPr>
              <a:t>!</a:t>
            </a:r>
          </a:p>
          <a:p>
            <a:pPr fontAlgn="base"/>
            <a:endParaRPr lang="hu-HU" sz="1050" b="1" dirty="0" smtClean="0"/>
          </a:p>
          <a:p>
            <a:pPr fontAlgn="base"/>
            <a:r>
              <a:rPr lang="hu-HU" sz="1050" b="1" dirty="0" smtClean="0"/>
              <a:t>Határtalan </a:t>
            </a:r>
            <a:r>
              <a:rPr lang="hu-HU" sz="1050" b="1" dirty="0"/>
              <a:t>szórakozás villámgyors internettel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hu-HU" sz="1050" dirty="0" err="1"/>
              <a:t>S</a:t>
            </a:r>
            <a:r>
              <a:rPr lang="hu-HU" sz="1050" dirty="0" err="1" smtClean="0"/>
              <a:t>zakadozásmentes</a:t>
            </a:r>
            <a:r>
              <a:rPr lang="hu-HU" sz="1050" dirty="0" smtClean="0"/>
              <a:t> 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hu-HU" sz="1050" dirty="0" smtClean="0"/>
              <a:t>Stabil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hu-HU" sz="1050" dirty="0" smtClean="0"/>
              <a:t>Akár 500 </a:t>
            </a:r>
            <a:r>
              <a:rPr lang="hu-HU" sz="1050" dirty="0" err="1"/>
              <a:t>Mbit</a:t>
            </a:r>
            <a:r>
              <a:rPr lang="hu-HU" sz="1050" dirty="0"/>
              <a:t>/s </a:t>
            </a:r>
            <a:r>
              <a:rPr lang="hu-HU" sz="1050" dirty="0" smtClean="0"/>
              <a:t>sebességen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hu-HU" sz="1050" dirty="0"/>
              <a:t>E</a:t>
            </a:r>
            <a:r>
              <a:rPr lang="hu-HU" sz="1050" dirty="0" smtClean="0"/>
              <a:t>gyszerre </a:t>
            </a:r>
            <a:r>
              <a:rPr lang="hu-HU" sz="1050" dirty="0"/>
              <a:t>több </a:t>
            </a:r>
            <a:r>
              <a:rPr lang="hu-HU" sz="1050" dirty="0" smtClean="0"/>
              <a:t>eszközön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hu-HU" sz="1050" dirty="0"/>
              <a:t>A</a:t>
            </a:r>
            <a:r>
              <a:rPr lang="hu-HU" sz="1050" dirty="0" smtClean="0"/>
              <a:t>z otthon </a:t>
            </a:r>
            <a:r>
              <a:rPr lang="hu-HU" sz="1050" dirty="0"/>
              <a:t>bármely </a:t>
            </a:r>
            <a:r>
              <a:rPr lang="hu-HU" sz="1050" dirty="0" smtClean="0"/>
              <a:t>pontján</a:t>
            </a:r>
            <a:endParaRPr lang="hu-HU" sz="1050" dirty="0"/>
          </a:p>
          <a:p>
            <a:endParaRPr lang="hu-HU" sz="1050" b="1" dirty="0"/>
          </a:p>
          <a:p>
            <a:endParaRPr lang="hu-HU" b="1" dirty="0"/>
          </a:p>
        </p:txBody>
      </p:sp>
      <p:pic>
        <p:nvPicPr>
          <p:cNvPr id="7176" name="Picture 8" descr="KÃ©ptalÃ¡lat a kÃ¶vetkezÅre: âupc reklÃ¡m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63" y="9820627"/>
            <a:ext cx="246939" cy="1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351" y="983343"/>
            <a:ext cx="2626712" cy="210127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997" y="3169845"/>
            <a:ext cx="4721703" cy="16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0039" y="436451"/>
            <a:ext cx="7619472" cy="461665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pPr algn="ctr"/>
            <a:r>
              <a:rPr lang="hu-HU" dirty="0" smtClean="0"/>
              <a:t>UPC WIFI POWER PACK RENDSZER</a:t>
            </a:r>
            <a:endParaRPr lang="nl-NL" sz="2000" dirty="0">
              <a:solidFill>
                <a:srgbClr val="C0C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951" r="1102" b="1890"/>
          <a:stretch/>
        </p:blipFill>
        <p:spPr>
          <a:xfrm>
            <a:off x="2961865" y="1335024"/>
            <a:ext cx="5736730" cy="2752344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32"/>
          </p:nvPr>
        </p:nvSpPr>
        <p:spPr>
          <a:xfrm>
            <a:off x="820038" y="1335024"/>
            <a:ext cx="1786001" cy="3383280"/>
          </a:xfrm>
        </p:spPr>
        <p:txBody>
          <a:bodyPr/>
          <a:lstStyle/>
          <a:p>
            <a:r>
              <a:rPr lang="hu-HU" b="1" dirty="0"/>
              <a:t>Szerintünk ma már az számít stabil és gyors internetnek, ami tényleg a pincétől a padlásig nagy terhelés alatt is megbízhatóan működik</a:t>
            </a:r>
            <a:r>
              <a:rPr lang="hu-HU" b="1" dirty="0" smtClean="0"/>
              <a:t>.</a:t>
            </a:r>
          </a:p>
          <a:p>
            <a:endParaRPr lang="hu-HU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Hálózatunk biztosítja a sebességet és a stabilitást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err="1" smtClean="0"/>
              <a:t>Connect</a:t>
            </a:r>
            <a:r>
              <a:rPr lang="hu-HU" dirty="0" smtClean="0"/>
              <a:t> </a:t>
            </a:r>
            <a:r>
              <a:rPr lang="hu-HU" dirty="0" err="1" smtClean="0"/>
              <a:t>Box</a:t>
            </a:r>
            <a:r>
              <a:rPr lang="hu-HU" dirty="0" smtClean="0"/>
              <a:t> modem a maximális </a:t>
            </a:r>
            <a:r>
              <a:rPr lang="hu-HU" dirty="0" err="1" smtClean="0"/>
              <a:t>wifi</a:t>
            </a:r>
            <a:r>
              <a:rPr lang="hu-HU" dirty="0" smtClean="0"/>
              <a:t> jelért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err="1" smtClean="0"/>
              <a:t>Boosterek</a:t>
            </a:r>
            <a:r>
              <a:rPr lang="hu-HU" dirty="0" smtClean="0"/>
              <a:t> a leggyakoribb problémák megoldására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Maximális internetélményt biztosító sebesség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Figyelem és támogatás az elégedettségért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94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0039" y="436451"/>
            <a:ext cx="7619472" cy="461665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pPr algn="ctr"/>
            <a:r>
              <a:rPr lang="hu-HU" dirty="0" smtClean="0"/>
              <a:t>Támogatás és tanácsadás</a:t>
            </a:r>
            <a:endParaRPr lang="nl-NL" sz="2000" dirty="0">
              <a:solidFill>
                <a:srgbClr val="C0C0C0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2"/>
          </p:nvPr>
        </p:nvSpPr>
        <p:spPr>
          <a:xfrm>
            <a:off x="820037" y="1335024"/>
            <a:ext cx="3493017" cy="336499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Az odafigyelés  </a:t>
            </a:r>
            <a:r>
              <a:rPr lang="hu-HU" dirty="0"/>
              <a:t>nem szűnik meg a szerződés megkötése után </a:t>
            </a:r>
            <a:r>
              <a:rPr lang="hu-HU" dirty="0" smtClean="0"/>
              <a:t>sem.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Bekötéskor a szakemberek minden segítséget és információt megadnak az ügyfeleknek.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Az eszközök mellé színes edukációs anyagokat biztosítunk a legfontosabb információkkal.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Kiemelt figyelmet fordítunk arra, hogy az ügyfelek minél gyorsabban megkapják a szükséges információkat, ha segítségre van szükségük.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 Az otthoni rendszer továbbfejlesztéséhez számos csatornán nyújtunk tippeket, amelyekkel önállóan is elvégezhetőek a szükséges beállítások.</a:t>
            </a:r>
          </a:p>
          <a:p>
            <a:endParaRPr lang="hu-HU" dirty="0"/>
          </a:p>
        </p:txBody>
      </p:sp>
      <p:pic>
        <p:nvPicPr>
          <p:cNvPr id="2050" name="Picture 2" descr="KÃ©ptalÃ¡lat a kÃ¶vetkezÅre: âupc reklÃ¡m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79" y="1077005"/>
            <a:ext cx="3017456" cy="20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Ã©ptalÃ¡lat a kÃ¶vetkezÅre: âwifipedia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78" y="3088643"/>
            <a:ext cx="3069281" cy="16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4A40-C490-E24A-9ADA-FAD3839C47E1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327" y="411951"/>
            <a:ext cx="7619472" cy="707886"/>
          </a:xfrm>
        </p:spPr>
        <p:txBody>
          <a:bodyPr vert="horz" lIns="91440" tIns="45720" rIns="91440" bIns="45720" rtlCol="0" anchor="b" anchorCtr="0">
            <a:spAutoFit/>
          </a:bodyPr>
          <a:lstStyle/>
          <a:p>
            <a:pPr algn="ctr"/>
            <a:r>
              <a:rPr lang="hu-HU" dirty="0" smtClean="0"/>
              <a:t>Az edukáció legfontosabb területei</a:t>
            </a:r>
            <a:r>
              <a:rPr lang="hu-HU" dirty="0"/>
              <a:t/>
            </a:r>
            <a:br>
              <a:rPr lang="hu-HU" dirty="0"/>
            </a:br>
            <a:endParaRPr lang="nl-NL" sz="2000" dirty="0">
              <a:solidFill>
                <a:srgbClr val="C0C0C0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85" y="1747411"/>
            <a:ext cx="1482231" cy="110011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434" y="1747410"/>
            <a:ext cx="1492793" cy="110011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000" y="1747410"/>
            <a:ext cx="1527768" cy="1100117"/>
          </a:xfrm>
          <a:prstGeom prst="rect">
            <a:avLst/>
          </a:prstGeom>
        </p:spPr>
      </p:pic>
      <p:pic>
        <p:nvPicPr>
          <p:cNvPr id="17" name="Kép 1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640072" y="1747410"/>
            <a:ext cx="1474727" cy="1100117"/>
          </a:xfrm>
          <a:prstGeom prst="rect">
            <a:avLst/>
          </a:prstGeom>
        </p:spPr>
      </p:pic>
      <p:sp>
        <p:nvSpPr>
          <p:cNvPr id="20" name="Lekerekített téglalap 19"/>
          <p:cNvSpPr/>
          <p:nvPr/>
        </p:nvSpPr>
        <p:spPr>
          <a:xfrm>
            <a:off x="1005839" y="1194551"/>
            <a:ext cx="3108959" cy="418398"/>
          </a:xfrm>
          <a:prstGeom prst="roundRect">
            <a:avLst/>
          </a:prstGeom>
          <a:solidFill>
            <a:srgbClr val="239B98"/>
          </a:solidFill>
          <a:ln>
            <a:solidFill>
              <a:srgbClr val="239A9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Optimális</a:t>
            </a:r>
            <a:r>
              <a:rPr lang="hu-HU" dirty="0" smtClean="0">
                <a:solidFill>
                  <a:schemeClr val="bg1"/>
                </a:solidFill>
              </a:rPr>
              <a:t> </a:t>
            </a:r>
            <a:r>
              <a:rPr lang="hu-HU" b="1" dirty="0" smtClean="0">
                <a:solidFill>
                  <a:schemeClr val="bg1"/>
                </a:solidFill>
              </a:rPr>
              <a:t>működés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5110434" y="1168112"/>
            <a:ext cx="3320334" cy="444837"/>
          </a:xfrm>
          <a:prstGeom prst="roundRect">
            <a:avLst/>
          </a:prstGeom>
          <a:solidFill>
            <a:srgbClr val="239B98"/>
          </a:solidFill>
          <a:ln>
            <a:solidFill>
              <a:srgbClr val="239A9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Biztonság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27"/>
          </p:nvPr>
        </p:nvSpPr>
        <p:spPr>
          <a:xfrm>
            <a:off x="1005839" y="2921392"/>
            <a:ext cx="3177743" cy="53553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dirty="0" err="1" smtClean="0"/>
              <a:t>Wifi</a:t>
            </a:r>
            <a:r>
              <a:rPr lang="hu-HU" sz="1200" b="0" dirty="0" smtClean="0"/>
              <a:t> modem megfelelő elhelyezése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dirty="0" err="1" smtClean="0"/>
              <a:t>Wifi-beállítási</a:t>
            </a:r>
            <a:r>
              <a:rPr lang="hu-HU" sz="1200" b="0" dirty="0" smtClean="0"/>
              <a:t> </a:t>
            </a:r>
            <a:r>
              <a:rPr lang="hu-HU" sz="1200" b="0" dirty="0"/>
              <a:t>tippek (frekvenciaválasztás)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dirty="0"/>
              <a:t>Hibaelhárítás</a:t>
            </a:r>
          </a:p>
        </p:txBody>
      </p:sp>
      <p:sp>
        <p:nvSpPr>
          <p:cNvPr id="21" name="Szöveg helye 5"/>
          <p:cNvSpPr>
            <a:spLocks noGrp="1"/>
          </p:cNvSpPr>
          <p:nvPr>
            <p:ph type="body" idx="27"/>
          </p:nvPr>
        </p:nvSpPr>
        <p:spPr>
          <a:xfrm>
            <a:off x="5110434" y="2921393"/>
            <a:ext cx="3320334" cy="53553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dirty="0" err="1" smtClean="0"/>
              <a:t>Wifi</a:t>
            </a:r>
            <a:r>
              <a:rPr lang="hu-HU" sz="1200" b="0" dirty="0" smtClean="0"/>
              <a:t> jelszó módosítása, biztonságos jelszó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dirty="0" smtClean="0"/>
              <a:t>Vírusvédelem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200" b="0" dirty="0" smtClean="0"/>
              <a:t>Gyermekvédelem, tartalmak korlátozása</a:t>
            </a:r>
            <a:endParaRPr lang="hu-HU" sz="1200" b="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261" y="3654612"/>
            <a:ext cx="2495692" cy="111829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8"/>
          <a:srcRect l="16049" t="33380" r="12096" b="26500"/>
          <a:stretch/>
        </p:blipFill>
        <p:spPr>
          <a:xfrm>
            <a:off x="4555912" y="3481695"/>
            <a:ext cx="4585668" cy="1489049"/>
          </a:xfrm>
          <a:prstGeom prst="rect">
            <a:avLst/>
          </a:prstGeom>
        </p:spPr>
      </p:pic>
      <p:pic>
        <p:nvPicPr>
          <p:cNvPr id="4104" name="Picture 8" descr="MostantÃ³l sokkal jobb lesz a wif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53" y="3654611"/>
            <a:ext cx="1677445" cy="11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4" y="1104234"/>
            <a:ext cx="7340606" cy="362602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 err="1"/>
              <a:t>Wi</a:t>
            </a:r>
            <a:r>
              <a:rPr lang="hu-HU" dirty="0"/>
              <a:t>-Free, az ország legnagyobb </a:t>
            </a:r>
            <a:r>
              <a:rPr lang="hu-HU" dirty="0" err="1"/>
              <a:t>wifi</a:t>
            </a:r>
            <a:r>
              <a:rPr lang="hu-HU" dirty="0"/>
              <a:t>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</a:t>
            </a:r>
            <a:r>
              <a:rPr lang="hu-HU" dirty="0" smtClean="0"/>
              <a:t>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7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732508"/>
          </a:xfrm>
        </p:spPr>
        <p:txBody>
          <a:bodyPr/>
          <a:lstStyle/>
          <a:p>
            <a:pPr algn="ctr"/>
            <a:r>
              <a:rPr lang="hu-HU" dirty="0" err="1" smtClean="0"/>
              <a:t>Wi</a:t>
            </a:r>
            <a:r>
              <a:rPr lang="hu-HU" dirty="0" smtClean="0"/>
              <a:t>-fi szabványok és elérhető elméleti sebességek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523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Wi-Free, az ország legnagyobb wifi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2019.06.06.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70</a:t>
            </a:fld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56" y="2248669"/>
            <a:ext cx="637954" cy="53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48" y="1161801"/>
            <a:ext cx="5239702" cy="34931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 err="1"/>
              <a:t>Wi</a:t>
            </a:r>
            <a:r>
              <a:rPr lang="hu-HU" dirty="0"/>
              <a:t>-Free, az ország legnagyobb </a:t>
            </a:r>
            <a:r>
              <a:rPr lang="hu-HU" dirty="0" err="1"/>
              <a:t>wifi</a:t>
            </a:r>
            <a:r>
              <a:rPr lang="hu-HU" dirty="0"/>
              <a:t>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</a:t>
            </a:r>
            <a:r>
              <a:rPr lang="hu-HU" dirty="0" smtClean="0"/>
              <a:t>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8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37043"/>
          </a:xfrm>
        </p:spPr>
        <p:txBody>
          <a:bodyPr/>
          <a:lstStyle/>
          <a:p>
            <a:pPr algn="ctr"/>
            <a:r>
              <a:rPr lang="hu-HU" sz="2800" cap="none" dirty="0" smtClean="0"/>
              <a:t>2.4 </a:t>
            </a:r>
            <a:r>
              <a:rPr lang="hu-HU" sz="2800" cap="none" dirty="0" err="1" smtClean="0"/>
              <a:t>GHz</a:t>
            </a:r>
            <a:r>
              <a:rPr lang="hu-HU" sz="2800" cap="none" dirty="0" smtClean="0"/>
              <a:t> és 5 </a:t>
            </a:r>
            <a:r>
              <a:rPr lang="hu-HU" sz="2800" cap="none" dirty="0" err="1" smtClean="0"/>
              <a:t>GHz</a:t>
            </a:r>
            <a:r>
              <a:rPr lang="hu-HU" sz="2800" cap="none" dirty="0" smtClean="0"/>
              <a:t> WI-FI TARTOMÁNYOK</a:t>
            </a:r>
            <a:endParaRPr lang="hu-HU" sz="2800" cap="none" dirty="0"/>
          </a:p>
        </p:txBody>
      </p:sp>
    </p:spTree>
    <p:extLst>
      <p:ext uri="{BB962C8B-B14F-4D97-AF65-F5344CB8AC3E}">
        <p14:creationId xmlns:p14="http://schemas.microsoft.com/office/powerpoint/2010/main" val="7507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18" y="1104234"/>
            <a:ext cx="7176661" cy="366300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175" y="4809454"/>
            <a:ext cx="4174434" cy="215444"/>
          </a:xfrm>
        </p:spPr>
        <p:txBody>
          <a:bodyPr/>
          <a:lstStyle/>
          <a:p>
            <a:r>
              <a:rPr lang="hu-HU" dirty="0" err="1"/>
              <a:t>Wi</a:t>
            </a:r>
            <a:r>
              <a:rPr lang="hu-HU" dirty="0"/>
              <a:t>-Free, az ország legnagyobb </a:t>
            </a:r>
            <a:r>
              <a:rPr lang="hu-HU" dirty="0" err="1"/>
              <a:t>wifi</a:t>
            </a:r>
            <a:r>
              <a:rPr lang="hu-HU" dirty="0"/>
              <a:t> hálózata </a:t>
            </a:r>
            <a:r>
              <a:rPr lang="en-US" dirty="0"/>
              <a:t>- </a:t>
            </a:r>
            <a:r>
              <a:rPr lang="hu-HU" dirty="0"/>
              <a:t>HTE</a:t>
            </a:r>
            <a:r>
              <a:rPr lang="en-US" dirty="0"/>
              <a:t> – </a:t>
            </a:r>
            <a:r>
              <a:rPr lang="hu-HU" dirty="0"/>
              <a:t>2019.06.06</a:t>
            </a:r>
            <a:r>
              <a:rPr lang="hu-HU" dirty="0" smtClean="0"/>
              <a:t>.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5F6F-5F43-4CEF-ACE7-03EB4D637246}" type="slidenum">
              <a:rPr lang="nl-NL" smtClean="0"/>
              <a:t>9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8175" y="352147"/>
            <a:ext cx="8532000" cy="412421"/>
          </a:xfrm>
        </p:spPr>
        <p:txBody>
          <a:bodyPr/>
          <a:lstStyle/>
          <a:p>
            <a:pPr algn="ctr"/>
            <a:r>
              <a:rPr lang="hu-HU" cap="none" dirty="0"/>
              <a:t>2.4 </a:t>
            </a:r>
            <a:r>
              <a:rPr lang="hu-HU" cap="none" dirty="0" err="1"/>
              <a:t>GHz</a:t>
            </a:r>
            <a:r>
              <a:rPr lang="hu-HU" cap="none" dirty="0"/>
              <a:t> és 5 </a:t>
            </a:r>
            <a:r>
              <a:rPr lang="hu-HU" cap="none" dirty="0" err="1"/>
              <a:t>GHz</a:t>
            </a:r>
            <a:r>
              <a:rPr lang="hu-HU" cap="none" dirty="0"/>
              <a:t> </a:t>
            </a:r>
            <a:r>
              <a:rPr lang="hu-HU" dirty="0" err="1" smtClean="0"/>
              <a:t>wi-fi</a:t>
            </a:r>
            <a:r>
              <a:rPr lang="hu-HU" dirty="0" smtClean="0"/>
              <a:t> </a:t>
            </a:r>
            <a:r>
              <a:rPr lang="hu-HU" dirty="0" smtClean="0"/>
              <a:t>csatornák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4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466">
      <a:dk1>
        <a:srgbClr val="575756"/>
      </a:dk1>
      <a:lt1>
        <a:sysClr val="window" lastClr="FFFFFF"/>
      </a:lt1>
      <a:dk2>
        <a:srgbClr val="239A98"/>
      </a:dk2>
      <a:lt2>
        <a:srgbClr val="C5C6C6"/>
      </a:lt2>
      <a:accent1>
        <a:srgbClr val="FDC400"/>
      </a:accent1>
      <a:accent2>
        <a:srgbClr val="F5B0A3"/>
      </a:accent2>
      <a:accent3>
        <a:srgbClr val="D9415C"/>
      </a:accent3>
      <a:accent4>
        <a:srgbClr val="68B5C8"/>
      </a:accent4>
      <a:accent5>
        <a:srgbClr val="EE742B"/>
      </a:accent5>
      <a:accent6>
        <a:srgbClr val="A8D0C0"/>
      </a:accent6>
      <a:hlink>
        <a:srgbClr val="239A98"/>
      </a:hlink>
      <a:folHlink>
        <a:srgbClr val="239A98"/>
      </a:folHlink>
    </a:clrScheme>
    <a:fontScheme name="Custom 44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5B10CC9DDAA94D9CE2D992BF8E0AAB" ma:contentTypeVersion="0" ma:contentTypeDescription="Create a new document." ma:contentTypeScope="" ma:versionID="558ea49f0249d9d90584d3d3152dbf0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7e30616eeadeb776f014c5fbcfd8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D139A7-F842-4050-AE48-D32B728E9E1A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646199A-2A87-40A3-A867-B3B1D33242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C2960-C7F1-4EBA-8C80-4DE33B34B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UPC Template 16x9 BloomSpeak</Template>
  <TotalTime>17544</TotalTime>
  <Words>4146</Words>
  <Application>Microsoft Office PowerPoint</Application>
  <PresentationFormat>Diavetítés a képernyőre (16:9 oldalarány)</PresentationFormat>
  <Paragraphs>644</Paragraphs>
  <Slides>70</Slides>
  <Notes>42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70</vt:i4>
      </vt:variant>
    </vt:vector>
  </HeadingPairs>
  <TitlesOfParts>
    <vt:vector size="75" baseType="lpstr">
      <vt:lpstr>Arial</vt:lpstr>
      <vt:lpstr>Arial Rounded MT Bold</vt:lpstr>
      <vt:lpstr>BloomSpeak Title Heavy</vt:lpstr>
      <vt:lpstr>Wingdings</vt:lpstr>
      <vt:lpstr>Custom Design</vt:lpstr>
      <vt:lpstr>Wi-Free, az ország legnagyobb wi-fi hálózata</vt:lpstr>
      <vt:lpstr>Rólunk</vt:lpstr>
      <vt:lpstr>Agenda</vt:lpstr>
      <vt:lpstr>Wi-fi alapok</vt:lpstr>
      <vt:lpstr>Wi-fi szabványok fejlődése</vt:lpstr>
      <vt:lpstr>Wi-fi szabványok fejlődése</vt:lpstr>
      <vt:lpstr>Wi-fi szabványok és elérhető elméleti sebességek</vt:lpstr>
      <vt:lpstr>2.4 GHz és 5 GHz WI-FI TARTOMÁNYOK</vt:lpstr>
      <vt:lpstr>2.4 GHz és 5 GHz wi-fi csatornák</vt:lpstr>
      <vt:lpstr>5 GHz-es sávban lévő wi-fi csatornák  USA - EU</vt:lpstr>
      <vt:lpstr>Wi-fi eszközök</vt:lpstr>
      <vt:lpstr>PowerPoint bemutató</vt:lpstr>
      <vt:lpstr>          Wifi modem    wifi booster</vt:lpstr>
      <vt:lpstr>Modem – Booster bekötése</vt:lpstr>
      <vt:lpstr>Hálózat Booster használatával</vt:lpstr>
      <vt:lpstr>Wifi repeater</vt:lpstr>
      <vt:lpstr>Wi-Free szolgáltatás</vt:lpstr>
      <vt:lpstr>UPC Wi-Free szolgáltatás</vt:lpstr>
      <vt:lpstr>UPC Wi-Free szolgáltatás</vt:lpstr>
      <vt:lpstr>UPC Wi-Free szolgáltatás</vt:lpstr>
      <vt:lpstr>UPC Wi-Free szolgáltatás</vt:lpstr>
      <vt:lpstr>UPC Wi-Free szolgáltatás</vt:lpstr>
      <vt:lpstr>UPC Wi-Free szolgáltatás</vt:lpstr>
      <vt:lpstr>UPC Wi-Free szolgáltatás</vt:lpstr>
      <vt:lpstr>UPC Wi-Free szolgáltatás</vt:lpstr>
      <vt:lpstr>UPC Wi-Free szolgáltatás</vt:lpstr>
      <vt:lpstr>UPC Wi-Free szolgáltatás</vt:lpstr>
      <vt:lpstr>UPC Wi-Free szolgáltatás</vt:lpstr>
      <vt:lpstr>UPC Wi-Free szolgáltatás</vt:lpstr>
      <vt:lpstr>Wi-Fi Mérés  avagy  Hogyan mérjünk és valójában mit is mérünk a Wi-Fi sebességméréskor</vt:lpstr>
      <vt:lpstr>Wi-Fi elméleti alapok a kommunikációs közeg – „on air”</vt:lpstr>
      <vt:lpstr>Wi-Fi elméleti alapok Decibel [dB]</vt:lpstr>
      <vt:lpstr>Wi-Fi elméleti alapok antennák</vt:lpstr>
      <vt:lpstr>Wi-Fi elméleti alapok MAC frame format</vt:lpstr>
      <vt:lpstr>Mérési környezet</vt:lpstr>
      <vt:lpstr>UPC Wi-Fi Router</vt:lpstr>
      <vt:lpstr>UPC Wi-Fi Router</vt:lpstr>
      <vt:lpstr>NETSCOUT AirCheck™ G2 WiFi teszter</vt:lpstr>
      <vt:lpstr>Viavi one expert CATV onx-630</vt:lpstr>
      <vt:lpstr>Mérés helyszíne</vt:lpstr>
      <vt:lpstr>Azonos helyiségen belüli mérések (1)</vt:lpstr>
      <vt:lpstr>Gipszkarton falak hatása a wifi jelre (2,3)</vt:lpstr>
      <vt:lpstr>PowerPoint bemutató</vt:lpstr>
      <vt:lpstr>PowerPoint bemutató</vt:lpstr>
      <vt:lpstr>PowerPoint bemutató</vt:lpstr>
      <vt:lpstr>PowerPoint bemutató</vt:lpstr>
      <vt:lpstr>PowerPoint bemutató</vt:lpstr>
      <vt:lpstr>Wi-Fi tuning  avagy  hogyan állítsuk be az otthoni wifi hálózatot, hogy kihozzuk belőle a maximumot</vt:lpstr>
      <vt:lpstr>Wi-Fi Tuning</vt:lpstr>
      <vt:lpstr>Wi-Fi eszközök az otthoni hálózatban</vt:lpstr>
      <vt:lpstr>Wi-Fi eszközök az otthoni hálózatban</vt:lpstr>
      <vt:lpstr>Wi-Fi eszközök az otthoni hálózatban mobil vs tablet vs desktop</vt:lpstr>
      <vt:lpstr>Wi-Fi eszközök az otthoni hálózatban mobil márkák piaci részesedése</vt:lpstr>
      <vt:lpstr>Wi-Fi eszközök az otthoni hálózatban Operációs rendszerek piaci részesedése</vt:lpstr>
      <vt:lpstr>Wi-Fi eszközök az otthoni hálózatban  PC operációs rendszer verziók piaci részesedése </vt:lpstr>
      <vt:lpstr>Wi-Fi eszközök az otthoni hálózatban átlagos mobil eszköz élettartam</vt:lpstr>
      <vt:lpstr>Wi-Fi Router ideális elhelyezése</vt:lpstr>
      <vt:lpstr>UPC Wi-Fi Superhorse</vt:lpstr>
      <vt:lpstr>Mérés PC-vel</vt:lpstr>
      <vt:lpstr>Mérés PC-vel - inSSIDer</vt:lpstr>
      <vt:lpstr>Mérő applikációk</vt:lpstr>
      <vt:lpstr>Wi-Fi Booster</vt:lpstr>
      <vt:lpstr>Wi-Fi használat  avagy  Nem elég a jó hálózat, meg is kell tanítani az előfizetőknek a használatát,  avagy  Wi-Fi marketinges szemmel.</vt:lpstr>
      <vt:lpstr>Hogy jön a képbe a marketing?</vt:lpstr>
      <vt:lpstr>Mit szeretne az ügyfél? Milyen a jó Wi-Fi?</vt:lpstr>
      <vt:lpstr>Élményközpontú internet</vt:lpstr>
      <vt:lpstr>UPC WIFI POWER PACK RENDSZER</vt:lpstr>
      <vt:lpstr>Támogatás és tanácsadás</vt:lpstr>
      <vt:lpstr>Az edukáció legfontosabb területei </vt:lpstr>
      <vt:lpstr>PowerPoint bemutató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DESIGN</dc:title>
  <dc:creator>Aubry Crock</dc:creator>
  <cp:lastModifiedBy>Darabos Zoltán</cp:lastModifiedBy>
  <cp:revision>316</cp:revision>
  <dcterms:created xsi:type="dcterms:W3CDTF">2017-08-10T12:11:17Z</dcterms:created>
  <dcterms:modified xsi:type="dcterms:W3CDTF">2019-06-07T07:05:48Z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0x0101007E5B10CC9DDAA94D9CE2D992BF8E0AAB</vt:lpwstr>
  </property>
</Properties>
</file>