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35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4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  <Override PartName="/ppt/media/image34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3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dt"/>
          </p:nvPr>
        </p:nvSpPr>
        <p:spPr>
          <a:xfrm>
            <a:off x="388584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0000" rIns="90000" tIns="46800" bIns="46800"/>
          <a:p>
            <a:r>
              <a:rPr lang="hu-HU" sz="1200" spc="-1">
                <a:latin typeface="Arial"/>
              </a:rPr>
              <a:t>A jegyzetformátum szerkesztéséhez kattintson ide</a:t>
            </a:r>
            <a:endParaRPr/>
          </a:p>
        </p:txBody>
      </p:sp>
      <p:sp>
        <p:nvSpPr>
          <p:cNvPr id="96" name="PlaceHolder 5"/>
          <p:cNvSpPr>
            <a:spLocks noGrp="1"/>
          </p:cNvSpPr>
          <p:nvPr>
            <p:ph type="ftr"/>
          </p:nvPr>
        </p:nvSpPr>
        <p:spPr>
          <a:xfrm>
            <a:off x="-360" y="868680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97" name="PlaceHolder 6"/>
          <p:cNvSpPr>
            <a:spLocks noGrp="1"/>
          </p:cNvSpPr>
          <p:nvPr>
            <p:ph type="sldNum"/>
          </p:nvPr>
        </p:nvSpPr>
        <p:spPr>
          <a:xfrm>
            <a:off x="3885840" y="868680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 marL="216000" indent="-216000" algn="r">
              <a:buClr>
                <a:srgbClr val="ffffff"/>
              </a:buClr>
              <a:buSzPct val="45000"/>
              <a:buFont typeface="Wingdings" charset="2"/>
              <a:buChar char=""/>
            </a:pPr>
            <a:fld id="{E1DF5B6D-7C11-47E8-980E-F3E76C15393A}" type="slidenum">
              <a:rPr lang="hu-HU" sz="1200" spc="-1">
                <a:latin typeface="Times New Roman"/>
              </a:rPr>
              <a:t>&lt;szám&gt;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886200" y="8686800"/>
            <a:ext cx="2971800" cy="4572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6D052C4-846E-4140-94D8-646DBDB69622}" type="slidenum">
              <a:rPr lang="hu-HU" sz="1200" spc="-1">
                <a:latin typeface="Tahoma"/>
              </a:rPr>
              <a:t>&lt;szám&gt;</a:t>
            </a:fld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CustomShape 2"/>
          <p:cNvSpPr/>
          <p:nvPr/>
        </p:nvSpPr>
        <p:spPr>
          <a:xfrm>
            <a:off x="3886200" y="8686800"/>
            <a:ext cx="2971800" cy="4572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BCDC97C-7A26-490C-8791-A4D0E909111F}" type="slidenum">
              <a:rPr lang="hu-HU" sz="1200" spc="-1">
                <a:latin typeface="Tahoma"/>
              </a:rPr>
              <a:t>&lt;szám&gt;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490120" y="2017800"/>
            <a:ext cx="5157000" cy="411480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2490120" y="2017800"/>
            <a:ext cx="5157000" cy="411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150920" y="617040"/>
            <a:ext cx="779472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90120" y="2017800"/>
            <a:ext cx="5157000" cy="411480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2490120" y="2017800"/>
            <a:ext cx="5157000" cy="411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150920" y="617040"/>
            <a:ext cx="779472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18260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411480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165280" y="416736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50920" y="325440"/>
            <a:ext cx="7794720" cy="143460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65280" y="2017800"/>
            <a:ext cx="37926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182600" y="4167360"/>
            <a:ext cx="7772400" cy="19627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17600" y="1098720"/>
            <a:ext cx="438120" cy="47448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00280" y="1098720"/>
            <a:ext cx="328320" cy="47448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541440" y="1521000"/>
            <a:ext cx="422280" cy="47448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912960" y="1521000"/>
            <a:ext cx="368280" cy="47448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27080" y="1447920"/>
            <a:ext cx="560160" cy="422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762120" y="990720"/>
            <a:ext cx="31680" cy="105228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442800" y="1781280"/>
            <a:ext cx="8226360" cy="3168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150920" y="617040"/>
            <a:ext cx="7794720" cy="1143000"/>
          </a:xfrm>
          <a:prstGeom prst="rect">
            <a:avLst/>
          </a:prstGeom>
        </p:spPr>
        <p:txBody>
          <a:bodyPr lIns="90000" rIns="90000" tIns="46800" bIns="46800" anchor="b"/>
          <a:p>
            <a:r>
              <a:rPr lang="hu-HU" sz="4400" spc="-1">
                <a:latin typeface="Tahoma"/>
              </a:rPr>
              <a:t>Címszöveg formátumának szerkesztése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Vázlatszöveg formátumának szerkesztése</a:t>
            </a:r>
            <a:endParaRPr/>
          </a:p>
          <a:p>
            <a:pPr lvl="1" marL="742680" indent="-285480"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Második vázlatszint</a:t>
            </a:r>
            <a:endParaRPr/>
          </a:p>
          <a:p>
            <a:pPr lvl="2" marL="1143000" indent="-228600"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lang="hu-HU" sz="2400" spc="-1">
                <a:latin typeface="Tahoma"/>
              </a:rPr>
              <a:t>Harmadik vázlatszint</a:t>
            </a:r>
            <a:endParaRPr/>
          </a:p>
          <a:p>
            <a:pPr lvl="3" marL="1600200" indent="-228600"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Negyedik vázlatszint</a:t>
            </a:r>
            <a:endParaRPr/>
          </a:p>
          <a:p>
            <a:pPr lvl="4" marL="2057400" indent="-228600"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Ötödik vázlatszint</a:t>
            </a:r>
            <a:endParaRPr/>
          </a:p>
          <a:p>
            <a:pPr lvl="5" marL="2057400" indent="-228600"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Hatodik vázlatszint</a:t>
            </a:r>
            <a:endParaRPr/>
          </a:p>
          <a:p>
            <a:pPr lvl="6" marL="2057400" indent="-228600"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Hetedik vázlatszint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914400" y="6324480"/>
            <a:ext cx="190512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lang="hu-HU" sz="2400" spc="-1">
                <a:latin typeface="Tahoma"/>
              </a:rPr>
              <a:t> </a:t>
            </a:r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ftr"/>
          </p:nvPr>
        </p:nvSpPr>
        <p:spPr>
          <a:xfrm>
            <a:off x="3352680" y="6324480"/>
            <a:ext cx="289584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lang="hu-HU" sz="2400" spc="-1">
                <a:latin typeface="Tahoma"/>
              </a:rPr>
              <a:t> 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sldNum"/>
          </p:nvPr>
        </p:nvSpPr>
        <p:spPr>
          <a:xfrm>
            <a:off x="6781680" y="6324480"/>
            <a:ext cx="190512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fld id="{166EF235-C705-494E-B361-F183CC6F4275}" type="slidenum">
              <a:rPr lang="hu-HU" sz="2400" spc="-1">
                <a:latin typeface="Tahoma"/>
              </a:rPr>
              <a:t>&lt;szám&gt;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293760" y="2546280"/>
            <a:ext cx="438480" cy="47484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677520" y="2546280"/>
            <a:ext cx="328680" cy="474840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417600" y="2968560"/>
            <a:ext cx="422640" cy="474840"/>
          </a:xfrm>
          <a:prstGeom prst="rect">
            <a:avLst/>
          </a:prstGeom>
          <a:solidFill>
            <a:srgbClr val="ffcf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"/>
          <p:cNvSpPr/>
          <p:nvPr/>
        </p:nvSpPr>
        <p:spPr>
          <a:xfrm>
            <a:off x="787320" y="2968560"/>
            <a:ext cx="370080" cy="474840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5"/>
          <p:cNvSpPr/>
          <p:nvPr/>
        </p:nvSpPr>
        <p:spPr>
          <a:xfrm>
            <a:off x="0" y="2895480"/>
            <a:ext cx="560520" cy="4222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6"/>
          <p:cNvSpPr/>
          <p:nvPr/>
        </p:nvSpPr>
        <p:spPr>
          <a:xfrm>
            <a:off x="635040" y="2438280"/>
            <a:ext cx="31680" cy="105264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7"/>
          <p:cNvSpPr/>
          <p:nvPr/>
        </p:nvSpPr>
        <p:spPr>
          <a:xfrm flipV="1">
            <a:off x="316080" y="3260880"/>
            <a:ext cx="8692920" cy="55440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PlaceHolder 8"/>
          <p:cNvSpPr>
            <a:spLocks noGrp="1"/>
          </p:cNvSpPr>
          <p:nvPr>
            <p:ph type="title"/>
          </p:nvPr>
        </p:nvSpPr>
        <p:spPr>
          <a:xfrm>
            <a:off x="1150920" y="617040"/>
            <a:ext cx="7794720" cy="1143000"/>
          </a:xfrm>
          <a:prstGeom prst="rect">
            <a:avLst/>
          </a:prstGeom>
        </p:spPr>
        <p:txBody>
          <a:bodyPr lIns="90000" rIns="90000" tIns="46800" bIns="46800" anchor="b"/>
          <a:p>
            <a:r>
              <a:rPr lang="hu-HU" sz="4400" spc="-1">
                <a:latin typeface="Tahoma"/>
              </a:rPr>
              <a:t>Címszöveg formátumának szerkesztése</a:t>
            </a:r>
            <a:endParaRPr/>
          </a:p>
        </p:txBody>
      </p:sp>
      <p:sp>
        <p:nvSpPr>
          <p:cNvPr id="54" name="PlaceHolder 9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400" cy="41148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Vázlatszöveg formátumának szerkesztése</a:t>
            </a:r>
            <a:endParaRPr/>
          </a:p>
          <a:p>
            <a:pPr lvl="1" marL="742680" indent="-285480"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Második vázlatszint</a:t>
            </a:r>
            <a:endParaRPr/>
          </a:p>
          <a:p>
            <a:pPr lvl="2" marL="1143000" indent="-228600">
              <a:buClr>
                <a:srgbClr val="3333cc"/>
              </a:buClr>
              <a:buSzPct val="50000"/>
              <a:buFont typeface="Wingdings" charset="2"/>
              <a:buChar char=""/>
            </a:pPr>
            <a:r>
              <a:rPr lang="hu-HU" sz="2400" spc="-1">
                <a:latin typeface="Tahoma"/>
              </a:rPr>
              <a:t>Harmadik vázlatszint</a:t>
            </a:r>
            <a:endParaRPr/>
          </a:p>
          <a:p>
            <a:pPr lvl="3" marL="1600200" indent="-228600">
              <a:buClr>
                <a:srgbClr val="ffcf01"/>
              </a:buClr>
              <a:buSzPct val="55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Negyedik vázlatszint</a:t>
            </a:r>
            <a:endParaRPr/>
          </a:p>
          <a:p>
            <a:pPr lvl="4" marL="2057400" indent="-228600"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Ötödik vázlatszint</a:t>
            </a:r>
            <a:endParaRPr/>
          </a:p>
          <a:p>
            <a:pPr lvl="5" marL="2057400" indent="-228600"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Hatodik vázlatszint</a:t>
            </a:r>
            <a:endParaRPr/>
          </a:p>
          <a:p>
            <a:pPr lvl="6" marL="2057400" indent="-228600">
              <a:buClr>
                <a:srgbClr val="00e4a8"/>
              </a:buClr>
              <a:buSzPct val="50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Hetedik vázlatszint</a:t>
            </a:r>
            <a:endParaRPr/>
          </a:p>
        </p:txBody>
      </p:sp>
      <p:sp>
        <p:nvSpPr>
          <p:cNvPr id="55" name="PlaceHolder 10"/>
          <p:cNvSpPr>
            <a:spLocks noGrp="1"/>
          </p:cNvSpPr>
          <p:nvPr>
            <p:ph type="dt"/>
          </p:nvPr>
        </p:nvSpPr>
        <p:spPr>
          <a:xfrm>
            <a:off x="990360" y="6248520"/>
            <a:ext cx="190476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lang="hu-HU" sz="1400" spc="-1">
                <a:solidFill>
                  <a:srgbClr val="1c1c1c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6" name="PlaceHolder 11"/>
          <p:cNvSpPr>
            <a:spLocks noGrp="1"/>
          </p:cNvSpPr>
          <p:nvPr>
            <p:ph type="ftr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r>
              <a:rPr lang="hu-HU" sz="1400" spc="-1">
                <a:solidFill>
                  <a:srgbClr val="1c1c1c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7" name="PlaceHolder 12"/>
          <p:cNvSpPr>
            <a:spLocks noGrp="1"/>
          </p:cNvSpPr>
          <p:nvPr>
            <p:ph type="sldNum"/>
          </p:nvPr>
        </p:nvSpPr>
        <p:spPr>
          <a:xfrm>
            <a:off x="6858000" y="6248520"/>
            <a:ext cx="190512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/>
            <a:fld id="{EC0DF3DC-3A46-435B-8821-30488E46E4D8}" type="slidenum">
              <a:rPr lang="hu-HU" sz="1400" spc="-1">
                <a:solidFill>
                  <a:srgbClr val="1c1c1c"/>
                </a:solidFill>
                <a:latin typeface="Times New Roman"/>
              </a:rPr>
              <a:t>&lt;szám&gt;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990360" y="1341000"/>
            <a:ext cx="7902360" cy="1800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/>
            <a:r>
              <a:rPr lang="hu-HU" sz="3200" spc="-1">
                <a:solidFill>
                  <a:srgbClr val="333399"/>
                </a:solidFill>
                <a:latin typeface="Tahoma"/>
              </a:rPr>
              <a:t>A Híradástechnika ZRt szerepvállalása a </a:t>
            </a:r>
            <a:r>
              <a:rPr lang="hu-HU" sz="2800" spc="-1">
                <a:solidFill>
                  <a:srgbClr val="333399"/>
                </a:solidFill>
                <a:latin typeface="Tahoma"/>
              </a:rPr>
              <a:t>NEMZETIINFOKOMMUNIKÁCIÓS STRATÉGIA FELADATAIBAN 2014-2020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-19080" y="4941720"/>
            <a:ext cx="9144000" cy="1354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r>
              <a:rPr lang="hu-HU" sz="2000" spc="-1">
                <a:solidFill>
                  <a:srgbClr val="000080"/>
                </a:solidFill>
                <a:latin typeface="Tahoma"/>
              </a:rPr>
              <a:t>a HÍRADÁSTECHNIKA ZRt </a:t>
            </a:r>
            <a:endParaRPr/>
          </a:p>
          <a:p>
            <a:pPr algn="ctr"/>
            <a:r>
              <a:rPr lang="hu-HU" sz="2000" spc="-1">
                <a:solidFill>
                  <a:srgbClr val="000080"/>
                </a:solidFill>
                <a:latin typeface="Tahoma"/>
              </a:rPr>
              <a:t>prezentációja</a:t>
            </a:r>
            <a:endParaRPr/>
          </a:p>
          <a:p>
            <a:pPr algn="ctr"/>
            <a:r>
              <a:rPr b="1" lang="hu-HU" sz="1400" spc="-1">
                <a:solidFill>
                  <a:srgbClr val="000080"/>
                </a:solidFill>
                <a:latin typeface="Tahoma"/>
              </a:rPr>
              <a:t>A bemutató és annak tartalma a HT ZRT szellemi terméke! </a:t>
            </a:r>
            <a:endParaRPr/>
          </a:p>
          <a:p>
            <a:pPr algn="ctr"/>
            <a:r>
              <a:rPr b="1" lang="hu-HU" sz="1400" spc="-1">
                <a:solidFill>
                  <a:srgbClr val="000080"/>
                </a:solidFill>
                <a:latin typeface="Tahoma"/>
              </a:rPr>
              <a:t>Bármilyen formájú felhasználását  törvény szabályozza.</a:t>
            </a:r>
            <a:endParaRPr/>
          </a:p>
          <a:p>
            <a:pPr algn="ctr"/>
            <a:r>
              <a:rPr lang="hu-HU" sz="2000" spc="-1">
                <a:latin typeface="Tahoma"/>
              </a:rPr>
              <a:t> </a:t>
            </a:r>
            <a:endParaRPr/>
          </a:p>
        </p:txBody>
      </p:sp>
      <p:pic>
        <p:nvPicPr>
          <p:cNvPr id="100" name="Picture 6" descr="logo"/>
          <p:cNvPicPr/>
          <p:nvPr/>
        </p:nvPicPr>
        <p:blipFill>
          <a:blip r:embed="rId1"/>
          <a:stretch/>
        </p:blipFill>
        <p:spPr>
          <a:xfrm>
            <a:off x="611280" y="333360"/>
            <a:ext cx="1676160" cy="77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1" lang="hu-HU" sz="3200" spc="-1">
                <a:latin typeface="Tahoma"/>
              </a:rPr>
              <a:t>Digitális infrastruktúra</a:t>
            </a:r>
            <a:r>
              <a:rPr lang="hu-HU" sz="3200" spc="-1">
                <a:latin typeface="Tahoma"/>
              </a:rPr>
              <a:t>: a digitális szolgáltatások nyújtásához és igénybe vételéhez szükséges sávszélességet biztosító hírközlési infrastruktúra rendelkezésre állása a hálózat valamennyi szegmensében (gerinc-, körzet- és helyi hálózat);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 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1" lang="hu-HU" sz="2800" spc="-1">
                <a:latin typeface="Tahoma"/>
              </a:rPr>
              <a:t>Digitális kompetenciák</a:t>
            </a:r>
            <a:r>
              <a:rPr lang="hu-HU" sz="2800" spc="-1">
                <a:latin typeface="Tahoma"/>
              </a:rPr>
              <a:t>: a lakosság, a mikro- és kisvállalkozások, illetve a közigazgatásban dolgozók digitális kompetenciáinak fejlesztése, az elsődleges (digitális írástudatlanság) és másodlagos (alacsony szintű használat) digitális megosztottság mérséklése, illetve a tartósan leszakadók részesítése a digitális ökoszisztéma előnyeiből (eBefogadás);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1" lang="hu-HU" sz="2800" spc="-1">
                <a:latin typeface="Tahoma"/>
              </a:rPr>
              <a:t>Digitális gazdaság: </a:t>
            </a:r>
            <a:r>
              <a:rPr lang="hu-HU" sz="2800" spc="-1">
                <a:latin typeface="Tahoma"/>
              </a:rPr>
              <a:t>egyrészt a szűkebben értelmezett IKT szektor, másrészt az általa biztosított elektronikus (kereskedelmi, banki, stb.) szolgáltatásokat igénybe vevő vállalkozások külső és belső informatikai rendszereinek fejlesztése, illetve az IKT-fejlesztésekre és az IKT-n alapuló fejlesztésekre irányuló kutatás­fejlesztési és innovációs tevékenység ösztönzése;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 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1182600" y="1773000"/>
            <a:ext cx="7772400" cy="4359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b="1" lang="hu-HU" sz="2800" spc="-1">
                <a:latin typeface="Tahoma"/>
              </a:rPr>
              <a:t>Digitális állam</a:t>
            </a:r>
            <a:r>
              <a:rPr lang="hu-HU" sz="2800" spc="-1">
                <a:latin typeface="Tahoma"/>
              </a:rPr>
              <a:t>: a kormányzat működését támogató belső IT, a lakossági és vállalkozói célcsoportnak szóló elektronikus közigazgatási szolgáltatások, illetve az állami érdekkörbe tartozó egyéb elektronikus (pl. egészségügyi, oktatási, könyvtári, kulturális örökséghez kapcsolódó vagy az állami adat- és információs vagyon megosztását célzó) szolgáltatások, valamint e szolgáltatások biztonsági hátterének biztosítása.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 </a:t>
            </a:r>
            <a:endParaRPr/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442800" y="404640"/>
            <a:ext cx="8258400" cy="60487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908000" y="2060640"/>
            <a:ext cx="6551640" cy="46083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971640" y="260280"/>
            <a:ext cx="7704000" cy="63374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1187280" y="549360"/>
            <a:ext cx="7488360" cy="58323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971640" y="189000"/>
            <a:ext cx="7993080" cy="64800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900000" y="1341360"/>
            <a:ext cx="7704360" cy="49672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02" name="Tartalom helye 3" descr=""/>
          <p:cNvPicPr/>
          <p:nvPr/>
        </p:nvPicPr>
        <p:blipFill>
          <a:blip r:embed="rId1"/>
          <a:stretch/>
        </p:blipFill>
        <p:spPr>
          <a:xfrm>
            <a:off x="971640" y="1125360"/>
            <a:ext cx="7993080" cy="453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826920" y="1557360"/>
            <a:ext cx="813780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900000" y="404640"/>
            <a:ext cx="8064720" cy="597708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1042920" y="476280"/>
            <a:ext cx="7921800" cy="61927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1042920" y="549360"/>
            <a:ext cx="8101080" cy="561636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755640" y="549360"/>
            <a:ext cx="8209080" cy="554364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250920" y="1700280"/>
            <a:ext cx="8893080" cy="403236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1187280" y="549360"/>
            <a:ext cx="7848720" cy="5688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 </a:t>
            </a:r>
            <a:r>
              <a:rPr lang="hu-HU" sz="4400" spc="-1">
                <a:latin typeface="Tahoma"/>
              </a:rPr>
              <a:t>Hálózati társadalom</a:t>
            </a:r>
            <a:endParaRPr/>
          </a:p>
        </p:txBody>
      </p:sp>
      <p:pic>
        <p:nvPicPr>
          <p:cNvPr id="154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  <p:pic>
        <p:nvPicPr>
          <p:cNvPr id="155" name="Picture 5" descr=""/>
          <p:cNvPicPr/>
          <p:nvPr/>
        </p:nvPicPr>
        <p:blipFill>
          <a:blip r:embed="rId2"/>
          <a:stretch/>
        </p:blipFill>
        <p:spPr>
          <a:xfrm>
            <a:off x="900000" y="1700280"/>
            <a:ext cx="7848720" cy="453708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A HÁLÓZATI TÁRSADALOM 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250920" y="2017800"/>
            <a:ext cx="870408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/>
            <a:r>
              <a:rPr lang="hu-HU" sz="1800" spc="-1">
                <a:latin typeface="Tahoma"/>
              </a:rPr>
              <a:t> </a:t>
            </a:r>
            <a:endParaRPr/>
          </a:p>
          <a:p>
            <a:pPr algn="just"/>
            <a:r>
              <a:rPr lang="hu-HU" sz="1800" spc="-1">
                <a:latin typeface="Tahoma"/>
              </a:rPr>
              <a:t> 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1332000" y="2349360"/>
            <a:ext cx="7488000" cy="82548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hu-HU" sz="2400" spc="-1">
                <a:latin typeface="Tahoma"/>
              </a:rPr>
              <a:t> </a:t>
            </a:r>
            <a:endParaRPr/>
          </a:p>
          <a:p>
            <a:pPr/>
            <a:r>
              <a:rPr lang="hu-HU" sz="2400" spc="-1">
                <a:latin typeface="Tahoma"/>
              </a:rPr>
              <a:t> </a:t>
            </a:r>
            <a:endParaRPr/>
          </a:p>
        </p:txBody>
      </p:sp>
      <p:pic>
        <p:nvPicPr>
          <p:cNvPr id="159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  <p:pic>
        <p:nvPicPr>
          <p:cNvPr id="160" name="Picture 6" descr=""/>
          <p:cNvPicPr/>
          <p:nvPr/>
        </p:nvPicPr>
        <p:blipFill>
          <a:blip r:embed="rId2"/>
          <a:stretch/>
        </p:blipFill>
        <p:spPr>
          <a:xfrm>
            <a:off x="900000" y="1773360"/>
            <a:ext cx="7920000" cy="44640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1116000" y="1844640"/>
            <a:ext cx="7704000" cy="4464000"/>
          </a:xfrm>
          <a:prstGeom prst="rect">
            <a:avLst/>
          </a:prstGeom>
          <a:ln>
            <a:noFill/>
          </a:ln>
        </p:spPr>
      </p:pic>
      <p:pic>
        <p:nvPicPr>
          <p:cNvPr id="163" name="Picture 3" descr=""/>
          <p:cNvPicPr/>
          <p:nvPr/>
        </p:nvPicPr>
        <p:blipFill>
          <a:blip r:embed="rId2"/>
          <a:stretch/>
        </p:blipFill>
        <p:spPr>
          <a:xfrm>
            <a:off x="1116000" y="765000"/>
            <a:ext cx="7704000" cy="1079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 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 </a:t>
            </a:r>
            <a:endParaRPr/>
          </a:p>
        </p:txBody>
      </p:sp>
      <p:pic>
        <p:nvPicPr>
          <p:cNvPr id="105" name="Picture 3" descr=""/>
          <p:cNvPicPr/>
          <p:nvPr/>
        </p:nvPicPr>
        <p:blipFill>
          <a:blip r:embed="rId1"/>
          <a:stretch/>
        </p:blipFill>
        <p:spPr>
          <a:xfrm>
            <a:off x="155520" y="135000"/>
            <a:ext cx="8988480" cy="64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50920" y="-360"/>
            <a:ext cx="7794720" cy="1600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000" spc="-1">
                <a:latin typeface="Tahoma"/>
              </a:rPr>
              <a:t>A digitális technika</a:t>
            </a:r>
            <a:r>
              <a:rPr lang="hu-HU" sz="4000" spc="-1">
                <a:latin typeface="Tahoma"/>
              </a:rPr>
              <a:t>
</a:t>
            </a:r>
            <a:r>
              <a:rPr lang="hu-HU" sz="4000" spc="-1">
                <a:latin typeface="Tahoma"/>
              </a:rPr>
              <a:t>alkalmazásának szükségessége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1182600" y="1980720"/>
            <a:ext cx="7772400" cy="4303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Az információs társadalom mint a műszaki fejlődés hajtómotorja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A megnövekedett mennyiségi igények minőségi változást indikálnak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a klasszikus analóg eszközök:</a:t>
            </a:r>
            <a:endParaRPr/>
          </a:p>
          <a:p>
            <a:pPr lvl="1" marL="742680" indent="-285480">
              <a:lnSpc>
                <a:spcPct val="11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- írott könyv,sajtó,</a:t>
            </a:r>
            <a:endParaRPr/>
          </a:p>
          <a:p>
            <a:pPr lvl="1" marL="742680" indent="-285480">
              <a:lnSpc>
                <a:spcPct val="11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 </a:t>
            </a:r>
            <a:r>
              <a:rPr lang="hu-HU" sz="2000" spc="-1">
                <a:latin typeface="Tahoma"/>
              </a:rPr>
              <a:t>-rádió,</a:t>
            </a:r>
            <a:endParaRPr/>
          </a:p>
          <a:p>
            <a:pPr lvl="1" marL="742680" indent="-285480">
              <a:lnSpc>
                <a:spcPct val="11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000" spc="-1">
                <a:latin typeface="Tahoma"/>
              </a:rPr>
              <a:t>- televízió </a:t>
            </a:r>
            <a:endParaRPr/>
          </a:p>
          <a:p>
            <a:pPr lvl="1" marL="742680" indent="-285480">
              <a:lnSpc>
                <a:spcPct val="110000"/>
              </a:lnSpc>
            </a:pPr>
            <a:r>
              <a:rPr b="1" lang="hu-HU" sz="2400" spc="-1">
                <a:latin typeface="Tahoma"/>
              </a:rPr>
              <a:t>technikai lehetőségei gyakorlatilag kimerültek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 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 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 </a:t>
            </a:r>
            <a:endParaRPr/>
          </a:p>
        </p:txBody>
      </p:sp>
      <p:pic>
        <p:nvPicPr>
          <p:cNvPr id="166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1477800" y="2679840"/>
            <a:ext cx="7182000" cy="2790720"/>
          </a:xfrm>
          <a:prstGeom prst="rect">
            <a:avLst/>
          </a:prstGeom>
          <a:ln>
            <a:noFill/>
          </a:ln>
        </p:spPr>
      </p:pic>
      <p:pic>
        <p:nvPicPr>
          <p:cNvPr id="169" name="Picture 5" descr=""/>
          <p:cNvPicPr/>
          <p:nvPr/>
        </p:nvPicPr>
        <p:blipFill>
          <a:blip r:embed="rId2"/>
          <a:stretch/>
        </p:blipFill>
        <p:spPr>
          <a:xfrm>
            <a:off x="1116000" y="836640"/>
            <a:ext cx="7559640" cy="86364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179280" y="2017800"/>
            <a:ext cx="8713800" cy="41148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A probléma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solidFill>
                  <a:srgbClr val="ff0000"/>
                </a:solidFill>
                <a:latin typeface="Tahoma"/>
              </a:rPr>
              <a:t>Az információs társadalom igényeinek kielégítése</a:t>
            </a:r>
            <a:r>
              <a:rPr lang="hu-HU" sz="3200" spc="-1">
                <a:latin typeface="Tahoma"/>
              </a:rPr>
              <a:t> a modern állam rendelkezésére álló természeti és gazdasági  erőforrások maximális hasznosítása útján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 </a:t>
            </a:r>
            <a:r>
              <a:rPr lang="hu-HU" sz="3200" spc="-1">
                <a:solidFill>
                  <a:srgbClr val="ff0000"/>
                </a:solidFill>
                <a:latin typeface="Tahoma"/>
              </a:rPr>
              <a:t>nemzeti szuverenitás </a:t>
            </a:r>
            <a:r>
              <a:rPr lang="hu-HU" sz="3200" spc="-1">
                <a:latin typeface="Tahoma"/>
              </a:rPr>
              <a:t>újraértelmezése az információs rendszer kiépítése során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 </a:t>
            </a:r>
            <a:endParaRPr/>
          </a:p>
        </p:txBody>
      </p:sp>
      <p:pic>
        <p:nvPicPr>
          <p:cNvPr id="174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
</a:t>
            </a:r>
            <a:r>
              <a:rPr lang="hu-HU" sz="4400" spc="-1">
                <a:latin typeface="Tahoma"/>
              </a:rPr>
              <a:t>
</a:t>
            </a:r>
            <a:r>
              <a:rPr lang="hu-HU" sz="4400" spc="-1">
                <a:latin typeface="Tahoma"/>
              </a:rPr>
              <a:t>
</a:t>
            </a:r>
            <a:r>
              <a:rPr lang="hu-HU" sz="4400" spc="-1">
                <a:latin typeface="Tahoma"/>
              </a:rPr>
              <a:t>
</a:t>
            </a:r>
            <a:r>
              <a:rPr lang="hu-HU" sz="4400" spc="-1">
                <a:latin typeface="Tahoma"/>
              </a:rPr>
              <a:t>
</a:t>
            </a:r>
            <a:r>
              <a:rPr lang="hu-HU" sz="4400" spc="-1">
                <a:latin typeface="Tahoma"/>
              </a:rPr>
              <a:t> </a:t>
            </a:r>
            <a:r>
              <a:rPr lang="hu-HU" sz="4400" spc="-1">
                <a:latin typeface="Tahoma"/>
              </a:rPr>
              <a:t>Speciális problémák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 megváltozott körülmények nemzetbiztonsági kockázatai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Az információs társadalomban megjelenő elektronikai bűnelkövetés megelőzése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adatvédelmi garanciák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szerzői jogok újraértelmezése</a:t>
            </a:r>
            <a:endParaRPr/>
          </a:p>
        </p:txBody>
      </p:sp>
      <p:pic>
        <p:nvPicPr>
          <p:cNvPr id="177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150920" y="129492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A megoldás hatásai – a belpolitikára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1182600" y="3352680"/>
            <a:ext cx="7772400" cy="2779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miben van a magyar politika felelőssége</a:t>
            </a:r>
            <a:endParaRPr/>
          </a:p>
          <a:p>
            <a:pPr lvl="1" marL="742680" indent="-285480"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nemzeti vagyon védelme</a:t>
            </a:r>
            <a:endParaRPr/>
          </a:p>
          <a:p>
            <a:pPr lvl="1" marL="742680" indent="-285480"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információ védelem</a:t>
            </a:r>
            <a:endParaRPr/>
          </a:p>
          <a:p>
            <a:pPr lvl="1" marL="742680" indent="-285480"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nemzeti érdekek képviselete</a:t>
            </a:r>
            <a:endParaRPr/>
          </a:p>
          <a:p>
            <a:pPr lvl="1" marL="742680" indent="-285480"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információs társadalom építése</a:t>
            </a:r>
            <a:endParaRPr/>
          </a:p>
        </p:txBody>
      </p:sp>
      <p:pic>
        <p:nvPicPr>
          <p:cNvPr id="181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Mit várunk? I.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 Kormány komplex módon kezelje a kérdést </a:t>
            </a:r>
            <a:endParaRPr/>
          </a:p>
          <a:p>
            <a:pPr marL="342720" indent="-342720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több irányú támogatás</a:t>
            </a:r>
            <a:endParaRPr/>
          </a:p>
          <a:p>
            <a:pPr lvl="1" marL="742680" indent="-285480">
              <a:lnSpc>
                <a:spcPct val="9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vissza nem térintendő fejl. támogatás</a:t>
            </a:r>
            <a:endParaRPr/>
          </a:p>
          <a:p>
            <a:pPr lvl="1" marL="742680" indent="-285480">
              <a:lnSpc>
                <a:spcPct val="9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technológiai fejl.hozzájárulást</a:t>
            </a:r>
            <a:endParaRPr/>
          </a:p>
          <a:p>
            <a:pPr lvl="1" marL="742680" indent="-285480">
              <a:lnSpc>
                <a:spcPct val="9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munkahely teremtő támogatást</a:t>
            </a:r>
            <a:endParaRPr/>
          </a:p>
          <a:p>
            <a:pPr lvl="1" marL="742680" indent="-285480">
              <a:lnSpc>
                <a:spcPct val="9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Kormányszintű garanciát</a:t>
            </a:r>
            <a:endParaRPr/>
          </a:p>
          <a:p>
            <a:pPr lvl="1" marL="742680" indent="-285480">
              <a:lnSpc>
                <a:spcPct val="9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a program megfelelő PR-jét</a:t>
            </a:r>
            <a:endParaRPr/>
          </a:p>
          <a:p>
            <a:pPr lvl="1" marL="742680" indent="-285480">
              <a:lnSpc>
                <a:spcPct val="90000"/>
              </a:lnSpc>
              <a:buClr>
                <a:srgbClr val="ff0000"/>
              </a:buClr>
              <a:buSzPct val="55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jogszabály alkotás</a:t>
            </a:r>
            <a:endParaRPr/>
          </a:p>
        </p:txBody>
      </p:sp>
      <p:pic>
        <p:nvPicPr>
          <p:cNvPr id="184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Mit várunk? II.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1182600" y="2017440"/>
            <a:ext cx="7772400" cy="4306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támogatást a Kormányközi munkacsoportok szintjén</a:t>
            </a:r>
            <a:endParaRPr/>
          </a:p>
          <a:p>
            <a:pPr marL="342720" indent="-342720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NGKM támogatást, piacorientált preferenciák nyújtásával</a:t>
            </a:r>
            <a:endParaRPr/>
          </a:p>
          <a:p>
            <a:pPr marL="342720" indent="-342720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nemzetközi lobbi</a:t>
            </a:r>
            <a:endParaRPr/>
          </a:p>
          <a:p>
            <a:pPr marL="342720" indent="-342720">
              <a:lnSpc>
                <a:spcPct val="90000"/>
              </a:lnSpc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 munkacsoportok közötti átjárhatóság speciális (nemzetbiztonsági) támogatást</a:t>
            </a:r>
            <a:endParaRPr/>
          </a:p>
          <a:p>
            <a:pPr lvl="1" marL="742680" indent="-285480">
              <a:lnSpc>
                <a:spcPct val="90000"/>
              </a:lnSpc>
            </a:pPr>
            <a:r>
              <a:rPr lang="hu-HU" sz="2800" spc="-1">
                <a:latin typeface="Tahoma"/>
              </a:rPr>
              <a:t> </a:t>
            </a:r>
            <a:endParaRPr/>
          </a:p>
        </p:txBody>
      </p:sp>
      <p:pic>
        <p:nvPicPr>
          <p:cNvPr id="187" name="Picture 4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Továbblépés</a:t>
            </a:r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1339920" y="197316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 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 </a:t>
            </a:r>
            <a:endParaRPr/>
          </a:p>
        </p:txBody>
      </p:sp>
      <p:pic>
        <p:nvPicPr>
          <p:cNvPr id="190" name="Picture 5" descr="logo"/>
          <p:cNvPicPr/>
          <p:nvPr/>
        </p:nvPicPr>
        <p:blipFill>
          <a:blip r:embed="rId1"/>
          <a:stretch/>
        </p:blipFill>
        <p:spPr>
          <a:xfrm>
            <a:off x="7467480" y="6078600"/>
            <a:ext cx="1676520" cy="7794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182600" y="566640"/>
            <a:ext cx="7772400" cy="588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150920" y="617040"/>
            <a:ext cx="7794720" cy="1143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lang="hu-HU" sz="4400" spc="-1">
                <a:latin typeface="Tahoma"/>
              </a:rPr>
              <a:t>Vége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pic>
        <p:nvPicPr>
          <p:cNvPr id="109" name="Picture 5" descr=""/>
          <p:cNvPicPr/>
          <p:nvPr/>
        </p:nvPicPr>
        <p:blipFill>
          <a:blip r:embed="rId1"/>
          <a:stretch/>
        </p:blipFill>
        <p:spPr>
          <a:xfrm>
            <a:off x="1116000" y="404640"/>
            <a:ext cx="6861240" cy="572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just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Az infokommunikációs hálózatok, eszközök, szolgáltatások és kompetenciák egyre jelentősebben járulnak hozzá az állampolgárok </a:t>
            </a:r>
            <a:r>
              <a:rPr b="1" lang="hu-HU" sz="3200" spc="-1">
                <a:latin typeface="Tahoma"/>
              </a:rPr>
              <a:t>életminőségének</a:t>
            </a:r>
            <a:r>
              <a:rPr lang="hu-HU" sz="3200" spc="-1">
                <a:latin typeface="Tahoma"/>
              </a:rPr>
              <a:t>, a vállalkozások </a:t>
            </a:r>
            <a:r>
              <a:rPr b="1" lang="hu-HU" sz="3200" spc="-1">
                <a:latin typeface="Tahoma"/>
              </a:rPr>
              <a:t>versenyképességének </a:t>
            </a:r>
            <a:r>
              <a:rPr lang="hu-HU" sz="3200" spc="-1">
                <a:latin typeface="Tahoma"/>
              </a:rPr>
              <a:t>és az </a:t>
            </a:r>
            <a:r>
              <a:rPr b="1" lang="hu-HU" sz="3200" spc="-1">
                <a:latin typeface="Tahoma"/>
              </a:rPr>
              <a:t>állami működés hatékonyságának javulásához</a:t>
            </a:r>
            <a:r>
              <a:rPr lang="hu-HU" sz="3200" spc="-1">
                <a:latin typeface="Tahoma"/>
              </a:rPr>
              <a:t>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3200" spc="-1">
                <a:latin typeface="Tahoma"/>
              </a:rPr>
              <a:t>Az infokommunikációs és az IT ipar alkotta IKT-szektor a </a:t>
            </a:r>
            <a:r>
              <a:rPr b="1" lang="hu-HU" sz="3200" spc="-1">
                <a:latin typeface="Tahoma"/>
              </a:rPr>
              <a:t>magyar GDP mintegy 12%-át </a:t>
            </a:r>
            <a:r>
              <a:rPr lang="hu-HU" sz="3200" spc="-1">
                <a:latin typeface="Tahoma"/>
              </a:rPr>
              <a:t>adja, és az ágazatban foglalkoztatottak száma az OECD országok többségével összevetve kiemelkedően magas hazánkban.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A stratégia alapelve a fokozatosság és célszerűség: a közvetlen állami feladatokon túlmenően csak ott és olyan mértékben javasolt az állami szerepvállalás, ahol és amilyen mértékben az feltétlenül indokolt; az állami eszköztár elemei közül is elsőként a közpolitikai (stratégiai orientáció, motiváció, ajánlások, stb.) eszközök alkalmazása szükséges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150920" y="325440"/>
            <a:ext cx="779472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1182600" y="201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Az IKT-szektor makrogazdasági súlyához mérten </a:t>
            </a:r>
            <a:r>
              <a:rPr b="1" lang="hu-HU" sz="2800" spc="-1">
                <a:latin typeface="Tahoma"/>
              </a:rPr>
              <a:t>nemzetközi összevetésben </a:t>
            </a:r>
            <a:r>
              <a:rPr lang="hu-HU" sz="2800" spc="-1">
                <a:latin typeface="Tahoma"/>
              </a:rPr>
              <a:t>ugyanakkor </a:t>
            </a:r>
            <a:r>
              <a:rPr b="1" lang="hu-HU" sz="2800" spc="-1">
                <a:latin typeface="Tahoma"/>
              </a:rPr>
              <a:t>alacsony </a:t>
            </a:r>
            <a:r>
              <a:rPr lang="hu-HU" sz="2800" spc="-1">
                <a:latin typeface="Tahoma"/>
              </a:rPr>
              <a:t>a </a:t>
            </a:r>
            <a:r>
              <a:rPr b="1" lang="hu-HU" sz="2800" spc="-1">
                <a:latin typeface="Tahoma"/>
              </a:rPr>
              <a:t>magyar lakosság és a KKV-k körében az infokommunikációs eszközök tudatos használata</a:t>
            </a:r>
            <a:r>
              <a:rPr lang="hu-HU" sz="2800" spc="-1">
                <a:latin typeface="Tahoma"/>
              </a:rPr>
              <a:t>, ami súlyosan korlátozza az infokommunikációs eszközöknek és szolgáltatásoknak tulajdonítható kedvező hatások érvényesülését</a:t>
            </a:r>
            <a:endParaRPr/>
          </a:p>
          <a:p>
            <a:pPr marL="342720" indent="-342720"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hu-HU" sz="2800" spc="-1">
                <a:latin typeface="Tahoma"/>
              </a:rPr>
              <a:t>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Application>LibreOffice/5.0.3.2$Windows_x86 LibreOffice_project/e5f16313668ac592c1bfb310f4390624e3dbfb75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2003-02-09T09:09:37Z</dcterms:created>
  <dc:creator>Balogh Zsolt</dc:creator>
  <dc:language>hu-HU</dc:language>
  <cp:lastModifiedBy>Gál József</cp:lastModifiedBy>
  <dcterms:modified xsi:type="dcterms:W3CDTF">2018-06-12T14:42:31Z</dcterms:modified>
  <cp:revision>61</cp:revision>
  <dc:title>PowerPoint bemutató</dc:title>
</cp:coreProperties>
</file>